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25" r:id="rId3"/>
    <p:sldMasterId id="2147483792" r:id="rId4"/>
  </p:sldMasterIdLst>
  <p:notesMasterIdLst>
    <p:notesMasterId r:id="rId59"/>
  </p:notesMasterIdLst>
  <p:sldIdLst>
    <p:sldId id="257" r:id="rId5"/>
    <p:sldId id="573" r:id="rId6"/>
    <p:sldId id="259" r:id="rId7"/>
    <p:sldId id="260" r:id="rId8"/>
    <p:sldId id="261" r:id="rId9"/>
    <p:sldId id="262" r:id="rId10"/>
    <p:sldId id="263" r:id="rId11"/>
    <p:sldId id="793" r:id="rId12"/>
    <p:sldId id="794" r:id="rId13"/>
    <p:sldId id="761" r:id="rId14"/>
    <p:sldId id="809" r:id="rId15"/>
    <p:sldId id="770" r:id="rId16"/>
    <p:sldId id="771" r:id="rId17"/>
    <p:sldId id="772" r:id="rId18"/>
    <p:sldId id="773" r:id="rId19"/>
    <p:sldId id="774" r:id="rId20"/>
    <p:sldId id="775" r:id="rId21"/>
    <p:sldId id="776" r:id="rId22"/>
    <p:sldId id="777" r:id="rId23"/>
    <p:sldId id="778" r:id="rId24"/>
    <p:sldId id="779" r:id="rId25"/>
    <p:sldId id="780" r:id="rId26"/>
    <p:sldId id="781" r:id="rId27"/>
    <p:sldId id="782" r:id="rId28"/>
    <p:sldId id="783" r:id="rId29"/>
    <p:sldId id="784" r:id="rId30"/>
    <p:sldId id="785" r:id="rId31"/>
    <p:sldId id="786" r:id="rId32"/>
    <p:sldId id="787" r:id="rId33"/>
    <p:sldId id="788" r:id="rId34"/>
    <p:sldId id="789" r:id="rId35"/>
    <p:sldId id="790" r:id="rId36"/>
    <p:sldId id="792" r:id="rId37"/>
    <p:sldId id="791" r:id="rId38"/>
    <p:sldId id="276" r:id="rId39"/>
    <p:sldId id="715" r:id="rId40"/>
    <p:sldId id="795" r:id="rId41"/>
    <p:sldId id="796" r:id="rId42"/>
    <p:sldId id="797" r:id="rId43"/>
    <p:sldId id="798" r:id="rId44"/>
    <p:sldId id="799" r:id="rId45"/>
    <p:sldId id="800" r:id="rId46"/>
    <p:sldId id="801" r:id="rId47"/>
    <p:sldId id="802" r:id="rId48"/>
    <p:sldId id="803" r:id="rId49"/>
    <p:sldId id="804" r:id="rId50"/>
    <p:sldId id="805" r:id="rId51"/>
    <p:sldId id="806" r:id="rId52"/>
    <p:sldId id="808" r:id="rId53"/>
    <p:sldId id="601" r:id="rId54"/>
    <p:sldId id="767" r:id="rId55"/>
    <p:sldId id="810" r:id="rId56"/>
    <p:sldId id="768" r:id="rId57"/>
    <p:sldId id="290" r:id="rId5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54" autoAdjust="0"/>
    <p:restoredTop sz="94660"/>
  </p:normalViewPr>
  <p:slideViewPr>
    <p:cSldViewPr>
      <p:cViewPr varScale="1">
        <p:scale>
          <a:sx n="68" d="100"/>
          <a:sy n="68" d="100"/>
        </p:scale>
        <p:origin x="165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n-US" dirty="0"/>
              <a:t>Power Output by Water Source</a:t>
            </a:r>
          </a:p>
        </c:rich>
      </c:tx>
      <c:layout>
        <c:manualLayout>
          <c:xMode val="edge"/>
          <c:yMode val="edge"/>
          <c:x val="0.10321693626527996"/>
          <c:y val="3.3713734844806595E-2"/>
        </c:manualLayout>
      </c:layout>
      <c:overlay val="0"/>
    </c:title>
    <c:autoTitleDeleted val="0"/>
    <c:plotArea>
      <c:layout>
        <c:manualLayout>
          <c:layoutTarget val="inner"/>
          <c:xMode val="edge"/>
          <c:yMode val="edge"/>
          <c:x val="0.10162018329602815"/>
          <c:y val="0.12505513218354408"/>
          <c:w val="0.81194571145684802"/>
          <c:h val="0.8641886386185641"/>
        </c:manualLayout>
      </c:layout>
      <c:pieChart>
        <c:varyColors val="1"/>
        <c:ser>
          <c:idx val="0"/>
          <c:order val="0"/>
          <c:dPt>
            <c:idx val="2"/>
            <c:bubble3D val="0"/>
            <c:explosion val="11"/>
            <c:extLst>
              <c:ext xmlns:c16="http://schemas.microsoft.com/office/drawing/2014/chart" uri="{C3380CC4-5D6E-409C-BE32-E72D297353CC}">
                <c16:uniqueId val="{00000000-D655-44FB-8DCA-5D75CED8A6B2}"/>
              </c:ext>
            </c:extLst>
          </c:dPt>
          <c:dLbls>
            <c:dLbl>
              <c:idx val="0"/>
              <c:layout>
                <c:manualLayout>
                  <c:x val="-0.22389247098653797"/>
                  <c:y val="0.1164880656133427"/>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D655-44FB-8DCA-5D75CED8A6B2}"/>
                </c:ext>
              </c:extLst>
            </c:dLbl>
            <c:dLbl>
              <c:idx val="1"/>
              <c:layout>
                <c:manualLayout>
                  <c:x val="1.1362538889111151E-3"/>
                  <c:y val="-8.755109844804578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D655-44FB-8DCA-5D75CED8A6B2}"/>
                </c:ext>
              </c:extLst>
            </c:dLbl>
            <c:dLbl>
              <c:idx val="2"/>
              <c:layout>
                <c:manualLayout>
                  <c:x val="0.13797496062354067"/>
                  <c:y val="-6.619566269444383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D655-44FB-8DCA-5D75CED8A6B2}"/>
                </c:ext>
              </c:extLst>
            </c:dLbl>
            <c:dLbl>
              <c:idx val="3"/>
              <c:layout>
                <c:manualLayout>
                  <c:x val="0.18325677933414639"/>
                  <c:y val="0.14241363296598661"/>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D655-44FB-8DCA-5D75CED8A6B2}"/>
                </c:ext>
              </c:extLst>
            </c:dLbl>
            <c:spPr>
              <a:noFill/>
              <a:ln>
                <a:noFill/>
              </a:ln>
              <a:effectLst/>
            </c:spPr>
            <c:dLblPos val="in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Sheet2!$A$3:$A$7</c:f>
              <c:strCache>
                <c:ptCount val="5"/>
                <c:pt idx="0">
                  <c:v>Once-through Cooling</c:v>
                </c:pt>
                <c:pt idx="1">
                  <c:v>Reclaimed Water</c:v>
                </c:pt>
                <c:pt idx="2">
                  <c:v>SWP/CVP</c:v>
                </c:pt>
                <c:pt idx="3">
                  <c:v>Groundwater</c:v>
                </c:pt>
                <c:pt idx="4">
                  <c:v>Municipal Water</c:v>
                </c:pt>
              </c:strCache>
            </c:strRef>
          </c:cat>
          <c:val>
            <c:numRef>
              <c:f>Sheet2!$B$3:$B$7</c:f>
              <c:numCache>
                <c:formatCode>#,##0\ "MW"</c:formatCode>
                <c:ptCount val="5"/>
                <c:pt idx="0">
                  <c:v>10537</c:v>
                </c:pt>
                <c:pt idx="1">
                  <c:v>6417</c:v>
                </c:pt>
                <c:pt idx="2">
                  <c:v>4508</c:v>
                </c:pt>
                <c:pt idx="3">
                  <c:v>3194</c:v>
                </c:pt>
                <c:pt idx="4">
                  <c:v>2729</c:v>
                </c:pt>
              </c:numCache>
            </c:numRef>
          </c:val>
          <c:extLst>
            <c:ext xmlns:c16="http://schemas.microsoft.com/office/drawing/2014/chart" uri="{C3380CC4-5D6E-409C-BE32-E72D297353CC}">
              <c16:uniqueId val="{00000004-D655-44FB-8DCA-5D75CED8A6B2}"/>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B20AD-2225-491B-90B5-DF33BA034B4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997EFC0-FE4E-4602-8611-2E3216A620B1}">
      <dgm:prSet phldrT="[Text]"/>
      <dgm:spPr/>
      <dgm:t>
        <a:bodyPr/>
        <a:lstStyle/>
        <a:p>
          <a:r>
            <a:rPr lang="en-US" dirty="0"/>
            <a:t>CDR</a:t>
          </a:r>
        </a:p>
      </dgm:t>
    </dgm:pt>
    <dgm:pt modelId="{4AB79B80-E7E8-4DF7-A1E5-4DF0A8103B6D}" type="parTrans" cxnId="{74AF4CB3-0F71-4400-91DC-0513A08966D1}">
      <dgm:prSet/>
      <dgm:spPr/>
      <dgm:t>
        <a:bodyPr/>
        <a:lstStyle/>
        <a:p>
          <a:endParaRPr lang="en-US"/>
        </a:p>
      </dgm:t>
    </dgm:pt>
    <dgm:pt modelId="{9B92A846-0C0E-4557-AF32-F859B4025254}" type="sibTrans" cxnId="{74AF4CB3-0F71-4400-91DC-0513A08966D1}">
      <dgm:prSet/>
      <dgm:spPr/>
      <dgm:t>
        <a:bodyPr/>
        <a:lstStyle/>
        <a:p>
          <a:endParaRPr lang="en-US"/>
        </a:p>
      </dgm:t>
    </dgm:pt>
    <dgm:pt modelId="{18B6368D-00A3-49E4-9D53-E3E9D83DF754}">
      <dgm:prSet phldrT="[Text]" custT="1"/>
      <dgm:spPr/>
      <dgm:t>
        <a:bodyPr/>
        <a:lstStyle/>
        <a:p>
          <a:r>
            <a:rPr lang="en-US" sz="2000" dirty="0"/>
            <a:t>California Department of Forestry and Fire Protection identified areas most vulnerable to fires.</a:t>
          </a:r>
        </a:p>
      </dgm:t>
    </dgm:pt>
    <dgm:pt modelId="{EFCD2BB1-8CFB-4020-88D6-972AE6E86440}" type="parTrans" cxnId="{EBA2C531-786A-4220-B551-969BB83DE3BD}">
      <dgm:prSet/>
      <dgm:spPr/>
      <dgm:t>
        <a:bodyPr/>
        <a:lstStyle/>
        <a:p>
          <a:endParaRPr lang="en-US"/>
        </a:p>
      </dgm:t>
    </dgm:pt>
    <dgm:pt modelId="{3066D074-AECF-4100-8B2C-66865F6260CE}" type="sibTrans" cxnId="{EBA2C531-786A-4220-B551-969BB83DE3BD}">
      <dgm:prSet/>
      <dgm:spPr/>
      <dgm:t>
        <a:bodyPr/>
        <a:lstStyle/>
        <a:p>
          <a:endParaRPr lang="en-US"/>
        </a:p>
      </dgm:t>
    </dgm:pt>
    <dgm:pt modelId="{4F258E30-21F1-4546-A5D4-41C950CCEDA6}">
      <dgm:prSet phldrT="[Text]" custT="1"/>
      <dgm:spPr/>
      <dgm:t>
        <a:bodyPr/>
        <a:lstStyle/>
        <a:p>
          <a:r>
            <a:rPr lang="en-US" sz="2000" dirty="0"/>
            <a:t>Fire and Resource Assessment Program Map</a:t>
          </a:r>
        </a:p>
      </dgm:t>
    </dgm:pt>
    <dgm:pt modelId="{EE542273-889D-4F6B-8B20-E17C04930453}" type="parTrans" cxnId="{3D776EE8-24C2-47A4-BA41-D02490AAF6D9}">
      <dgm:prSet/>
      <dgm:spPr/>
      <dgm:t>
        <a:bodyPr/>
        <a:lstStyle/>
        <a:p>
          <a:endParaRPr lang="en-US"/>
        </a:p>
      </dgm:t>
    </dgm:pt>
    <dgm:pt modelId="{13F38F7D-EF92-4130-83C9-B1A1DB1BBB41}" type="sibTrans" cxnId="{3D776EE8-24C2-47A4-BA41-D02490AAF6D9}">
      <dgm:prSet/>
      <dgm:spPr/>
      <dgm:t>
        <a:bodyPr/>
        <a:lstStyle/>
        <a:p>
          <a:endParaRPr lang="en-US"/>
        </a:p>
      </dgm:t>
    </dgm:pt>
    <dgm:pt modelId="{AF4979CF-BD69-48EF-8A89-366A8630B9D4}">
      <dgm:prSet phldrT="[Text]"/>
      <dgm:spPr/>
      <dgm:t>
        <a:bodyPr/>
        <a:lstStyle/>
        <a:p>
          <a:r>
            <a:rPr lang="en-US" dirty="0"/>
            <a:t>CPUC</a:t>
          </a:r>
        </a:p>
      </dgm:t>
    </dgm:pt>
    <dgm:pt modelId="{2D43A6CC-B9E4-4FCB-A06C-85E1C8AF5DAF}" type="parTrans" cxnId="{E35ADBD9-DEE5-4734-B284-6D75283A41CD}">
      <dgm:prSet/>
      <dgm:spPr/>
      <dgm:t>
        <a:bodyPr/>
        <a:lstStyle/>
        <a:p>
          <a:endParaRPr lang="en-US"/>
        </a:p>
      </dgm:t>
    </dgm:pt>
    <dgm:pt modelId="{E42A34CB-C42F-4602-ACFA-D9E9440C6A97}" type="sibTrans" cxnId="{E35ADBD9-DEE5-4734-B284-6D75283A41CD}">
      <dgm:prSet/>
      <dgm:spPr/>
      <dgm:t>
        <a:bodyPr/>
        <a:lstStyle/>
        <a:p>
          <a:endParaRPr lang="en-US"/>
        </a:p>
      </dgm:t>
    </dgm:pt>
    <dgm:pt modelId="{7471D7FE-FDB6-4F6F-A4E0-95F787B23081}">
      <dgm:prSet phldrT="[Text]"/>
      <dgm:spPr/>
      <dgm:t>
        <a:bodyPr/>
        <a:lstStyle/>
        <a:p>
          <a:r>
            <a:rPr lang="en-US" dirty="0"/>
            <a:t>GO 95 recognizes those defined areas.</a:t>
          </a:r>
        </a:p>
      </dgm:t>
    </dgm:pt>
    <dgm:pt modelId="{C52F5DAF-41DC-4059-88A0-C9B825A7B869}" type="parTrans" cxnId="{32DD14D5-1DC1-4CB5-8B24-A18D05F592F5}">
      <dgm:prSet/>
      <dgm:spPr/>
      <dgm:t>
        <a:bodyPr/>
        <a:lstStyle/>
        <a:p>
          <a:endParaRPr lang="en-US"/>
        </a:p>
      </dgm:t>
    </dgm:pt>
    <dgm:pt modelId="{9FFC2398-D094-4F18-A9C9-A25471E0FDD1}" type="sibTrans" cxnId="{32DD14D5-1DC1-4CB5-8B24-A18D05F592F5}">
      <dgm:prSet/>
      <dgm:spPr/>
      <dgm:t>
        <a:bodyPr/>
        <a:lstStyle/>
        <a:p>
          <a:endParaRPr lang="en-US"/>
        </a:p>
      </dgm:t>
    </dgm:pt>
    <dgm:pt modelId="{B3B8F13D-E5AF-4CC4-9776-37A5C384E8A8}">
      <dgm:prSet phldrT="[Text]"/>
      <dgm:spPr/>
      <dgm:t>
        <a:bodyPr/>
        <a:lstStyle/>
        <a:p>
          <a:r>
            <a:rPr lang="en-US" dirty="0"/>
            <a:t>SED inspects associated facilities, identifies violations.</a:t>
          </a:r>
        </a:p>
      </dgm:t>
    </dgm:pt>
    <dgm:pt modelId="{C741D6C4-915D-4963-B324-1A97DB084A47}" type="parTrans" cxnId="{8055A1E2-35AC-4446-9B43-6D2CB9083CAB}">
      <dgm:prSet/>
      <dgm:spPr/>
      <dgm:t>
        <a:bodyPr/>
        <a:lstStyle/>
        <a:p>
          <a:endParaRPr lang="en-US"/>
        </a:p>
      </dgm:t>
    </dgm:pt>
    <dgm:pt modelId="{F940A445-4DBB-4476-B6FF-6D0CC8BFBAAB}" type="sibTrans" cxnId="{8055A1E2-35AC-4446-9B43-6D2CB9083CAB}">
      <dgm:prSet/>
      <dgm:spPr/>
      <dgm:t>
        <a:bodyPr/>
        <a:lstStyle/>
        <a:p>
          <a:endParaRPr lang="en-US"/>
        </a:p>
      </dgm:t>
    </dgm:pt>
    <dgm:pt modelId="{085CA04B-5990-495D-A7AF-9C9270A21D34}">
      <dgm:prSet phldrT="[Text]"/>
      <dgm:spPr/>
      <dgm:t>
        <a:bodyPr/>
        <a:lstStyle/>
        <a:p>
          <a:r>
            <a:rPr lang="en-US" dirty="0"/>
            <a:t>Utilities</a:t>
          </a:r>
        </a:p>
      </dgm:t>
    </dgm:pt>
    <dgm:pt modelId="{2BE89F8A-7A9B-4D69-BE81-8C937A365951}" type="parTrans" cxnId="{FEE58C6A-F149-4ED2-A005-0E27389EA5C5}">
      <dgm:prSet/>
      <dgm:spPr/>
      <dgm:t>
        <a:bodyPr/>
        <a:lstStyle/>
        <a:p>
          <a:endParaRPr lang="en-US"/>
        </a:p>
      </dgm:t>
    </dgm:pt>
    <dgm:pt modelId="{16D67C18-493D-49DD-8109-9504363CDC9D}" type="sibTrans" cxnId="{FEE58C6A-F149-4ED2-A005-0E27389EA5C5}">
      <dgm:prSet/>
      <dgm:spPr/>
      <dgm:t>
        <a:bodyPr/>
        <a:lstStyle/>
        <a:p>
          <a:endParaRPr lang="en-US"/>
        </a:p>
      </dgm:t>
    </dgm:pt>
    <dgm:pt modelId="{343C25F7-DD43-45BD-817B-E1DB54872FCE}">
      <dgm:prSet phldrT="[Text]"/>
      <dgm:spPr/>
      <dgm:t>
        <a:bodyPr/>
        <a:lstStyle/>
        <a:p>
          <a:r>
            <a:rPr lang="en-US" dirty="0"/>
            <a:t>Utilities must consider defined areas when prioritizing corrective actions.</a:t>
          </a:r>
        </a:p>
      </dgm:t>
    </dgm:pt>
    <dgm:pt modelId="{91155DF7-3AFC-4C5D-9C3E-59B00CA4B62E}" type="parTrans" cxnId="{61C9E6CD-5299-4F2E-B20C-E2409B3B9049}">
      <dgm:prSet/>
      <dgm:spPr/>
      <dgm:t>
        <a:bodyPr/>
        <a:lstStyle/>
        <a:p>
          <a:endParaRPr lang="en-US"/>
        </a:p>
      </dgm:t>
    </dgm:pt>
    <dgm:pt modelId="{D278F050-1962-4329-9177-84407CB6E1B8}" type="sibTrans" cxnId="{61C9E6CD-5299-4F2E-B20C-E2409B3B9049}">
      <dgm:prSet/>
      <dgm:spPr/>
      <dgm:t>
        <a:bodyPr/>
        <a:lstStyle/>
        <a:p>
          <a:endParaRPr lang="en-US"/>
        </a:p>
      </dgm:t>
    </dgm:pt>
    <dgm:pt modelId="{6BA7649C-2EA1-4FA1-A8C8-FA43083B1A93}" type="pres">
      <dgm:prSet presAssocID="{525B20AD-2225-491B-90B5-DF33BA034B43}" presName="linearFlow" presStyleCnt="0">
        <dgm:presLayoutVars>
          <dgm:dir/>
          <dgm:animLvl val="lvl"/>
          <dgm:resizeHandles val="exact"/>
        </dgm:presLayoutVars>
      </dgm:prSet>
      <dgm:spPr/>
    </dgm:pt>
    <dgm:pt modelId="{98281987-4441-45F3-92A4-3D753F32BAFD}" type="pres">
      <dgm:prSet presAssocID="{C997EFC0-FE4E-4602-8611-2E3216A620B1}" presName="composite" presStyleCnt="0"/>
      <dgm:spPr/>
    </dgm:pt>
    <dgm:pt modelId="{EA34429A-C689-43DB-A2EB-528AF06A8A24}" type="pres">
      <dgm:prSet presAssocID="{C997EFC0-FE4E-4602-8611-2E3216A620B1}" presName="parentText" presStyleLbl="alignNode1" presStyleIdx="0" presStyleCnt="3" custLinFactNeighborX="0" custLinFactNeighborY="-15481">
        <dgm:presLayoutVars>
          <dgm:chMax val="1"/>
          <dgm:bulletEnabled val="1"/>
        </dgm:presLayoutVars>
      </dgm:prSet>
      <dgm:spPr/>
    </dgm:pt>
    <dgm:pt modelId="{12A25DDA-ACD3-4ED2-9156-224083408735}" type="pres">
      <dgm:prSet presAssocID="{C997EFC0-FE4E-4602-8611-2E3216A620B1}" presName="descendantText" presStyleLbl="alignAcc1" presStyleIdx="0" presStyleCnt="3" custAng="0" custScaleX="95900" custScaleY="151075" custLinFactNeighborX="-68" custLinFactNeighborY="6653">
        <dgm:presLayoutVars>
          <dgm:bulletEnabled val="1"/>
        </dgm:presLayoutVars>
      </dgm:prSet>
      <dgm:spPr/>
    </dgm:pt>
    <dgm:pt modelId="{A0D6186A-65C0-4D6F-BB7F-804A9F0BBC1A}" type="pres">
      <dgm:prSet presAssocID="{9B92A846-0C0E-4557-AF32-F859B4025254}" presName="sp" presStyleCnt="0"/>
      <dgm:spPr/>
    </dgm:pt>
    <dgm:pt modelId="{16945D70-8BF5-4BAF-AB81-B071E5BC319C}" type="pres">
      <dgm:prSet presAssocID="{AF4979CF-BD69-48EF-8A89-366A8630B9D4}" presName="composite" presStyleCnt="0"/>
      <dgm:spPr/>
    </dgm:pt>
    <dgm:pt modelId="{1C07743C-66F3-461E-8C13-E9F0DDB2C936}" type="pres">
      <dgm:prSet presAssocID="{AF4979CF-BD69-48EF-8A89-366A8630B9D4}" presName="parentText" presStyleLbl="alignNode1" presStyleIdx="1" presStyleCnt="3">
        <dgm:presLayoutVars>
          <dgm:chMax val="1"/>
          <dgm:bulletEnabled val="1"/>
        </dgm:presLayoutVars>
      </dgm:prSet>
      <dgm:spPr/>
    </dgm:pt>
    <dgm:pt modelId="{DC4ED71B-E8CE-4892-B11C-72006BD053FB}" type="pres">
      <dgm:prSet presAssocID="{AF4979CF-BD69-48EF-8A89-366A8630B9D4}" presName="descendantText" presStyleLbl="alignAcc1" presStyleIdx="1" presStyleCnt="3" custScaleX="96619" custScaleY="107318" custLinFactNeighborX="784" custLinFactNeighborY="28697">
        <dgm:presLayoutVars>
          <dgm:bulletEnabled val="1"/>
        </dgm:presLayoutVars>
      </dgm:prSet>
      <dgm:spPr/>
    </dgm:pt>
    <dgm:pt modelId="{AEC43255-A4CF-498A-9367-BCDFA51D92E3}" type="pres">
      <dgm:prSet presAssocID="{E42A34CB-C42F-4602-ACFA-D9E9440C6A97}" presName="sp" presStyleCnt="0"/>
      <dgm:spPr/>
    </dgm:pt>
    <dgm:pt modelId="{9D414DCC-1BC0-44AF-B0AC-E14802A6328F}" type="pres">
      <dgm:prSet presAssocID="{085CA04B-5990-495D-A7AF-9C9270A21D34}" presName="composite" presStyleCnt="0"/>
      <dgm:spPr/>
    </dgm:pt>
    <dgm:pt modelId="{0975F22F-C9F9-4406-AA7C-EB4D34096D35}" type="pres">
      <dgm:prSet presAssocID="{085CA04B-5990-495D-A7AF-9C9270A21D34}" presName="parentText" presStyleLbl="alignNode1" presStyleIdx="2" presStyleCnt="3">
        <dgm:presLayoutVars>
          <dgm:chMax val="1"/>
          <dgm:bulletEnabled val="1"/>
        </dgm:presLayoutVars>
      </dgm:prSet>
      <dgm:spPr/>
    </dgm:pt>
    <dgm:pt modelId="{48C94ECF-604E-436E-9F3B-059EC9A2AE4C}" type="pres">
      <dgm:prSet presAssocID="{085CA04B-5990-495D-A7AF-9C9270A21D34}" presName="descendantText" presStyleLbl="alignAcc1" presStyleIdx="2" presStyleCnt="3" custScaleX="96473" custLinFactNeighborX="225" custLinFactNeighborY="20932">
        <dgm:presLayoutVars>
          <dgm:bulletEnabled val="1"/>
        </dgm:presLayoutVars>
      </dgm:prSet>
      <dgm:spPr/>
    </dgm:pt>
  </dgm:ptLst>
  <dgm:cxnLst>
    <dgm:cxn modelId="{26FD7D11-0E28-4B9C-B10B-A629D15B6A30}" type="presOf" srcId="{B3B8F13D-E5AF-4CC4-9776-37A5C384E8A8}" destId="{DC4ED71B-E8CE-4892-B11C-72006BD053FB}" srcOrd="0" destOrd="1" presId="urn:microsoft.com/office/officeart/2005/8/layout/chevron2"/>
    <dgm:cxn modelId="{EBA2C531-786A-4220-B551-969BB83DE3BD}" srcId="{C997EFC0-FE4E-4602-8611-2E3216A620B1}" destId="{18B6368D-00A3-49E4-9D53-E3E9D83DF754}" srcOrd="0" destOrd="0" parTransId="{EFCD2BB1-8CFB-4020-88D6-972AE6E86440}" sibTransId="{3066D074-AECF-4100-8B2C-66865F6260CE}"/>
    <dgm:cxn modelId="{BBC32F3F-634C-4495-998B-0895BA6640FE}" type="presOf" srcId="{C997EFC0-FE4E-4602-8611-2E3216A620B1}" destId="{EA34429A-C689-43DB-A2EB-528AF06A8A24}" srcOrd="0" destOrd="0" presId="urn:microsoft.com/office/officeart/2005/8/layout/chevron2"/>
    <dgm:cxn modelId="{FEE58C6A-F149-4ED2-A005-0E27389EA5C5}" srcId="{525B20AD-2225-491B-90B5-DF33BA034B43}" destId="{085CA04B-5990-495D-A7AF-9C9270A21D34}" srcOrd="2" destOrd="0" parTransId="{2BE89F8A-7A9B-4D69-BE81-8C937A365951}" sibTransId="{16D67C18-493D-49DD-8109-9504363CDC9D}"/>
    <dgm:cxn modelId="{D9A8624E-6E31-473C-98E2-24F82F603405}" type="presOf" srcId="{18B6368D-00A3-49E4-9D53-E3E9D83DF754}" destId="{12A25DDA-ACD3-4ED2-9156-224083408735}" srcOrd="0" destOrd="0" presId="urn:microsoft.com/office/officeart/2005/8/layout/chevron2"/>
    <dgm:cxn modelId="{F008948F-035E-40C6-8174-58CA09223018}" type="presOf" srcId="{7471D7FE-FDB6-4F6F-A4E0-95F787B23081}" destId="{DC4ED71B-E8CE-4892-B11C-72006BD053FB}" srcOrd="0" destOrd="0" presId="urn:microsoft.com/office/officeart/2005/8/layout/chevron2"/>
    <dgm:cxn modelId="{1CC67790-4F7C-4DFF-9997-3FD690F3093C}" type="presOf" srcId="{4F258E30-21F1-4546-A5D4-41C950CCEDA6}" destId="{12A25DDA-ACD3-4ED2-9156-224083408735}" srcOrd="0" destOrd="1" presId="urn:microsoft.com/office/officeart/2005/8/layout/chevron2"/>
    <dgm:cxn modelId="{8D1A009A-CE43-464D-92C2-076D61DFDF66}" type="presOf" srcId="{085CA04B-5990-495D-A7AF-9C9270A21D34}" destId="{0975F22F-C9F9-4406-AA7C-EB4D34096D35}" srcOrd="0" destOrd="0" presId="urn:microsoft.com/office/officeart/2005/8/layout/chevron2"/>
    <dgm:cxn modelId="{74AF4CB3-0F71-4400-91DC-0513A08966D1}" srcId="{525B20AD-2225-491B-90B5-DF33BA034B43}" destId="{C997EFC0-FE4E-4602-8611-2E3216A620B1}" srcOrd="0" destOrd="0" parTransId="{4AB79B80-E7E8-4DF7-A1E5-4DF0A8103B6D}" sibTransId="{9B92A846-0C0E-4557-AF32-F859B4025254}"/>
    <dgm:cxn modelId="{EE0E9FB4-3CB2-44C3-BEC6-9A392882C235}" type="presOf" srcId="{343C25F7-DD43-45BD-817B-E1DB54872FCE}" destId="{48C94ECF-604E-436E-9F3B-059EC9A2AE4C}" srcOrd="0" destOrd="0" presId="urn:microsoft.com/office/officeart/2005/8/layout/chevron2"/>
    <dgm:cxn modelId="{61C9E6CD-5299-4F2E-B20C-E2409B3B9049}" srcId="{085CA04B-5990-495D-A7AF-9C9270A21D34}" destId="{343C25F7-DD43-45BD-817B-E1DB54872FCE}" srcOrd="0" destOrd="0" parTransId="{91155DF7-3AFC-4C5D-9C3E-59B00CA4B62E}" sibTransId="{D278F050-1962-4329-9177-84407CB6E1B8}"/>
    <dgm:cxn modelId="{32DD14D5-1DC1-4CB5-8B24-A18D05F592F5}" srcId="{AF4979CF-BD69-48EF-8A89-366A8630B9D4}" destId="{7471D7FE-FDB6-4F6F-A4E0-95F787B23081}" srcOrd="0" destOrd="0" parTransId="{C52F5DAF-41DC-4059-88A0-C9B825A7B869}" sibTransId="{9FFC2398-D094-4F18-A9C9-A25471E0FDD1}"/>
    <dgm:cxn modelId="{E35ADBD9-DEE5-4734-B284-6D75283A41CD}" srcId="{525B20AD-2225-491B-90B5-DF33BA034B43}" destId="{AF4979CF-BD69-48EF-8A89-366A8630B9D4}" srcOrd="1" destOrd="0" parTransId="{2D43A6CC-B9E4-4FCB-A06C-85E1C8AF5DAF}" sibTransId="{E42A34CB-C42F-4602-ACFA-D9E9440C6A97}"/>
    <dgm:cxn modelId="{8055A1E2-35AC-4446-9B43-6D2CB9083CAB}" srcId="{AF4979CF-BD69-48EF-8A89-366A8630B9D4}" destId="{B3B8F13D-E5AF-4CC4-9776-37A5C384E8A8}" srcOrd="1" destOrd="0" parTransId="{C741D6C4-915D-4963-B324-1A97DB084A47}" sibTransId="{F940A445-4DBB-4476-B6FF-6D0CC8BFBAAB}"/>
    <dgm:cxn modelId="{3D776EE8-24C2-47A4-BA41-D02490AAF6D9}" srcId="{C997EFC0-FE4E-4602-8611-2E3216A620B1}" destId="{4F258E30-21F1-4546-A5D4-41C950CCEDA6}" srcOrd="1" destOrd="0" parTransId="{EE542273-889D-4F6B-8B20-E17C04930453}" sibTransId="{13F38F7D-EF92-4130-83C9-B1A1DB1BBB41}"/>
    <dgm:cxn modelId="{0C5A22EA-6253-42C7-9D2C-4F9F6F835A6B}" type="presOf" srcId="{AF4979CF-BD69-48EF-8A89-366A8630B9D4}" destId="{1C07743C-66F3-461E-8C13-E9F0DDB2C936}" srcOrd="0" destOrd="0" presId="urn:microsoft.com/office/officeart/2005/8/layout/chevron2"/>
    <dgm:cxn modelId="{05C16EEA-2BE7-4B6A-8441-CE354DE11BD0}" type="presOf" srcId="{525B20AD-2225-491B-90B5-DF33BA034B43}" destId="{6BA7649C-2EA1-4FA1-A8C8-FA43083B1A93}" srcOrd="0" destOrd="0" presId="urn:microsoft.com/office/officeart/2005/8/layout/chevron2"/>
    <dgm:cxn modelId="{BFED31EF-1117-477A-8E61-000F23343D5C}" type="presParOf" srcId="{6BA7649C-2EA1-4FA1-A8C8-FA43083B1A93}" destId="{98281987-4441-45F3-92A4-3D753F32BAFD}" srcOrd="0" destOrd="0" presId="urn:microsoft.com/office/officeart/2005/8/layout/chevron2"/>
    <dgm:cxn modelId="{F806CD33-87BE-4C0B-B81E-B34363A67B75}" type="presParOf" srcId="{98281987-4441-45F3-92A4-3D753F32BAFD}" destId="{EA34429A-C689-43DB-A2EB-528AF06A8A24}" srcOrd="0" destOrd="0" presId="urn:microsoft.com/office/officeart/2005/8/layout/chevron2"/>
    <dgm:cxn modelId="{B816CC1B-D1F6-4883-8CEA-B6EC4B6E52BE}" type="presParOf" srcId="{98281987-4441-45F3-92A4-3D753F32BAFD}" destId="{12A25DDA-ACD3-4ED2-9156-224083408735}" srcOrd="1" destOrd="0" presId="urn:microsoft.com/office/officeart/2005/8/layout/chevron2"/>
    <dgm:cxn modelId="{67137D16-8901-4BBE-9230-038E42D80AC6}" type="presParOf" srcId="{6BA7649C-2EA1-4FA1-A8C8-FA43083B1A93}" destId="{A0D6186A-65C0-4D6F-BB7F-804A9F0BBC1A}" srcOrd="1" destOrd="0" presId="urn:microsoft.com/office/officeart/2005/8/layout/chevron2"/>
    <dgm:cxn modelId="{2FA00836-945E-4A01-8D0C-F6725272F260}" type="presParOf" srcId="{6BA7649C-2EA1-4FA1-A8C8-FA43083B1A93}" destId="{16945D70-8BF5-4BAF-AB81-B071E5BC319C}" srcOrd="2" destOrd="0" presId="urn:microsoft.com/office/officeart/2005/8/layout/chevron2"/>
    <dgm:cxn modelId="{AB2E43AD-4DDF-463E-82A1-02EE57108FB6}" type="presParOf" srcId="{16945D70-8BF5-4BAF-AB81-B071E5BC319C}" destId="{1C07743C-66F3-461E-8C13-E9F0DDB2C936}" srcOrd="0" destOrd="0" presId="urn:microsoft.com/office/officeart/2005/8/layout/chevron2"/>
    <dgm:cxn modelId="{67E48461-F263-4613-9C6B-78B0A2301F85}" type="presParOf" srcId="{16945D70-8BF5-4BAF-AB81-B071E5BC319C}" destId="{DC4ED71B-E8CE-4892-B11C-72006BD053FB}" srcOrd="1" destOrd="0" presId="urn:microsoft.com/office/officeart/2005/8/layout/chevron2"/>
    <dgm:cxn modelId="{ACB56CE7-208E-4DBE-995C-23F520D6D233}" type="presParOf" srcId="{6BA7649C-2EA1-4FA1-A8C8-FA43083B1A93}" destId="{AEC43255-A4CF-498A-9367-BCDFA51D92E3}" srcOrd="3" destOrd="0" presId="urn:microsoft.com/office/officeart/2005/8/layout/chevron2"/>
    <dgm:cxn modelId="{9FAEE6F6-AC82-48A2-8671-9171A4826532}" type="presParOf" srcId="{6BA7649C-2EA1-4FA1-A8C8-FA43083B1A93}" destId="{9D414DCC-1BC0-44AF-B0AC-E14802A6328F}" srcOrd="4" destOrd="0" presId="urn:microsoft.com/office/officeart/2005/8/layout/chevron2"/>
    <dgm:cxn modelId="{EBF26AEA-6BE8-43B0-8CCB-75E8AB19217D}" type="presParOf" srcId="{9D414DCC-1BC0-44AF-B0AC-E14802A6328F}" destId="{0975F22F-C9F9-4406-AA7C-EB4D34096D35}" srcOrd="0" destOrd="0" presId="urn:microsoft.com/office/officeart/2005/8/layout/chevron2"/>
    <dgm:cxn modelId="{24F620FC-7379-4160-BED0-04FF50A5BF9C}" type="presParOf" srcId="{9D414DCC-1BC0-44AF-B0AC-E14802A6328F}" destId="{48C94ECF-604E-436E-9F3B-059EC9A2AE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4429A-C689-43DB-A2EB-528AF06A8A24}">
      <dsp:nvSpPr>
        <dsp:cNvPr id="0" name=""/>
        <dsp:cNvSpPr/>
      </dsp:nvSpPr>
      <dsp:spPr>
        <a:xfrm rot="5400000">
          <a:off x="-180074" y="260193"/>
          <a:ext cx="1485415" cy="10397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CDR</a:t>
          </a:r>
        </a:p>
      </dsp:txBody>
      <dsp:txXfrm rot="-5400000">
        <a:off x="42739" y="557275"/>
        <a:ext cx="1039790" cy="445625"/>
      </dsp:txXfrm>
    </dsp:sp>
    <dsp:sp modelId="{12A25DDA-ACD3-4ED2-9156-224083408735}">
      <dsp:nvSpPr>
        <dsp:cNvPr id="0" name=""/>
        <dsp:cNvSpPr/>
      </dsp:nvSpPr>
      <dsp:spPr>
        <a:xfrm rot="5400000">
          <a:off x="2877865" y="-1610118"/>
          <a:ext cx="1458659" cy="48489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California Department of Forestry and Fire Protection identified areas most vulnerable to fires.</a:t>
          </a:r>
        </a:p>
        <a:p>
          <a:pPr marL="228600" lvl="1" indent="-228600" algn="l" defTabSz="889000">
            <a:lnSpc>
              <a:spcPct val="90000"/>
            </a:lnSpc>
            <a:spcBef>
              <a:spcPct val="0"/>
            </a:spcBef>
            <a:spcAft>
              <a:spcPct val="15000"/>
            </a:spcAft>
            <a:buChar char="•"/>
          </a:pPr>
          <a:r>
            <a:rPr lang="en-US" sz="2000" kern="1200" dirty="0"/>
            <a:t>Fire and Resource Assessment Program Map</a:t>
          </a:r>
        </a:p>
      </dsp:txBody>
      <dsp:txXfrm rot="-5400000">
        <a:off x="1182743" y="156210"/>
        <a:ext cx="4777698" cy="1316247"/>
      </dsp:txXfrm>
    </dsp:sp>
    <dsp:sp modelId="{1C07743C-66F3-461E-8C13-E9F0DDB2C936}">
      <dsp:nvSpPr>
        <dsp:cNvPr id="0" name=""/>
        <dsp:cNvSpPr/>
      </dsp:nvSpPr>
      <dsp:spPr>
        <a:xfrm rot="5400000">
          <a:off x="-180074" y="1830853"/>
          <a:ext cx="1485415" cy="10397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CPUC</a:t>
          </a:r>
        </a:p>
      </dsp:txBody>
      <dsp:txXfrm rot="-5400000">
        <a:off x="42739" y="2127935"/>
        <a:ext cx="1039790" cy="445625"/>
      </dsp:txXfrm>
    </dsp:sp>
    <dsp:sp modelId="{DC4ED71B-E8CE-4892-B11C-72006BD053FB}">
      <dsp:nvSpPr>
        <dsp:cNvPr id="0" name=""/>
        <dsp:cNvSpPr/>
      </dsp:nvSpPr>
      <dsp:spPr>
        <a:xfrm rot="5400000">
          <a:off x="3132185" y="-74752"/>
          <a:ext cx="1036176" cy="488525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GO 95 recognizes those defined areas.</a:t>
          </a:r>
        </a:p>
        <a:p>
          <a:pPr marL="228600" lvl="1" indent="-228600" algn="l" defTabSz="889000">
            <a:lnSpc>
              <a:spcPct val="90000"/>
            </a:lnSpc>
            <a:spcBef>
              <a:spcPct val="0"/>
            </a:spcBef>
            <a:spcAft>
              <a:spcPct val="15000"/>
            </a:spcAft>
            <a:buChar char="•"/>
          </a:pPr>
          <a:r>
            <a:rPr lang="en-US" sz="2000" kern="1200" dirty="0"/>
            <a:t>SED inspects associated facilities, identifies violations.</a:t>
          </a:r>
        </a:p>
      </dsp:txBody>
      <dsp:txXfrm rot="-5400000">
        <a:off x="1207644" y="1900371"/>
        <a:ext cx="4834676" cy="935012"/>
      </dsp:txXfrm>
    </dsp:sp>
    <dsp:sp modelId="{0975F22F-C9F9-4406-AA7C-EB4D34096D35}">
      <dsp:nvSpPr>
        <dsp:cNvPr id="0" name=""/>
        <dsp:cNvSpPr/>
      </dsp:nvSpPr>
      <dsp:spPr>
        <a:xfrm rot="5400000">
          <a:off x="-180074" y="3136228"/>
          <a:ext cx="1485415" cy="103979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Utilities</a:t>
          </a:r>
        </a:p>
      </dsp:txBody>
      <dsp:txXfrm rot="-5400000">
        <a:off x="42739" y="3433310"/>
        <a:ext cx="1039790" cy="445625"/>
      </dsp:txXfrm>
    </dsp:sp>
    <dsp:sp modelId="{48C94ECF-604E-436E-9F3B-059EC9A2AE4C}">
      <dsp:nvSpPr>
        <dsp:cNvPr id="0" name=""/>
        <dsp:cNvSpPr/>
      </dsp:nvSpPr>
      <dsp:spPr>
        <a:xfrm rot="5400000">
          <a:off x="3139249" y="1159340"/>
          <a:ext cx="965519" cy="48778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Utilities must consider defined areas when prioritizing corrective actions.</a:t>
          </a:r>
        </a:p>
      </dsp:txBody>
      <dsp:txXfrm rot="-5400000">
        <a:off x="1183071" y="3162652"/>
        <a:ext cx="4830743" cy="8712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6833" cy="464185"/>
          </a:xfrm>
          <a:prstGeom prst="rect">
            <a:avLst/>
          </a:prstGeom>
        </p:spPr>
        <p:txBody>
          <a:bodyPr vert="horz" lIns="93171" tIns="46585" rIns="93171" bIns="46585" rtlCol="0"/>
          <a:lstStyle>
            <a:lvl1pPr algn="l">
              <a:defRPr sz="1200"/>
            </a:lvl1pPr>
          </a:lstStyle>
          <a:p>
            <a:endParaRPr lang="en-US" dirty="0"/>
          </a:p>
        </p:txBody>
      </p:sp>
      <p:sp>
        <p:nvSpPr>
          <p:cNvPr id="3" name="Date Placeholder 2"/>
          <p:cNvSpPr>
            <a:spLocks noGrp="1"/>
          </p:cNvSpPr>
          <p:nvPr>
            <p:ph type="dt" idx="1"/>
          </p:nvPr>
        </p:nvSpPr>
        <p:spPr>
          <a:xfrm>
            <a:off x="3956552" y="0"/>
            <a:ext cx="3026833" cy="464185"/>
          </a:xfrm>
          <a:prstGeom prst="rect">
            <a:avLst/>
          </a:prstGeom>
        </p:spPr>
        <p:txBody>
          <a:bodyPr vert="horz" lIns="93171" tIns="46585" rIns="93171" bIns="46585" rtlCol="0"/>
          <a:lstStyle>
            <a:lvl1pPr algn="r">
              <a:defRPr sz="1200"/>
            </a:lvl1pPr>
          </a:lstStyle>
          <a:p>
            <a:fld id="{A45DA01E-BBC5-4B22-9109-4CFAF2E38C3B}" type="datetimeFigureOut">
              <a:rPr lang="en-US" smtClean="0"/>
              <a:t>11/15/2021</a:t>
            </a:fld>
            <a:endParaRPr lang="en-US" dirty="0"/>
          </a:p>
        </p:txBody>
      </p:sp>
      <p:sp>
        <p:nvSpPr>
          <p:cNvPr id="4" name="Slide Image Placeholder 3"/>
          <p:cNvSpPr>
            <a:spLocks noGrp="1" noRot="1" noChangeAspect="1"/>
          </p:cNvSpPr>
          <p:nvPr>
            <p:ph type="sldImg" idx="2"/>
          </p:nvPr>
        </p:nvSpPr>
        <p:spPr>
          <a:xfrm>
            <a:off x="1171575" y="695325"/>
            <a:ext cx="4643438" cy="3481388"/>
          </a:xfrm>
          <a:prstGeom prst="rect">
            <a:avLst/>
          </a:prstGeom>
          <a:noFill/>
          <a:ln w="12700">
            <a:solidFill>
              <a:prstClr val="black"/>
            </a:solidFill>
          </a:ln>
        </p:spPr>
        <p:txBody>
          <a:bodyPr vert="horz" lIns="93171" tIns="46585" rIns="93171" bIns="46585" rtlCol="0" anchor="ctr"/>
          <a:lstStyle/>
          <a:p>
            <a:endParaRPr lang="en-US" dirty="0"/>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3171" tIns="46585" rIns="93171"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4"/>
            <a:ext cx="3026833" cy="464185"/>
          </a:xfrm>
          <a:prstGeom prst="rect">
            <a:avLst/>
          </a:prstGeom>
        </p:spPr>
        <p:txBody>
          <a:bodyPr vert="horz" lIns="93171" tIns="46585" rIns="93171"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3171" tIns="46585" rIns="93171" bIns="46585" rtlCol="0" anchor="b"/>
          <a:lstStyle>
            <a:lvl1pPr algn="r">
              <a:defRPr sz="1200"/>
            </a:lvl1pPr>
          </a:lstStyle>
          <a:p>
            <a:fld id="{354B8E7B-0848-4D0B-91F7-E5DE0E2802D2}" type="slidenum">
              <a:rPr lang="en-US" smtClean="0"/>
              <a:t>‹#›</a:t>
            </a:fld>
            <a:endParaRPr lang="en-US" dirty="0"/>
          </a:p>
        </p:txBody>
      </p:sp>
    </p:spTree>
    <p:extLst>
      <p:ext uri="{BB962C8B-B14F-4D97-AF65-F5344CB8AC3E}">
        <p14:creationId xmlns:p14="http://schemas.microsoft.com/office/powerpoint/2010/main" val="270478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40</a:t>
            </a:fld>
            <a:endParaRPr lang="en-US" dirty="0"/>
          </a:p>
        </p:txBody>
      </p:sp>
    </p:spTree>
    <p:extLst>
      <p:ext uri="{BB962C8B-B14F-4D97-AF65-F5344CB8AC3E}">
        <p14:creationId xmlns:p14="http://schemas.microsoft.com/office/powerpoint/2010/main" val="410188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41</a:t>
            </a:fld>
            <a:endParaRPr lang="en-US" dirty="0"/>
          </a:p>
        </p:txBody>
      </p:sp>
    </p:spTree>
    <p:extLst>
      <p:ext uri="{BB962C8B-B14F-4D97-AF65-F5344CB8AC3E}">
        <p14:creationId xmlns:p14="http://schemas.microsoft.com/office/powerpoint/2010/main" val="67201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42</a:t>
            </a:fld>
            <a:endParaRPr lang="en-US" dirty="0"/>
          </a:p>
        </p:txBody>
      </p:sp>
    </p:spTree>
    <p:extLst>
      <p:ext uri="{BB962C8B-B14F-4D97-AF65-F5344CB8AC3E}">
        <p14:creationId xmlns:p14="http://schemas.microsoft.com/office/powerpoint/2010/main" val="3171654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43</a:t>
            </a:fld>
            <a:endParaRPr lang="en-US" dirty="0"/>
          </a:p>
        </p:txBody>
      </p:sp>
    </p:spTree>
    <p:extLst>
      <p:ext uri="{BB962C8B-B14F-4D97-AF65-F5344CB8AC3E}">
        <p14:creationId xmlns:p14="http://schemas.microsoft.com/office/powerpoint/2010/main" val="3209057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44</a:t>
            </a:fld>
            <a:endParaRPr lang="en-US" dirty="0"/>
          </a:p>
        </p:txBody>
      </p:sp>
    </p:spTree>
    <p:extLst>
      <p:ext uri="{BB962C8B-B14F-4D97-AF65-F5344CB8AC3E}">
        <p14:creationId xmlns:p14="http://schemas.microsoft.com/office/powerpoint/2010/main" val="416640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45</a:t>
            </a:fld>
            <a:endParaRPr lang="en-US" dirty="0"/>
          </a:p>
        </p:txBody>
      </p:sp>
    </p:spTree>
    <p:extLst>
      <p:ext uri="{BB962C8B-B14F-4D97-AF65-F5344CB8AC3E}">
        <p14:creationId xmlns:p14="http://schemas.microsoft.com/office/powerpoint/2010/main" val="314391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3"/>
              </a:spcAft>
            </a:pPr>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46</a:t>
            </a:fld>
            <a:endParaRPr lang="en-US" dirty="0"/>
          </a:p>
        </p:txBody>
      </p:sp>
    </p:spTree>
    <p:extLst>
      <p:ext uri="{BB962C8B-B14F-4D97-AF65-F5344CB8AC3E}">
        <p14:creationId xmlns:p14="http://schemas.microsoft.com/office/powerpoint/2010/main" val="276821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3"/>
              </a:spcAft>
            </a:pPr>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47</a:t>
            </a:fld>
            <a:endParaRPr lang="en-US" dirty="0"/>
          </a:p>
        </p:txBody>
      </p:sp>
    </p:spTree>
    <p:extLst>
      <p:ext uri="{BB962C8B-B14F-4D97-AF65-F5344CB8AC3E}">
        <p14:creationId xmlns:p14="http://schemas.microsoft.com/office/powerpoint/2010/main" val="1192797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48</a:t>
            </a:fld>
            <a:endParaRPr lang="en-US" dirty="0"/>
          </a:p>
        </p:txBody>
      </p:sp>
    </p:spTree>
    <p:extLst>
      <p:ext uri="{BB962C8B-B14F-4D97-AF65-F5344CB8AC3E}">
        <p14:creationId xmlns:p14="http://schemas.microsoft.com/office/powerpoint/2010/main" val="607961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t>50</a:t>
            </a:fld>
            <a:endParaRPr lang="en-US" dirty="0"/>
          </a:p>
        </p:txBody>
      </p:sp>
    </p:spTree>
    <p:extLst>
      <p:ext uri="{BB962C8B-B14F-4D97-AF65-F5344CB8AC3E}">
        <p14:creationId xmlns:p14="http://schemas.microsoft.com/office/powerpoint/2010/main" val="227482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88982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t>53</a:t>
            </a:fld>
            <a:endParaRPr lang="en-US" dirty="0"/>
          </a:p>
        </p:txBody>
      </p:sp>
    </p:spTree>
    <p:extLst>
      <p:ext uri="{BB962C8B-B14F-4D97-AF65-F5344CB8AC3E}">
        <p14:creationId xmlns:p14="http://schemas.microsoft.com/office/powerpoint/2010/main" val="227482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97" eaLnBrk="0" hangingPunct="0">
              <a:defRPr sz="3200" b="1">
                <a:solidFill>
                  <a:schemeClr val="accent2"/>
                </a:solidFill>
                <a:latin typeface="Arial" charset="0"/>
                <a:ea typeface="ＭＳ Ｐゴシック" charset="0"/>
                <a:cs typeface="ＭＳ Ｐゴシック" charset="0"/>
              </a:defRPr>
            </a:lvl1pPr>
            <a:lvl2pPr marL="741143" indent="-285055" defTabSz="929597" eaLnBrk="0" hangingPunct="0">
              <a:defRPr sz="3200" b="1">
                <a:solidFill>
                  <a:schemeClr val="accent2"/>
                </a:solidFill>
                <a:latin typeface="Arial" charset="0"/>
                <a:ea typeface="ＭＳ Ｐゴシック" charset="0"/>
              </a:defRPr>
            </a:lvl2pPr>
            <a:lvl3pPr marL="1140220" indent="-228044" defTabSz="929597" eaLnBrk="0" hangingPunct="0">
              <a:defRPr sz="3200" b="1">
                <a:solidFill>
                  <a:schemeClr val="accent2"/>
                </a:solidFill>
                <a:latin typeface="Arial" charset="0"/>
                <a:ea typeface="ＭＳ Ｐゴシック" charset="0"/>
              </a:defRPr>
            </a:lvl3pPr>
            <a:lvl4pPr marL="1596309" indent="-228044" defTabSz="929597" eaLnBrk="0" hangingPunct="0">
              <a:defRPr sz="3200" b="1">
                <a:solidFill>
                  <a:schemeClr val="accent2"/>
                </a:solidFill>
                <a:latin typeface="Arial" charset="0"/>
                <a:ea typeface="ＭＳ Ｐゴシック" charset="0"/>
              </a:defRPr>
            </a:lvl4pPr>
            <a:lvl5pPr marL="2052398" indent="-228044" defTabSz="929597" eaLnBrk="0" hangingPunct="0">
              <a:defRPr sz="3200" b="1">
                <a:solidFill>
                  <a:schemeClr val="accent2"/>
                </a:solidFill>
                <a:latin typeface="Arial" charset="0"/>
                <a:ea typeface="ＭＳ Ｐゴシック" charset="0"/>
              </a:defRPr>
            </a:lvl5pPr>
            <a:lvl6pPr marL="2508485" indent="-228044" algn="ctr" defTabSz="929597" eaLnBrk="0" fontAlgn="base" hangingPunct="0">
              <a:spcBef>
                <a:spcPct val="0"/>
              </a:spcBef>
              <a:spcAft>
                <a:spcPct val="0"/>
              </a:spcAft>
              <a:defRPr sz="3200" b="1">
                <a:solidFill>
                  <a:schemeClr val="accent2"/>
                </a:solidFill>
                <a:latin typeface="Arial" charset="0"/>
                <a:ea typeface="ＭＳ Ｐゴシック" charset="0"/>
              </a:defRPr>
            </a:lvl6pPr>
            <a:lvl7pPr marL="2964574" indent="-228044" algn="ctr" defTabSz="929597" eaLnBrk="0" fontAlgn="base" hangingPunct="0">
              <a:spcBef>
                <a:spcPct val="0"/>
              </a:spcBef>
              <a:spcAft>
                <a:spcPct val="0"/>
              </a:spcAft>
              <a:defRPr sz="3200" b="1">
                <a:solidFill>
                  <a:schemeClr val="accent2"/>
                </a:solidFill>
                <a:latin typeface="Arial" charset="0"/>
                <a:ea typeface="ＭＳ Ｐゴシック" charset="0"/>
              </a:defRPr>
            </a:lvl7pPr>
            <a:lvl8pPr marL="3420662" indent="-228044" algn="ctr" defTabSz="929597" eaLnBrk="0" fontAlgn="base" hangingPunct="0">
              <a:spcBef>
                <a:spcPct val="0"/>
              </a:spcBef>
              <a:spcAft>
                <a:spcPct val="0"/>
              </a:spcAft>
              <a:defRPr sz="3200" b="1">
                <a:solidFill>
                  <a:schemeClr val="accent2"/>
                </a:solidFill>
                <a:latin typeface="Arial" charset="0"/>
                <a:ea typeface="ＭＳ Ｐゴシック" charset="0"/>
              </a:defRPr>
            </a:lvl8pPr>
            <a:lvl9pPr marL="3876750" indent="-228044" algn="ctr" defTabSz="929597" eaLnBrk="0" fontAlgn="base" hangingPunct="0">
              <a:spcBef>
                <a:spcPct val="0"/>
              </a:spcBef>
              <a:spcAft>
                <a:spcPct val="0"/>
              </a:spcAft>
              <a:defRPr sz="3200" b="1">
                <a:solidFill>
                  <a:schemeClr val="accent2"/>
                </a:solidFill>
                <a:latin typeface="Arial" charset="0"/>
                <a:ea typeface="ＭＳ Ｐゴシック" charset="0"/>
              </a:defRPr>
            </a:lvl9pPr>
          </a:lstStyle>
          <a:p>
            <a:pPr eaLnBrk="1" hangingPunct="1"/>
            <a:fld id="{B0D62D02-458D-5345-BA8B-059C9D3F860A}" type="slidenum">
              <a:rPr lang="zh-CN" altLang="en-US" sz="1200" b="0">
                <a:solidFill>
                  <a:schemeClr val="tx1"/>
                </a:solidFill>
                <a:ea typeface="宋体" charset="0"/>
                <a:cs typeface="宋体" charset="0"/>
              </a:rPr>
              <a:pPr eaLnBrk="1" hangingPunct="1"/>
              <a:t>12</a:t>
            </a:fld>
            <a:endParaRPr lang="en-US" altLang="zh-CN" sz="1200" b="0">
              <a:solidFill>
                <a:schemeClr val="tx1"/>
              </a:solidFill>
              <a:ea typeface="宋体" charset="0"/>
              <a:cs typeface="宋体" charset="0"/>
            </a:endParaRPr>
          </a:p>
        </p:txBody>
      </p:sp>
    </p:spTree>
    <p:extLst>
      <p:ext uri="{BB962C8B-B14F-4D97-AF65-F5344CB8AC3E}">
        <p14:creationId xmlns:p14="http://schemas.microsoft.com/office/powerpoint/2010/main" val="126360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97" eaLnBrk="0" hangingPunct="0">
              <a:defRPr sz="3200" b="1">
                <a:solidFill>
                  <a:schemeClr val="accent2"/>
                </a:solidFill>
                <a:latin typeface="Arial" charset="0"/>
                <a:ea typeface="ＭＳ Ｐゴシック" charset="0"/>
                <a:cs typeface="ＭＳ Ｐゴシック" charset="0"/>
              </a:defRPr>
            </a:lvl1pPr>
            <a:lvl2pPr marL="741143" indent="-285055" defTabSz="929597" eaLnBrk="0" hangingPunct="0">
              <a:defRPr sz="3200" b="1">
                <a:solidFill>
                  <a:schemeClr val="accent2"/>
                </a:solidFill>
                <a:latin typeface="Arial" charset="0"/>
                <a:ea typeface="ＭＳ Ｐゴシック" charset="0"/>
              </a:defRPr>
            </a:lvl2pPr>
            <a:lvl3pPr marL="1140220" indent="-228044" defTabSz="929597" eaLnBrk="0" hangingPunct="0">
              <a:defRPr sz="3200" b="1">
                <a:solidFill>
                  <a:schemeClr val="accent2"/>
                </a:solidFill>
                <a:latin typeface="Arial" charset="0"/>
                <a:ea typeface="ＭＳ Ｐゴシック" charset="0"/>
              </a:defRPr>
            </a:lvl3pPr>
            <a:lvl4pPr marL="1596309" indent="-228044" defTabSz="929597" eaLnBrk="0" hangingPunct="0">
              <a:defRPr sz="3200" b="1">
                <a:solidFill>
                  <a:schemeClr val="accent2"/>
                </a:solidFill>
                <a:latin typeface="Arial" charset="0"/>
                <a:ea typeface="ＭＳ Ｐゴシック" charset="0"/>
              </a:defRPr>
            </a:lvl4pPr>
            <a:lvl5pPr marL="2052398" indent="-228044" defTabSz="929597" eaLnBrk="0" hangingPunct="0">
              <a:defRPr sz="3200" b="1">
                <a:solidFill>
                  <a:schemeClr val="accent2"/>
                </a:solidFill>
                <a:latin typeface="Arial" charset="0"/>
                <a:ea typeface="ＭＳ Ｐゴシック" charset="0"/>
              </a:defRPr>
            </a:lvl5pPr>
            <a:lvl6pPr marL="2508485" indent="-228044" algn="ctr" defTabSz="929597" eaLnBrk="0" fontAlgn="base" hangingPunct="0">
              <a:spcBef>
                <a:spcPct val="0"/>
              </a:spcBef>
              <a:spcAft>
                <a:spcPct val="0"/>
              </a:spcAft>
              <a:defRPr sz="3200" b="1">
                <a:solidFill>
                  <a:schemeClr val="accent2"/>
                </a:solidFill>
                <a:latin typeface="Arial" charset="0"/>
                <a:ea typeface="ＭＳ Ｐゴシック" charset="0"/>
              </a:defRPr>
            </a:lvl6pPr>
            <a:lvl7pPr marL="2964574" indent="-228044" algn="ctr" defTabSz="929597" eaLnBrk="0" fontAlgn="base" hangingPunct="0">
              <a:spcBef>
                <a:spcPct val="0"/>
              </a:spcBef>
              <a:spcAft>
                <a:spcPct val="0"/>
              </a:spcAft>
              <a:defRPr sz="3200" b="1">
                <a:solidFill>
                  <a:schemeClr val="accent2"/>
                </a:solidFill>
                <a:latin typeface="Arial" charset="0"/>
                <a:ea typeface="ＭＳ Ｐゴシック" charset="0"/>
              </a:defRPr>
            </a:lvl7pPr>
            <a:lvl8pPr marL="3420662" indent="-228044" algn="ctr" defTabSz="929597" eaLnBrk="0" fontAlgn="base" hangingPunct="0">
              <a:spcBef>
                <a:spcPct val="0"/>
              </a:spcBef>
              <a:spcAft>
                <a:spcPct val="0"/>
              </a:spcAft>
              <a:defRPr sz="3200" b="1">
                <a:solidFill>
                  <a:schemeClr val="accent2"/>
                </a:solidFill>
                <a:latin typeface="Arial" charset="0"/>
                <a:ea typeface="ＭＳ Ｐゴシック" charset="0"/>
              </a:defRPr>
            </a:lvl8pPr>
            <a:lvl9pPr marL="3876750" indent="-228044" algn="ctr" defTabSz="929597" eaLnBrk="0" fontAlgn="base" hangingPunct="0">
              <a:spcBef>
                <a:spcPct val="0"/>
              </a:spcBef>
              <a:spcAft>
                <a:spcPct val="0"/>
              </a:spcAft>
              <a:defRPr sz="3200" b="1">
                <a:solidFill>
                  <a:schemeClr val="accent2"/>
                </a:solidFill>
                <a:latin typeface="Arial" charset="0"/>
                <a:ea typeface="ＭＳ Ｐゴシック" charset="0"/>
              </a:defRPr>
            </a:lvl9pPr>
          </a:lstStyle>
          <a:p>
            <a:pPr eaLnBrk="1" hangingPunct="1"/>
            <a:fld id="{B0D62D02-458D-5345-BA8B-059C9D3F860A}" type="slidenum">
              <a:rPr lang="zh-CN" altLang="en-US" sz="1200" b="0">
                <a:solidFill>
                  <a:schemeClr val="tx1"/>
                </a:solidFill>
                <a:ea typeface="宋体" charset="0"/>
                <a:cs typeface="宋体" charset="0"/>
              </a:rPr>
              <a:pPr eaLnBrk="1" hangingPunct="1"/>
              <a:t>33</a:t>
            </a:fld>
            <a:endParaRPr lang="en-US" altLang="zh-CN" sz="1200" b="0">
              <a:solidFill>
                <a:schemeClr val="tx1"/>
              </a:solidFill>
              <a:ea typeface="宋体" charset="0"/>
              <a:cs typeface="宋体" charset="0"/>
            </a:endParaRPr>
          </a:p>
        </p:txBody>
      </p:sp>
    </p:spTree>
    <p:extLst>
      <p:ext uri="{BB962C8B-B14F-4D97-AF65-F5344CB8AC3E}">
        <p14:creationId xmlns:p14="http://schemas.microsoft.com/office/powerpoint/2010/main" val="126360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78898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t>35</a:t>
            </a:fld>
            <a:endParaRPr lang="en-US" dirty="0"/>
          </a:p>
        </p:txBody>
      </p:sp>
    </p:spTree>
    <p:extLst>
      <p:ext uri="{BB962C8B-B14F-4D97-AF65-F5344CB8AC3E}">
        <p14:creationId xmlns:p14="http://schemas.microsoft.com/office/powerpoint/2010/main" val="227482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57019" indent="-291160" eaLnBrk="0" hangingPunct="0">
              <a:defRPr>
                <a:solidFill>
                  <a:schemeClr val="tx1"/>
                </a:solidFill>
                <a:latin typeface="Arial" charset="0"/>
              </a:defRPr>
            </a:lvl2pPr>
            <a:lvl3pPr marL="1164644" indent="-232929" eaLnBrk="0" hangingPunct="0">
              <a:defRPr>
                <a:solidFill>
                  <a:schemeClr val="tx1"/>
                </a:solidFill>
                <a:latin typeface="Arial" charset="0"/>
              </a:defRPr>
            </a:lvl3pPr>
            <a:lvl4pPr marL="1630501" indent="-232929" eaLnBrk="0" hangingPunct="0">
              <a:defRPr>
                <a:solidFill>
                  <a:schemeClr val="tx1"/>
                </a:solidFill>
                <a:latin typeface="Arial" charset="0"/>
              </a:defRPr>
            </a:lvl4pPr>
            <a:lvl5pPr marL="2096358" indent="-232929" eaLnBrk="0" hangingPunct="0">
              <a:defRPr>
                <a:solidFill>
                  <a:schemeClr val="tx1"/>
                </a:solidFill>
                <a:latin typeface="Arial" charset="0"/>
              </a:defRPr>
            </a:lvl5pPr>
            <a:lvl6pPr marL="2562215" indent="-232929" eaLnBrk="0" fontAlgn="base" hangingPunct="0">
              <a:spcBef>
                <a:spcPct val="0"/>
              </a:spcBef>
              <a:spcAft>
                <a:spcPct val="0"/>
              </a:spcAft>
              <a:defRPr>
                <a:solidFill>
                  <a:schemeClr val="tx1"/>
                </a:solidFill>
                <a:latin typeface="Arial" charset="0"/>
              </a:defRPr>
            </a:lvl6pPr>
            <a:lvl7pPr marL="3028073" indent="-232929" eaLnBrk="0" fontAlgn="base" hangingPunct="0">
              <a:spcBef>
                <a:spcPct val="0"/>
              </a:spcBef>
              <a:spcAft>
                <a:spcPct val="0"/>
              </a:spcAft>
              <a:defRPr>
                <a:solidFill>
                  <a:schemeClr val="tx1"/>
                </a:solidFill>
                <a:latin typeface="Arial" charset="0"/>
              </a:defRPr>
            </a:lvl7pPr>
            <a:lvl8pPr marL="3493930" indent="-232929" eaLnBrk="0" fontAlgn="base" hangingPunct="0">
              <a:spcBef>
                <a:spcPct val="0"/>
              </a:spcBef>
              <a:spcAft>
                <a:spcPct val="0"/>
              </a:spcAft>
              <a:defRPr>
                <a:solidFill>
                  <a:schemeClr val="tx1"/>
                </a:solidFill>
                <a:latin typeface="Arial" charset="0"/>
              </a:defRPr>
            </a:lvl8pPr>
            <a:lvl9pPr marL="3959787" indent="-232929" eaLnBrk="0" fontAlgn="base" hangingPunct="0">
              <a:spcBef>
                <a:spcPct val="0"/>
              </a:spcBef>
              <a:spcAft>
                <a:spcPct val="0"/>
              </a:spcAft>
              <a:defRPr>
                <a:solidFill>
                  <a:schemeClr val="tx1"/>
                </a:solidFill>
                <a:latin typeface="Arial" charset="0"/>
              </a:defRPr>
            </a:lvl9pPr>
          </a:lstStyle>
          <a:p>
            <a:pPr eaLnBrk="1" hangingPunct="1">
              <a:defRPr/>
            </a:pPr>
            <a:fld id="{3D9F5404-EB90-476F-9CDB-0F4E3BA26F27}" type="slidenum">
              <a:rPr lang="en-US" smtClean="0"/>
              <a:pPr eaLnBrk="1" hangingPunct="1">
                <a:defRPr/>
              </a:pPr>
              <a:t>37</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13"/>
              </a:spcAft>
            </a:pPr>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38</a:t>
            </a:fld>
            <a:endParaRPr lang="en-US" dirty="0"/>
          </a:p>
        </p:txBody>
      </p:sp>
    </p:spTree>
    <p:extLst>
      <p:ext uri="{BB962C8B-B14F-4D97-AF65-F5344CB8AC3E}">
        <p14:creationId xmlns:p14="http://schemas.microsoft.com/office/powerpoint/2010/main" val="260347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2641-350D-4E31-8C69-67B77DD62F47}" type="slidenum">
              <a:rPr lang="en-US" smtClean="0"/>
              <a:t>39</a:t>
            </a:fld>
            <a:endParaRPr lang="en-US" dirty="0"/>
          </a:p>
        </p:txBody>
      </p:sp>
    </p:spTree>
    <p:extLst>
      <p:ext uri="{BB962C8B-B14F-4D97-AF65-F5344CB8AC3E}">
        <p14:creationId xmlns:p14="http://schemas.microsoft.com/office/powerpoint/2010/main" val="3846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AB95730E-3C35-46BA-BFA2-CD0377FC77E2}"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FB22E26A-F6B5-4C2E-95CA-3337CD4FD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57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639469C-187A-4457-9430-1F687D2C77FC}"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D6D5E1C7-33F4-41C4-9EE8-DA9ECD5E7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859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B27DFD0-281C-4814-B04B-80C29FA99AD6}"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DE838ABF-1090-4F32-8FEE-7D04EB7BAE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278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24194DDF-33ED-47CB-93AE-3DBBB0526BA0}"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170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335914C-9681-4338-BECE-0E8AC18181D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07532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F210173-1C6B-4564-8868-D8D99996262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2366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A6E2EBA-9C65-4207-92A4-345A1C82401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68722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9F91238-F449-4779-A761-266F2B78D21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7202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586FB713-507A-48CA-9D1E-720D6CF21CF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62538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6A05C631-9617-48E1-A289-D6B9D14BEED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8578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D68EC941-AAA6-426E-B98F-788D78D3347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63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253BF613-671C-4EC1-8A01-E0D75D556AF4}"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E2EE17C9-3D4B-4D2A-A8D6-F922A6A537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7560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F28DD1A-4866-46AC-869B-4146B962AD4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6592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7B03791-A37D-4FF5-B533-B51E833B31C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80591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54B4C67-4149-4A4A-8A2E-C5656A8F399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86877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0760E1A-5EDB-4581-9969-C2C1893E2EC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44437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0E88BC0-E331-4ACB-AF45-269F090856E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04439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37958A8-34F4-47B5-93DD-1C7C915451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0448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9837977-7D2C-46EC-B1B5-2693B92227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9001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A0BD6E3-479D-4EEB-88CF-58DC38894F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7179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88CCED6-B147-44D3-B8D1-027A958746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5834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75DDC798-25ED-46CD-9D34-25160707F3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920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6878672C-5544-4AA9-B38D-D960BAFE5160}"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41C42773-DA1D-4015-9AC3-F08A7D6450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927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5CE547A5-CA58-4600-BAD5-5E600CA35F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1772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CA56F835-C0E2-486F-81A2-861028D98F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1603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77AC0DEC-C68C-4931-8A11-D6477E9F7E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922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4B44C11-4037-4061-998D-9F9A3F360C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4529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5140839-F9EE-46E9-AA53-A4443049F4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001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2B6777E-B8D7-4448-956B-305D2E5EA6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7059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AAEA2AF-E1BE-469A-B069-CFF73DAB7A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5696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5C4F0E8-835F-4842-A23B-62013D653D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3770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47419A2-0B0E-4E43-9E04-242F1BC82F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1342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D785CC4-450C-49AE-9DB2-237028106A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237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031E1CED-5D53-4DF1-89FB-F76CCE2C1DA9}"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0A038C76-5985-47FC-9638-9C2AA6252B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7591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3ED5092-8358-4B30-B490-B356CC56B7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9946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7614B403-B2CB-49E3-B09F-D927F84F4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8737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77C6FB7-C28D-438D-B9E0-4840526820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1114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075EF55D-0F19-4B19-BD7D-EB81436122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1574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4BAE3E1-D955-4FAA-83FD-75A87231A0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2117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B8B9D46-10A3-4C4C-9F8B-7E68413C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4416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9D0ECEF-D9CE-41AB-8633-121484C947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3372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9608634-91FE-4CF5-B66E-462DB83A7E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0268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755F1FD-1F62-4E5A-B79C-1F1478B56F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80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2C02512C-AA98-4617-A668-4403E4584F7F}" type="slidenum">
              <a:rPr lang="en-US">
                <a:solidFill>
                  <a:srgbClr val="000000"/>
                </a:solidFill>
              </a:rPr>
              <a:pPr>
                <a:defRPr/>
              </a:pPr>
              <a:t>‹#›</a:t>
            </a:fld>
            <a:r>
              <a:rPr lang="en-US" dirty="0">
                <a:solidFill>
                  <a:srgbClr val="000000"/>
                </a:solidFill>
              </a:rPr>
              <a:t> </a:t>
            </a:r>
          </a:p>
        </p:txBody>
      </p:sp>
      <p:sp>
        <p:nvSpPr>
          <p:cNvPr id="9" name="Rectangle 8"/>
          <p:cNvSpPr>
            <a:spLocks noGrp="1" noChangeArrowheads="1"/>
          </p:cNvSpPr>
          <p:nvPr>
            <p:ph type="sldNum" sz="quarter" idx="12"/>
          </p:nvPr>
        </p:nvSpPr>
        <p:spPr>
          <a:ln/>
        </p:spPr>
        <p:txBody>
          <a:bodyPr/>
          <a:lstStyle>
            <a:lvl1pPr>
              <a:defRPr/>
            </a:lvl1pPr>
          </a:lstStyle>
          <a:p>
            <a:pPr>
              <a:defRPr/>
            </a:pPr>
            <a:fld id="{F9B5870A-D630-4BFE-A909-77610A3654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201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AED5E93C-6382-4AE3-9184-2AC31804CE0B}" type="slidenum">
              <a:rPr lang="en-US">
                <a:solidFill>
                  <a:srgbClr val="000000"/>
                </a:solidFill>
              </a:rPr>
              <a:pPr>
                <a:defRPr/>
              </a:pPr>
              <a:t>‹#›</a:t>
            </a:fld>
            <a:r>
              <a:rPr lang="en-US" dirty="0">
                <a:solidFill>
                  <a:srgbClr val="000000"/>
                </a:solidFill>
              </a:rPr>
              <a:t> </a:t>
            </a:r>
          </a:p>
        </p:txBody>
      </p:sp>
      <p:sp>
        <p:nvSpPr>
          <p:cNvPr id="5" name="Rectangle 8"/>
          <p:cNvSpPr>
            <a:spLocks noGrp="1" noChangeArrowheads="1"/>
          </p:cNvSpPr>
          <p:nvPr>
            <p:ph type="sldNum" sz="quarter" idx="12"/>
          </p:nvPr>
        </p:nvSpPr>
        <p:spPr>
          <a:ln/>
        </p:spPr>
        <p:txBody>
          <a:bodyPr/>
          <a:lstStyle>
            <a:lvl1pPr>
              <a:defRPr/>
            </a:lvl1pPr>
          </a:lstStyle>
          <a:p>
            <a:pPr>
              <a:defRPr/>
            </a:pPr>
            <a:fld id="{ED5DB911-2C8A-4B5C-B30B-BC01F05C20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556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D3B7C576-6EC7-42FF-AF22-3E00351105CF}" type="slidenum">
              <a:rPr lang="en-US">
                <a:solidFill>
                  <a:srgbClr val="000000"/>
                </a:solidFill>
              </a:rPr>
              <a:pPr>
                <a:defRPr/>
              </a:pPr>
              <a:t>‹#›</a:t>
            </a:fld>
            <a:r>
              <a:rPr lang="en-US" dirty="0">
                <a:solidFill>
                  <a:srgbClr val="000000"/>
                </a:solidFill>
              </a:rPr>
              <a:t> </a:t>
            </a:r>
          </a:p>
        </p:txBody>
      </p:sp>
      <p:sp>
        <p:nvSpPr>
          <p:cNvPr id="4" name="Rectangle 8"/>
          <p:cNvSpPr>
            <a:spLocks noGrp="1" noChangeArrowheads="1"/>
          </p:cNvSpPr>
          <p:nvPr>
            <p:ph type="sldNum" sz="quarter" idx="12"/>
          </p:nvPr>
        </p:nvSpPr>
        <p:spPr>
          <a:ln/>
        </p:spPr>
        <p:txBody>
          <a:bodyPr/>
          <a:lstStyle>
            <a:lvl1pPr>
              <a:defRPr/>
            </a:lvl1pPr>
          </a:lstStyle>
          <a:p>
            <a:pPr>
              <a:defRPr/>
            </a:pPr>
            <a:fld id="{30AED733-FBBA-41C1-A6D2-AA3FDC67FA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531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24215A66-9644-4E24-AFB3-4FBB5B4F78B4}"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316DC7D2-1902-4B1F-927F-618DA8147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359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B3E86FE9-AD99-449A-9148-A9CDC61069A8}"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E9E3EC6E-79B5-4786-A3DF-BFC8C8279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631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vl1pPr>
          </a:lstStyle>
          <a:p>
            <a:pPr fontAlgn="base">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81000" y="6248400"/>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lvl1pPr>
          </a:lstStyle>
          <a:p>
            <a:pPr fontAlgn="base">
              <a:spcAft>
                <a:spcPct val="0"/>
              </a:spcAft>
              <a:defRPr/>
            </a:pPr>
            <a:fld id="{AA3E4BD5-110B-40AA-9766-776A2DB1CB89}" type="slidenum">
              <a:rPr lang="en-US">
                <a:solidFill>
                  <a:srgbClr val="000000"/>
                </a:solidFill>
              </a:rPr>
              <a:pPr fontAlgn="base">
                <a:spcAft>
                  <a:spcPct val="0"/>
                </a:spcAft>
                <a:defRPr/>
              </a:pPr>
              <a:t>‹#›</a:t>
            </a:fld>
            <a:r>
              <a:rPr lang="en-US" dirty="0">
                <a:solidFill>
                  <a:srgbClr val="000000"/>
                </a:solidFill>
              </a:rPr>
              <a:t> </a:t>
            </a:r>
          </a:p>
        </p:txBody>
      </p:sp>
      <p:sp>
        <p:nvSpPr>
          <p:cNvPr id="1032" name="Rectangle 8"/>
          <p:cNvSpPr>
            <a:spLocks noGrp="1" noChangeArrowheads="1"/>
          </p:cNvSpPr>
          <p:nvPr>
            <p:ph type="sldNum" sz="quarter" idx="4"/>
          </p:nvPr>
        </p:nvSpPr>
        <p:spPr bwMode="auto">
          <a:xfrm>
            <a:off x="4419600" y="6248400"/>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vl1pPr>
          </a:lstStyle>
          <a:p>
            <a:pPr fontAlgn="base">
              <a:spcAft>
                <a:spcPct val="0"/>
              </a:spcAft>
              <a:defRPr/>
            </a:pPr>
            <a:fld id="{60F80D4C-43EB-48DF-AAC4-E62E1ABB139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46100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dirty="0" smtClean="0"/>
            </a:lvl1pPr>
          </a:lstStyle>
          <a:p>
            <a:pPr fontAlgn="base">
              <a:spcBef>
                <a:spcPct val="0"/>
              </a:spcBef>
              <a:spcAft>
                <a:spcPct val="0"/>
              </a:spcAft>
              <a:defRPr/>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smtClean="0"/>
            </a:lvl1pPr>
          </a:lstStyle>
          <a:p>
            <a:pPr fontAlgn="base">
              <a:spcBef>
                <a:spcPct val="0"/>
              </a:spcBef>
              <a:spcAft>
                <a:spcPct val="0"/>
              </a:spcAft>
              <a:defRPr/>
            </a:pPr>
            <a:endParaRPr lang="en-US" altLang="en-US" dirty="0">
              <a:solidFill>
                <a:srgbClr val="000000"/>
              </a:solidFill>
            </a:endParaRPr>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06D723BB-5283-4B93-95F5-138071C4E08A}"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2939576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ackground_officialState_v4_seal.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61514A7A-C1AE-42C3-9FC1-620C6BF0316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5232712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ackground_officialState_v4_seal.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7077F6B1-5F29-484A-B1A8-B79F06F9493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74850928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puc.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cid:DABC8B92-D27C-42C7-86C9-E63A1FE874D1"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cpuc.ca.gov/"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b="1" dirty="0">
                <a:solidFill>
                  <a:srgbClr val="3333FF"/>
                </a:solidFill>
              </a:rPr>
              <a:t>CPUC Public Agenda 3337</a:t>
            </a:r>
            <a:br>
              <a:rPr lang="en-US" sz="3200" b="1" dirty="0">
                <a:solidFill>
                  <a:srgbClr val="3333FF"/>
                </a:solidFill>
              </a:rPr>
            </a:br>
            <a:r>
              <a:rPr lang="en-US" sz="3200" b="1" dirty="0">
                <a:solidFill>
                  <a:srgbClr val="3333FF"/>
                </a:solidFill>
              </a:rPr>
              <a:t>Thursday, June 12, 2014, 9:30 a.m.</a:t>
            </a:r>
            <a:br>
              <a:rPr lang="en-US" sz="3200" b="1" dirty="0">
                <a:solidFill>
                  <a:srgbClr val="3333FF"/>
                </a:solidFill>
              </a:rPr>
            </a:br>
            <a:r>
              <a:rPr lang="en-US" sz="3200" b="1" dirty="0">
                <a:solidFill>
                  <a:srgbClr val="3333FF"/>
                </a:solidFill>
              </a:rPr>
              <a:t>San Francisco, CA</a:t>
            </a:r>
          </a:p>
        </p:txBody>
      </p:sp>
      <p:pic>
        <p:nvPicPr>
          <p:cNvPr id="17411" name="Picture 3" descr="PUC_Color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2286000"/>
            <a:ext cx="15541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192947" y="3805238"/>
            <a:ext cx="8839200"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br>
              <a:rPr lang="en-US" sz="1600" b="1" dirty="0">
                <a:solidFill>
                  <a:srgbClr val="000000"/>
                </a:solidFill>
              </a:rPr>
            </a:br>
            <a:r>
              <a:rPr lang="en-US" sz="1600" b="1" dirty="0">
                <a:solidFill>
                  <a:srgbClr val="000000"/>
                </a:solidFill>
              </a:rPr>
              <a:t> </a:t>
            </a:r>
            <a:r>
              <a:rPr lang="en-US" sz="2800" b="1" dirty="0">
                <a:solidFill>
                  <a:srgbClr val="000000"/>
                </a:solidFill>
              </a:rPr>
              <a:t>Commissioners:</a:t>
            </a:r>
          </a:p>
          <a:p>
            <a:pPr marL="342900" indent="-342900" algn="ctr" fontAlgn="base">
              <a:lnSpc>
                <a:spcPct val="90000"/>
              </a:lnSpc>
              <a:spcBef>
                <a:spcPct val="15000"/>
              </a:spcBef>
              <a:spcAft>
                <a:spcPct val="0"/>
              </a:spcAft>
            </a:pPr>
            <a:r>
              <a:rPr lang="en-US" sz="2400" b="1" dirty="0">
                <a:solidFill>
                  <a:srgbClr val="000000"/>
                </a:solidFill>
              </a:rPr>
              <a:t>    Michael R. Peevey    </a:t>
            </a:r>
          </a:p>
          <a:p>
            <a:pPr marL="342900" indent="-342900" algn="ctr" fontAlgn="base">
              <a:lnSpc>
                <a:spcPct val="90000"/>
              </a:lnSpc>
              <a:spcBef>
                <a:spcPct val="15000"/>
              </a:spcBef>
              <a:spcAft>
                <a:spcPct val="0"/>
              </a:spcAft>
            </a:pPr>
            <a:r>
              <a:rPr lang="en-US" sz="2400" b="1" dirty="0">
                <a:solidFill>
                  <a:srgbClr val="000000"/>
                </a:solidFill>
              </a:rPr>
              <a:t>    Michel Peter Florio</a:t>
            </a:r>
          </a:p>
          <a:p>
            <a:pPr marL="342900" indent="-342900" algn="ctr" fontAlgn="base">
              <a:lnSpc>
                <a:spcPct val="90000"/>
              </a:lnSpc>
              <a:spcBef>
                <a:spcPct val="15000"/>
              </a:spcBef>
              <a:spcAft>
                <a:spcPct val="0"/>
              </a:spcAft>
            </a:pPr>
            <a:r>
              <a:rPr lang="en-US" sz="2400" b="1" dirty="0">
                <a:solidFill>
                  <a:srgbClr val="000000"/>
                </a:solidFill>
              </a:rPr>
              <a:t>Catherine J.K. Sandoval</a:t>
            </a:r>
          </a:p>
          <a:p>
            <a:pPr marL="342900" indent="-342900" algn="ctr" fontAlgn="base">
              <a:lnSpc>
                <a:spcPct val="90000"/>
              </a:lnSpc>
              <a:spcBef>
                <a:spcPct val="15000"/>
              </a:spcBef>
              <a:spcAft>
                <a:spcPct val="0"/>
              </a:spcAft>
            </a:pPr>
            <a:r>
              <a:rPr lang="en-US" sz="2400" b="1" dirty="0">
                <a:solidFill>
                  <a:srgbClr val="000000"/>
                </a:solidFill>
              </a:rPr>
              <a:t>     Carla J. Peterman</a:t>
            </a:r>
          </a:p>
          <a:p>
            <a:pPr marL="342900" indent="-342900" algn="ctr" fontAlgn="base">
              <a:lnSpc>
                <a:spcPct val="90000"/>
              </a:lnSpc>
              <a:spcBef>
                <a:spcPct val="15000"/>
              </a:spcBef>
              <a:spcAft>
                <a:spcPct val="0"/>
              </a:spcAft>
            </a:pPr>
            <a:r>
              <a:rPr lang="en-US" sz="2400" b="1" dirty="0">
                <a:solidFill>
                  <a:srgbClr val="000000"/>
                </a:solidFill>
              </a:rPr>
              <a:t>    Michael Picker</a:t>
            </a:r>
          </a:p>
          <a:p>
            <a:pPr marL="342900" indent="-342900" algn="ctr" fontAlgn="base">
              <a:lnSpc>
                <a:spcPct val="80000"/>
              </a:lnSpc>
              <a:spcBef>
                <a:spcPct val="20000"/>
              </a:spcBef>
              <a:spcAft>
                <a:spcPct val="0"/>
              </a:spcAft>
            </a:pPr>
            <a:r>
              <a:rPr lang="en-US" sz="1600" b="1" dirty="0">
                <a:solidFill>
                  <a:srgbClr val="000000"/>
                </a:solidFill>
              </a:rPr>
              <a:t>       </a:t>
            </a:r>
            <a:r>
              <a:rPr lang="en-US" sz="1600" b="1" dirty="0">
                <a:solidFill>
                  <a:srgbClr val="000000"/>
                </a:solidFill>
                <a:hlinkClick r:id="rId4"/>
              </a:rPr>
              <a:t>www.cpuc.ca.gov</a:t>
            </a:r>
            <a:r>
              <a:rPr lang="en-US" sz="1600" b="1" dirty="0">
                <a:solidFill>
                  <a:srgbClr val="000000"/>
                </a:solidFill>
              </a:rPr>
              <a:t> </a:t>
            </a:r>
          </a:p>
        </p:txBody>
      </p:sp>
    </p:spTree>
    <p:extLst>
      <p:ext uri="{BB962C8B-B14F-4D97-AF65-F5344CB8AC3E}">
        <p14:creationId xmlns:p14="http://schemas.microsoft.com/office/powerpoint/2010/main" val="145201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85800"/>
            <a:ext cx="9144000" cy="838200"/>
          </a:xfrm>
        </p:spPr>
        <p:txBody>
          <a:bodyPr/>
          <a:lstStyle/>
          <a:p>
            <a:pPr eaLnBrk="1" hangingPunct="1"/>
            <a:r>
              <a:rPr lang="en-US" sz="3000" dirty="0">
                <a:solidFill>
                  <a:srgbClr val="3333FF"/>
                </a:solidFill>
              </a:rPr>
              <a:t>Commissioners’ Reports</a:t>
            </a:r>
          </a:p>
        </p:txBody>
      </p:sp>
      <p:graphicFrame>
        <p:nvGraphicFramePr>
          <p:cNvPr id="2749443" name="Group 3"/>
          <p:cNvGraphicFramePr>
            <a:graphicFrameLocks noGrp="1"/>
          </p:cNvGraphicFramePr>
          <p:nvPr/>
        </p:nvGraphicFramePr>
        <p:xfrm>
          <a:off x="9525000" y="4876800"/>
          <a:ext cx="457200" cy="854075"/>
        </p:xfrm>
        <a:graphic>
          <a:graphicData uri="http://schemas.openxmlformats.org/drawingml/2006/table">
            <a:tbl>
              <a:tblPr/>
              <a:tblGrid>
                <a:gridCol w="457200">
                  <a:extLst>
                    <a:ext uri="{9D8B030D-6E8A-4147-A177-3AD203B41FA5}">
                      <a16:colId xmlns:a16="http://schemas.microsoft.com/office/drawing/2014/main" val="20000"/>
                    </a:ext>
                  </a:extLst>
                </a:gridCol>
              </a:tblGrid>
              <a:tr h="4575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6870" name="Text Box 10"/>
          <p:cNvSpPr txBox="1">
            <a:spLocks noChangeArrowheads="1"/>
          </p:cNvSpPr>
          <p:nvPr/>
        </p:nvSpPr>
        <p:spPr bwMode="auto">
          <a:xfrm>
            <a:off x="381000" y="1828800"/>
            <a:ext cx="8458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50000"/>
              </a:spcBef>
              <a:spcAft>
                <a:spcPct val="0"/>
              </a:spcAft>
            </a:pPr>
            <a:endParaRPr lang="en-US" sz="2500" dirty="0">
              <a:solidFill>
                <a:srgbClr val="000000"/>
              </a:solidFill>
            </a:endParaRPr>
          </a:p>
        </p:txBody>
      </p:sp>
      <p:pic>
        <p:nvPicPr>
          <p:cNvPr id="36872" name="Picture 12" descr="MichaelPeevey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3" descr="MIKE FLORIO-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8168"/>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4" descr="Catherine Sandoval_PPT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32022"/>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jp4\AppData\Local\Microsoft\Windows\Temporary Internet Files\Content.Outlook\QQZIZRYC\Peterman_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27500"/>
            <a:ext cx="16764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jh\AppData\Local\Microsoft\Windows\Temporary Internet Files\Content.Outlook\ADKAK35D\Commissioner_Michael_Pick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5102" y="4180310"/>
            <a:ext cx="1634430" cy="204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2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None/>
            </a:pPr>
            <a:r>
              <a:rPr lang="en-US" sz="2800" b="1" dirty="0"/>
              <a:t>Item #65 [ 13017 ] Commissioner Catherine J.K. Sandoval Report</a:t>
            </a:r>
          </a:p>
          <a:p>
            <a:pPr marL="0" indent="0" eaLnBrk="1" hangingPunct="1">
              <a:lnSpc>
                <a:spcPct val="90000"/>
              </a:lnSpc>
              <a:buFontTx/>
              <a:buNone/>
            </a:pPr>
            <a:endParaRPr lang="en-US" sz="2800" b="1" dirty="0"/>
          </a:p>
          <a:p>
            <a:pPr marL="0" indent="0" eaLnBrk="1" hangingPunct="1">
              <a:lnSpc>
                <a:spcPct val="90000"/>
              </a:lnSpc>
              <a:buFontTx/>
              <a:buNone/>
            </a:pPr>
            <a:r>
              <a:rPr lang="en-US" sz="2400" b="1" dirty="0"/>
              <a:t>Commissioner Sandoval’s Recommendations Seeking the Commission’s Approval of Appointments to Two Members to the Low Income Oversight Board.</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7338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2782636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7"/>
          <p:cNvSpPr>
            <a:spLocks noGrp="1" noChangeArrowheads="1"/>
          </p:cNvSpPr>
          <p:nvPr>
            <p:ph type="ctrTitle"/>
          </p:nvPr>
        </p:nvSpPr>
        <p:spPr>
          <a:xfrm>
            <a:off x="369825" y="4741929"/>
            <a:ext cx="8143875" cy="1916448"/>
          </a:xfrm>
        </p:spPr>
        <p:txBody>
          <a:bodyPr/>
          <a:lstStyle/>
          <a:p>
            <a:pPr eaLnBrk="1" hangingPunct="1"/>
            <a:r>
              <a:rPr lang="en-US" sz="2400" dirty="0">
                <a:solidFill>
                  <a:schemeClr val="tx1"/>
                </a:solidFill>
                <a:latin typeface="+mn-lt"/>
              </a:rPr>
              <a:t>Commissioner Catherine J.K. Sandoval</a:t>
            </a:r>
            <a:r>
              <a:rPr lang="en-US" sz="2400" dirty="0">
                <a:latin typeface="+mn-lt"/>
              </a:rPr>
              <a:t> </a:t>
            </a:r>
            <a:br>
              <a:rPr lang="en-US" sz="2400" dirty="0">
                <a:latin typeface="+mn-lt"/>
              </a:rPr>
            </a:br>
            <a:r>
              <a:rPr lang="en-US" sz="2400" dirty="0">
                <a:solidFill>
                  <a:schemeClr val="tx1"/>
                </a:solidFill>
                <a:latin typeface="+mn-lt"/>
              </a:rPr>
              <a:t>California Public Utilities Commission</a:t>
            </a:r>
            <a:br>
              <a:rPr lang="en-US" sz="1400" dirty="0">
                <a:solidFill>
                  <a:schemeClr val="tx1"/>
                </a:solidFill>
                <a:latin typeface="Arial" charset="0"/>
              </a:rPr>
            </a:br>
            <a:endParaRPr lang="en-US" sz="2400" dirty="0">
              <a:solidFill>
                <a:schemeClr val="tx1"/>
              </a:solidFill>
              <a:latin typeface="+mn-lt"/>
            </a:endParaRPr>
          </a:p>
        </p:txBody>
      </p:sp>
      <p:sp>
        <p:nvSpPr>
          <p:cNvPr id="16386" name="Text Box 5"/>
          <p:cNvSpPr txBox="1">
            <a:spLocks noChangeArrowheads="1"/>
          </p:cNvSpPr>
          <p:nvPr/>
        </p:nvSpPr>
        <p:spPr bwMode="auto">
          <a:xfrm>
            <a:off x="0" y="9906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accent2"/>
                </a:solidFill>
                <a:latin typeface="Arial" charset="0"/>
                <a:ea typeface="ＭＳ Ｐゴシック" charset="0"/>
                <a:cs typeface="ＭＳ Ｐゴシック" charset="0"/>
              </a:defRPr>
            </a:lvl1pPr>
            <a:lvl2pPr marL="742950" indent="-285750" eaLnBrk="0" hangingPunct="0">
              <a:defRPr sz="3200" b="1">
                <a:solidFill>
                  <a:schemeClr val="accent2"/>
                </a:solidFill>
                <a:latin typeface="Arial" charset="0"/>
                <a:ea typeface="ＭＳ Ｐゴシック" charset="0"/>
              </a:defRPr>
            </a:lvl2pPr>
            <a:lvl3pPr marL="1143000" indent="-228600" eaLnBrk="0" hangingPunct="0">
              <a:defRPr sz="3200" b="1">
                <a:solidFill>
                  <a:schemeClr val="accent2"/>
                </a:solidFill>
                <a:latin typeface="Arial" charset="0"/>
                <a:ea typeface="ＭＳ Ｐゴシック" charset="0"/>
              </a:defRPr>
            </a:lvl3pPr>
            <a:lvl4pPr marL="1600200" indent="-228600" eaLnBrk="0" hangingPunct="0">
              <a:defRPr sz="3200" b="1">
                <a:solidFill>
                  <a:schemeClr val="accent2"/>
                </a:solidFill>
                <a:latin typeface="Arial" charset="0"/>
                <a:ea typeface="ＭＳ Ｐゴシック" charset="0"/>
              </a:defRPr>
            </a:lvl4pPr>
            <a:lvl5pPr marL="2057400" indent="-228600" eaLnBrk="0" hangingPunct="0">
              <a:defRPr sz="3200" b="1">
                <a:solidFill>
                  <a:schemeClr val="accent2"/>
                </a:solidFill>
                <a:latin typeface="Arial" charset="0"/>
                <a:ea typeface="ＭＳ Ｐゴシック" charset="0"/>
              </a:defRPr>
            </a:lvl5pPr>
            <a:lvl6pPr marL="2514600" indent="-228600" algn="ctr" eaLnBrk="0" fontAlgn="base" hangingPunct="0">
              <a:spcBef>
                <a:spcPct val="0"/>
              </a:spcBef>
              <a:spcAft>
                <a:spcPct val="0"/>
              </a:spcAft>
              <a:defRPr sz="3200" b="1">
                <a:solidFill>
                  <a:schemeClr val="accent2"/>
                </a:solidFill>
                <a:latin typeface="Arial" charset="0"/>
                <a:ea typeface="ＭＳ Ｐゴシック" charset="0"/>
              </a:defRPr>
            </a:lvl6pPr>
            <a:lvl7pPr marL="2971800" indent="-228600" algn="ctr" eaLnBrk="0" fontAlgn="base" hangingPunct="0">
              <a:spcBef>
                <a:spcPct val="0"/>
              </a:spcBef>
              <a:spcAft>
                <a:spcPct val="0"/>
              </a:spcAft>
              <a:defRPr sz="3200" b="1">
                <a:solidFill>
                  <a:schemeClr val="accent2"/>
                </a:solidFill>
                <a:latin typeface="Arial" charset="0"/>
                <a:ea typeface="ＭＳ Ｐゴシック" charset="0"/>
              </a:defRPr>
            </a:lvl7pPr>
            <a:lvl8pPr marL="3429000" indent="-228600" algn="ctr" eaLnBrk="0" fontAlgn="base" hangingPunct="0">
              <a:spcBef>
                <a:spcPct val="0"/>
              </a:spcBef>
              <a:spcAft>
                <a:spcPct val="0"/>
              </a:spcAft>
              <a:defRPr sz="3200" b="1">
                <a:solidFill>
                  <a:schemeClr val="accent2"/>
                </a:solidFill>
                <a:latin typeface="Arial" charset="0"/>
                <a:ea typeface="ＭＳ Ｐゴシック" charset="0"/>
              </a:defRPr>
            </a:lvl8pPr>
            <a:lvl9pPr marL="3886200" indent="-228600" algn="ctr" eaLnBrk="0" fontAlgn="base" hangingPunct="0">
              <a:spcBef>
                <a:spcPct val="0"/>
              </a:spcBef>
              <a:spcAft>
                <a:spcPct val="0"/>
              </a:spcAft>
              <a:defRPr sz="3200" b="1">
                <a:solidFill>
                  <a:schemeClr val="accent2"/>
                </a:solidFill>
                <a:latin typeface="Arial" charset="0"/>
                <a:ea typeface="ＭＳ Ｐゴシック" charset="0"/>
              </a:defRPr>
            </a:lvl9pPr>
          </a:lstStyle>
          <a:p>
            <a:pPr algn="ctr">
              <a:spcBef>
                <a:spcPts val="0"/>
              </a:spcBef>
            </a:pPr>
            <a:r>
              <a:rPr lang="en-US" dirty="0">
                <a:solidFill>
                  <a:schemeClr val="tx1"/>
                </a:solidFill>
                <a:latin typeface="+mj-lt"/>
              </a:rPr>
              <a:t>California High Cost A-Fund Public Participation Hearings Eureka to Yreka</a:t>
            </a:r>
          </a:p>
          <a:p>
            <a:pPr algn="ctr">
              <a:spcBef>
                <a:spcPts val="0"/>
              </a:spcBef>
            </a:pPr>
            <a:r>
              <a:rPr lang="en-US" dirty="0">
                <a:solidFill>
                  <a:schemeClr val="tx1"/>
                </a:solidFill>
                <a:latin typeface="+mj-lt"/>
              </a:rPr>
              <a:t>May 2 to May 9, 2014</a:t>
            </a:r>
          </a:p>
        </p:txBody>
      </p:sp>
      <p:pic>
        <p:nvPicPr>
          <p:cNvPr id="16387" name="Picture 6" descr="CPUC seal"/>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2743200"/>
            <a:ext cx="1984248" cy="19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18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grayscl/>
            <a:extLst>
              <a:ext uri="{BEBA8EAE-BF5A-486C-A8C5-ECC9F3942E4B}">
                <a14:imgProps xmlns:a14="http://schemas.microsoft.com/office/drawing/2010/main">
                  <a14:imgLayer r:embed="rId3">
                    <a14:imgEffect>
                      <a14:artisticPhotocopy/>
                    </a14:imgEffect>
                    <a14:imgEffect>
                      <a14:brightnessContrast contrast="-40000"/>
                    </a14:imgEffect>
                  </a14:imgLayer>
                </a14:imgProps>
              </a:ext>
              <a:ext uri="{28A0092B-C50C-407E-A947-70E740481C1C}">
                <a14:useLocalDpi xmlns:a14="http://schemas.microsoft.com/office/drawing/2010/main" val="0"/>
              </a:ext>
            </a:extLst>
          </a:blip>
          <a:srcRect l="8005" t="9665" r="17981" b="10575"/>
          <a:stretch/>
        </p:blipFill>
        <p:spPr bwMode="auto">
          <a:xfrm>
            <a:off x="1778358" y="-1804117"/>
            <a:ext cx="5562600" cy="9165029"/>
          </a:xfrm>
          <a:prstGeom prst="rect">
            <a:avLst/>
          </a:prstGeom>
          <a:noFill/>
          <a:ln w="9525">
            <a:solidFill>
              <a:schemeClr val="tx1"/>
            </a:solidFill>
            <a:miter lim="800000"/>
            <a:headEnd/>
            <a:tailEnd/>
          </a:ln>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Lst>
        </p:spPr>
      </p:pic>
      <p:sp>
        <p:nvSpPr>
          <p:cNvPr id="18" name="Rounded Rectangle 17"/>
          <p:cNvSpPr/>
          <p:nvPr/>
        </p:nvSpPr>
        <p:spPr>
          <a:xfrm>
            <a:off x="5468112" y="380999"/>
            <a:ext cx="502920" cy="548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4787" y="6130274"/>
            <a:ext cx="6227923" cy="523220"/>
          </a:xfrm>
          <a:prstGeom prst="rect">
            <a:avLst/>
          </a:prstGeom>
          <a:solidFill>
            <a:schemeClr val="bg1"/>
          </a:solidFill>
        </p:spPr>
        <p:txBody>
          <a:bodyPr wrap="none" rtlCol="0">
            <a:spAutoFit/>
          </a:bodyPr>
          <a:lstStyle/>
          <a:p>
            <a:r>
              <a:rPr lang="en-US" sz="2800" dirty="0">
                <a:solidFill>
                  <a:srgbClr val="00264C"/>
                </a:solidFill>
              </a:rPr>
              <a:t>CAL-ORE FIBER MAP MARCH 2014</a:t>
            </a:r>
          </a:p>
        </p:txBody>
      </p:sp>
      <p:sp>
        <p:nvSpPr>
          <p:cNvPr id="5" name="TextBox 4"/>
          <p:cNvSpPr txBox="1"/>
          <p:nvPr/>
        </p:nvSpPr>
        <p:spPr>
          <a:xfrm>
            <a:off x="5382985" y="58579"/>
            <a:ext cx="1087157" cy="246221"/>
          </a:xfrm>
          <a:prstGeom prst="rect">
            <a:avLst/>
          </a:prstGeom>
          <a:solidFill>
            <a:schemeClr val="bg1"/>
          </a:solidFill>
        </p:spPr>
        <p:txBody>
          <a:bodyPr wrap="none" rtlCol="0">
            <a:spAutoFit/>
          </a:bodyPr>
          <a:lstStyle/>
          <a:p>
            <a:r>
              <a:rPr lang="en-US" sz="1000" dirty="0"/>
              <a:t>Klamath Falls, OR</a:t>
            </a:r>
          </a:p>
        </p:txBody>
      </p:sp>
      <p:sp>
        <p:nvSpPr>
          <p:cNvPr id="7" name="TextBox 6"/>
          <p:cNvSpPr txBox="1"/>
          <p:nvPr/>
        </p:nvSpPr>
        <p:spPr>
          <a:xfrm>
            <a:off x="5560919" y="285320"/>
            <a:ext cx="909223" cy="246221"/>
          </a:xfrm>
          <a:prstGeom prst="rect">
            <a:avLst/>
          </a:prstGeom>
          <a:noFill/>
        </p:spPr>
        <p:txBody>
          <a:bodyPr wrap="none" rtlCol="0">
            <a:spAutoFit/>
          </a:bodyPr>
          <a:lstStyle/>
          <a:p>
            <a:r>
              <a:rPr lang="en-US" sz="1000" dirty="0"/>
              <a:t>Old Fort Road</a:t>
            </a:r>
          </a:p>
        </p:txBody>
      </p:sp>
      <p:sp>
        <p:nvSpPr>
          <p:cNvPr id="8" name="TextBox 7"/>
          <p:cNvSpPr txBox="1"/>
          <p:nvPr/>
        </p:nvSpPr>
        <p:spPr>
          <a:xfrm>
            <a:off x="5867400" y="744379"/>
            <a:ext cx="838691" cy="246221"/>
          </a:xfrm>
          <a:prstGeom prst="rect">
            <a:avLst/>
          </a:prstGeom>
          <a:solidFill>
            <a:schemeClr val="bg1"/>
          </a:solidFill>
        </p:spPr>
        <p:txBody>
          <a:bodyPr wrap="none" rtlCol="0">
            <a:spAutoFit/>
          </a:bodyPr>
          <a:lstStyle/>
          <a:p>
            <a:r>
              <a:rPr lang="en-US" sz="1000" dirty="0"/>
              <a:t>Leased Fiber</a:t>
            </a:r>
          </a:p>
        </p:txBody>
      </p:sp>
      <p:sp>
        <p:nvSpPr>
          <p:cNvPr id="9" name="TextBox 8"/>
          <p:cNvSpPr txBox="1"/>
          <p:nvPr/>
        </p:nvSpPr>
        <p:spPr>
          <a:xfrm>
            <a:off x="3352800" y="381000"/>
            <a:ext cx="1630575" cy="246221"/>
          </a:xfrm>
          <a:prstGeom prst="rect">
            <a:avLst/>
          </a:prstGeom>
          <a:solidFill>
            <a:schemeClr val="bg1"/>
          </a:solidFill>
        </p:spPr>
        <p:txBody>
          <a:bodyPr wrap="none" rtlCol="0">
            <a:spAutoFit/>
          </a:bodyPr>
          <a:lstStyle/>
          <a:p>
            <a:r>
              <a:rPr lang="en-US" sz="1000" dirty="0" err="1"/>
              <a:t>Southview</a:t>
            </a:r>
            <a:r>
              <a:rPr lang="en-US" sz="1000" dirty="0"/>
              <a:t> and Ridge Water</a:t>
            </a:r>
          </a:p>
        </p:txBody>
      </p:sp>
      <p:sp>
        <p:nvSpPr>
          <p:cNvPr id="10" name="TextBox 9"/>
          <p:cNvSpPr txBox="1"/>
          <p:nvPr/>
        </p:nvSpPr>
        <p:spPr>
          <a:xfrm>
            <a:off x="5105400" y="1277779"/>
            <a:ext cx="614271" cy="246221"/>
          </a:xfrm>
          <a:prstGeom prst="rect">
            <a:avLst/>
          </a:prstGeom>
          <a:solidFill>
            <a:schemeClr val="bg1"/>
          </a:solidFill>
        </p:spPr>
        <p:txBody>
          <a:bodyPr wrap="none" rtlCol="0">
            <a:spAutoFit/>
          </a:bodyPr>
          <a:lstStyle/>
          <a:p>
            <a:r>
              <a:rPr lang="en-US" sz="1000" dirty="0"/>
              <a:t>Midland</a:t>
            </a:r>
          </a:p>
        </p:txBody>
      </p:sp>
      <p:sp>
        <p:nvSpPr>
          <p:cNvPr id="11" name="TextBox 10"/>
          <p:cNvSpPr txBox="1"/>
          <p:nvPr/>
        </p:nvSpPr>
        <p:spPr>
          <a:xfrm>
            <a:off x="3657600" y="2209800"/>
            <a:ext cx="468398" cy="230832"/>
          </a:xfrm>
          <a:prstGeom prst="rect">
            <a:avLst/>
          </a:prstGeom>
          <a:solidFill>
            <a:schemeClr val="bg1"/>
          </a:solidFill>
        </p:spPr>
        <p:txBody>
          <a:bodyPr wrap="none" rtlCol="0">
            <a:spAutoFit/>
          </a:bodyPr>
          <a:lstStyle/>
          <a:p>
            <a:r>
              <a:rPr lang="en-US" sz="900" dirty="0"/>
              <a:t>Dorris</a:t>
            </a:r>
          </a:p>
        </p:txBody>
      </p:sp>
      <p:sp>
        <p:nvSpPr>
          <p:cNvPr id="12" name="TextBox 11"/>
          <p:cNvSpPr txBox="1"/>
          <p:nvPr/>
        </p:nvSpPr>
        <p:spPr>
          <a:xfrm>
            <a:off x="6705600" y="1887379"/>
            <a:ext cx="479618" cy="246221"/>
          </a:xfrm>
          <a:prstGeom prst="rect">
            <a:avLst/>
          </a:prstGeom>
          <a:solidFill>
            <a:schemeClr val="bg1"/>
          </a:solidFill>
        </p:spPr>
        <p:txBody>
          <a:bodyPr wrap="none" rtlCol="0">
            <a:spAutoFit/>
          </a:bodyPr>
          <a:lstStyle/>
          <a:p>
            <a:r>
              <a:rPr lang="en-US" sz="1000" dirty="0" err="1"/>
              <a:t>Malin</a:t>
            </a:r>
            <a:endParaRPr lang="en-US" sz="1000" dirty="0"/>
          </a:p>
        </p:txBody>
      </p:sp>
      <p:sp>
        <p:nvSpPr>
          <p:cNvPr id="13" name="TextBox 12"/>
          <p:cNvSpPr txBox="1"/>
          <p:nvPr/>
        </p:nvSpPr>
        <p:spPr>
          <a:xfrm>
            <a:off x="6390691" y="2667000"/>
            <a:ext cx="777240" cy="246221"/>
          </a:xfrm>
          <a:prstGeom prst="rect">
            <a:avLst/>
          </a:prstGeom>
          <a:solidFill>
            <a:schemeClr val="bg1"/>
          </a:solidFill>
        </p:spPr>
        <p:txBody>
          <a:bodyPr wrap="square" rtlCol="0">
            <a:spAutoFit/>
          </a:bodyPr>
          <a:lstStyle/>
          <a:p>
            <a:r>
              <a:rPr lang="en-US" sz="1000" dirty="0" err="1"/>
              <a:t>Tulelake</a:t>
            </a:r>
            <a:r>
              <a:rPr lang="en-US" sz="1000" dirty="0"/>
              <a:t>, CA</a:t>
            </a:r>
          </a:p>
        </p:txBody>
      </p:sp>
      <p:sp>
        <p:nvSpPr>
          <p:cNvPr id="14" name="TextBox 13"/>
          <p:cNvSpPr txBox="1"/>
          <p:nvPr/>
        </p:nvSpPr>
        <p:spPr>
          <a:xfrm>
            <a:off x="7328277" y="3581400"/>
            <a:ext cx="713232" cy="246221"/>
          </a:xfrm>
          <a:prstGeom prst="rect">
            <a:avLst/>
          </a:prstGeom>
          <a:solidFill>
            <a:schemeClr val="bg1"/>
          </a:solidFill>
        </p:spPr>
        <p:txBody>
          <a:bodyPr wrap="none" rtlCol="0">
            <a:spAutoFit/>
          </a:bodyPr>
          <a:lstStyle/>
          <a:p>
            <a:r>
              <a:rPr lang="en-US" sz="1000" dirty="0"/>
              <a:t>Newell, CA</a:t>
            </a:r>
          </a:p>
        </p:txBody>
      </p:sp>
      <p:sp>
        <p:nvSpPr>
          <p:cNvPr id="15" name="TextBox 14"/>
          <p:cNvSpPr txBox="1"/>
          <p:nvPr/>
        </p:nvSpPr>
        <p:spPr>
          <a:xfrm>
            <a:off x="3429000" y="3352800"/>
            <a:ext cx="558166" cy="215444"/>
          </a:xfrm>
          <a:prstGeom prst="rect">
            <a:avLst/>
          </a:prstGeom>
          <a:solidFill>
            <a:schemeClr val="bg1"/>
          </a:solidFill>
        </p:spPr>
        <p:txBody>
          <a:bodyPr wrap="none" rtlCol="0">
            <a:spAutoFit/>
          </a:bodyPr>
          <a:lstStyle/>
          <a:p>
            <a:r>
              <a:rPr lang="en-US" sz="800" dirty="0" err="1"/>
              <a:t>MacDoel</a:t>
            </a:r>
            <a:endParaRPr lang="en-US" sz="800" dirty="0"/>
          </a:p>
        </p:txBody>
      </p:sp>
      <p:sp>
        <p:nvSpPr>
          <p:cNvPr id="16" name="TextBox 15"/>
          <p:cNvSpPr txBox="1"/>
          <p:nvPr/>
        </p:nvSpPr>
        <p:spPr>
          <a:xfrm>
            <a:off x="3848496" y="4724400"/>
            <a:ext cx="418704" cy="246221"/>
          </a:xfrm>
          <a:prstGeom prst="rect">
            <a:avLst/>
          </a:prstGeom>
          <a:solidFill>
            <a:schemeClr val="bg1"/>
          </a:solidFill>
        </p:spPr>
        <p:txBody>
          <a:bodyPr wrap="none" rtlCol="0">
            <a:spAutoFit/>
          </a:bodyPr>
          <a:lstStyle/>
          <a:p>
            <a:r>
              <a:rPr lang="en-US" sz="1000" dirty="0"/>
              <a:t>Bray</a:t>
            </a:r>
          </a:p>
        </p:txBody>
      </p:sp>
      <p:sp>
        <p:nvSpPr>
          <p:cNvPr id="17" name="TextBox 16"/>
          <p:cNvSpPr txBox="1"/>
          <p:nvPr/>
        </p:nvSpPr>
        <p:spPr>
          <a:xfrm>
            <a:off x="4564123" y="5334000"/>
            <a:ext cx="617477" cy="201168"/>
          </a:xfrm>
          <a:prstGeom prst="rect">
            <a:avLst/>
          </a:prstGeom>
          <a:noFill/>
        </p:spPr>
        <p:txBody>
          <a:bodyPr wrap="none" rtlCol="0">
            <a:spAutoFit/>
          </a:bodyPr>
          <a:lstStyle/>
          <a:p>
            <a:r>
              <a:rPr lang="en-US" sz="1000" dirty="0"/>
              <a:t>Tennant</a:t>
            </a:r>
          </a:p>
        </p:txBody>
      </p:sp>
      <p:sp>
        <p:nvSpPr>
          <p:cNvPr id="6" name="Rectangle 5"/>
          <p:cNvSpPr/>
          <p:nvPr/>
        </p:nvSpPr>
        <p:spPr>
          <a:xfrm>
            <a:off x="4114800" y="5333999"/>
            <a:ext cx="327713" cy="10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600" y="4343400"/>
            <a:ext cx="928459" cy="246221"/>
          </a:xfrm>
          <a:prstGeom prst="rect">
            <a:avLst/>
          </a:prstGeom>
          <a:solidFill>
            <a:schemeClr val="bg1"/>
          </a:solidFill>
        </p:spPr>
        <p:txBody>
          <a:bodyPr wrap="none" rtlCol="0">
            <a:spAutoFit/>
          </a:bodyPr>
          <a:lstStyle/>
          <a:p>
            <a:r>
              <a:rPr lang="en-US" sz="1000" dirty="0"/>
              <a:t>Montague, CA</a:t>
            </a:r>
          </a:p>
        </p:txBody>
      </p:sp>
      <p:sp>
        <p:nvSpPr>
          <p:cNvPr id="20" name="TextBox 19"/>
          <p:cNvSpPr txBox="1"/>
          <p:nvPr/>
        </p:nvSpPr>
        <p:spPr>
          <a:xfrm>
            <a:off x="48986" y="4478179"/>
            <a:ext cx="678391" cy="246221"/>
          </a:xfrm>
          <a:prstGeom prst="rect">
            <a:avLst/>
          </a:prstGeom>
          <a:solidFill>
            <a:schemeClr val="bg1"/>
          </a:solidFill>
        </p:spPr>
        <p:txBody>
          <a:bodyPr wrap="none" rtlCol="0">
            <a:spAutoFit/>
          </a:bodyPr>
          <a:lstStyle/>
          <a:p>
            <a:r>
              <a:rPr lang="en-US" sz="1000" dirty="0"/>
              <a:t>Yreka, CA</a:t>
            </a:r>
          </a:p>
        </p:txBody>
      </p:sp>
    </p:spTree>
    <p:extLst>
      <p:ext uri="{BB962C8B-B14F-4D97-AF65-F5344CB8AC3E}">
        <p14:creationId xmlns:p14="http://schemas.microsoft.com/office/powerpoint/2010/main" val="108283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0FB50FBD-E617-4A4E-82A4-29D4B03E6D14" descr="5A67B755-84C1-4885-813E-B5C71D11A39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648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3000" y="3048000"/>
            <a:ext cx="3820269" cy="523220"/>
          </a:xfrm>
          <a:prstGeom prst="rect">
            <a:avLst/>
          </a:prstGeom>
        </p:spPr>
        <p:txBody>
          <a:bodyPr wrap="square">
            <a:spAutoFit/>
          </a:bodyPr>
          <a:lstStyle/>
          <a:p>
            <a:r>
              <a:rPr lang="en-US" sz="2800" dirty="0">
                <a:solidFill>
                  <a:srgbClr val="00264C"/>
                </a:solidFill>
              </a:rPr>
              <a:t>Cal-Ore Telephone</a:t>
            </a:r>
          </a:p>
        </p:txBody>
      </p:sp>
    </p:spTree>
    <p:extLst>
      <p:ext uri="{BB962C8B-B14F-4D97-AF65-F5344CB8AC3E}">
        <p14:creationId xmlns:p14="http://schemas.microsoft.com/office/powerpoint/2010/main" val="159450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3" name="1402E33F-95D2-4195-B36B-EF328ACA80B8" descr="cid:DABC8B92-D27C-42C7-86C9-E63A1FE874D1"/>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4572000" cy="68687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30248" y="2239781"/>
            <a:ext cx="3521323" cy="954107"/>
          </a:xfrm>
          <a:prstGeom prst="rect">
            <a:avLst/>
          </a:prstGeom>
        </p:spPr>
        <p:txBody>
          <a:bodyPr wrap="square">
            <a:spAutoFit/>
          </a:bodyPr>
          <a:lstStyle/>
          <a:p>
            <a:r>
              <a:rPr lang="en-US" sz="2800" dirty="0">
                <a:solidFill>
                  <a:srgbClr val="00264C"/>
                </a:solidFill>
              </a:rPr>
              <a:t>Cal-Ore Telephone, </a:t>
            </a:r>
            <a:r>
              <a:rPr lang="en-US" sz="2800" dirty="0" err="1">
                <a:solidFill>
                  <a:srgbClr val="00264C"/>
                </a:solidFill>
              </a:rPr>
              <a:t>Tulelake</a:t>
            </a:r>
            <a:r>
              <a:rPr lang="en-US" sz="2800" dirty="0">
                <a:solidFill>
                  <a:srgbClr val="00264C"/>
                </a:solidFill>
              </a:rPr>
              <a:t> C.O.</a:t>
            </a:r>
          </a:p>
        </p:txBody>
      </p:sp>
    </p:spTree>
    <p:extLst>
      <p:ext uri="{BB962C8B-B14F-4D97-AF65-F5344CB8AC3E}">
        <p14:creationId xmlns:p14="http://schemas.microsoft.com/office/powerpoint/2010/main" val="47550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4233ABCF-77CB-47B1-B657-2956F0A397E3" descr="0B2F9558-30EE-4127-9B21-6A9DC2107E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648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95953" y="2678530"/>
            <a:ext cx="3200107" cy="523220"/>
          </a:xfrm>
          <a:prstGeom prst="rect">
            <a:avLst/>
          </a:prstGeom>
        </p:spPr>
        <p:txBody>
          <a:bodyPr wrap="none">
            <a:spAutoFit/>
          </a:bodyPr>
          <a:lstStyle/>
          <a:p>
            <a:r>
              <a:rPr lang="en-US" sz="2800" dirty="0">
                <a:solidFill>
                  <a:srgbClr val="00264C"/>
                </a:solidFill>
              </a:rPr>
              <a:t>Cal-Ore Telephone</a:t>
            </a:r>
          </a:p>
        </p:txBody>
      </p:sp>
    </p:spTree>
    <p:extLst>
      <p:ext uri="{BB962C8B-B14F-4D97-AF65-F5344CB8AC3E}">
        <p14:creationId xmlns:p14="http://schemas.microsoft.com/office/powerpoint/2010/main" val="175722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29C53D28-6ED6-4A5C-989F-7CEB2831EA9D" descr="FF71E3CF-9BB6-4B0E-B3D1-DA10413A03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559121" cy="684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95563" y="2399503"/>
            <a:ext cx="4572000" cy="1384995"/>
          </a:xfrm>
          <a:prstGeom prst="rect">
            <a:avLst/>
          </a:prstGeom>
        </p:spPr>
        <p:txBody>
          <a:bodyPr>
            <a:spAutoFit/>
          </a:bodyPr>
          <a:lstStyle/>
          <a:p>
            <a:r>
              <a:rPr lang="en-US" sz="2800" dirty="0">
                <a:solidFill>
                  <a:srgbClr val="00264C"/>
                </a:solidFill>
              </a:rPr>
              <a:t>Power for Pumping, Lost River, Lower Klamath National Wildlife Refuge</a:t>
            </a:r>
          </a:p>
        </p:txBody>
      </p:sp>
    </p:spTree>
    <p:extLst>
      <p:ext uri="{BB962C8B-B14F-4D97-AF65-F5344CB8AC3E}">
        <p14:creationId xmlns:p14="http://schemas.microsoft.com/office/powerpoint/2010/main" val="222598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B7BCCE5-3675-4998-AB8E-31C979C6E756" descr="018BC48A-F4D6-4805-AFA3-7E3F9D05D1F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648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3283" y="2351782"/>
            <a:ext cx="4310717" cy="954107"/>
          </a:xfrm>
          <a:prstGeom prst="rect">
            <a:avLst/>
          </a:prstGeom>
        </p:spPr>
        <p:txBody>
          <a:bodyPr wrap="square">
            <a:spAutoFit/>
          </a:bodyPr>
          <a:lstStyle/>
          <a:p>
            <a:r>
              <a:rPr lang="en-US" sz="2800" dirty="0">
                <a:solidFill>
                  <a:srgbClr val="00264C"/>
                </a:solidFill>
              </a:rPr>
              <a:t>Cal-Ore Herd Peak Facility, Wireless Renters</a:t>
            </a:r>
          </a:p>
        </p:txBody>
      </p:sp>
    </p:spTree>
    <p:extLst>
      <p:ext uri="{BB962C8B-B14F-4D97-AF65-F5344CB8AC3E}">
        <p14:creationId xmlns:p14="http://schemas.microsoft.com/office/powerpoint/2010/main" val="483446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E518438D-F24D-47C7-B2E3-7380387AD774" descr="5530C5C3-3553-4007-B98C-0269FFED4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29152" y="6173272"/>
            <a:ext cx="5202065" cy="523220"/>
          </a:xfrm>
          <a:prstGeom prst="rect">
            <a:avLst/>
          </a:prstGeom>
        </p:spPr>
        <p:txBody>
          <a:bodyPr wrap="none">
            <a:spAutoFit/>
          </a:bodyPr>
          <a:lstStyle/>
          <a:p>
            <a:r>
              <a:rPr lang="en-US" sz="2800" dirty="0">
                <a:solidFill>
                  <a:srgbClr val="00264C"/>
                </a:solidFill>
              </a:rPr>
              <a:t>Herd Peak Fire Lookout Station</a:t>
            </a:r>
          </a:p>
        </p:txBody>
      </p:sp>
    </p:spTree>
    <p:extLst>
      <p:ext uri="{BB962C8B-B14F-4D97-AF65-F5344CB8AC3E}">
        <p14:creationId xmlns:p14="http://schemas.microsoft.com/office/powerpoint/2010/main" val="319878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990600"/>
          </a:xfrm>
        </p:spPr>
        <p:txBody>
          <a:bodyPr/>
          <a:lstStyle/>
          <a:p>
            <a:pPr eaLnBrk="1" hangingPunct="1"/>
            <a:r>
              <a:rPr lang="en-US" sz="3600" dirty="0"/>
              <a:t>Safety and Emergency Information</a:t>
            </a:r>
          </a:p>
        </p:txBody>
      </p:sp>
      <p:sp>
        <p:nvSpPr>
          <p:cNvPr id="31747" name="Rectangle 3"/>
          <p:cNvSpPr>
            <a:spLocks noGrp="1" noChangeArrowheads="1"/>
          </p:cNvSpPr>
          <p:nvPr>
            <p:ph type="body" idx="1"/>
          </p:nvPr>
        </p:nvSpPr>
        <p:spPr>
          <a:xfrm>
            <a:off x="457200" y="1905000"/>
            <a:ext cx="8229600" cy="4068763"/>
          </a:xfrm>
        </p:spPr>
        <p:txBody>
          <a:bodyPr/>
          <a:lstStyle/>
          <a:p>
            <a:pPr eaLnBrk="1" hangingPunct="1"/>
            <a:r>
              <a:rPr lang="en-US" sz="1600" dirty="0"/>
              <a:t>The restrooms are located at the far end of the lobby outside of the security screening area.</a:t>
            </a:r>
          </a:p>
          <a:p>
            <a:pPr eaLnBrk="1" hangingPunct="1"/>
            <a:endParaRPr lang="en-US" sz="1600" dirty="0"/>
          </a:p>
          <a:p>
            <a:pPr eaLnBrk="1" hangingPunct="1"/>
            <a:r>
              <a:rPr lang="en-US" sz="1600" dirty="0"/>
              <a:t>In the event of an emergency, please calmly proceed out of the exits. There are four exits total. Two exits are in the rear and two exits are on either side of the public speakers area. </a:t>
            </a:r>
          </a:p>
          <a:p>
            <a:pPr eaLnBrk="1" hangingPunct="1"/>
            <a:endParaRPr lang="en-US" sz="1600" dirty="0"/>
          </a:p>
          <a:p>
            <a:pPr eaLnBrk="1" hangingPunct="1"/>
            <a:r>
              <a:rPr lang="en-US" sz="1600" dirty="0"/>
              <a:t>In the event of an emergency and the building needs to be evacuated, if you use the back exit, please head out through the courtyard and down the front stairs across McAllister.</a:t>
            </a:r>
          </a:p>
          <a:p>
            <a:pPr eaLnBrk="1" hangingPunct="1"/>
            <a:endParaRPr lang="en-US" sz="1600" dirty="0"/>
          </a:p>
          <a:p>
            <a:pPr eaLnBrk="1" hangingPunct="1"/>
            <a:r>
              <a:rPr lang="en-US" sz="1600" dirty="0"/>
              <a:t>If you use the side exits you will end up on Golden Gate Ave. Please proceed around the front of the building to Van Ness Ave and continue on down to the assembly point.</a:t>
            </a:r>
          </a:p>
          <a:p>
            <a:pPr eaLnBrk="1" hangingPunct="1"/>
            <a:endParaRPr lang="en-US" sz="1600" dirty="0"/>
          </a:p>
          <a:p>
            <a:pPr eaLnBrk="1" hangingPunct="1"/>
            <a:r>
              <a:rPr lang="en-US" sz="1600" dirty="0"/>
              <a:t>Our assembly point is between the War Memorial Building and the Opera Building (House) which is on Van Ness Ave, located between McAllister and Grove.  </a:t>
            </a:r>
          </a:p>
          <a:p>
            <a:pPr eaLnBrk="1" hangingPunct="1"/>
            <a:endParaRPr lang="en-US" sz="1600" dirty="0"/>
          </a:p>
        </p:txBody>
      </p:sp>
    </p:spTree>
    <p:extLst>
      <p:ext uri="{BB962C8B-B14F-4D97-AF65-F5344CB8AC3E}">
        <p14:creationId xmlns:p14="http://schemas.microsoft.com/office/powerpoint/2010/main" val="2761799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C30E1C0-0919-4CCF-B89D-8A46B4BB1307" descr="C41DD35A-1931-433D-9558-86982D271159"/>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0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1667" y="6180027"/>
            <a:ext cx="8126569" cy="523220"/>
          </a:xfrm>
          <a:prstGeom prst="rect">
            <a:avLst/>
          </a:prstGeom>
        </p:spPr>
        <p:txBody>
          <a:bodyPr wrap="square">
            <a:spAutoFit/>
          </a:bodyPr>
          <a:lstStyle/>
          <a:p>
            <a:r>
              <a:rPr lang="en-US" sz="2800" dirty="0">
                <a:solidFill>
                  <a:srgbClr val="00264C"/>
                </a:solidFill>
              </a:rPr>
              <a:t>Mt. Shasta from Cal-Ore Facility on Herd Peak</a:t>
            </a:r>
          </a:p>
        </p:txBody>
      </p:sp>
    </p:spTree>
    <p:extLst>
      <p:ext uri="{BB962C8B-B14F-4D97-AF65-F5344CB8AC3E}">
        <p14:creationId xmlns:p14="http://schemas.microsoft.com/office/powerpoint/2010/main" val="140988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D1D3D30C-EAA8-45AF-BA96-81187F79673D" descr="E3D46764-0766-4BDB-B2F1-F595E68D3EB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06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04048" y="5588289"/>
            <a:ext cx="5594993" cy="523220"/>
          </a:xfrm>
          <a:prstGeom prst="rect">
            <a:avLst/>
          </a:prstGeom>
        </p:spPr>
        <p:txBody>
          <a:bodyPr wrap="none">
            <a:spAutoFit/>
          </a:bodyPr>
          <a:lstStyle/>
          <a:p>
            <a:r>
              <a:rPr lang="en-US" sz="2800" dirty="0">
                <a:solidFill>
                  <a:srgbClr val="00264C"/>
                </a:solidFill>
              </a:rPr>
              <a:t>On the way to Siskiyou Telephone</a:t>
            </a:r>
          </a:p>
        </p:txBody>
      </p:sp>
    </p:spTree>
    <p:extLst>
      <p:ext uri="{BB962C8B-B14F-4D97-AF65-F5344CB8AC3E}">
        <p14:creationId xmlns:p14="http://schemas.microsoft.com/office/powerpoint/2010/main" val="424598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225F2E9A-070C-4909-8445-692DD8F50EA6" descr="F5EC3FCB-49CA-47E7-9E6D-B8F7C2DDD0C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0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96290" y="6193596"/>
            <a:ext cx="5146152" cy="523220"/>
          </a:xfrm>
          <a:prstGeom prst="rect">
            <a:avLst/>
          </a:prstGeom>
        </p:spPr>
        <p:txBody>
          <a:bodyPr wrap="none">
            <a:spAutoFit/>
          </a:bodyPr>
          <a:lstStyle/>
          <a:p>
            <a:r>
              <a:rPr lang="en-US" sz="2800" dirty="0">
                <a:solidFill>
                  <a:srgbClr val="00264C"/>
                </a:solidFill>
              </a:rPr>
              <a:t>Siskiyou Telephone's front yard</a:t>
            </a:r>
          </a:p>
        </p:txBody>
      </p:sp>
    </p:spTree>
    <p:extLst>
      <p:ext uri="{BB962C8B-B14F-4D97-AF65-F5344CB8AC3E}">
        <p14:creationId xmlns:p14="http://schemas.microsoft.com/office/powerpoint/2010/main" val="259011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F2297982-AB67-44AD-8BBA-E208E86B1BB9" descr="C8DA2083-9643-4A35-BBFB-A100C99D15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2309"/>
            <a:ext cx="91440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0" y="5715000"/>
            <a:ext cx="7950221" cy="523220"/>
          </a:xfrm>
          <a:prstGeom prst="rect">
            <a:avLst/>
          </a:prstGeom>
        </p:spPr>
        <p:txBody>
          <a:bodyPr wrap="square">
            <a:spAutoFit/>
          </a:bodyPr>
          <a:lstStyle/>
          <a:p>
            <a:pPr algn="ctr"/>
            <a:r>
              <a:rPr lang="en-US" sz="2800" dirty="0">
                <a:solidFill>
                  <a:schemeClr val="bg1"/>
                </a:solidFill>
              </a:rPr>
              <a:t>Siskiyou Microwave Facility Above Sawyer's Bar</a:t>
            </a:r>
          </a:p>
        </p:txBody>
      </p:sp>
    </p:spTree>
    <p:extLst>
      <p:ext uri="{BB962C8B-B14F-4D97-AF65-F5344CB8AC3E}">
        <p14:creationId xmlns:p14="http://schemas.microsoft.com/office/powerpoint/2010/main" val="1834323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02944F-A69B-5846-9137-10C0F0580054}" type="slidenum">
              <a:rPr lang="zh-CN" altLang="en-US" smtClean="0"/>
              <a:pPr>
                <a:defRPr/>
              </a:pPr>
              <a:t>24</a:t>
            </a:fld>
            <a:endParaRPr lang="en-US" altLang="zh-CN"/>
          </a:p>
        </p:txBody>
      </p:sp>
      <p:pic>
        <p:nvPicPr>
          <p:cNvPr id="1026" name="Picture 2" descr="C:\Users\VM1\AppData\Local\Microsoft\Windows\Temporary Internet Files\Content.Outlook\FZS5FBC4\20140508_13225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859732" y="859734"/>
            <a:ext cx="6877879" cy="51584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48238" y="2754630"/>
            <a:ext cx="3367162" cy="954107"/>
          </a:xfrm>
          <a:prstGeom prst="rect">
            <a:avLst/>
          </a:prstGeom>
        </p:spPr>
        <p:txBody>
          <a:bodyPr wrap="square">
            <a:spAutoFit/>
          </a:bodyPr>
          <a:lstStyle>
            <a:defPPr>
              <a:defRPr lang="en-US"/>
            </a:defPPr>
            <a:lvl1pPr>
              <a:defRPr>
                <a:solidFill>
                  <a:srgbClr val="00264C"/>
                </a:solidFill>
              </a:defRPr>
            </a:lvl1pPr>
          </a:lstStyle>
          <a:p>
            <a:r>
              <a:rPr lang="en-US" sz="2800" dirty="0"/>
              <a:t>Looking at Siskiyou Telephone Facilities </a:t>
            </a:r>
          </a:p>
        </p:txBody>
      </p:sp>
    </p:spTree>
    <p:extLst>
      <p:ext uri="{BB962C8B-B14F-4D97-AF65-F5344CB8AC3E}">
        <p14:creationId xmlns:p14="http://schemas.microsoft.com/office/powerpoint/2010/main" val="2562894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0E580255-BF72-47AF-B68C-BF495188296F" descr="01828086-854A-4777-803C-C5FDBE68D48E"/>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762" y="6439"/>
            <a:ext cx="9139238" cy="607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76400" y="6158840"/>
            <a:ext cx="6629400" cy="523220"/>
          </a:xfrm>
          <a:prstGeom prst="rect">
            <a:avLst/>
          </a:prstGeom>
        </p:spPr>
        <p:txBody>
          <a:bodyPr wrap="square">
            <a:spAutoFit/>
          </a:bodyPr>
          <a:lstStyle/>
          <a:p>
            <a:r>
              <a:rPr lang="en-US" sz="2800" dirty="0">
                <a:solidFill>
                  <a:srgbClr val="00264C"/>
                </a:solidFill>
              </a:rPr>
              <a:t>Yreka Public Participation Hearing</a:t>
            </a:r>
            <a:r>
              <a:rPr lang="en-US" dirty="0">
                <a:solidFill>
                  <a:schemeClr val="bg1"/>
                </a:solidFill>
              </a:rPr>
              <a:t> </a:t>
            </a:r>
          </a:p>
        </p:txBody>
      </p:sp>
    </p:spTree>
    <p:extLst>
      <p:ext uri="{BB962C8B-B14F-4D97-AF65-F5344CB8AC3E}">
        <p14:creationId xmlns:p14="http://schemas.microsoft.com/office/powerpoint/2010/main" val="2193080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DF30839E-0ADE-4E99-84F0-DDC2D27548CA" descr="ADAB6203-788E-46DB-853F-4A11B354B84B"/>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747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21663" y="5214802"/>
            <a:ext cx="2162772" cy="523220"/>
          </a:xfrm>
          <a:prstGeom prst="rect">
            <a:avLst/>
          </a:prstGeom>
        </p:spPr>
        <p:txBody>
          <a:bodyPr wrap="none">
            <a:spAutoFit/>
          </a:bodyPr>
          <a:lstStyle/>
          <a:p>
            <a:r>
              <a:rPr lang="en-US" sz="2800" dirty="0">
                <a:solidFill>
                  <a:srgbClr val="00264C"/>
                </a:solidFill>
              </a:rPr>
              <a:t>Shasta Dam</a:t>
            </a:r>
          </a:p>
        </p:txBody>
      </p:sp>
    </p:spTree>
    <p:extLst>
      <p:ext uri="{BB962C8B-B14F-4D97-AF65-F5344CB8AC3E}">
        <p14:creationId xmlns:p14="http://schemas.microsoft.com/office/powerpoint/2010/main" val="3286204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9E61DC3E-38C4-45AC-BBFA-074CB1F11C73" descr="FC0B2D48-70A4-4F2C-A10D-CDDE921F676A"/>
          <p:cNvPicPr>
            <a:picLocks noChangeAspect="1" noChangeArrowheads="1"/>
          </p:cNvPicPr>
          <p:nvPr/>
        </p:nvPicPr>
        <p:blipFill rotWithShape="1">
          <a:blip r:embed="rId2">
            <a:extLst>
              <a:ext uri="{28A0092B-C50C-407E-A947-70E740481C1C}">
                <a14:useLocalDpi xmlns:a14="http://schemas.microsoft.com/office/drawing/2010/main" val="0"/>
              </a:ext>
            </a:extLst>
          </a:blip>
          <a:srcRect l="5916" t="16082"/>
          <a:stretch/>
        </p:blipFill>
        <p:spPr bwMode="auto">
          <a:xfrm>
            <a:off x="0" y="-1"/>
            <a:ext cx="9175904" cy="54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5547865"/>
            <a:ext cx="8839200" cy="954107"/>
          </a:xfrm>
          <a:prstGeom prst="rect">
            <a:avLst/>
          </a:prstGeom>
        </p:spPr>
        <p:txBody>
          <a:bodyPr wrap="square">
            <a:spAutoFit/>
          </a:bodyPr>
          <a:lstStyle/>
          <a:p>
            <a:pPr algn="ctr"/>
            <a:r>
              <a:rPr lang="en-US" sz="2800" dirty="0">
                <a:solidFill>
                  <a:srgbClr val="00264C"/>
                </a:solidFill>
              </a:rPr>
              <a:t>Shasta Dam Water Information – </a:t>
            </a:r>
          </a:p>
          <a:p>
            <a:pPr algn="ctr"/>
            <a:r>
              <a:rPr lang="en-US" sz="2800" dirty="0">
                <a:solidFill>
                  <a:srgbClr val="00264C"/>
                </a:solidFill>
              </a:rPr>
              <a:t>"0% chance of precipitation</a:t>
            </a:r>
            <a:r>
              <a:rPr lang="en-US" sz="2800" dirty="0"/>
              <a:t>."</a:t>
            </a:r>
          </a:p>
        </p:txBody>
      </p:sp>
    </p:spTree>
    <p:extLst>
      <p:ext uri="{BB962C8B-B14F-4D97-AF65-F5344CB8AC3E}">
        <p14:creationId xmlns:p14="http://schemas.microsoft.com/office/powerpoint/2010/main" val="2509699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4CBE5EEA-0C2A-4288-86A7-A0BF5D798AE8" descr="C35370A5-D7C5-45FC-90BC-5B5C97D56F8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0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6208689"/>
            <a:ext cx="9031659" cy="523220"/>
          </a:xfrm>
          <a:prstGeom prst="rect">
            <a:avLst/>
          </a:prstGeom>
        </p:spPr>
        <p:txBody>
          <a:bodyPr wrap="square">
            <a:spAutoFit/>
          </a:bodyPr>
          <a:lstStyle/>
          <a:p>
            <a:r>
              <a:rPr lang="en-US" sz="2800" dirty="0">
                <a:solidFill>
                  <a:srgbClr val="00264C"/>
                </a:solidFill>
              </a:rPr>
              <a:t>Water Level Down Some 88 feet (May 9, 2014)</a:t>
            </a:r>
          </a:p>
        </p:txBody>
      </p:sp>
    </p:spTree>
    <p:extLst>
      <p:ext uri="{BB962C8B-B14F-4D97-AF65-F5344CB8AC3E}">
        <p14:creationId xmlns:p14="http://schemas.microsoft.com/office/powerpoint/2010/main" val="3293585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8F03B1DB-C88E-4B4D-AF93-9558B87D77AB" descr="7D9E5468-2F04-4D65-8D6A-49AF2AEA900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86914" y="6197956"/>
            <a:ext cx="4499950" cy="523220"/>
          </a:xfrm>
          <a:prstGeom prst="rect">
            <a:avLst/>
          </a:prstGeom>
        </p:spPr>
        <p:txBody>
          <a:bodyPr wrap="none">
            <a:spAutoFit/>
          </a:bodyPr>
          <a:lstStyle/>
          <a:p>
            <a:r>
              <a:rPr lang="en-US" sz="2800" dirty="0">
                <a:solidFill>
                  <a:srgbClr val="00264C"/>
                </a:solidFill>
              </a:rPr>
              <a:t>Shasta Dam Power Station</a:t>
            </a:r>
          </a:p>
        </p:txBody>
      </p:sp>
    </p:spTree>
    <p:extLst>
      <p:ext uri="{BB962C8B-B14F-4D97-AF65-F5344CB8AC3E}">
        <p14:creationId xmlns:p14="http://schemas.microsoft.com/office/powerpoint/2010/main" val="100561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19459" name="Rectangle 3"/>
          <p:cNvSpPr>
            <a:spLocks noGrp="1" noChangeArrowheads="1"/>
          </p:cNvSpPr>
          <p:nvPr>
            <p:ph type="subTitle" idx="1"/>
          </p:nvPr>
        </p:nvSpPr>
        <p:spPr>
          <a:xfrm>
            <a:off x="304800" y="1600200"/>
            <a:ext cx="83820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3 minutes at the discretion of the Commission President, depending on the number of speakers the time limit may be reduced to 1 minute.</a:t>
            </a:r>
          </a:p>
          <a:p>
            <a:pPr algn="l" eaLnBrk="1" hangingPunct="1">
              <a:lnSpc>
                <a:spcPct val="95000"/>
              </a:lnSpc>
              <a:buFontTx/>
              <a:buChar char="•"/>
            </a:pPr>
            <a:endParaRPr lang="en-US" sz="1600" dirty="0"/>
          </a:p>
          <a:p>
            <a:pPr algn="l" eaLnBrk="1" hangingPunct="1">
              <a:lnSpc>
                <a:spcPct val="80000"/>
              </a:lnSpc>
              <a:buFontTx/>
              <a:buChar char="•"/>
            </a:pPr>
            <a:r>
              <a:rPr lang="en-US" sz="1600" dirty="0"/>
              <a:t> A sign will be posted when 1 minute remains.</a:t>
            </a:r>
            <a:br>
              <a:rPr lang="en-US" sz="1600" dirty="0"/>
            </a:br>
            <a:endParaRPr lang="en-US" sz="1600" dirty="0"/>
          </a:p>
          <a:p>
            <a:pPr algn="l" eaLnBrk="1" hangingPunct="1">
              <a:lnSpc>
                <a:spcPct val="80000"/>
              </a:lnSpc>
              <a:buFontTx/>
              <a:buChar char="•"/>
            </a:pPr>
            <a:r>
              <a:rPr lang="en-US" sz="1600" dirty="0"/>
              <a:t> A bell will ring when time has expired.</a:t>
            </a:r>
          </a:p>
          <a:p>
            <a:pPr algn="l" eaLnBrk="1" hangingPunct="1">
              <a:lnSpc>
                <a:spcPct val="80000"/>
              </a:lnSpc>
              <a:buFontTx/>
              <a:buChar char="•"/>
            </a:pPr>
            <a:endParaRPr lang="en-US" sz="1600" dirty="0"/>
          </a:p>
          <a:p>
            <a:pPr algn="l" eaLnBrk="1" hangingPunct="1">
              <a:lnSpc>
                <a:spcPct val="80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80000"/>
              </a:lnSpc>
              <a:buFontTx/>
              <a:buChar char="•"/>
            </a:pPr>
            <a:endParaRPr lang="en-US" sz="1600" dirty="0"/>
          </a:p>
          <a:p>
            <a:pPr algn="l" eaLnBrk="1" hangingPunct="1">
              <a:lnSpc>
                <a:spcPct val="90000"/>
              </a:lnSpc>
              <a:buFont typeface="Wingdings" pitchFamily="2" charset="2"/>
              <a:buNone/>
            </a:pPr>
            <a:r>
              <a:rPr lang="en-US" sz="1600" b="1" dirty="0"/>
              <a:t>The following items are NOT subject to Public Comment:</a:t>
            </a:r>
            <a:endParaRPr lang="en-US" sz="1600" dirty="0"/>
          </a:p>
          <a:p>
            <a:pPr lvl="1" algn="l" eaLnBrk="1" hangingPunct="1">
              <a:lnSpc>
                <a:spcPct val="90000"/>
              </a:lnSpc>
              <a:buFont typeface="Wingdings" pitchFamily="2" charset="2"/>
              <a:buChar char="Ø"/>
            </a:pPr>
            <a:r>
              <a:rPr lang="en-US" sz="1600" dirty="0"/>
              <a:t>Items: 33, 36, and 42. </a:t>
            </a:r>
          </a:p>
          <a:p>
            <a:pPr lvl="1" algn="l" eaLnBrk="1" hangingPunct="1">
              <a:lnSpc>
                <a:spcPct val="90000"/>
              </a:lnSpc>
              <a:buFont typeface="Wingdings" pitchFamily="2" charset="2"/>
              <a:buChar char="Ø"/>
            </a:pPr>
            <a:r>
              <a:rPr lang="en-US" sz="1600" dirty="0"/>
              <a:t>All items on the Closed Session Agenda</a:t>
            </a:r>
          </a:p>
          <a:p>
            <a:pPr lvl="1" algn="l" eaLnBrk="1" hangingPunct="1">
              <a:lnSpc>
                <a:spcPct val="90000"/>
              </a:lnSpc>
              <a:buFont typeface="Wingdings" pitchFamily="2" charset="2"/>
              <a:buChar char="Ø"/>
            </a:pPr>
            <a:endParaRPr lang="en-US" sz="1600" dirty="0"/>
          </a:p>
        </p:txBody>
      </p:sp>
      <p:pic>
        <p:nvPicPr>
          <p:cNvPr id="19460"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61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62C145F-993C-4666-951D-D98B9787EB62" descr="247D666F-BF5C-439E-B393-3BD5C6C16E8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0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91028" y="6078764"/>
            <a:ext cx="2226892" cy="523220"/>
          </a:xfrm>
          <a:prstGeom prst="rect">
            <a:avLst/>
          </a:prstGeom>
        </p:spPr>
        <p:txBody>
          <a:bodyPr wrap="none">
            <a:spAutoFit/>
          </a:bodyPr>
          <a:lstStyle/>
          <a:p>
            <a:r>
              <a:rPr lang="en-US" sz="2800" dirty="0">
                <a:solidFill>
                  <a:srgbClr val="00264C"/>
                </a:solidFill>
              </a:rPr>
              <a:t>Shasta Dam</a:t>
            </a:r>
            <a:r>
              <a:rPr lang="en-US" dirty="0">
                <a:solidFill>
                  <a:srgbClr val="00264C"/>
                </a:solidFill>
              </a:rPr>
              <a:t> </a:t>
            </a:r>
          </a:p>
        </p:txBody>
      </p:sp>
    </p:spTree>
    <p:extLst>
      <p:ext uri="{BB962C8B-B14F-4D97-AF65-F5344CB8AC3E}">
        <p14:creationId xmlns:p14="http://schemas.microsoft.com/office/powerpoint/2010/main" val="2970969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FC15287E-CCB2-4093-AB81-AC517532A21A" descr="A0746667-DEF5-44E2-98F9-7668E5BEBE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27854" y="6177566"/>
            <a:ext cx="3643370" cy="523220"/>
          </a:xfrm>
          <a:prstGeom prst="rect">
            <a:avLst/>
          </a:prstGeom>
        </p:spPr>
        <p:txBody>
          <a:bodyPr wrap="none">
            <a:spAutoFit/>
          </a:bodyPr>
          <a:lstStyle/>
          <a:p>
            <a:r>
              <a:rPr lang="en-US" sz="2800" dirty="0">
                <a:solidFill>
                  <a:srgbClr val="00264C"/>
                </a:solidFill>
              </a:rPr>
              <a:t>Shasta Dam Turbines</a:t>
            </a:r>
          </a:p>
        </p:txBody>
      </p:sp>
    </p:spTree>
    <p:extLst>
      <p:ext uri="{BB962C8B-B14F-4D97-AF65-F5344CB8AC3E}">
        <p14:creationId xmlns:p14="http://schemas.microsoft.com/office/powerpoint/2010/main" val="38031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2769F236-21B1-483C-BF37-BB7CAC151E9E" descr="482914D8-4020-4768-B442-FC0E6B3095B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28800" y="6132804"/>
            <a:ext cx="7008254" cy="523220"/>
          </a:xfrm>
          <a:prstGeom prst="rect">
            <a:avLst/>
          </a:prstGeom>
        </p:spPr>
        <p:txBody>
          <a:bodyPr wrap="square">
            <a:spAutoFit/>
          </a:bodyPr>
          <a:lstStyle/>
          <a:p>
            <a:r>
              <a:rPr lang="en-US" sz="2800" dirty="0">
                <a:solidFill>
                  <a:srgbClr val="00264C"/>
                </a:solidFill>
              </a:rPr>
              <a:t>Electricity from Shasta Dam</a:t>
            </a:r>
            <a:r>
              <a:rPr lang="en-US" dirty="0">
                <a:solidFill>
                  <a:srgbClr val="00264C"/>
                </a:solidFill>
              </a:rPr>
              <a:t> </a:t>
            </a:r>
          </a:p>
        </p:txBody>
      </p:sp>
    </p:spTree>
    <p:extLst>
      <p:ext uri="{BB962C8B-B14F-4D97-AF65-F5344CB8AC3E}">
        <p14:creationId xmlns:p14="http://schemas.microsoft.com/office/powerpoint/2010/main" val="3992564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7"/>
          <p:cNvSpPr>
            <a:spLocks noGrp="1" noChangeArrowheads="1"/>
          </p:cNvSpPr>
          <p:nvPr>
            <p:ph type="ctrTitle"/>
          </p:nvPr>
        </p:nvSpPr>
        <p:spPr>
          <a:xfrm>
            <a:off x="369825" y="4741929"/>
            <a:ext cx="8143875" cy="1916448"/>
          </a:xfrm>
        </p:spPr>
        <p:txBody>
          <a:bodyPr/>
          <a:lstStyle/>
          <a:p>
            <a:pPr eaLnBrk="1" hangingPunct="1"/>
            <a:r>
              <a:rPr lang="en-US" sz="2400" dirty="0">
                <a:solidFill>
                  <a:schemeClr val="tx1"/>
                </a:solidFill>
                <a:latin typeface="+mn-lt"/>
              </a:rPr>
              <a:t>Commissioner Catherine J.K. Sandoval</a:t>
            </a:r>
            <a:r>
              <a:rPr lang="en-US" sz="2400" dirty="0">
                <a:latin typeface="+mn-lt"/>
              </a:rPr>
              <a:t> </a:t>
            </a:r>
            <a:br>
              <a:rPr lang="en-US" sz="2400" dirty="0">
                <a:latin typeface="+mn-lt"/>
              </a:rPr>
            </a:br>
            <a:r>
              <a:rPr lang="en-US" sz="2400" dirty="0">
                <a:solidFill>
                  <a:schemeClr val="tx1"/>
                </a:solidFill>
                <a:latin typeface="+mn-lt"/>
              </a:rPr>
              <a:t>California Public Utilities Commission</a:t>
            </a:r>
            <a:br>
              <a:rPr lang="en-US" sz="1400" dirty="0">
                <a:solidFill>
                  <a:schemeClr val="tx1"/>
                </a:solidFill>
                <a:latin typeface="Arial" charset="0"/>
              </a:rPr>
            </a:br>
            <a:endParaRPr lang="en-US" sz="2400" dirty="0">
              <a:solidFill>
                <a:schemeClr val="tx1"/>
              </a:solidFill>
              <a:latin typeface="+mn-lt"/>
            </a:endParaRPr>
          </a:p>
        </p:txBody>
      </p:sp>
      <p:sp>
        <p:nvSpPr>
          <p:cNvPr id="16386" name="Text Box 5"/>
          <p:cNvSpPr txBox="1">
            <a:spLocks noChangeArrowheads="1"/>
          </p:cNvSpPr>
          <p:nvPr/>
        </p:nvSpPr>
        <p:spPr bwMode="auto">
          <a:xfrm>
            <a:off x="0" y="9906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accent2"/>
                </a:solidFill>
                <a:latin typeface="Arial" charset="0"/>
                <a:ea typeface="ＭＳ Ｐゴシック" charset="0"/>
                <a:cs typeface="ＭＳ Ｐゴシック" charset="0"/>
              </a:defRPr>
            </a:lvl1pPr>
            <a:lvl2pPr marL="742950" indent="-285750" eaLnBrk="0" hangingPunct="0">
              <a:defRPr sz="3200" b="1">
                <a:solidFill>
                  <a:schemeClr val="accent2"/>
                </a:solidFill>
                <a:latin typeface="Arial" charset="0"/>
                <a:ea typeface="ＭＳ Ｐゴシック" charset="0"/>
              </a:defRPr>
            </a:lvl2pPr>
            <a:lvl3pPr marL="1143000" indent="-228600" eaLnBrk="0" hangingPunct="0">
              <a:defRPr sz="3200" b="1">
                <a:solidFill>
                  <a:schemeClr val="accent2"/>
                </a:solidFill>
                <a:latin typeface="Arial" charset="0"/>
                <a:ea typeface="ＭＳ Ｐゴシック" charset="0"/>
              </a:defRPr>
            </a:lvl3pPr>
            <a:lvl4pPr marL="1600200" indent="-228600" eaLnBrk="0" hangingPunct="0">
              <a:defRPr sz="3200" b="1">
                <a:solidFill>
                  <a:schemeClr val="accent2"/>
                </a:solidFill>
                <a:latin typeface="Arial" charset="0"/>
                <a:ea typeface="ＭＳ Ｐゴシック" charset="0"/>
              </a:defRPr>
            </a:lvl4pPr>
            <a:lvl5pPr marL="2057400" indent="-228600" eaLnBrk="0" hangingPunct="0">
              <a:defRPr sz="3200" b="1">
                <a:solidFill>
                  <a:schemeClr val="accent2"/>
                </a:solidFill>
                <a:latin typeface="Arial" charset="0"/>
                <a:ea typeface="ＭＳ Ｐゴシック" charset="0"/>
              </a:defRPr>
            </a:lvl5pPr>
            <a:lvl6pPr marL="2514600" indent="-228600" algn="ctr" eaLnBrk="0" fontAlgn="base" hangingPunct="0">
              <a:spcBef>
                <a:spcPct val="0"/>
              </a:spcBef>
              <a:spcAft>
                <a:spcPct val="0"/>
              </a:spcAft>
              <a:defRPr sz="3200" b="1">
                <a:solidFill>
                  <a:schemeClr val="accent2"/>
                </a:solidFill>
                <a:latin typeface="Arial" charset="0"/>
                <a:ea typeface="ＭＳ Ｐゴシック" charset="0"/>
              </a:defRPr>
            </a:lvl6pPr>
            <a:lvl7pPr marL="2971800" indent="-228600" algn="ctr" eaLnBrk="0" fontAlgn="base" hangingPunct="0">
              <a:spcBef>
                <a:spcPct val="0"/>
              </a:spcBef>
              <a:spcAft>
                <a:spcPct val="0"/>
              </a:spcAft>
              <a:defRPr sz="3200" b="1">
                <a:solidFill>
                  <a:schemeClr val="accent2"/>
                </a:solidFill>
                <a:latin typeface="Arial" charset="0"/>
                <a:ea typeface="ＭＳ Ｐゴシック" charset="0"/>
              </a:defRPr>
            </a:lvl7pPr>
            <a:lvl8pPr marL="3429000" indent="-228600" algn="ctr" eaLnBrk="0" fontAlgn="base" hangingPunct="0">
              <a:spcBef>
                <a:spcPct val="0"/>
              </a:spcBef>
              <a:spcAft>
                <a:spcPct val="0"/>
              </a:spcAft>
              <a:defRPr sz="3200" b="1">
                <a:solidFill>
                  <a:schemeClr val="accent2"/>
                </a:solidFill>
                <a:latin typeface="Arial" charset="0"/>
                <a:ea typeface="ＭＳ Ｐゴシック" charset="0"/>
              </a:defRPr>
            </a:lvl8pPr>
            <a:lvl9pPr marL="3886200" indent="-228600" algn="ctr" eaLnBrk="0" fontAlgn="base" hangingPunct="0">
              <a:spcBef>
                <a:spcPct val="0"/>
              </a:spcBef>
              <a:spcAft>
                <a:spcPct val="0"/>
              </a:spcAft>
              <a:defRPr sz="3200" b="1">
                <a:solidFill>
                  <a:schemeClr val="accent2"/>
                </a:solidFill>
                <a:latin typeface="Arial" charset="0"/>
                <a:ea typeface="ＭＳ Ｐゴシック" charset="0"/>
              </a:defRPr>
            </a:lvl9pPr>
          </a:lstStyle>
          <a:p>
            <a:pPr algn="ctr">
              <a:spcBef>
                <a:spcPts val="0"/>
              </a:spcBef>
            </a:pPr>
            <a:r>
              <a:rPr lang="en-US" dirty="0">
                <a:solidFill>
                  <a:schemeClr val="tx1"/>
                </a:solidFill>
                <a:latin typeface="+mj-lt"/>
              </a:rPr>
              <a:t>California High Cost A - Fund Public Participation Hearings Eureka to Yreka</a:t>
            </a:r>
          </a:p>
          <a:p>
            <a:pPr algn="ctr">
              <a:spcBef>
                <a:spcPts val="0"/>
              </a:spcBef>
            </a:pPr>
            <a:r>
              <a:rPr lang="en-US" dirty="0">
                <a:solidFill>
                  <a:schemeClr val="tx1"/>
                </a:solidFill>
                <a:latin typeface="+mj-lt"/>
              </a:rPr>
              <a:t>May 2 to May 9, 2014</a:t>
            </a:r>
          </a:p>
        </p:txBody>
      </p:sp>
      <p:pic>
        <p:nvPicPr>
          <p:cNvPr id="16387" name="Picture 6" descr="CPUC seal"/>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3797" y="2895600"/>
            <a:ext cx="1984248" cy="19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365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85800"/>
            <a:ext cx="9144000" cy="838200"/>
          </a:xfrm>
        </p:spPr>
        <p:txBody>
          <a:bodyPr/>
          <a:lstStyle/>
          <a:p>
            <a:pPr eaLnBrk="1" hangingPunct="1"/>
            <a:r>
              <a:rPr lang="en-US" sz="3000" dirty="0">
                <a:solidFill>
                  <a:srgbClr val="3333FF"/>
                </a:solidFill>
              </a:rPr>
              <a:t>Commissioners’ Reports</a:t>
            </a:r>
          </a:p>
        </p:txBody>
      </p:sp>
      <p:graphicFrame>
        <p:nvGraphicFramePr>
          <p:cNvPr id="2749443" name="Group 3"/>
          <p:cNvGraphicFramePr>
            <a:graphicFrameLocks noGrp="1"/>
          </p:cNvGraphicFramePr>
          <p:nvPr/>
        </p:nvGraphicFramePr>
        <p:xfrm>
          <a:off x="9525000" y="4876800"/>
          <a:ext cx="457200" cy="854075"/>
        </p:xfrm>
        <a:graphic>
          <a:graphicData uri="http://schemas.openxmlformats.org/drawingml/2006/table">
            <a:tbl>
              <a:tblPr/>
              <a:tblGrid>
                <a:gridCol w="457200">
                  <a:extLst>
                    <a:ext uri="{9D8B030D-6E8A-4147-A177-3AD203B41FA5}">
                      <a16:colId xmlns:a16="http://schemas.microsoft.com/office/drawing/2014/main" val="20000"/>
                    </a:ext>
                  </a:extLst>
                </a:gridCol>
              </a:tblGrid>
              <a:tr h="4575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6870" name="Text Box 10"/>
          <p:cNvSpPr txBox="1">
            <a:spLocks noChangeArrowheads="1"/>
          </p:cNvSpPr>
          <p:nvPr/>
        </p:nvSpPr>
        <p:spPr bwMode="auto">
          <a:xfrm>
            <a:off x="381000" y="1828800"/>
            <a:ext cx="8458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50000"/>
              </a:spcBef>
              <a:spcAft>
                <a:spcPct val="0"/>
              </a:spcAft>
            </a:pPr>
            <a:endParaRPr lang="en-US" sz="2500" dirty="0">
              <a:solidFill>
                <a:srgbClr val="000000"/>
              </a:solidFill>
            </a:endParaRPr>
          </a:p>
        </p:txBody>
      </p:sp>
      <p:pic>
        <p:nvPicPr>
          <p:cNvPr id="36872" name="Picture 12" descr="MichaelPeevey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3" descr="MIKE FLORIO-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8168"/>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4" descr="Catherine Sandoval_PPT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32022"/>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jp4\AppData\Local\Microsoft\Windows\Temporary Internet Files\Content.Outlook\QQZIZRYC\Peterman_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27500"/>
            <a:ext cx="16764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jh\AppData\Local\Microsoft\Windows\Temporary Internet Files\Content.Outlook\ADKAK35D\Commissioner_Michael_Pick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5102" y="4180310"/>
            <a:ext cx="1634430" cy="204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61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838200"/>
          </a:xfrm>
        </p:spPr>
        <p:txBody>
          <a:bodyPr/>
          <a:lstStyle/>
          <a:p>
            <a:pPr eaLnBrk="1" hangingPunct="1"/>
            <a:r>
              <a:rPr lang="en-US" sz="3000" dirty="0">
                <a:solidFill>
                  <a:srgbClr val="3333FF"/>
                </a:solidFill>
              </a:rPr>
              <a:t>Management Reports</a:t>
            </a:r>
          </a:p>
        </p:txBody>
      </p:sp>
      <p:pic>
        <p:nvPicPr>
          <p:cNvPr id="37891" name="Picture 3" descr="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629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452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FontTx/>
              <a:buNone/>
            </a:pPr>
            <a:r>
              <a:rPr lang="en-US" sz="2800" b="1" dirty="0"/>
              <a:t>Item #66 [12981] </a:t>
            </a:r>
          </a:p>
          <a:p>
            <a:pPr marL="0" indent="0" eaLnBrk="1" hangingPunct="1">
              <a:lnSpc>
                <a:spcPct val="90000"/>
              </a:lnSpc>
              <a:buFontTx/>
              <a:buNone/>
            </a:pPr>
            <a:endParaRPr lang="en-US" sz="2800" b="1" dirty="0"/>
          </a:p>
          <a:p>
            <a:pPr marL="0" indent="0" eaLnBrk="1" hangingPunct="1">
              <a:lnSpc>
                <a:spcPct val="90000"/>
              </a:lnSpc>
              <a:buFontTx/>
              <a:buNone/>
            </a:pPr>
            <a:r>
              <a:rPr lang="en-US" sz="2800" b="1" dirty="0"/>
              <a:t>Report and Discussion by Safety and Enforcement Division on Recent Safety Program Activities </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5052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3330555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1699160" y="472440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b="1" dirty="0">
              <a:solidFill>
                <a:srgbClr val="3333FF"/>
              </a:solidFill>
            </a:endParaRPr>
          </a:p>
        </p:txBody>
      </p:sp>
      <p:sp>
        <p:nvSpPr>
          <p:cNvPr id="2053" name="Rectangle 9"/>
          <p:cNvSpPr>
            <a:spLocks noChangeArrowheads="1"/>
          </p:cNvSpPr>
          <p:nvPr/>
        </p:nvSpPr>
        <p:spPr bwMode="auto">
          <a:xfrm>
            <a:off x="457200" y="6248400"/>
            <a:ext cx="304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 name="Rectangle 4"/>
          <p:cNvSpPr>
            <a:spLocks noChangeArrowheads="1"/>
          </p:cNvSpPr>
          <p:nvPr/>
        </p:nvSpPr>
        <p:spPr bwMode="auto">
          <a:xfrm>
            <a:off x="990600" y="914400"/>
            <a:ext cx="700050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b="1" dirty="0">
              <a:solidFill>
                <a:srgbClr val="3333FF"/>
              </a:solidFill>
            </a:endParaRPr>
          </a:p>
          <a:p>
            <a:pPr algn="ctr"/>
            <a:r>
              <a:rPr lang="en-US" sz="3200" b="1" dirty="0">
                <a:solidFill>
                  <a:srgbClr val="3333FF"/>
                </a:solidFill>
              </a:rPr>
              <a:t> Reduction of Drought Risks to Electric Facilities</a:t>
            </a:r>
          </a:p>
          <a:p>
            <a:pPr algn="ctr"/>
            <a:endParaRPr lang="en-US" sz="2400" b="1" dirty="0">
              <a:solidFill>
                <a:srgbClr val="3333FF"/>
              </a:solidFill>
            </a:endParaRPr>
          </a:p>
        </p:txBody>
      </p:sp>
      <p:sp>
        <p:nvSpPr>
          <p:cNvPr id="7" name="Rectangle 4"/>
          <p:cNvSpPr>
            <a:spLocks noChangeArrowheads="1"/>
          </p:cNvSpPr>
          <p:nvPr/>
        </p:nvSpPr>
        <p:spPr bwMode="auto">
          <a:xfrm>
            <a:off x="1699160" y="4724400"/>
            <a:ext cx="579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b="1" dirty="0">
              <a:solidFill>
                <a:srgbClr val="3333FF"/>
              </a:solidFill>
            </a:endParaRPr>
          </a:p>
          <a:p>
            <a:pPr algn="ctr"/>
            <a:r>
              <a:rPr lang="en-US" sz="2400" b="1" i="1" dirty="0">
                <a:solidFill>
                  <a:schemeClr val="accent6">
                    <a:lumMod val="25000"/>
                  </a:schemeClr>
                </a:solidFill>
              </a:rPr>
              <a:t>Acting Director Denise Tyrrell</a:t>
            </a:r>
          </a:p>
          <a:p>
            <a:pPr algn="ctr"/>
            <a:r>
              <a:rPr lang="en-US" sz="2400" b="1" i="1" dirty="0">
                <a:solidFill>
                  <a:schemeClr val="accent6">
                    <a:lumMod val="25000"/>
                  </a:schemeClr>
                </a:solidFill>
              </a:rPr>
              <a:t>Safety and Enforcement Division</a:t>
            </a:r>
          </a:p>
          <a:p>
            <a:pPr algn="ctr"/>
            <a:endParaRPr lang="en-US" sz="2000" b="1" i="1" dirty="0">
              <a:solidFill>
                <a:srgbClr val="3333FF"/>
              </a:solidFill>
            </a:endParaRPr>
          </a:p>
          <a:p>
            <a:pPr algn="ctr"/>
            <a:endParaRPr lang="en-US" sz="2800" b="1" dirty="0">
              <a:solidFill>
                <a:srgbClr val="3333FF"/>
              </a:solidFill>
            </a:endParaRPr>
          </a:p>
        </p:txBody>
      </p:sp>
      <p:sp>
        <p:nvSpPr>
          <p:cNvPr id="8" name="Rectangle 8"/>
          <p:cNvSpPr>
            <a:spLocks noChangeArrowheads="1"/>
          </p:cNvSpPr>
          <p:nvPr/>
        </p:nvSpPr>
        <p:spPr bwMode="auto">
          <a:xfrm>
            <a:off x="0" y="5638800"/>
            <a:ext cx="8839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spcAft>
                <a:spcPct val="25000"/>
              </a:spcAft>
            </a:pPr>
            <a:r>
              <a:rPr lang="en-US" sz="2000" b="1" dirty="0">
                <a:solidFill>
                  <a:schemeClr val="accent6">
                    <a:lumMod val="25000"/>
                  </a:schemeClr>
                </a:solidFill>
              </a:rPr>
              <a:t>June 12, 2014</a:t>
            </a:r>
          </a:p>
          <a:p>
            <a:pPr marL="342900" indent="-342900" algn="ctr">
              <a:lnSpc>
                <a:spcPct val="80000"/>
              </a:lnSpc>
              <a:spcBef>
                <a:spcPct val="20000"/>
              </a:spcBef>
              <a:spcAft>
                <a:spcPct val="25000"/>
              </a:spcAft>
            </a:pPr>
            <a:endParaRPr lang="en-US" sz="2000" b="1" dirty="0">
              <a:solidFill>
                <a:schemeClr val="accent6">
                  <a:lumMod val="25000"/>
                </a:schemeClr>
              </a:solidFill>
            </a:endParaRPr>
          </a:p>
        </p:txBody>
      </p:sp>
      <p:pic>
        <p:nvPicPr>
          <p:cNvPr id="9" name="Picture 8" descr="PUC_ColorSeal_PowerPoint"/>
          <p:cNvPicPr/>
          <p:nvPr/>
        </p:nvPicPr>
        <p:blipFill>
          <a:blip r:embed="rId3">
            <a:extLst>
              <a:ext uri="{28A0092B-C50C-407E-A947-70E740481C1C}">
                <a14:useLocalDpi xmlns:a14="http://schemas.microsoft.com/office/drawing/2010/main" val="0"/>
              </a:ext>
            </a:extLst>
          </a:blip>
          <a:srcRect/>
          <a:stretch>
            <a:fillRect/>
          </a:stretch>
        </p:blipFill>
        <p:spPr bwMode="auto">
          <a:xfrm>
            <a:off x="3695700" y="2554287"/>
            <a:ext cx="17526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380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Summary of SED Actions To Identify and Reduce Drought Risks to Electric Facilities  </a:t>
            </a:r>
          </a:p>
        </p:txBody>
      </p:sp>
      <p:sp>
        <p:nvSpPr>
          <p:cNvPr id="3" name="Content Placeholder 2"/>
          <p:cNvSpPr>
            <a:spLocks noGrp="1"/>
          </p:cNvSpPr>
          <p:nvPr>
            <p:ph idx="1"/>
          </p:nvPr>
        </p:nvSpPr>
        <p:spPr>
          <a:xfrm>
            <a:off x="472440" y="2377441"/>
            <a:ext cx="8061960" cy="3489959"/>
          </a:xfrm>
        </p:spPr>
        <p:txBody>
          <a:bodyPr/>
          <a:lstStyle/>
          <a:p>
            <a:pPr marL="514350" indent="-514350">
              <a:spcBef>
                <a:spcPts val="0"/>
              </a:spcBef>
              <a:spcAft>
                <a:spcPts val="1200"/>
              </a:spcAft>
              <a:buFont typeface="+mj-lt"/>
              <a:buAutoNum type="arabicPeriod"/>
            </a:pPr>
            <a:r>
              <a:rPr lang="en-US" sz="2800" dirty="0"/>
              <a:t>GO 95, Rule 18: Established Extreme and Very High Fire Threat Zones</a:t>
            </a:r>
          </a:p>
          <a:p>
            <a:pPr marL="514350" indent="-514350">
              <a:spcBef>
                <a:spcPts val="0"/>
              </a:spcBef>
              <a:spcAft>
                <a:spcPts val="1200"/>
              </a:spcAft>
              <a:buFont typeface="+mj-lt"/>
              <a:buAutoNum type="arabicPeriod"/>
            </a:pPr>
            <a:r>
              <a:rPr lang="en-US" sz="2800" dirty="0"/>
              <a:t>Drought Resolution</a:t>
            </a:r>
          </a:p>
          <a:p>
            <a:pPr marL="514350" indent="-514350">
              <a:spcBef>
                <a:spcPts val="0"/>
              </a:spcBef>
              <a:spcAft>
                <a:spcPts val="1200"/>
              </a:spcAft>
              <a:buFont typeface="+mj-lt"/>
              <a:buAutoNum type="arabicPeriod"/>
            </a:pPr>
            <a:r>
              <a:rPr lang="en-US" sz="2800" dirty="0"/>
              <a:t>Drought Impacts Survey</a:t>
            </a:r>
          </a:p>
          <a:p>
            <a:pPr marL="514350" indent="-514350">
              <a:spcAft>
                <a:spcPts val="1200"/>
              </a:spcAft>
              <a:buFont typeface="+mj-lt"/>
              <a:buAutoNum type="arabicPeriod"/>
            </a:pPr>
            <a:r>
              <a:rPr lang="en-US" sz="2800" dirty="0"/>
              <a:t>Participation in Subcommittee of Governor’s Drought Task Force </a:t>
            </a:r>
          </a:p>
          <a:p>
            <a:endParaRPr lang="en-US" dirty="0"/>
          </a:p>
        </p:txBody>
      </p:sp>
    </p:spTree>
    <p:extLst>
      <p:ext uri="{BB962C8B-B14F-4D97-AF65-F5344CB8AC3E}">
        <p14:creationId xmlns:p14="http://schemas.microsoft.com/office/powerpoint/2010/main" val="2085523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Direct Impacts of Drought on Power Lines</a:t>
            </a:r>
          </a:p>
        </p:txBody>
      </p:sp>
      <p:sp>
        <p:nvSpPr>
          <p:cNvPr id="3" name="Text Placeholder 2"/>
          <p:cNvSpPr>
            <a:spLocks noGrp="1"/>
          </p:cNvSpPr>
          <p:nvPr>
            <p:ph type="body" sz="half" idx="1"/>
          </p:nvPr>
        </p:nvSpPr>
        <p:spPr>
          <a:xfrm>
            <a:off x="457200" y="1752600"/>
            <a:ext cx="8229600" cy="4572000"/>
          </a:xfrm>
        </p:spPr>
        <p:txBody>
          <a:bodyPr/>
          <a:lstStyle/>
          <a:p>
            <a:pPr marL="457200" indent="-457200">
              <a:buFont typeface="+mj-lt"/>
              <a:buAutoNum type="arabicPeriod"/>
            </a:pPr>
            <a:r>
              <a:rPr lang="en-US" sz="2000" b="1" dirty="0"/>
              <a:t>Vegetation: </a:t>
            </a:r>
            <a:r>
              <a:rPr lang="en-US" sz="2000" dirty="0"/>
              <a:t>More chances for dry vegetation to ignite, causing fires and damaging power lines and poles supporting electric and communication facilities</a:t>
            </a:r>
          </a:p>
          <a:p>
            <a:pPr marL="457200" indent="-457200">
              <a:buFont typeface="+mj-lt"/>
              <a:buAutoNum type="arabicPeriod"/>
            </a:pPr>
            <a:r>
              <a:rPr lang="en-US" sz="2000" b="1" dirty="0"/>
              <a:t>Current leakage (“Tracking”):</a:t>
            </a:r>
          </a:p>
          <a:p>
            <a:pPr marL="857250" lvl="1" indent="-457200">
              <a:buFont typeface="+mj-lt"/>
              <a:buAutoNum type="alphaUcPeriod"/>
            </a:pPr>
            <a:r>
              <a:rPr lang="en-US" sz="2000" dirty="0"/>
              <a:t>Dust:  Increases in the amount of dust in the air can contaminate insulators and cause fault conditions.</a:t>
            </a:r>
          </a:p>
          <a:p>
            <a:pPr marL="857250" lvl="1" indent="-457200">
              <a:buFont typeface="+mj-lt"/>
              <a:buAutoNum type="alphaUcPeriod"/>
            </a:pPr>
            <a:r>
              <a:rPr lang="en-US" sz="2000" dirty="0"/>
              <a:t>Smoke: Smoke can create an electrical path away from transmission lines, decreasing power efficiency from coronas and possibly causing fault conditions from arcing.</a:t>
            </a:r>
          </a:p>
          <a:p>
            <a:pPr marL="457200" indent="-457200">
              <a:buFont typeface="+mj-lt"/>
              <a:buAutoNum type="arabicPeriod"/>
            </a:pPr>
            <a:r>
              <a:rPr lang="en-US" sz="2000" b="1" dirty="0"/>
              <a:t>Trees</a:t>
            </a:r>
            <a:r>
              <a:rPr lang="en-US" sz="2000" dirty="0"/>
              <a:t>:  Damaged trees and branches may cause power lines to fail and fall to ground</a:t>
            </a:r>
          </a:p>
          <a:p>
            <a:pPr marL="457200" indent="-457200">
              <a:buFont typeface="+mj-lt"/>
              <a:buAutoNum type="arabicPeriod"/>
            </a:pPr>
            <a:r>
              <a:rPr lang="en-US" sz="2000" b="1" dirty="0"/>
              <a:t>Structural damage</a:t>
            </a:r>
            <a:r>
              <a:rPr lang="en-US" sz="2000" dirty="0"/>
              <a:t>: Damage to underground structures may also damage equipment contained therein</a:t>
            </a:r>
          </a:p>
        </p:txBody>
      </p:sp>
    </p:spTree>
    <p:extLst>
      <p:ext uri="{BB962C8B-B14F-4D97-AF65-F5344CB8AC3E}">
        <p14:creationId xmlns:p14="http://schemas.microsoft.com/office/powerpoint/2010/main" val="316794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20483" name="Rectangle 3"/>
          <p:cNvSpPr>
            <a:spLocks noGrp="1" noChangeArrowheads="1"/>
          </p:cNvSpPr>
          <p:nvPr>
            <p:ph type="subTitle" idx="1"/>
          </p:nvPr>
        </p:nvSpPr>
        <p:spPr>
          <a:xfrm>
            <a:off x="304800" y="1600200"/>
            <a:ext cx="83820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2 minutes to address the Commission.</a:t>
            </a:r>
          </a:p>
          <a:p>
            <a:pPr algn="l" eaLnBrk="1" hangingPunct="1">
              <a:lnSpc>
                <a:spcPct val="95000"/>
              </a:lnSpc>
              <a:buFontTx/>
              <a:buChar char="•"/>
            </a:pPr>
            <a:endParaRPr lang="en-US" sz="1600" dirty="0"/>
          </a:p>
          <a:p>
            <a:pPr algn="l" eaLnBrk="1" hangingPunct="1">
              <a:lnSpc>
                <a:spcPct val="95000"/>
              </a:lnSpc>
              <a:buFontTx/>
              <a:buChar char="•"/>
            </a:pPr>
            <a:r>
              <a:rPr lang="en-US" sz="1600" dirty="0"/>
              <a:t> A sign will be posted when 1 minute remains.</a:t>
            </a:r>
            <a:br>
              <a:rPr lang="en-US" sz="1600" dirty="0"/>
            </a:br>
            <a:endParaRPr lang="en-US" sz="1600" dirty="0"/>
          </a:p>
          <a:p>
            <a:pPr algn="l" eaLnBrk="1" hangingPunct="1">
              <a:lnSpc>
                <a:spcPct val="95000"/>
              </a:lnSpc>
              <a:buFontTx/>
              <a:buChar char="•"/>
            </a:pPr>
            <a:r>
              <a:rPr lang="en-US" sz="1600" dirty="0"/>
              <a:t> A bell will ring when time has expired.</a:t>
            </a:r>
          </a:p>
          <a:p>
            <a:pPr algn="l" eaLnBrk="1" hangingPunct="1">
              <a:lnSpc>
                <a:spcPct val="95000"/>
              </a:lnSpc>
              <a:buFontTx/>
              <a:buChar char="•"/>
            </a:pPr>
            <a:endParaRPr lang="en-US" sz="1600" dirty="0"/>
          </a:p>
          <a:p>
            <a:pPr algn="l" eaLnBrk="1" hangingPunct="1">
              <a:lnSpc>
                <a:spcPct val="95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95000"/>
              </a:lnSpc>
            </a:pPr>
            <a:endParaRPr lang="en-US" sz="1600" dirty="0"/>
          </a:p>
          <a:p>
            <a:pPr algn="l" eaLnBrk="1" hangingPunct="1">
              <a:lnSpc>
                <a:spcPct val="80000"/>
              </a:lnSpc>
              <a:buFont typeface="Wingdings" pitchFamily="2" charset="2"/>
              <a:buNone/>
            </a:pPr>
            <a:r>
              <a:rPr lang="en-US" sz="1600" b="1" dirty="0"/>
              <a:t>The following items are NOT subject to Public Comment:</a:t>
            </a:r>
          </a:p>
          <a:p>
            <a:pPr lvl="1" algn="l" eaLnBrk="1" hangingPunct="1">
              <a:lnSpc>
                <a:spcPct val="90000"/>
              </a:lnSpc>
              <a:buFont typeface="Wingdings" pitchFamily="2" charset="2"/>
              <a:buChar char="Ø"/>
            </a:pPr>
            <a:r>
              <a:rPr lang="en-US" sz="1600" dirty="0"/>
              <a:t>Items: Items: 33, 36, and 42. </a:t>
            </a:r>
          </a:p>
          <a:p>
            <a:pPr lvl="1" algn="l" eaLnBrk="1" hangingPunct="1">
              <a:lnSpc>
                <a:spcPct val="90000"/>
              </a:lnSpc>
              <a:buFont typeface="Wingdings" pitchFamily="2" charset="2"/>
              <a:buChar char="Ø"/>
            </a:pPr>
            <a:r>
              <a:rPr lang="en-US" sz="1600" dirty="0"/>
              <a:t>All items on the Closed Session Agenda</a:t>
            </a:r>
          </a:p>
        </p:txBody>
      </p:sp>
      <p:pic>
        <p:nvPicPr>
          <p:cNvPr id="20484"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02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z="2900" dirty="0"/>
              <a:t>Indirect Impacts of Drought on                Power Lines</a:t>
            </a:r>
          </a:p>
        </p:txBody>
      </p:sp>
      <p:sp>
        <p:nvSpPr>
          <p:cNvPr id="3" name="Content Placeholder 2"/>
          <p:cNvSpPr>
            <a:spLocks noGrp="1"/>
          </p:cNvSpPr>
          <p:nvPr>
            <p:ph idx="1"/>
          </p:nvPr>
        </p:nvSpPr>
        <p:spPr>
          <a:xfrm>
            <a:off x="457200" y="1676400"/>
            <a:ext cx="8229600" cy="4953000"/>
          </a:xfrm>
        </p:spPr>
        <p:txBody>
          <a:bodyPr/>
          <a:lstStyle/>
          <a:p>
            <a:pPr marL="0" indent="0">
              <a:buNone/>
            </a:pPr>
            <a:r>
              <a:rPr lang="en-US" sz="2200" dirty="0"/>
              <a:t>High temperature usually accompanies drought conditions. Such a combination can:</a:t>
            </a:r>
          </a:p>
          <a:p>
            <a:pPr marL="457200" indent="-457200">
              <a:buFont typeface="+mj-lt"/>
              <a:buAutoNum type="arabicPeriod"/>
            </a:pPr>
            <a:r>
              <a:rPr lang="en-US" sz="2200" dirty="0"/>
              <a:t>Lower power-carrying capability of system elements such as transmission lines, transformers, circuit breakers, etc.</a:t>
            </a:r>
          </a:p>
          <a:p>
            <a:pPr marL="457200" indent="-457200">
              <a:buFont typeface="+mj-lt"/>
              <a:buAutoNum type="arabicPeriod"/>
            </a:pPr>
            <a:r>
              <a:rPr lang="en-US" sz="2200" dirty="0"/>
              <a:t>Accelerate deterioration of dielectric materials, operating mechanisms, supporting structures, and insulating liquids used in power apparatus </a:t>
            </a:r>
          </a:p>
          <a:p>
            <a:pPr marL="457200" indent="-457200">
              <a:buFont typeface="+mj-lt"/>
              <a:buAutoNum type="arabicPeriod"/>
            </a:pPr>
            <a:r>
              <a:rPr lang="en-US" sz="2200" dirty="0"/>
              <a:t>Induce greater overall wear and tear impacts on apparatus which leads to increased vulnerability to faults and cascading failures</a:t>
            </a:r>
          </a:p>
          <a:p>
            <a:pPr marL="457200" indent="-457200">
              <a:buFont typeface="+mj-lt"/>
              <a:buAutoNum type="arabicPeriod"/>
            </a:pPr>
            <a:r>
              <a:rPr lang="en-US" sz="2200" dirty="0"/>
              <a:t>Shorten life of batteries that are crucial in supporting UPS and emergency response systems</a:t>
            </a:r>
          </a:p>
          <a:p>
            <a:pPr marL="0" indent="0">
              <a:buNone/>
            </a:pPr>
            <a:endParaRPr lang="en-US" sz="2200"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557876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sz="3200" dirty="0"/>
              <a:t>Extreme and </a:t>
            </a:r>
            <a:r>
              <a:rPr lang="en-US" sz="3000" dirty="0"/>
              <a:t>Very</a:t>
            </a:r>
            <a:r>
              <a:rPr lang="en-US" sz="3200" dirty="0"/>
              <a:t> High Fire Threat Zones</a:t>
            </a:r>
          </a:p>
        </p:txBody>
      </p:sp>
      <p:graphicFrame>
        <p:nvGraphicFramePr>
          <p:cNvPr id="5" name="Diagram 4"/>
          <p:cNvGraphicFramePr/>
          <p:nvPr>
            <p:extLst>
              <p:ext uri="{D42A27DB-BD31-4B8C-83A1-F6EECF244321}">
                <p14:modId xmlns:p14="http://schemas.microsoft.com/office/powerpoint/2010/main" val="440012446"/>
              </p:ext>
            </p:extLst>
          </p:nvPr>
        </p:nvGraphicFramePr>
        <p:xfrm>
          <a:off x="762000" y="1981200"/>
          <a:ext cx="6096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302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z="2900" dirty="0"/>
              <a:t>CPUC Power Line Requirements         Enforced by SED</a:t>
            </a:r>
          </a:p>
        </p:txBody>
      </p:sp>
      <p:sp>
        <p:nvSpPr>
          <p:cNvPr id="3" name="Content Placeholder 2"/>
          <p:cNvSpPr>
            <a:spLocks noGrp="1"/>
          </p:cNvSpPr>
          <p:nvPr>
            <p:ph idx="1"/>
          </p:nvPr>
        </p:nvSpPr>
        <p:spPr>
          <a:xfrm>
            <a:off x="457200" y="1752600"/>
            <a:ext cx="8229600" cy="4495800"/>
          </a:xfrm>
        </p:spPr>
        <p:txBody>
          <a:bodyPr/>
          <a:lstStyle/>
          <a:p>
            <a:pPr marL="457200" indent="-457200">
              <a:buFont typeface="+mj-lt"/>
              <a:buAutoNum type="arabicPeriod"/>
            </a:pPr>
            <a:r>
              <a:rPr lang="en-US" sz="2200" dirty="0"/>
              <a:t>GO 95, Rule 18: Extreme and Very High Fire Threat Zones</a:t>
            </a:r>
          </a:p>
          <a:p>
            <a:pPr marL="857250" lvl="1" indent="-457200"/>
            <a:r>
              <a:rPr lang="en-US" sz="2200" dirty="0"/>
              <a:t>IOUs and CIPs should take appropriate action to remedy Safety Hazards</a:t>
            </a:r>
          </a:p>
          <a:p>
            <a:pPr marL="857250" lvl="1" indent="-457200"/>
            <a:r>
              <a:rPr lang="en-US" sz="2200" dirty="0"/>
              <a:t>Extreme and Very High Fire Threat Zones apply to Southern California</a:t>
            </a:r>
          </a:p>
          <a:p>
            <a:pPr marL="857250" lvl="1" indent="-457200"/>
            <a:r>
              <a:rPr lang="en-US" sz="2200" dirty="0"/>
              <a:t>Consideration should be given to fire threat level (such as “High Fire Threat”) when prioritizing repair work orders for GO 95 nonconformances</a:t>
            </a:r>
          </a:p>
          <a:p>
            <a:pPr marL="457200" lvl="0" indent="-457200">
              <a:buFont typeface="+mj-lt"/>
              <a:buAutoNum type="arabicPeriod"/>
            </a:pPr>
            <a:r>
              <a:rPr lang="en-US" sz="2200" dirty="0">
                <a:solidFill>
                  <a:srgbClr val="000000"/>
                </a:solidFill>
              </a:rPr>
              <a:t>GO 95, Rule 35:  </a:t>
            </a:r>
            <a:r>
              <a:rPr lang="en-US" sz="2200" dirty="0"/>
              <a:t>Vegetation Management</a:t>
            </a:r>
          </a:p>
          <a:p>
            <a:pPr marL="857250" lvl="1" indent="-457200"/>
            <a:r>
              <a:rPr lang="en-US" sz="2200" dirty="0">
                <a:solidFill>
                  <a:srgbClr val="000000"/>
                </a:solidFill>
              </a:rPr>
              <a:t>18 inches minimum clearance from trees</a:t>
            </a:r>
          </a:p>
          <a:p>
            <a:pPr marL="857250" lvl="1" indent="-457200"/>
            <a:r>
              <a:rPr lang="en-US" sz="2200" dirty="0">
                <a:solidFill>
                  <a:srgbClr val="000000"/>
                </a:solidFill>
              </a:rPr>
              <a:t>Remove rotten and diseased trees that may fall into a span (droughts have serious effects on trees)</a:t>
            </a:r>
          </a:p>
          <a:p>
            <a:pPr marL="857250" lvl="1" indent="-457200"/>
            <a:endParaRPr lang="en-US" dirty="0">
              <a:solidFill>
                <a:srgbClr val="000000"/>
              </a:solidFill>
            </a:endParaRPr>
          </a:p>
          <a:p>
            <a:pPr marL="400050" lvl="1" indent="0">
              <a:buNone/>
            </a:pPr>
            <a:endParaRPr lang="en-US" sz="2200" dirty="0"/>
          </a:p>
        </p:txBody>
      </p:sp>
    </p:spTree>
    <p:extLst>
      <p:ext uri="{BB962C8B-B14F-4D97-AF65-F5344CB8AC3E}">
        <p14:creationId xmlns:p14="http://schemas.microsoft.com/office/powerpoint/2010/main" val="2645688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p:spPr>
        <p:txBody>
          <a:bodyPr/>
          <a:lstStyle/>
          <a:p>
            <a:pPr marL="457200" indent="-457200">
              <a:buFont typeface="+mj-lt"/>
              <a:buAutoNum type="arabicPeriod" startAt="3"/>
            </a:pPr>
            <a:r>
              <a:rPr lang="en-US" sz="2200" dirty="0">
                <a:solidFill>
                  <a:srgbClr val="000000"/>
                </a:solidFill>
              </a:rPr>
              <a:t>GO 166:  </a:t>
            </a:r>
            <a:r>
              <a:rPr lang="en-US" sz="2200" dirty="0"/>
              <a:t>Standards for Operation, Reliability, and Safety During Emergencies and Disasters</a:t>
            </a:r>
          </a:p>
          <a:p>
            <a:pPr marL="857250" lvl="1" indent="-457200"/>
            <a:r>
              <a:rPr lang="en-US" sz="2200" dirty="0"/>
              <a:t>Governor Brown declared a State of Emergency due to the drought</a:t>
            </a:r>
            <a:endParaRPr lang="en-US" sz="2200" dirty="0">
              <a:solidFill>
                <a:srgbClr val="000000"/>
              </a:solidFill>
            </a:endParaRPr>
          </a:p>
          <a:p>
            <a:pPr marL="857250" lvl="1" indent="-457200"/>
            <a:r>
              <a:rPr lang="en-US" sz="2200" dirty="0"/>
              <a:t>Standards are to ensure that electric utilities are prepared for emergencies and disasters in order to minimize damage and inconvenience to the public, due to:</a:t>
            </a:r>
          </a:p>
          <a:p>
            <a:pPr marL="1714500" lvl="3" indent="-457200">
              <a:buFont typeface="Wingdings" panose="05000000000000000000" pitchFamily="2" charset="2"/>
              <a:buChar char="Ø"/>
            </a:pPr>
            <a:r>
              <a:rPr lang="en-US" sz="2200" dirty="0"/>
              <a:t>electric system failures</a:t>
            </a:r>
          </a:p>
          <a:p>
            <a:pPr marL="1714500" lvl="3" indent="-457200">
              <a:buFont typeface="Wingdings" panose="05000000000000000000" pitchFamily="2" charset="2"/>
              <a:buChar char="Ø"/>
            </a:pPr>
            <a:r>
              <a:rPr lang="en-US" sz="2200" dirty="0"/>
              <a:t>major outages</a:t>
            </a:r>
          </a:p>
          <a:p>
            <a:pPr marL="1714500" lvl="3" indent="-457200">
              <a:buFont typeface="Wingdings" panose="05000000000000000000" pitchFamily="2" charset="2"/>
              <a:buChar char="Ø"/>
            </a:pPr>
            <a:r>
              <a:rPr lang="en-US" sz="2200" dirty="0"/>
              <a:t>hazards posed by damage to electric distribution facilities</a:t>
            </a:r>
          </a:p>
        </p:txBody>
      </p:sp>
    </p:spTree>
    <p:extLst>
      <p:ext uri="{BB962C8B-B14F-4D97-AF65-F5344CB8AC3E}">
        <p14:creationId xmlns:p14="http://schemas.microsoft.com/office/powerpoint/2010/main" val="3214958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43400"/>
          </a:xfrm>
        </p:spPr>
        <p:txBody>
          <a:bodyPr/>
          <a:lstStyle/>
          <a:p>
            <a:pPr marL="457200" indent="-457200">
              <a:buFont typeface="+mj-lt"/>
              <a:buAutoNum type="arabicPeriod" startAt="4"/>
            </a:pPr>
            <a:r>
              <a:rPr lang="en-US" sz="2200" dirty="0"/>
              <a:t>Drought Resolution on June 12, 2014 Agenda</a:t>
            </a:r>
          </a:p>
          <a:p>
            <a:pPr marL="742950" lvl="1" indent="-285750"/>
            <a:r>
              <a:rPr lang="en-US" sz="2200" dirty="0"/>
              <a:t>Increasing vegetation inspections </a:t>
            </a:r>
          </a:p>
          <a:p>
            <a:pPr marL="742950" lvl="1" indent="-285750"/>
            <a:r>
              <a:rPr lang="en-US" sz="2200" dirty="0"/>
              <a:t>Removing hazardous, dead and sick trees and other vegetation near the IOUs’ electric power lines and poles</a:t>
            </a:r>
          </a:p>
          <a:p>
            <a:pPr lvl="1"/>
            <a:r>
              <a:rPr lang="en-US" sz="2200" dirty="0"/>
              <a:t>Sharing resources with the California Department of Forestry and Fire Protection (CalFire) to staff lookouts adjacent to the IOU’s property</a:t>
            </a:r>
          </a:p>
          <a:p>
            <a:pPr lvl="1"/>
            <a:r>
              <a:rPr lang="en-US" sz="2200" dirty="0"/>
              <a:t>Clearing access roads under power lines for improved fire truck access</a:t>
            </a:r>
          </a:p>
          <a:p>
            <a:pPr lvl="1"/>
            <a:r>
              <a:rPr lang="en-US" sz="2200" dirty="0"/>
              <a:t>IOUs should examine and create public‑private partnerships during the state of emergency </a:t>
            </a:r>
          </a:p>
        </p:txBody>
      </p:sp>
    </p:spTree>
    <p:extLst>
      <p:ext uri="{BB962C8B-B14F-4D97-AF65-F5344CB8AC3E}">
        <p14:creationId xmlns:p14="http://schemas.microsoft.com/office/powerpoint/2010/main" val="2511112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Impacts of Drought on       Generation Facilities</a:t>
            </a:r>
          </a:p>
        </p:txBody>
      </p:sp>
      <p:sp>
        <p:nvSpPr>
          <p:cNvPr id="3" name="Content Placeholder 2"/>
          <p:cNvSpPr>
            <a:spLocks noGrp="1"/>
          </p:cNvSpPr>
          <p:nvPr>
            <p:ph idx="1"/>
          </p:nvPr>
        </p:nvSpPr>
        <p:spPr>
          <a:xfrm>
            <a:off x="457200" y="2667000"/>
            <a:ext cx="8153400" cy="3459163"/>
          </a:xfrm>
        </p:spPr>
        <p:txBody>
          <a:bodyPr/>
          <a:lstStyle/>
          <a:p>
            <a:r>
              <a:rPr lang="en-US" sz="2800" dirty="0"/>
              <a:t>Cooling water needs</a:t>
            </a:r>
          </a:p>
          <a:p>
            <a:pPr marL="0" indent="0">
              <a:buNone/>
            </a:pPr>
            <a:endParaRPr lang="en-US" sz="2800" dirty="0"/>
          </a:p>
          <a:p>
            <a:r>
              <a:rPr lang="en-US" sz="2800" dirty="0"/>
              <a:t>Solar power plant water needs and efficiency impacts</a:t>
            </a:r>
          </a:p>
          <a:p>
            <a:endParaRPr lang="en-US" dirty="0"/>
          </a:p>
        </p:txBody>
      </p:sp>
    </p:spTree>
    <p:extLst>
      <p:ext uri="{BB962C8B-B14F-4D97-AF65-F5344CB8AC3E}">
        <p14:creationId xmlns:p14="http://schemas.microsoft.com/office/powerpoint/2010/main" val="636460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sz="3200" dirty="0"/>
            </a:br>
            <a:r>
              <a:rPr lang="en-US" sz="3600" dirty="0"/>
              <a:t>SED Drought Survey of Electric Generators</a:t>
            </a:r>
            <a:br>
              <a:rPr lang="en-US" sz="3200" dirty="0"/>
            </a:br>
            <a:endParaRPr lang="en-US" sz="3200" b="1" dirty="0"/>
          </a:p>
        </p:txBody>
      </p:sp>
      <p:sp>
        <p:nvSpPr>
          <p:cNvPr id="3" name="Subtitle 2"/>
          <p:cNvSpPr>
            <a:spLocks noGrp="1"/>
          </p:cNvSpPr>
          <p:nvPr>
            <p:ph sz="half" idx="1"/>
          </p:nvPr>
        </p:nvSpPr>
        <p:spPr>
          <a:xfrm>
            <a:off x="457200" y="1937266"/>
            <a:ext cx="4038600" cy="4463534"/>
          </a:xfrm>
        </p:spPr>
        <p:txBody>
          <a:bodyPr>
            <a:normAutofit lnSpcReduction="10000"/>
          </a:bodyPr>
          <a:lstStyle/>
          <a:p>
            <a:pPr marL="0" indent="0">
              <a:spcBef>
                <a:spcPts val="0"/>
              </a:spcBef>
              <a:spcAft>
                <a:spcPts val="1200"/>
              </a:spcAft>
              <a:buNone/>
            </a:pPr>
            <a:r>
              <a:rPr lang="en-US" sz="2200" b="1" dirty="0"/>
              <a:t>March/April 2014 </a:t>
            </a:r>
            <a:r>
              <a:rPr lang="en-US" sz="2200" dirty="0"/>
              <a:t>- SED surveyed over 50 large CA plants to determine short and long term drought effects.</a:t>
            </a:r>
          </a:p>
          <a:p>
            <a:pPr>
              <a:spcAft>
                <a:spcPts val="600"/>
              </a:spcAft>
            </a:pPr>
            <a:r>
              <a:rPr lang="en-US" sz="2200" b="1" dirty="0"/>
              <a:t>Most impact: </a:t>
            </a:r>
            <a:r>
              <a:rPr lang="en-US" sz="2200" dirty="0"/>
              <a:t>Plants that rely on water from the State Water and Central Valley Projects = 16% power output.</a:t>
            </a:r>
          </a:p>
          <a:p>
            <a:r>
              <a:rPr lang="en-US" sz="2200" b="1" dirty="0"/>
              <a:t>Least impact: </a:t>
            </a:r>
            <a:r>
              <a:rPr lang="en-US" sz="2200" dirty="0"/>
              <a:t>Plants that utilize the ocean and reclaimed (reusable) water = 62%.</a:t>
            </a:r>
          </a:p>
          <a:p>
            <a:pPr marL="0" indent="0">
              <a:spcBef>
                <a:spcPts val="0"/>
              </a:spcBef>
              <a:spcAft>
                <a:spcPts val="1200"/>
              </a:spcAft>
              <a:buNone/>
            </a:pPr>
            <a:endParaRPr lang="en-US" sz="2400" dirty="0"/>
          </a:p>
          <a:p>
            <a:pPr>
              <a:spcBef>
                <a:spcPts val="600"/>
              </a:spcBef>
            </a:pPr>
            <a:endParaRPr lang="en-US" sz="2400" dirty="0"/>
          </a:p>
        </p:txBody>
      </p:sp>
      <p:graphicFrame>
        <p:nvGraphicFramePr>
          <p:cNvPr id="10" name="Content Placeholder 9"/>
          <p:cNvGraphicFramePr>
            <a:graphicFrameLocks noGrp="1"/>
          </p:cNvGraphicFramePr>
          <p:nvPr>
            <p:ph sz="half" idx="2"/>
          </p:nvPr>
        </p:nvGraphicFramePr>
        <p:xfrm>
          <a:off x="4648200" y="2057400"/>
          <a:ext cx="4038600" cy="4068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495800" y="1752600"/>
            <a:ext cx="3962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87129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b="1" dirty="0"/>
              <a:t>2014-2015 Drought Impacts on Generation.</a:t>
            </a:r>
          </a:p>
        </p:txBody>
      </p:sp>
      <p:sp>
        <p:nvSpPr>
          <p:cNvPr id="5" name="Content Placeholder 4"/>
          <p:cNvSpPr>
            <a:spLocks noGrp="1"/>
          </p:cNvSpPr>
          <p:nvPr>
            <p:ph sz="half" idx="1"/>
          </p:nvPr>
        </p:nvSpPr>
        <p:spPr/>
        <p:txBody>
          <a:bodyPr>
            <a:normAutofit fontScale="92500" lnSpcReduction="10000"/>
          </a:bodyPr>
          <a:lstStyle/>
          <a:p>
            <a:pPr>
              <a:spcBef>
                <a:spcPts val="600"/>
              </a:spcBef>
            </a:pPr>
            <a:r>
              <a:rPr lang="en-US" b="1" dirty="0"/>
              <a:t>2014: Most plants will see no impacts due to</a:t>
            </a:r>
            <a:r>
              <a:rPr lang="en-US" dirty="0"/>
              <a:t>:</a:t>
            </a:r>
          </a:p>
          <a:p>
            <a:pPr lvl="1">
              <a:spcBef>
                <a:spcPts val="1200"/>
              </a:spcBef>
              <a:spcAft>
                <a:spcPts val="600"/>
              </a:spcAft>
            </a:pPr>
            <a:r>
              <a:rPr lang="en-US" dirty="0"/>
              <a:t>Reclaimed and ocean water.</a:t>
            </a:r>
          </a:p>
          <a:p>
            <a:pPr lvl="1">
              <a:spcBef>
                <a:spcPts val="600"/>
              </a:spcBef>
              <a:spcAft>
                <a:spcPts val="600"/>
              </a:spcAft>
            </a:pPr>
            <a:r>
              <a:rPr lang="en-US" dirty="0"/>
              <a:t>Banked water reserves.</a:t>
            </a:r>
          </a:p>
          <a:p>
            <a:pPr lvl="1">
              <a:spcBef>
                <a:spcPts val="600"/>
              </a:spcBef>
              <a:spcAft>
                <a:spcPts val="600"/>
              </a:spcAft>
            </a:pPr>
            <a:r>
              <a:rPr lang="en-US" dirty="0"/>
              <a:t>Wells that tap into underground water supply.</a:t>
            </a:r>
            <a:endParaRPr lang="en-US" sz="1800" b="1" dirty="0"/>
          </a:p>
        </p:txBody>
      </p:sp>
      <p:sp>
        <p:nvSpPr>
          <p:cNvPr id="6" name="Content Placeholder 5"/>
          <p:cNvSpPr>
            <a:spLocks noGrp="1"/>
          </p:cNvSpPr>
          <p:nvPr>
            <p:ph sz="half" idx="2"/>
          </p:nvPr>
        </p:nvSpPr>
        <p:spPr/>
        <p:txBody>
          <a:bodyPr>
            <a:normAutofit fontScale="92500" lnSpcReduction="10000"/>
          </a:bodyPr>
          <a:lstStyle/>
          <a:p>
            <a:pPr>
              <a:spcBef>
                <a:spcPts val="1200"/>
              </a:spcBef>
            </a:pPr>
            <a:r>
              <a:rPr lang="en-US" b="1" dirty="0"/>
              <a:t>2015: If drought continues</a:t>
            </a:r>
            <a:r>
              <a:rPr lang="en-US" dirty="0"/>
              <a:t>:</a:t>
            </a:r>
          </a:p>
          <a:p>
            <a:pPr lvl="1">
              <a:spcBef>
                <a:spcPts val="1200"/>
              </a:spcBef>
              <a:spcAft>
                <a:spcPts val="1200"/>
              </a:spcAft>
            </a:pPr>
            <a:r>
              <a:rPr lang="en-US" dirty="0"/>
              <a:t>Backup water supply depleted.</a:t>
            </a:r>
          </a:p>
          <a:p>
            <a:pPr lvl="1">
              <a:spcBef>
                <a:spcPts val="0"/>
              </a:spcBef>
              <a:spcAft>
                <a:spcPts val="1200"/>
              </a:spcAft>
            </a:pPr>
            <a:r>
              <a:rPr lang="en-US" dirty="0"/>
              <a:t>Plants unable to cool and condense steam back to liquid.</a:t>
            </a:r>
          </a:p>
          <a:p>
            <a:pPr lvl="1">
              <a:spcBef>
                <a:spcPts val="0"/>
              </a:spcBef>
              <a:spcAft>
                <a:spcPts val="1200"/>
              </a:spcAft>
            </a:pPr>
            <a:r>
              <a:rPr lang="en-US" dirty="0"/>
              <a:t>Less power production commensurate with reduced water supply.</a:t>
            </a:r>
          </a:p>
          <a:p>
            <a:endParaRPr lang="en-US" sz="2000" dirty="0"/>
          </a:p>
        </p:txBody>
      </p:sp>
      <p:cxnSp>
        <p:nvCxnSpPr>
          <p:cNvPr id="8" name="Straight Connector 7"/>
          <p:cNvCxnSpPr/>
          <p:nvPr/>
        </p:nvCxnSpPr>
        <p:spPr>
          <a:xfrm>
            <a:off x="4495800" y="2057400"/>
            <a:ext cx="0" cy="3810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88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Governor’s Drought Task Force Subcommittee</a:t>
            </a:r>
          </a:p>
        </p:txBody>
      </p:sp>
      <p:sp>
        <p:nvSpPr>
          <p:cNvPr id="3" name="Content Placeholder 2"/>
          <p:cNvSpPr>
            <a:spLocks noGrp="1"/>
          </p:cNvSpPr>
          <p:nvPr>
            <p:ph idx="1"/>
          </p:nvPr>
        </p:nvSpPr>
        <p:spPr/>
        <p:txBody>
          <a:bodyPr/>
          <a:lstStyle/>
          <a:p>
            <a:pPr marL="0" indent="0">
              <a:spcBef>
                <a:spcPts val="0"/>
              </a:spcBef>
              <a:spcAft>
                <a:spcPts val="0"/>
              </a:spcAft>
              <a:buNone/>
            </a:pPr>
            <a:r>
              <a:rPr lang="en-US" sz="2800" kern="1200" dirty="0"/>
              <a:t>Participants: </a:t>
            </a:r>
          </a:p>
          <a:p>
            <a:pPr marL="628650" lvl="1" indent="-171450">
              <a:spcBef>
                <a:spcPts val="0"/>
              </a:spcBef>
              <a:spcAft>
                <a:spcPts val="0"/>
              </a:spcAft>
              <a:buFont typeface="Arial" panose="020B0604020202020204" pitchFamily="34" charset="0"/>
              <a:buChar char="•"/>
            </a:pPr>
            <a:r>
              <a:rPr lang="en-US" sz="2400" dirty="0"/>
              <a:t>Governor’s Office</a:t>
            </a:r>
          </a:p>
          <a:p>
            <a:pPr marL="628650" lvl="1" indent="-171450">
              <a:spcBef>
                <a:spcPts val="0"/>
              </a:spcBef>
              <a:spcAft>
                <a:spcPts val="0"/>
              </a:spcAft>
              <a:buFont typeface="Arial" panose="020B0604020202020204" pitchFamily="34" charset="0"/>
              <a:buChar char="•"/>
            </a:pPr>
            <a:r>
              <a:rPr lang="en-US" sz="2400" dirty="0"/>
              <a:t>CPUC Energy and Safety Divisions</a:t>
            </a:r>
          </a:p>
          <a:p>
            <a:pPr marL="628650" lvl="1" indent="-171450">
              <a:spcBef>
                <a:spcPts val="0"/>
              </a:spcBef>
              <a:spcAft>
                <a:spcPts val="0"/>
              </a:spcAft>
              <a:buFont typeface="Arial" panose="020B0604020202020204" pitchFamily="34" charset="0"/>
              <a:buChar char="•"/>
            </a:pPr>
            <a:r>
              <a:rPr lang="en-US" sz="2400" dirty="0"/>
              <a:t>Energy Commission</a:t>
            </a:r>
          </a:p>
          <a:p>
            <a:pPr marL="628650" lvl="1" indent="-171450">
              <a:spcBef>
                <a:spcPts val="0"/>
              </a:spcBef>
              <a:spcAft>
                <a:spcPts val="0"/>
              </a:spcAft>
              <a:buFont typeface="Arial" panose="020B0604020202020204" pitchFamily="34" charset="0"/>
              <a:buChar char="•"/>
            </a:pPr>
            <a:r>
              <a:rPr lang="en-US" sz="2400" dirty="0"/>
              <a:t>State Water Board</a:t>
            </a:r>
          </a:p>
          <a:p>
            <a:pPr marL="628650" lvl="1" indent="-171450">
              <a:spcBef>
                <a:spcPts val="0"/>
              </a:spcBef>
              <a:spcAft>
                <a:spcPts val="0"/>
              </a:spcAft>
              <a:buFont typeface="Arial" panose="020B0604020202020204" pitchFamily="34" charset="0"/>
              <a:buChar char="•"/>
            </a:pPr>
            <a:r>
              <a:rPr lang="en-US" sz="2400" dirty="0"/>
              <a:t>Office of Emergency Services</a:t>
            </a:r>
          </a:p>
          <a:p>
            <a:pPr marL="628650" lvl="1" indent="-171450">
              <a:spcBef>
                <a:spcPts val="0"/>
              </a:spcBef>
              <a:spcAft>
                <a:spcPts val="0"/>
              </a:spcAft>
              <a:buFont typeface="Arial" panose="020B0604020202020204" pitchFamily="34" charset="0"/>
              <a:buChar char="•"/>
            </a:pPr>
            <a:r>
              <a:rPr lang="en-US" sz="2400" dirty="0"/>
              <a:t>California Independent System Operator</a:t>
            </a:r>
          </a:p>
          <a:p>
            <a:pPr marL="0" indent="0">
              <a:spcBef>
                <a:spcPts val="1200"/>
              </a:spcBef>
              <a:spcAft>
                <a:spcPts val="0"/>
              </a:spcAft>
              <a:buNone/>
            </a:pPr>
            <a:r>
              <a:rPr lang="en-US" sz="2800" kern="1200" dirty="0"/>
              <a:t>SED role</a:t>
            </a:r>
          </a:p>
          <a:p>
            <a:pPr marL="571500" lvl="1" indent="-171450">
              <a:spcBef>
                <a:spcPts val="0"/>
              </a:spcBef>
              <a:spcAft>
                <a:spcPts val="0"/>
              </a:spcAft>
              <a:buFont typeface="Arial" panose="020B0604020202020204" pitchFamily="34" charset="0"/>
              <a:buChar char="•"/>
            </a:pPr>
            <a:r>
              <a:rPr lang="en-US" sz="2400" kern="1200" dirty="0"/>
              <a:t>Monitor and identify water conditions at power plants.</a:t>
            </a:r>
          </a:p>
          <a:p>
            <a:pPr marL="571500" lvl="1" indent="-171450">
              <a:spcBef>
                <a:spcPts val="0"/>
              </a:spcBef>
              <a:spcAft>
                <a:spcPts val="0"/>
              </a:spcAft>
              <a:buFont typeface="Arial" panose="020B0604020202020204" pitchFamily="34" charset="0"/>
              <a:buChar char="•"/>
            </a:pPr>
            <a:r>
              <a:rPr lang="en-US" sz="2400" kern="1200" dirty="0"/>
              <a:t>Report on status changes and potential solutions. </a:t>
            </a:r>
          </a:p>
        </p:txBody>
      </p:sp>
    </p:spTree>
    <p:extLst>
      <p:ext uri="{BB962C8B-B14F-4D97-AF65-F5344CB8AC3E}">
        <p14:creationId xmlns:p14="http://schemas.microsoft.com/office/powerpoint/2010/main" val="154446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FontTx/>
              <a:buNone/>
            </a:pPr>
            <a:r>
              <a:rPr lang="en-US" sz="2800" b="1" dirty="0"/>
              <a:t>Item #66 [12981] </a:t>
            </a:r>
          </a:p>
          <a:p>
            <a:pPr marL="0" indent="0" eaLnBrk="1" hangingPunct="1">
              <a:lnSpc>
                <a:spcPct val="90000"/>
              </a:lnSpc>
              <a:buFontTx/>
              <a:buNone/>
            </a:pPr>
            <a:endParaRPr lang="en-US" sz="2800" b="1" dirty="0"/>
          </a:p>
          <a:p>
            <a:pPr marL="0" indent="0" eaLnBrk="1" hangingPunct="1">
              <a:lnSpc>
                <a:spcPct val="90000"/>
              </a:lnSpc>
              <a:buFontTx/>
              <a:buNone/>
            </a:pPr>
            <a:r>
              <a:rPr lang="en-US" sz="2800" b="1" dirty="0"/>
              <a:t>Report and Discussion by Safety and Enforcement Division on Recent Safety Program Activities </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5052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245695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21507" name="Rectangle 3"/>
          <p:cNvSpPr>
            <a:spLocks noGrp="1" noChangeArrowheads="1"/>
          </p:cNvSpPr>
          <p:nvPr>
            <p:ph type="subTitle" idx="1"/>
          </p:nvPr>
        </p:nvSpPr>
        <p:spPr>
          <a:xfrm>
            <a:off x="304800" y="1676400"/>
            <a:ext cx="85344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1 minute to address the Commission.</a:t>
            </a:r>
            <a:br>
              <a:rPr lang="en-US" sz="1600" dirty="0"/>
            </a:br>
            <a:endParaRPr lang="en-US" sz="1600" dirty="0"/>
          </a:p>
          <a:p>
            <a:pPr algn="l" eaLnBrk="1" hangingPunct="1">
              <a:lnSpc>
                <a:spcPct val="95000"/>
              </a:lnSpc>
              <a:buFontTx/>
              <a:buChar char="•"/>
            </a:pPr>
            <a:r>
              <a:rPr lang="en-US" sz="1600" dirty="0"/>
              <a:t> A bell will ring when time has expired.</a:t>
            </a:r>
          </a:p>
          <a:p>
            <a:pPr algn="l" eaLnBrk="1" hangingPunct="1">
              <a:lnSpc>
                <a:spcPct val="95000"/>
              </a:lnSpc>
              <a:buFontTx/>
              <a:buChar char="•"/>
            </a:pPr>
            <a:endParaRPr lang="en-US" sz="1600" dirty="0"/>
          </a:p>
          <a:p>
            <a:pPr algn="l" eaLnBrk="1" hangingPunct="1">
              <a:lnSpc>
                <a:spcPct val="95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95000"/>
              </a:lnSpc>
              <a:buFontTx/>
              <a:buChar char="•"/>
            </a:pPr>
            <a:endParaRPr lang="en-US" sz="1600" dirty="0"/>
          </a:p>
          <a:p>
            <a:pPr algn="l" eaLnBrk="1" hangingPunct="1">
              <a:lnSpc>
                <a:spcPct val="80000"/>
              </a:lnSpc>
              <a:buFontTx/>
              <a:buChar char="•"/>
            </a:pPr>
            <a:endParaRPr lang="en-US" sz="1600" dirty="0"/>
          </a:p>
          <a:p>
            <a:pPr algn="l" eaLnBrk="1" hangingPunct="1">
              <a:lnSpc>
                <a:spcPct val="90000"/>
              </a:lnSpc>
              <a:buFontTx/>
              <a:buChar char="•"/>
            </a:pPr>
            <a:r>
              <a:rPr lang="en-US" sz="1600" b="1" dirty="0"/>
              <a:t>The following items are NOT subject to Public Comment:</a:t>
            </a:r>
            <a:endParaRPr lang="en-US" sz="1600" dirty="0"/>
          </a:p>
          <a:p>
            <a:pPr lvl="1" algn="l" eaLnBrk="1" hangingPunct="1">
              <a:lnSpc>
                <a:spcPct val="90000"/>
              </a:lnSpc>
              <a:buFont typeface="Wingdings" pitchFamily="2" charset="2"/>
              <a:buChar char="Ø"/>
            </a:pPr>
            <a:r>
              <a:rPr lang="en-US" sz="1600" dirty="0"/>
              <a:t>Items: Items: 33, 36, and 42. </a:t>
            </a:r>
          </a:p>
          <a:p>
            <a:pPr lvl="1" algn="l" eaLnBrk="1" hangingPunct="1">
              <a:lnSpc>
                <a:spcPct val="90000"/>
              </a:lnSpc>
              <a:buFont typeface="Wingdings" pitchFamily="2" charset="2"/>
              <a:buChar char="Ø"/>
            </a:pPr>
            <a:r>
              <a:rPr lang="en-US" sz="1600" dirty="0"/>
              <a:t>All items on the Closed Session Agenda</a:t>
            </a:r>
          </a:p>
        </p:txBody>
      </p:sp>
      <p:pic>
        <p:nvPicPr>
          <p:cNvPr id="21508"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079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838200"/>
          </a:xfrm>
        </p:spPr>
        <p:txBody>
          <a:bodyPr/>
          <a:lstStyle/>
          <a:p>
            <a:pPr eaLnBrk="1" hangingPunct="1"/>
            <a:r>
              <a:rPr lang="en-US" sz="3000" dirty="0">
                <a:solidFill>
                  <a:srgbClr val="3333FF"/>
                </a:solidFill>
              </a:rPr>
              <a:t>Management Reports</a:t>
            </a:r>
          </a:p>
        </p:txBody>
      </p:sp>
      <p:pic>
        <p:nvPicPr>
          <p:cNvPr id="37891" name="Picture 3" descr="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629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647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FontTx/>
              <a:buNone/>
            </a:pPr>
            <a:r>
              <a:rPr lang="en-US" sz="2800" b="1" dirty="0"/>
              <a:t>Item # 68 [13047] </a:t>
            </a:r>
          </a:p>
          <a:p>
            <a:pPr marL="0" indent="0" eaLnBrk="1" hangingPunct="1">
              <a:lnSpc>
                <a:spcPct val="90000"/>
              </a:lnSpc>
              <a:buFontTx/>
              <a:buNone/>
            </a:pPr>
            <a:endParaRPr lang="en-US" sz="2800" b="1" dirty="0"/>
          </a:p>
          <a:p>
            <a:pPr marL="0" indent="0" eaLnBrk="1" hangingPunct="1">
              <a:lnSpc>
                <a:spcPct val="90000"/>
              </a:lnSpc>
              <a:buFontTx/>
              <a:buNone/>
            </a:pPr>
            <a:r>
              <a:rPr lang="en-US" sz="2800" b="1" dirty="0"/>
              <a:t>Energy Division Director Edward Randolph Report </a:t>
            </a:r>
          </a:p>
          <a:p>
            <a:pPr marL="0" indent="0" eaLnBrk="1" hangingPunct="1">
              <a:lnSpc>
                <a:spcPct val="90000"/>
              </a:lnSpc>
              <a:buFontTx/>
              <a:buNone/>
            </a:pPr>
            <a:endParaRPr lang="en-US" sz="2800" b="1" dirty="0"/>
          </a:p>
          <a:p>
            <a:pPr marL="0" indent="0" algn="ctr" eaLnBrk="1" hangingPunct="1">
              <a:lnSpc>
                <a:spcPct val="90000"/>
              </a:lnSpc>
              <a:buFontTx/>
              <a:buNone/>
            </a:pPr>
            <a:r>
              <a:rPr lang="en-US" sz="2800" dirty="0"/>
              <a:t>Status of Energy Upgrade California Program</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5052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1790132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FontTx/>
              <a:buNone/>
            </a:pPr>
            <a:r>
              <a:rPr lang="en-US" sz="2800" b="1" dirty="0"/>
              <a:t>Item # 68 [13047] </a:t>
            </a:r>
          </a:p>
          <a:p>
            <a:pPr marL="0" indent="0" eaLnBrk="1" hangingPunct="1">
              <a:lnSpc>
                <a:spcPct val="90000"/>
              </a:lnSpc>
              <a:buFontTx/>
              <a:buNone/>
            </a:pPr>
            <a:endParaRPr lang="en-US" sz="2800" b="1" dirty="0"/>
          </a:p>
          <a:p>
            <a:pPr marL="0" indent="0" eaLnBrk="1" hangingPunct="1">
              <a:lnSpc>
                <a:spcPct val="90000"/>
              </a:lnSpc>
              <a:buFontTx/>
              <a:buNone/>
            </a:pPr>
            <a:r>
              <a:rPr lang="en-US" sz="2800" b="1" dirty="0"/>
              <a:t>Energy Division Director Edward Randolph Report </a:t>
            </a:r>
          </a:p>
          <a:p>
            <a:pPr marL="0" indent="0" eaLnBrk="1" hangingPunct="1">
              <a:lnSpc>
                <a:spcPct val="90000"/>
              </a:lnSpc>
              <a:buFontTx/>
              <a:buNone/>
            </a:pPr>
            <a:endParaRPr lang="en-US" sz="2800" b="1" dirty="0"/>
          </a:p>
          <a:p>
            <a:pPr marL="0" indent="0" algn="ctr" eaLnBrk="1" hangingPunct="1">
              <a:lnSpc>
                <a:spcPct val="90000"/>
              </a:lnSpc>
              <a:buFontTx/>
              <a:buNone/>
            </a:pPr>
            <a:r>
              <a:rPr lang="en-US" sz="2800" dirty="0"/>
              <a:t>Status of Energy Upgrade California Program</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5052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3700900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838200"/>
          </a:xfrm>
        </p:spPr>
        <p:txBody>
          <a:bodyPr/>
          <a:lstStyle/>
          <a:p>
            <a:pPr eaLnBrk="1" hangingPunct="1"/>
            <a:r>
              <a:rPr lang="en-US" sz="3000" dirty="0">
                <a:solidFill>
                  <a:srgbClr val="3333FF"/>
                </a:solidFill>
              </a:rPr>
              <a:t>Management Reports</a:t>
            </a:r>
          </a:p>
        </p:txBody>
      </p:sp>
      <p:pic>
        <p:nvPicPr>
          <p:cNvPr id="37891" name="Picture 3" descr="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629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059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219200"/>
            <a:ext cx="9144000" cy="838200"/>
          </a:xfrm>
        </p:spPr>
        <p:txBody>
          <a:bodyPr/>
          <a:lstStyle/>
          <a:p>
            <a:pPr eaLnBrk="1" hangingPunct="1"/>
            <a:r>
              <a:rPr lang="en-US" sz="3600" dirty="0">
                <a:solidFill>
                  <a:srgbClr val="3333FF"/>
                </a:solidFill>
              </a:rPr>
              <a:t>The CPUC Thanks You</a:t>
            </a:r>
            <a:br>
              <a:rPr lang="en-US" sz="3600" dirty="0">
                <a:solidFill>
                  <a:srgbClr val="3333FF"/>
                </a:solidFill>
              </a:rPr>
            </a:br>
            <a:r>
              <a:rPr lang="en-US" sz="3600" dirty="0">
                <a:solidFill>
                  <a:srgbClr val="3333FF"/>
                </a:solidFill>
              </a:rPr>
              <a:t>For Attending Today’s Meeting</a:t>
            </a:r>
          </a:p>
        </p:txBody>
      </p:sp>
      <p:sp>
        <p:nvSpPr>
          <p:cNvPr id="43011" name="Text Box 3"/>
          <p:cNvSpPr txBox="1">
            <a:spLocks noChangeArrowheads="1"/>
          </p:cNvSpPr>
          <p:nvPr/>
        </p:nvSpPr>
        <p:spPr bwMode="auto">
          <a:xfrm>
            <a:off x="762000" y="2438400"/>
            <a:ext cx="7848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000000"/>
                </a:solidFill>
              </a:rPr>
              <a:t>The Public Meeting is adjourned.</a:t>
            </a:r>
          </a:p>
          <a:p>
            <a:pPr algn="ctr" eaLnBrk="1" fontAlgn="base" hangingPunct="1">
              <a:spcBef>
                <a:spcPct val="0"/>
              </a:spcBef>
              <a:spcAft>
                <a:spcPct val="0"/>
              </a:spcAft>
            </a:pPr>
            <a:endParaRPr lang="en-US" sz="3200" dirty="0">
              <a:solidFill>
                <a:srgbClr val="000000"/>
              </a:solidFill>
            </a:endParaRPr>
          </a:p>
          <a:p>
            <a:pPr algn="ctr" eaLnBrk="1" fontAlgn="base" hangingPunct="1">
              <a:spcBef>
                <a:spcPct val="0"/>
              </a:spcBef>
              <a:spcAft>
                <a:spcPct val="0"/>
              </a:spcAft>
            </a:pPr>
            <a:r>
              <a:rPr lang="en-US" sz="2400" dirty="0">
                <a:solidFill>
                  <a:srgbClr val="000000"/>
                </a:solidFill>
              </a:rPr>
              <a:t>The next Public Meeting will be:</a:t>
            </a:r>
          </a:p>
          <a:p>
            <a:pPr algn="ctr" eaLnBrk="1" fontAlgn="base" hangingPunct="1">
              <a:spcBef>
                <a:spcPct val="0"/>
              </a:spcBef>
              <a:spcAft>
                <a:spcPct val="0"/>
              </a:spcAft>
            </a:pPr>
            <a:endParaRPr lang="en-US" sz="3200" dirty="0">
              <a:solidFill>
                <a:srgbClr val="000000"/>
              </a:solidFill>
            </a:endParaRPr>
          </a:p>
          <a:p>
            <a:pPr algn="ctr" eaLnBrk="1" fontAlgn="base" hangingPunct="1">
              <a:spcBef>
                <a:spcPct val="0"/>
              </a:spcBef>
              <a:spcAft>
                <a:spcPct val="0"/>
              </a:spcAft>
            </a:pPr>
            <a:r>
              <a:rPr lang="en-US" sz="3600" dirty="0">
                <a:solidFill>
                  <a:srgbClr val="000000"/>
                </a:solidFill>
              </a:rPr>
              <a:t>June 26, 2014, at 9:30 a.m.</a:t>
            </a:r>
          </a:p>
          <a:p>
            <a:pPr algn="ctr" eaLnBrk="1" fontAlgn="base" hangingPunct="1">
              <a:spcBef>
                <a:spcPct val="0"/>
              </a:spcBef>
              <a:spcAft>
                <a:spcPct val="0"/>
              </a:spcAft>
            </a:pPr>
            <a:r>
              <a:rPr lang="en-US" sz="3600" dirty="0">
                <a:solidFill>
                  <a:srgbClr val="000000"/>
                </a:solidFill>
              </a:rPr>
              <a:t>in San Francisco, CA</a:t>
            </a:r>
            <a:endParaRPr lang="en-US" sz="3600" b="0" dirty="0">
              <a:solidFill>
                <a:srgbClr val="000000"/>
              </a:solidFill>
            </a:endParaRPr>
          </a:p>
        </p:txBody>
      </p:sp>
      <p:pic>
        <p:nvPicPr>
          <p:cNvPr id="43012" name="Picture 4" descr="MMj02839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76800"/>
            <a:ext cx="18288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14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144000" cy="838200"/>
          </a:xfrm>
        </p:spPr>
        <p:txBody>
          <a:bodyPr/>
          <a:lstStyle/>
          <a:p>
            <a:pPr algn="l" eaLnBrk="1" hangingPunct="1"/>
            <a:r>
              <a:rPr lang="en-US" sz="3600" dirty="0">
                <a:solidFill>
                  <a:srgbClr val="3333FF"/>
                </a:solidFill>
              </a:rPr>
              <a:t>	</a:t>
            </a:r>
            <a:r>
              <a:rPr lang="en-US" sz="3200" dirty="0">
                <a:solidFill>
                  <a:srgbClr val="3333FF"/>
                </a:solidFill>
              </a:rPr>
              <a:t>Agenda Changes</a:t>
            </a:r>
          </a:p>
        </p:txBody>
      </p:sp>
      <p:sp>
        <p:nvSpPr>
          <p:cNvPr id="22531" name="Text Box 3"/>
          <p:cNvSpPr txBox="1">
            <a:spLocks noChangeArrowheads="1"/>
          </p:cNvSpPr>
          <p:nvPr/>
        </p:nvSpPr>
        <p:spPr bwMode="auto">
          <a:xfrm>
            <a:off x="79332" y="1447800"/>
            <a:ext cx="8836068" cy="670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eaLnBrk="1" fontAlgn="base" hangingPunct="1">
              <a:spcBef>
                <a:spcPct val="0"/>
              </a:spcBef>
              <a:spcAft>
                <a:spcPct val="0"/>
              </a:spcAft>
              <a:buFontTx/>
              <a:buChar char="•"/>
            </a:pPr>
            <a:r>
              <a:rPr lang="en-US" sz="1500" b="0" dirty="0">
                <a:solidFill>
                  <a:srgbClr val="000000"/>
                </a:solidFill>
              </a:rPr>
              <a:t> Items shown on the Consent Agenda will be taken up and voted on as a group in one of the first items of business of each CPUC meeting. </a:t>
            </a:r>
          </a:p>
          <a:p>
            <a:pPr eaLnBrk="1" fontAlgn="base" hangingPunct="1">
              <a:lnSpc>
                <a:spcPct val="80000"/>
              </a:lnSpc>
              <a:spcBef>
                <a:spcPct val="0"/>
              </a:spcBef>
              <a:spcAft>
                <a:spcPct val="0"/>
              </a:spcAft>
              <a:buFontTx/>
              <a:buChar char="•"/>
            </a:pPr>
            <a:endParaRPr lang="en-US" sz="800" b="0" dirty="0">
              <a:solidFill>
                <a:srgbClr val="000000"/>
              </a:solidFill>
            </a:endParaRPr>
          </a:p>
          <a:p>
            <a:pPr eaLnBrk="1" fontAlgn="base" hangingPunct="1">
              <a:spcBef>
                <a:spcPct val="0"/>
              </a:spcBef>
              <a:spcAft>
                <a:spcPct val="0"/>
              </a:spcAft>
              <a:buFontTx/>
              <a:buChar char="•"/>
            </a:pPr>
            <a:r>
              <a:rPr lang="en-US" sz="1500" b="0" dirty="0">
                <a:solidFill>
                  <a:srgbClr val="000000"/>
                </a:solidFill>
              </a:rPr>
              <a:t> Items on Today’s Consent Agenda are: </a:t>
            </a:r>
            <a:r>
              <a:rPr lang="en-US" sz="1500" u="sng" dirty="0">
                <a:solidFill>
                  <a:srgbClr val="000000"/>
                </a:solidFill>
              </a:rPr>
              <a:t>1, 3, 4, 8, 10, 12, 15, 16, 17, 18, 20, 21, 22, 23, 24, 25, 26, 27, 28, 29, 30, 31, 33, 34, 35, 36, 37, 38, 39, 40, 41, 42, 43, 46, 49, 50, 52, 53, 54, 55, and 56. </a:t>
            </a:r>
          </a:p>
          <a:p>
            <a:pPr eaLnBrk="1" fontAlgn="base" hangingPunct="1">
              <a:spcBef>
                <a:spcPct val="0"/>
              </a:spcBef>
              <a:spcAft>
                <a:spcPct val="0"/>
              </a:spcAft>
              <a:buFontTx/>
              <a:buChar char="•"/>
            </a:pPr>
            <a:endParaRPr lang="en-US" sz="800" b="0" u="sng" dirty="0">
              <a:solidFill>
                <a:srgbClr val="000000"/>
              </a:solidFill>
            </a:endParaRPr>
          </a:p>
          <a:p>
            <a:pPr eaLnBrk="1" fontAlgn="base" hangingPunct="1">
              <a:spcBef>
                <a:spcPct val="0"/>
              </a:spcBef>
              <a:spcAft>
                <a:spcPct val="0"/>
              </a:spcAft>
              <a:buFontTx/>
              <a:buChar char="•"/>
            </a:pPr>
            <a:r>
              <a:rPr lang="en-US" sz="1500" b="0" dirty="0">
                <a:solidFill>
                  <a:srgbClr val="000000"/>
                </a:solidFill>
              </a:rPr>
              <a:t> Any Commissioner, with consent of the other Commissioners, may request an item from the Regular Agenda be moved to the Consent Agenda prior to the meeting.</a:t>
            </a:r>
          </a:p>
          <a:p>
            <a:pPr eaLnBrk="1" fontAlgn="base" hangingPunct="1">
              <a:spcBef>
                <a:spcPct val="0"/>
              </a:spcBef>
              <a:spcAft>
                <a:spcPct val="0"/>
              </a:spcAft>
              <a:buFontTx/>
              <a:buChar char="•"/>
            </a:pPr>
            <a:r>
              <a:rPr lang="en-US" sz="1500" b="0" dirty="0">
                <a:solidFill>
                  <a:srgbClr val="000000"/>
                </a:solidFill>
              </a:rPr>
              <a:t> Items: </a:t>
            </a:r>
            <a:r>
              <a:rPr lang="en-US" sz="1500" u="sng" dirty="0">
                <a:solidFill>
                  <a:srgbClr val="000000"/>
                </a:solidFill>
              </a:rPr>
              <a:t>61, 63m, 63s, and 63ag </a:t>
            </a:r>
            <a:r>
              <a:rPr lang="en-US" sz="1500" b="0" dirty="0">
                <a:solidFill>
                  <a:srgbClr val="000000"/>
                </a:solidFill>
              </a:rPr>
              <a:t>from the Regular Agenda have been added to the Consent Agenda.</a:t>
            </a:r>
          </a:p>
          <a:p>
            <a:pPr eaLnBrk="1" fontAlgn="base" hangingPunct="1">
              <a:spcBef>
                <a:spcPct val="0"/>
              </a:spcBef>
              <a:spcAft>
                <a:spcPct val="0"/>
              </a:spcAft>
            </a:pPr>
            <a:endParaRPr lang="en-US" sz="800" b="0" dirty="0">
              <a:solidFill>
                <a:srgbClr val="000000"/>
              </a:solidFill>
            </a:endParaRPr>
          </a:p>
          <a:p>
            <a:pPr eaLnBrk="1" fontAlgn="base" hangingPunct="1">
              <a:lnSpc>
                <a:spcPct val="95000"/>
              </a:lnSpc>
              <a:spcBef>
                <a:spcPct val="0"/>
              </a:spcBef>
              <a:spcAft>
                <a:spcPct val="0"/>
              </a:spcAft>
              <a:buFontTx/>
              <a:buChar char="•"/>
            </a:pPr>
            <a:r>
              <a:rPr lang="en-US" sz="1500" b="0" dirty="0">
                <a:solidFill>
                  <a:srgbClr val="000000"/>
                </a:solidFill>
              </a:rPr>
              <a:t> Any Commissioner may request an item be removed from the Consent Agenda for discussion on the Regular Agenda prior to the meeting. </a:t>
            </a:r>
          </a:p>
          <a:p>
            <a:pPr marL="285750" indent="-285750" eaLnBrk="1" fontAlgn="base" hangingPunct="1">
              <a:lnSpc>
                <a:spcPct val="95000"/>
              </a:lnSpc>
              <a:spcBef>
                <a:spcPct val="0"/>
              </a:spcBef>
              <a:spcAft>
                <a:spcPct val="0"/>
              </a:spcAft>
              <a:buFont typeface="Arial" panose="020B0604020202020204" pitchFamily="34" charset="0"/>
              <a:buChar char="•"/>
            </a:pPr>
            <a:endParaRPr lang="en-US" sz="1500" b="0" dirty="0">
              <a:solidFill>
                <a:srgbClr val="000000"/>
              </a:solidFill>
            </a:endParaRPr>
          </a:p>
          <a:p>
            <a:pPr lvl="0" eaLnBrk="1" fontAlgn="base" hangingPunct="1">
              <a:lnSpc>
                <a:spcPct val="75000"/>
              </a:lnSpc>
              <a:spcBef>
                <a:spcPct val="0"/>
              </a:spcBef>
              <a:spcAft>
                <a:spcPct val="0"/>
              </a:spcAft>
              <a:buFontTx/>
              <a:buChar char="•"/>
            </a:pPr>
            <a:r>
              <a:rPr lang="en-US" sz="1500" b="0" dirty="0">
                <a:solidFill>
                  <a:srgbClr val="000000"/>
                </a:solidFill>
                <a:latin typeface="Arial"/>
              </a:rPr>
              <a:t> Item: </a:t>
            </a:r>
            <a:r>
              <a:rPr lang="en-US" sz="1500" u="sng" dirty="0">
                <a:solidFill>
                  <a:srgbClr val="000000"/>
                </a:solidFill>
                <a:latin typeface="Arial"/>
              </a:rPr>
              <a:t>None</a:t>
            </a:r>
            <a:r>
              <a:rPr lang="en-US" sz="1500" b="0" dirty="0">
                <a:solidFill>
                  <a:srgbClr val="000000"/>
                </a:solidFill>
                <a:latin typeface="Arial"/>
              </a:rPr>
              <a:t> has been </a:t>
            </a:r>
            <a:r>
              <a:rPr lang="en-US" sz="1500" b="0" dirty="0">
                <a:solidFill>
                  <a:srgbClr val="000000"/>
                </a:solidFill>
              </a:rPr>
              <a:t>moved to the Regular Agenda</a:t>
            </a:r>
            <a:r>
              <a:rPr lang="en-US" sz="1500" b="0" dirty="0">
                <a:solidFill>
                  <a:srgbClr val="000000"/>
                </a:solidFill>
                <a:latin typeface="Arial"/>
              </a:rPr>
              <a:t>.</a:t>
            </a:r>
          </a:p>
          <a:p>
            <a:pPr eaLnBrk="1" fontAlgn="base" hangingPunct="1">
              <a:lnSpc>
                <a:spcPct val="95000"/>
              </a:lnSpc>
              <a:spcBef>
                <a:spcPct val="0"/>
              </a:spcBef>
              <a:spcAft>
                <a:spcPct val="0"/>
              </a:spcAft>
            </a:pPr>
            <a:endParaRPr lang="en-US" sz="800" b="0" dirty="0">
              <a:solidFill>
                <a:srgbClr val="000000"/>
              </a:solidFill>
            </a:endParaRPr>
          </a:p>
          <a:p>
            <a:pPr eaLnBrk="1" fontAlgn="base" hangingPunct="1">
              <a:lnSpc>
                <a:spcPct val="90000"/>
              </a:lnSpc>
              <a:spcBef>
                <a:spcPct val="0"/>
              </a:spcBef>
              <a:spcAft>
                <a:spcPct val="0"/>
              </a:spcAft>
            </a:pPr>
            <a:endParaRPr lang="en-US" sz="800" b="0" dirty="0">
              <a:solidFill>
                <a:srgbClr val="000000"/>
              </a:solidFill>
            </a:endParaRPr>
          </a:p>
          <a:p>
            <a:pPr eaLnBrk="1" fontAlgn="base" hangingPunct="1">
              <a:lnSpc>
                <a:spcPct val="75000"/>
              </a:lnSpc>
              <a:spcBef>
                <a:spcPct val="0"/>
              </a:spcBef>
              <a:spcAft>
                <a:spcPct val="0"/>
              </a:spcAft>
              <a:buFontTx/>
              <a:buChar char="•"/>
            </a:pPr>
            <a:r>
              <a:rPr lang="en-US" sz="1500" dirty="0">
                <a:solidFill>
                  <a:srgbClr val="000000"/>
                </a:solidFill>
              </a:rPr>
              <a:t> </a:t>
            </a:r>
            <a:r>
              <a:rPr lang="en-US" sz="1500" b="0" dirty="0">
                <a:solidFill>
                  <a:srgbClr val="000000"/>
                </a:solidFill>
              </a:rPr>
              <a:t>Item</a:t>
            </a:r>
            <a:r>
              <a:rPr lang="en-US" sz="1500" dirty="0">
                <a:solidFill>
                  <a:srgbClr val="000000"/>
                </a:solidFill>
              </a:rPr>
              <a:t>: </a:t>
            </a:r>
            <a:r>
              <a:rPr lang="en-US" sz="1500" u="sng" dirty="0">
                <a:solidFill>
                  <a:srgbClr val="000000"/>
                </a:solidFill>
              </a:rPr>
              <a:t>None</a:t>
            </a:r>
            <a:r>
              <a:rPr lang="en-US" sz="1500" b="0" dirty="0">
                <a:solidFill>
                  <a:srgbClr val="000000"/>
                </a:solidFill>
              </a:rPr>
              <a:t> has been withdrawn.</a:t>
            </a:r>
          </a:p>
          <a:p>
            <a:pPr eaLnBrk="1" fontAlgn="base" hangingPunct="1">
              <a:lnSpc>
                <a:spcPct val="75000"/>
              </a:lnSpc>
              <a:spcBef>
                <a:spcPct val="0"/>
              </a:spcBef>
              <a:spcAft>
                <a:spcPct val="0"/>
              </a:spcAft>
            </a:pPr>
            <a:endParaRPr lang="en-US" sz="1500" b="0" dirty="0">
              <a:solidFill>
                <a:srgbClr val="000000"/>
              </a:solidFill>
            </a:endParaRPr>
          </a:p>
          <a:p>
            <a:pPr eaLnBrk="1" fontAlgn="base" hangingPunct="1">
              <a:lnSpc>
                <a:spcPct val="75000"/>
              </a:lnSpc>
              <a:spcBef>
                <a:spcPct val="0"/>
              </a:spcBef>
              <a:spcAft>
                <a:spcPct val="0"/>
              </a:spcAft>
            </a:pPr>
            <a:endParaRPr lang="en-US" sz="800" b="0" dirty="0">
              <a:solidFill>
                <a:srgbClr val="000000"/>
              </a:solidFill>
            </a:endParaRPr>
          </a:p>
          <a:p>
            <a:pPr eaLnBrk="1" fontAlgn="base" hangingPunct="1">
              <a:lnSpc>
                <a:spcPct val="90000"/>
              </a:lnSpc>
              <a:spcBef>
                <a:spcPct val="0"/>
              </a:spcBef>
              <a:spcAft>
                <a:spcPct val="0"/>
              </a:spcAft>
              <a:buFontTx/>
              <a:buChar char="•"/>
            </a:pPr>
            <a:r>
              <a:rPr lang="en-US" sz="1500" b="0" dirty="0">
                <a:solidFill>
                  <a:srgbClr val="000000"/>
                </a:solidFill>
              </a:rPr>
              <a:t> The following items have been held to future Commission Meetings:	</a:t>
            </a:r>
          </a:p>
          <a:p>
            <a:pPr eaLnBrk="1" fontAlgn="base" hangingPunct="1">
              <a:spcBef>
                <a:spcPts val="600"/>
              </a:spcBef>
              <a:spcAft>
                <a:spcPct val="0"/>
              </a:spcAft>
            </a:pPr>
            <a:r>
              <a:rPr lang="en-US" sz="1500" b="0" dirty="0">
                <a:solidFill>
                  <a:srgbClr val="000000"/>
                </a:solidFill>
              </a:rPr>
              <a:t>	Held to 6/26/14</a:t>
            </a:r>
            <a:r>
              <a:rPr lang="en-US" sz="1500" u="sng" dirty="0">
                <a:solidFill>
                  <a:srgbClr val="000000"/>
                </a:solidFill>
              </a:rPr>
              <a:t>: 9, 13, 14, 19, 32, 44, 45, 47, 48, 51, 58, 58a, 59, 59a, 62, 62a, 63 with </a:t>
            </a:r>
            <a:r>
              <a:rPr lang="en-US" sz="1500" dirty="0">
                <a:solidFill>
                  <a:srgbClr val="000000"/>
                </a:solidFill>
              </a:rPr>
              <a:t>	</a:t>
            </a:r>
            <a:r>
              <a:rPr lang="en-US" sz="1500" u="sng" dirty="0">
                <a:solidFill>
                  <a:srgbClr val="000000"/>
                </a:solidFill>
              </a:rPr>
              <a:t>the exception of 63m, 63s, and 63ag, and 64. </a:t>
            </a:r>
          </a:p>
          <a:p>
            <a:pPr eaLnBrk="1" fontAlgn="base" hangingPunct="1">
              <a:lnSpc>
                <a:spcPct val="55000"/>
              </a:lnSpc>
              <a:spcBef>
                <a:spcPts val="600"/>
              </a:spcBef>
              <a:spcAft>
                <a:spcPct val="0"/>
              </a:spcAft>
            </a:pPr>
            <a:endParaRPr lang="en-US" sz="800" u="sng" dirty="0">
              <a:solidFill>
                <a:srgbClr val="000000"/>
              </a:solidFill>
            </a:endParaRPr>
          </a:p>
          <a:p>
            <a:pPr eaLnBrk="1" fontAlgn="base" hangingPunct="1">
              <a:lnSpc>
                <a:spcPct val="55000"/>
              </a:lnSpc>
              <a:spcBef>
                <a:spcPts val="600"/>
              </a:spcBef>
              <a:spcAft>
                <a:spcPct val="0"/>
              </a:spcAft>
            </a:pPr>
            <a:r>
              <a:rPr lang="en-US" sz="1500" b="0" dirty="0">
                <a:solidFill>
                  <a:srgbClr val="000000"/>
                </a:solidFill>
              </a:rPr>
              <a:t>	Held to 7/10/14:  </a:t>
            </a:r>
            <a:r>
              <a:rPr lang="en-US" sz="1500" u="sng" dirty="0">
                <a:solidFill>
                  <a:srgbClr val="000000"/>
                </a:solidFill>
              </a:rPr>
              <a:t> 2, 5, 6, 7, 60, and 60a.</a:t>
            </a:r>
          </a:p>
          <a:p>
            <a:pPr eaLnBrk="1" fontAlgn="base" hangingPunct="1">
              <a:lnSpc>
                <a:spcPct val="55000"/>
              </a:lnSpc>
              <a:spcBef>
                <a:spcPts val="600"/>
              </a:spcBef>
              <a:spcAft>
                <a:spcPct val="0"/>
              </a:spcAft>
            </a:pPr>
            <a:endParaRPr lang="en-US" sz="1500" b="0" dirty="0">
              <a:solidFill>
                <a:srgbClr val="000000"/>
              </a:solidFill>
            </a:endParaRPr>
          </a:p>
          <a:p>
            <a:pPr eaLnBrk="1" fontAlgn="base" hangingPunct="1">
              <a:lnSpc>
                <a:spcPct val="55000"/>
              </a:lnSpc>
              <a:spcBef>
                <a:spcPts val="600"/>
              </a:spcBef>
              <a:spcAft>
                <a:spcPct val="0"/>
              </a:spcAft>
            </a:pPr>
            <a:r>
              <a:rPr lang="en-US" sz="1500" b="0" dirty="0">
                <a:solidFill>
                  <a:srgbClr val="000000"/>
                </a:solidFill>
              </a:rPr>
              <a:t>	Held to 8/14/14:  </a:t>
            </a:r>
            <a:r>
              <a:rPr lang="en-US" sz="1500" u="sng" dirty="0">
                <a:solidFill>
                  <a:srgbClr val="000000"/>
                </a:solidFill>
              </a:rPr>
              <a:t>11, and 11a.</a:t>
            </a:r>
          </a:p>
          <a:p>
            <a:pPr eaLnBrk="1" fontAlgn="base" hangingPunct="1">
              <a:lnSpc>
                <a:spcPct val="55000"/>
              </a:lnSpc>
              <a:spcBef>
                <a:spcPct val="0"/>
              </a:spcBef>
              <a:spcAft>
                <a:spcPct val="0"/>
              </a:spcAft>
            </a:pPr>
            <a:endParaRPr lang="en-US" sz="1500" u="sng" dirty="0">
              <a:solidFill>
                <a:srgbClr val="000000"/>
              </a:solidFill>
            </a:endParaRPr>
          </a:p>
          <a:p>
            <a:pPr eaLnBrk="1" fontAlgn="base" hangingPunct="1">
              <a:lnSpc>
                <a:spcPct val="55000"/>
              </a:lnSpc>
              <a:spcBef>
                <a:spcPct val="0"/>
              </a:spcBef>
              <a:spcAft>
                <a:spcPct val="0"/>
              </a:spcAft>
            </a:pPr>
            <a:r>
              <a:rPr lang="en-US" sz="1500" b="0" dirty="0">
                <a:solidFill>
                  <a:srgbClr val="000000"/>
                </a:solidFill>
              </a:rPr>
              <a:t>                 </a:t>
            </a:r>
          </a:p>
          <a:p>
            <a:pPr eaLnBrk="1" fontAlgn="base" hangingPunct="1">
              <a:lnSpc>
                <a:spcPct val="55000"/>
              </a:lnSpc>
              <a:spcBef>
                <a:spcPct val="0"/>
              </a:spcBef>
              <a:spcAft>
                <a:spcPct val="0"/>
              </a:spcAft>
            </a:pPr>
            <a:r>
              <a:rPr lang="en-US" sz="1500" b="0" dirty="0">
                <a:solidFill>
                  <a:srgbClr val="000000"/>
                </a:solidFill>
              </a:rPr>
              <a:t>	</a:t>
            </a:r>
            <a:endParaRPr lang="en-US" sz="1500" u="sng" dirty="0">
              <a:solidFill>
                <a:srgbClr val="000000"/>
              </a:solidFill>
            </a:endParaRPr>
          </a:p>
          <a:p>
            <a:pPr eaLnBrk="1" fontAlgn="base" hangingPunct="1">
              <a:lnSpc>
                <a:spcPct val="55000"/>
              </a:lnSpc>
              <a:spcBef>
                <a:spcPct val="0"/>
              </a:spcBef>
              <a:spcAft>
                <a:spcPct val="0"/>
              </a:spcAft>
            </a:pPr>
            <a:r>
              <a:rPr lang="en-US" sz="1500" dirty="0">
                <a:solidFill>
                  <a:srgbClr val="000000"/>
                </a:solidFill>
              </a:rPr>
              <a:t>	</a:t>
            </a:r>
            <a:endParaRPr lang="en-US" sz="1500" u="sng" dirty="0">
              <a:solidFill>
                <a:srgbClr val="000000"/>
              </a:solidFill>
            </a:endParaRPr>
          </a:p>
          <a:p>
            <a:pPr eaLnBrk="1" fontAlgn="base" hangingPunct="1">
              <a:lnSpc>
                <a:spcPct val="95000"/>
              </a:lnSpc>
              <a:spcBef>
                <a:spcPct val="0"/>
              </a:spcBef>
              <a:spcAft>
                <a:spcPct val="0"/>
              </a:spcAft>
            </a:pPr>
            <a:r>
              <a:rPr lang="en-US" sz="1500" b="0" dirty="0">
                <a:solidFill>
                  <a:srgbClr val="000000"/>
                </a:solidFill>
              </a:rPr>
              <a:t>	</a:t>
            </a:r>
            <a:r>
              <a:rPr lang="en-US" sz="1500" dirty="0">
                <a:solidFill>
                  <a:srgbClr val="000000"/>
                </a:solidFill>
              </a:rPr>
              <a:t>	</a:t>
            </a:r>
            <a:endParaRPr lang="en-US" sz="1500" u="sng" dirty="0">
              <a:solidFill>
                <a:srgbClr val="000000"/>
              </a:solidFill>
            </a:endParaRPr>
          </a:p>
          <a:p>
            <a:pPr eaLnBrk="1" fontAlgn="base" hangingPunct="1">
              <a:lnSpc>
                <a:spcPct val="95000"/>
              </a:lnSpc>
              <a:spcBef>
                <a:spcPct val="0"/>
              </a:spcBef>
              <a:spcAft>
                <a:spcPct val="0"/>
              </a:spcAft>
            </a:pPr>
            <a:r>
              <a:rPr lang="en-US" sz="1500" dirty="0">
                <a:solidFill>
                  <a:srgbClr val="000000"/>
                </a:solidFill>
              </a:rPr>
              <a:t>		</a:t>
            </a:r>
            <a:endParaRPr lang="en-US" sz="1500" b="0" dirty="0">
              <a:solidFill>
                <a:srgbClr val="000000"/>
              </a:solidFill>
            </a:endParaRPr>
          </a:p>
          <a:p>
            <a:pPr eaLnBrk="1" fontAlgn="base" hangingPunct="1">
              <a:lnSpc>
                <a:spcPct val="95000"/>
              </a:lnSpc>
              <a:spcBef>
                <a:spcPct val="0"/>
              </a:spcBef>
              <a:spcAft>
                <a:spcPct val="0"/>
              </a:spcAft>
            </a:pPr>
            <a:endParaRPr lang="en-US" sz="1500" b="0" dirty="0">
              <a:solidFill>
                <a:srgbClr val="000000"/>
              </a:solidFill>
            </a:endParaRPr>
          </a:p>
          <a:p>
            <a:pPr eaLnBrk="1" fontAlgn="base" hangingPunct="1">
              <a:lnSpc>
                <a:spcPct val="95000"/>
              </a:lnSpc>
              <a:spcBef>
                <a:spcPct val="0"/>
              </a:spcBef>
              <a:spcAft>
                <a:spcPct val="0"/>
              </a:spcAft>
            </a:pPr>
            <a:endParaRPr lang="en-US" sz="1500" b="0" dirty="0">
              <a:solidFill>
                <a:srgbClr val="000000"/>
              </a:solidFill>
            </a:endParaRPr>
          </a:p>
          <a:p>
            <a:pPr eaLnBrk="1" fontAlgn="base" hangingPunct="1">
              <a:lnSpc>
                <a:spcPct val="95000"/>
              </a:lnSpc>
              <a:spcBef>
                <a:spcPct val="0"/>
              </a:spcBef>
              <a:spcAft>
                <a:spcPct val="0"/>
              </a:spcAft>
            </a:pPr>
            <a:r>
              <a:rPr lang="en-US" sz="1500" b="0" dirty="0">
                <a:solidFill>
                  <a:srgbClr val="000000"/>
                </a:solidFill>
              </a:rPr>
              <a:t>	</a:t>
            </a:r>
            <a:r>
              <a:rPr lang="en-US" sz="1500" dirty="0">
                <a:solidFill>
                  <a:srgbClr val="000000"/>
                </a:solidFill>
              </a:rPr>
              <a:t>	 </a:t>
            </a:r>
            <a:endParaRPr lang="en-US" sz="1500" b="0" dirty="0">
              <a:solidFill>
                <a:srgbClr val="000000"/>
              </a:solidFill>
            </a:endParaRPr>
          </a:p>
        </p:txBody>
      </p:sp>
      <p:pic>
        <p:nvPicPr>
          <p:cNvPr id="22532" name="Picture 4" descr="MCj040426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9037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990600"/>
            <a:ext cx="9144000" cy="914400"/>
          </a:xfrm>
        </p:spPr>
        <p:txBody>
          <a:bodyPr/>
          <a:lstStyle/>
          <a:p>
            <a:pPr algn="l" eaLnBrk="1" hangingPunct="1"/>
            <a:r>
              <a:rPr lang="en-US" sz="3000" dirty="0">
                <a:solidFill>
                  <a:srgbClr val="3333FF"/>
                </a:solidFill>
              </a:rPr>
              <a:t>	</a:t>
            </a:r>
            <a:r>
              <a:rPr lang="en-US" sz="3600" dirty="0">
                <a:solidFill>
                  <a:srgbClr val="3333FF"/>
                </a:solidFill>
              </a:rPr>
              <a:t>Regular Agenda</a:t>
            </a:r>
          </a:p>
        </p:txBody>
      </p:sp>
      <p:sp>
        <p:nvSpPr>
          <p:cNvPr id="23555" name="Text Box 3"/>
          <p:cNvSpPr txBox="1">
            <a:spLocks noChangeArrowheads="1"/>
          </p:cNvSpPr>
          <p:nvPr/>
        </p:nvSpPr>
        <p:spPr bwMode="auto">
          <a:xfrm>
            <a:off x="457200" y="2133600"/>
            <a:ext cx="8229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eaLnBrk="1" fontAlgn="base" hangingPunct="1">
              <a:spcBef>
                <a:spcPct val="0"/>
              </a:spcBef>
              <a:spcAft>
                <a:spcPct val="0"/>
              </a:spcAft>
              <a:buFontTx/>
              <a:buChar char="•"/>
            </a:pPr>
            <a:r>
              <a:rPr lang="en-US" sz="2000" b="0" dirty="0">
                <a:solidFill>
                  <a:srgbClr val="000000"/>
                </a:solidFill>
              </a:rPr>
              <a:t> Each item on the Regular Agenda (and its alternate if any) will be introduced by the assigned Commissioner or CPUC staff and discussed before it is moved for a vote.</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For each agenda item, a summary of the proposed action is included on the agenda; the CPUC’s decision may, however, differ from that proposed.</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The complete text of every Proposed Decision or Draft Resolution is available for download on the CPUC’s website: </a:t>
            </a:r>
            <a:r>
              <a:rPr lang="en-US" sz="2000" b="0" dirty="0">
                <a:solidFill>
                  <a:srgbClr val="000000"/>
                </a:solidFill>
                <a:hlinkClick r:id="rId2"/>
              </a:rPr>
              <a:t>www.cpuc.ca.gov</a:t>
            </a:r>
            <a:r>
              <a:rPr lang="en-US" sz="2000" b="0" dirty="0">
                <a:solidFill>
                  <a:srgbClr val="000000"/>
                </a:solidFill>
              </a:rPr>
              <a:t>.</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Late changes to agenda items are available on the Escutia Table.</a:t>
            </a:r>
          </a:p>
        </p:txBody>
      </p:sp>
    </p:spTree>
    <p:extLst>
      <p:ext uri="{BB962C8B-B14F-4D97-AF65-F5344CB8AC3E}">
        <p14:creationId xmlns:p14="http://schemas.microsoft.com/office/powerpoint/2010/main" val="23944140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68054" y="1295400"/>
            <a:ext cx="8724900" cy="457200"/>
          </a:xfrm>
        </p:spPr>
        <p:txBody>
          <a:bodyPr/>
          <a:lstStyle/>
          <a:p>
            <a:pPr marL="0" indent="0">
              <a:buNone/>
            </a:pPr>
            <a:r>
              <a:rPr lang="en-US" sz="1800" b="1" dirty="0"/>
              <a:t>Item # 57 [12646] – Southwest Gas Corporation's Southern California, Northern California, and South Lake Tahoe Jurisdictions' General Rate Increases for Test Year 2014</a:t>
            </a:r>
            <a:endParaRPr lang="en-US" sz="1100" b="1" dirty="0"/>
          </a:p>
          <a:p>
            <a:pPr marL="0" indent="0">
              <a:buNone/>
            </a:pPr>
            <a:endParaRPr lang="en-US" sz="800" b="1" dirty="0"/>
          </a:p>
          <a:p>
            <a:pPr marL="0" indent="0">
              <a:buNone/>
            </a:pPr>
            <a:r>
              <a:rPr lang="en-US" sz="1400" b="1" dirty="0"/>
              <a:t>A12-12-024 </a:t>
            </a:r>
            <a:r>
              <a:rPr lang="en-US" sz="1400" dirty="0"/>
              <a:t>- Application of Southwest Gas Corporation for Authority to Increase Rates and Charges for Gas Service in California, Effective January 1, 2014.</a:t>
            </a:r>
          </a:p>
          <a:p>
            <a:pPr marL="0" indent="0">
              <a:buNone/>
            </a:pPr>
            <a:r>
              <a:rPr lang="en-US" sz="1400" b="1" dirty="0" err="1"/>
              <a:t>Ratesetting</a:t>
            </a:r>
            <a:r>
              <a:rPr lang="en-US" sz="1400" b="1" dirty="0"/>
              <a:t>					      Comr. Sandoval / Judge Kim</a:t>
            </a:r>
          </a:p>
          <a:p>
            <a:pPr marL="0" indent="0">
              <a:buNone/>
            </a:pPr>
            <a:r>
              <a:rPr lang="en-US" sz="1400" dirty="0"/>
              <a:t> </a:t>
            </a:r>
            <a:r>
              <a:rPr lang="en-US" sz="1400" b="1" dirty="0"/>
              <a:t>---------------------------------------------------------------------------------------------------------------------------------------------</a:t>
            </a:r>
          </a:p>
        </p:txBody>
      </p:sp>
      <p:sp>
        <p:nvSpPr>
          <p:cNvPr id="40964" name="Line 4"/>
          <p:cNvSpPr>
            <a:spLocks noChangeShapeType="1"/>
          </p:cNvSpPr>
          <p:nvPr/>
        </p:nvSpPr>
        <p:spPr bwMode="auto">
          <a:xfrm flipV="1">
            <a:off x="304800" y="22098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164741" y="3276600"/>
            <a:ext cx="8803214" cy="3431709"/>
          </a:xfrm>
          <a:prstGeom prst="rect">
            <a:avLst/>
          </a:prstGeom>
          <a:noFill/>
        </p:spPr>
        <p:txBody>
          <a:bodyPr wrap="square" rtlCol="0">
            <a:spAutoFit/>
          </a:bodyPr>
          <a:lstStyle/>
          <a:p>
            <a:r>
              <a:rPr lang="en-US" sz="1100" b="1" dirty="0">
                <a:solidFill>
                  <a:srgbClr val="000000"/>
                </a:solidFill>
              </a:rPr>
              <a:t>PROPOSED OUTCOME:</a:t>
            </a:r>
          </a:p>
          <a:p>
            <a:endParaRPr lang="en-US" sz="500" dirty="0"/>
          </a:p>
          <a:p>
            <a:r>
              <a:rPr lang="en-US" sz="1100" dirty="0"/>
              <a:t>Adopts test year 2014 general rate increases for Southwest Gas Corporation, as follows:</a:t>
            </a:r>
          </a:p>
          <a:p>
            <a:endParaRPr lang="en-US" sz="500" dirty="0"/>
          </a:p>
          <a:p>
            <a:pPr marL="171450" indent="-171450">
              <a:buFont typeface="Arial" panose="020B0604020202020204" pitchFamily="34" charset="0"/>
              <a:buChar char="•"/>
            </a:pPr>
            <a:r>
              <a:rPr lang="en-US" sz="1100" dirty="0"/>
              <a:t>Increase of approximately $1,918,272 or 1.9 percent from currently authorized revenue in its Southern California rate jurisdiction.</a:t>
            </a:r>
          </a:p>
          <a:p>
            <a:pPr marL="171450" indent="-171450">
              <a:buFont typeface="Arial" panose="020B0604020202020204" pitchFamily="34" charset="0"/>
              <a:buChar char="•"/>
            </a:pPr>
            <a:r>
              <a:rPr lang="en-US" sz="1100" dirty="0"/>
              <a:t>Increase of approximately $2,522,973 or 8.5 percent from currently authorized revenues in its Northern California rate jurisdiction.</a:t>
            </a:r>
          </a:p>
          <a:p>
            <a:pPr marL="171450" indent="-171450">
              <a:buFont typeface="Arial" panose="020B0604020202020204" pitchFamily="34" charset="0"/>
              <a:buChar char="•"/>
            </a:pPr>
            <a:r>
              <a:rPr lang="en-US" sz="1100" dirty="0"/>
              <a:t>Increase of approximately $2,721,078 or 13.7 percent from currently authorized revenues in its South Lake Tahoe rate jurisdiction.</a:t>
            </a:r>
          </a:p>
          <a:p>
            <a:pPr marL="171450" indent="-171450">
              <a:buFont typeface="Arial" panose="020B0604020202020204" pitchFamily="34" charset="0"/>
              <a:buChar char="•"/>
            </a:pPr>
            <a:r>
              <a:rPr lang="en-US" sz="1100" dirty="0"/>
              <a:t>Authorizes the post-test year changes to rates and charges for years 2015 through 2018, to become effective on January 1 of each year, in each of the Company’s three California rate jurisdictions.</a:t>
            </a:r>
          </a:p>
          <a:p>
            <a:pPr marL="171450" indent="-171450">
              <a:buFont typeface="Arial" panose="020B0604020202020204" pitchFamily="34" charset="0"/>
              <a:buChar char="•"/>
            </a:pPr>
            <a:r>
              <a:rPr lang="en-US" sz="1100" dirty="0"/>
              <a:t>Approves Southwest Gas’ proposed Post Test Year Mechanism, proposed infrastructure Reliability and Replacement Adjustment Mechanism and a Conservation and Energy Efficiency Plan.</a:t>
            </a:r>
          </a:p>
          <a:p>
            <a:pPr marL="171450" indent="-171450">
              <a:buFont typeface="Arial" panose="020B0604020202020204" pitchFamily="34" charset="0"/>
              <a:buChar char="•"/>
            </a:pPr>
            <a:r>
              <a:rPr lang="en-US" sz="1100" dirty="0"/>
              <a:t>Closes the proceeding.</a:t>
            </a:r>
          </a:p>
          <a:p>
            <a:endParaRPr lang="en-US" sz="500" dirty="0"/>
          </a:p>
          <a:p>
            <a:r>
              <a:rPr lang="en-US" sz="1100" b="1" dirty="0">
                <a:solidFill>
                  <a:srgbClr val="000000"/>
                </a:solidFill>
              </a:rPr>
              <a:t>SAFETY CONSIDERATIONS:</a:t>
            </a:r>
          </a:p>
          <a:p>
            <a:endParaRPr lang="en-US" sz="500" b="1" dirty="0">
              <a:solidFill>
                <a:srgbClr val="000000"/>
              </a:solidFill>
            </a:endParaRPr>
          </a:p>
          <a:p>
            <a:pPr marL="171450" indent="-171450">
              <a:buFont typeface="Arial" panose="020B0604020202020204" pitchFamily="34" charset="0"/>
              <a:buChar char="•"/>
            </a:pPr>
            <a:r>
              <a:rPr lang="en-US" sz="1100" dirty="0"/>
              <a:t>Implement Customer-Owned Yard Lined program as recommended by the Commissions Safety and Enforcement Division to improve the public safety by testing and potentially replacing these underground pipes.</a:t>
            </a:r>
          </a:p>
          <a:p>
            <a:pPr marL="171450" indent="-171450">
              <a:buFont typeface="Arial" panose="020B0604020202020204" pitchFamily="34" charset="0"/>
              <a:buChar char="•"/>
            </a:pPr>
            <a:r>
              <a:rPr lang="en-US" sz="1100" dirty="0"/>
              <a:t>Allows the Commission to continue to fulfill its duties under Pub. Util. Code § 451, including to take all actions necessary to promote the safety, health comfort, and convenience of utility patrons, employees, and the public.</a:t>
            </a:r>
          </a:p>
          <a:p>
            <a:pPr marL="285750" indent="-285750">
              <a:buFont typeface="Arial" panose="020B0604020202020204" pitchFamily="34" charset="0"/>
              <a:buChar char="•"/>
            </a:pPr>
            <a:endParaRPr lang="en-US" sz="500" b="1" dirty="0">
              <a:solidFill>
                <a:srgbClr val="000000"/>
              </a:solidFill>
            </a:endParaRPr>
          </a:p>
          <a:p>
            <a:r>
              <a:rPr lang="en-US" sz="1100" b="1" dirty="0">
                <a:solidFill>
                  <a:srgbClr val="000000"/>
                </a:solidFill>
              </a:rPr>
              <a:t>ESTIMATED COST:</a:t>
            </a:r>
          </a:p>
          <a:p>
            <a:endParaRPr lang="en-US" sz="500" b="1" dirty="0">
              <a:solidFill>
                <a:srgbClr val="000000"/>
              </a:solidFill>
            </a:endParaRPr>
          </a:p>
          <a:p>
            <a:pPr marL="171450" indent="-171450">
              <a:buFont typeface="Arial" pitchFamily="34" charset="0"/>
              <a:buChar char="•"/>
            </a:pPr>
            <a:r>
              <a:rPr lang="en-US" sz="1100" dirty="0"/>
              <a:t>  Revenue requirement changes as described above.</a:t>
            </a:r>
          </a:p>
        </p:txBody>
      </p:sp>
    </p:spTree>
    <p:extLst>
      <p:ext uri="{BB962C8B-B14F-4D97-AF65-F5344CB8AC3E}">
        <p14:creationId xmlns:p14="http://schemas.microsoft.com/office/powerpoint/2010/main" val="1309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94641" y="1295400"/>
            <a:ext cx="8724900" cy="457200"/>
          </a:xfrm>
        </p:spPr>
        <p:txBody>
          <a:bodyPr/>
          <a:lstStyle/>
          <a:p>
            <a:pPr marL="0" indent="0">
              <a:buNone/>
            </a:pPr>
            <a:r>
              <a:rPr lang="en-US" sz="1800" b="1" dirty="0"/>
              <a:t>Item # 57a [12965] – ALTERNATE TO AGENDA ITEM 12646</a:t>
            </a:r>
            <a:endParaRPr lang="en-US" sz="1800" dirty="0"/>
          </a:p>
          <a:p>
            <a:pPr marL="0" indent="0">
              <a:buNone/>
            </a:pPr>
            <a:endParaRPr lang="en-US" sz="1100" b="1" dirty="0"/>
          </a:p>
          <a:p>
            <a:pPr marL="0" indent="0">
              <a:buNone/>
            </a:pPr>
            <a:r>
              <a:rPr lang="en-US" sz="1400" b="1" dirty="0"/>
              <a:t>A12-12-024 </a:t>
            </a:r>
            <a:r>
              <a:rPr lang="en-US" sz="1400" dirty="0"/>
              <a:t>- Application of Southwest Gas Corporation for Authority to Increase Rates and Charges for Gas Service in California, Effective January 1, 2014.</a:t>
            </a:r>
          </a:p>
          <a:p>
            <a:pPr marL="0" indent="0">
              <a:buNone/>
            </a:pPr>
            <a:r>
              <a:rPr lang="en-US" sz="1400" b="1" dirty="0" err="1"/>
              <a:t>Ratesetting</a:t>
            </a:r>
            <a:r>
              <a:rPr lang="en-US" sz="1400" b="1" dirty="0"/>
              <a:t> 					                          Comr. </a:t>
            </a:r>
            <a:r>
              <a:rPr lang="en-US" sz="1400" b="1" dirty="0" err="1"/>
              <a:t>Peevey</a:t>
            </a:r>
            <a:endParaRPr lang="en-US" sz="14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381726" y="17526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133019" y="2819400"/>
            <a:ext cx="8803214" cy="3970318"/>
          </a:xfrm>
          <a:prstGeom prst="rect">
            <a:avLst/>
          </a:prstGeom>
          <a:noFill/>
        </p:spPr>
        <p:txBody>
          <a:bodyPr wrap="square" rtlCol="0">
            <a:spAutoFit/>
          </a:bodyPr>
          <a:lstStyle/>
          <a:p>
            <a:r>
              <a:rPr lang="en-US" sz="1200" b="1" dirty="0">
                <a:solidFill>
                  <a:srgbClr val="000000"/>
                </a:solidFill>
              </a:rPr>
              <a:t>PROPOSED OUTCOME:</a:t>
            </a:r>
          </a:p>
          <a:p>
            <a:r>
              <a:rPr lang="en-US" sz="1200" dirty="0"/>
              <a:t>Adopts test year 2014 general rate increases for Southwest Gas (SWG), as follows:</a:t>
            </a:r>
          </a:p>
          <a:p>
            <a:pPr marL="171450" indent="-171450">
              <a:buFont typeface="Arial" panose="020B0604020202020204" pitchFamily="34" charset="0"/>
              <a:buChar char="•"/>
            </a:pPr>
            <a:r>
              <a:rPr lang="en-US" sz="1200" dirty="0"/>
              <a:t>Increase of approximately $1,872,515 or 1.8 percent from currently authorized revenue in its Southern California rate jurisdiction.</a:t>
            </a:r>
          </a:p>
          <a:p>
            <a:pPr marL="171450" indent="-171450">
              <a:buFont typeface="Arial" panose="020B0604020202020204" pitchFamily="34" charset="0"/>
              <a:buChar char="•"/>
            </a:pPr>
            <a:r>
              <a:rPr lang="en-US" sz="1200" dirty="0"/>
              <a:t>Increase of approximately $2,514,501 or 8.4 percent from currently authorized revenues in its Northern California rate jurisdiction.</a:t>
            </a:r>
          </a:p>
          <a:p>
            <a:pPr marL="171450" indent="-171450">
              <a:buFont typeface="Arial" panose="020B0604020202020204" pitchFamily="34" charset="0"/>
              <a:buChar char="•"/>
            </a:pPr>
            <a:r>
              <a:rPr lang="en-US" sz="1200" dirty="0"/>
              <a:t>Increase of approximately $2,716,370 or 13.7 percent from currently authorized revenues in its South Lake Tahoe rate jurisdiction.</a:t>
            </a:r>
          </a:p>
          <a:p>
            <a:pPr marL="171450" indent="-171450">
              <a:buFont typeface="Arial" panose="020B0604020202020204" pitchFamily="34" charset="0"/>
              <a:buChar char="•"/>
            </a:pPr>
            <a:r>
              <a:rPr lang="en-US" sz="1200" dirty="0"/>
              <a:t>Adopts an attrition rate of 2.75%;</a:t>
            </a:r>
          </a:p>
          <a:p>
            <a:pPr marL="171450" indent="-171450">
              <a:buFont typeface="Arial" panose="020B0604020202020204" pitchFamily="34" charset="0"/>
              <a:buChar char="•"/>
            </a:pPr>
            <a:r>
              <a:rPr lang="en-US" sz="1200" dirty="0"/>
              <a:t>Authorizes a 50/50 allocation between ratepayers and shareholders for Supplemental Executive Compensation Retirement Plan and Executive Deferral Plan expenses;</a:t>
            </a:r>
          </a:p>
          <a:p>
            <a:pPr marL="171450" indent="-171450">
              <a:buFont typeface="Arial" panose="020B0604020202020204" pitchFamily="34" charset="0"/>
              <a:buChar char="•"/>
            </a:pPr>
            <a:r>
              <a:rPr lang="en-US" sz="1200" dirty="0"/>
              <a:t>Adopts a two-way balancing account for pension expenses;</a:t>
            </a:r>
          </a:p>
          <a:p>
            <a:pPr marL="171450" indent="-171450">
              <a:buFont typeface="Arial" panose="020B0604020202020204" pitchFamily="34" charset="0"/>
              <a:buChar char="•"/>
            </a:pPr>
            <a:r>
              <a:rPr lang="en-US" sz="1200" dirty="0"/>
              <a:t>Modifies the proposed Infrastructure Reliability and Replacement Adjustment Mechanism and the proposed Customer-Owned Yard Line Program;</a:t>
            </a:r>
          </a:p>
          <a:p>
            <a:pPr marL="171450" indent="-171450">
              <a:buFont typeface="Arial" panose="020B0604020202020204" pitchFamily="34" charset="0"/>
              <a:buChar char="•"/>
            </a:pPr>
            <a:r>
              <a:rPr lang="en-US" sz="1200" dirty="0"/>
              <a:t>Denies the proposed </a:t>
            </a:r>
            <a:r>
              <a:rPr lang="en-US" sz="1200" dirty="0" err="1"/>
              <a:t>Aldyl</a:t>
            </a:r>
            <a:r>
              <a:rPr lang="en-US" sz="1200" dirty="0"/>
              <a:t>-A pipe replacement acceleration.</a:t>
            </a:r>
          </a:p>
          <a:p>
            <a:r>
              <a:rPr lang="en-US" sz="1200" b="1" dirty="0">
                <a:solidFill>
                  <a:srgbClr val="000000"/>
                </a:solidFill>
              </a:rPr>
              <a:t>SAFETY CONSIDERATIONS:</a:t>
            </a:r>
          </a:p>
          <a:p>
            <a:pPr marL="171450" indent="-171450">
              <a:buFont typeface="Arial" panose="020B0604020202020204" pitchFamily="34" charset="0"/>
              <a:buChar char="•"/>
            </a:pPr>
            <a:r>
              <a:rPr lang="en-US" sz="1200" dirty="0"/>
              <a:t>SWG has a comprehensive safety plan in place, including an Early Vintage Pipe Replacement Program. </a:t>
            </a:r>
          </a:p>
          <a:p>
            <a:pPr marL="171450" indent="-171450">
              <a:buFont typeface="Arial" panose="020B0604020202020204" pitchFamily="34" charset="0"/>
              <a:buChar char="•"/>
            </a:pPr>
            <a:r>
              <a:rPr lang="en-US" sz="1200" dirty="0"/>
              <a:t>SWG believes the system will continue to operate in a safe and reliable manner that meets or exceeds pipeline safety regulations.</a:t>
            </a:r>
            <a:endParaRPr lang="en-US" sz="1200" b="1" dirty="0">
              <a:solidFill>
                <a:srgbClr val="000000"/>
              </a:solidFill>
            </a:endParaRPr>
          </a:p>
          <a:p>
            <a:r>
              <a:rPr lang="en-US" sz="1200" b="1" dirty="0">
                <a:solidFill>
                  <a:srgbClr val="000000"/>
                </a:solidFill>
              </a:rPr>
              <a:t>ESTIMATED COST:</a:t>
            </a:r>
          </a:p>
          <a:p>
            <a:pPr marL="171450" indent="-171450">
              <a:buFont typeface="Arial" pitchFamily="34" charset="0"/>
              <a:buChar char="•"/>
            </a:pPr>
            <a:r>
              <a:rPr lang="en-US" sz="1200" dirty="0"/>
              <a:t> Revenue requirement changes as described above.</a:t>
            </a:r>
          </a:p>
        </p:txBody>
      </p:sp>
    </p:spTree>
    <p:extLst>
      <p:ext uri="{BB962C8B-B14F-4D97-AF65-F5344CB8AC3E}">
        <p14:creationId xmlns:p14="http://schemas.microsoft.com/office/powerpoint/2010/main" val="277733227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13942</TotalTime>
  <Words>2965</Words>
  <Application>Microsoft Office PowerPoint</Application>
  <PresentationFormat>On-screen Show (4:3)</PresentationFormat>
  <Paragraphs>326</Paragraphs>
  <Slides>54</Slides>
  <Notes>20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54</vt:i4>
      </vt:variant>
    </vt:vector>
  </HeadingPairs>
  <TitlesOfParts>
    <vt:vector size="61" baseType="lpstr">
      <vt:lpstr>Arial</vt:lpstr>
      <vt:lpstr>Calibri</vt:lpstr>
      <vt:lpstr>Wingdings</vt:lpstr>
      <vt:lpstr>Default Design</vt:lpstr>
      <vt:lpstr>1_Default Design</vt:lpstr>
      <vt:lpstr>5_Default Design</vt:lpstr>
      <vt:lpstr>7_Default Design</vt:lpstr>
      <vt:lpstr>PowerPoint Presentation</vt:lpstr>
      <vt:lpstr>Safety and Emergency Information</vt:lpstr>
      <vt:lpstr> Public Comment</vt:lpstr>
      <vt:lpstr> Public Comment</vt:lpstr>
      <vt:lpstr> Public Comment</vt:lpstr>
      <vt:lpstr> Agenda Changes</vt:lpstr>
      <vt:lpstr> Regular Agenda</vt:lpstr>
      <vt:lpstr>Regular Agenda – Energy Orders</vt:lpstr>
      <vt:lpstr>Regular Agenda – Energy Orders</vt:lpstr>
      <vt:lpstr>Commissioners’ Reports</vt:lpstr>
      <vt:lpstr>Regular Agenda – Management Reports and Resolutions</vt:lpstr>
      <vt:lpstr>Commissioner Catherine J.K. Sandoval  California Public Utilities Commission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Commissioner Catherine J.K. Sandoval  California Public Utilities Commission </vt:lpstr>
      <vt:lpstr>Commissioners’ Reports</vt:lpstr>
      <vt:lpstr>Management Reports</vt:lpstr>
      <vt:lpstr>Regular Agenda – Management Reports and Resolutions</vt:lpstr>
      <vt:lpstr>PowerPoint Presentation</vt:lpstr>
      <vt:lpstr>Summary of SED Actions To Identify and Reduce Drought Risks to Electric Facilities  </vt:lpstr>
      <vt:lpstr>Direct Impacts of Drought on Power Lines</vt:lpstr>
      <vt:lpstr>Indirect Impacts of Drought on                Power Lines</vt:lpstr>
      <vt:lpstr>Extreme and Very High Fire Threat Zones</vt:lpstr>
      <vt:lpstr>CPUC Power Line Requirements         Enforced by SED</vt:lpstr>
      <vt:lpstr>PowerPoint Presentation</vt:lpstr>
      <vt:lpstr>PowerPoint Presentation</vt:lpstr>
      <vt:lpstr>Impacts of Drought on       Generation Facilities</vt:lpstr>
      <vt:lpstr> SED Drought Survey of Electric Generators </vt:lpstr>
      <vt:lpstr>2014-2015 Drought Impacts on Generation.</vt:lpstr>
      <vt:lpstr>Governor’s Drought Task Force Subcommittee</vt:lpstr>
      <vt:lpstr>Regular Agenda – Management Reports and Resolutions</vt:lpstr>
      <vt:lpstr>Management Reports</vt:lpstr>
      <vt:lpstr>Regular Agenda – Management Reports and Resolutions</vt:lpstr>
      <vt:lpstr>Regular Agenda – Management Reports and Resolutions</vt:lpstr>
      <vt:lpstr>Management Reports</vt:lpstr>
      <vt:lpstr>The CPUC Thanks You For Attending Today’s Meeting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Jennifer</dc:creator>
  <cp:lastModifiedBy>Elder, Jaime</cp:lastModifiedBy>
  <cp:revision>583</cp:revision>
  <cp:lastPrinted>2014-06-11T21:24:37Z</cp:lastPrinted>
  <dcterms:created xsi:type="dcterms:W3CDTF">2012-09-26T21:47:39Z</dcterms:created>
  <dcterms:modified xsi:type="dcterms:W3CDTF">2021-11-15T18:35:34Z</dcterms:modified>
</cp:coreProperties>
</file>