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68" r:id="rId4"/>
    <p:sldId id="263" r:id="rId5"/>
    <p:sldId id="258" r:id="rId6"/>
    <p:sldId id="270" r:id="rId7"/>
    <p:sldId id="271" r:id="rId8"/>
    <p:sldId id="259" r:id="rId9"/>
    <p:sldId id="260" r:id="rId10"/>
    <p:sldId id="257" r:id="rId11"/>
    <p:sldId id="261" r:id="rId12"/>
    <p:sldId id="273"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6C0ECB-0984-4B2A-A347-674C8AA8E49F}" type="datetimeFigureOut">
              <a:rPr lang="en-US" smtClean="0"/>
              <a:t>3/16/2017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E5B0A86-6B7E-4548-ADCA-57456C5F8F61}" type="slidenum">
              <a:rPr lang="en-US" smtClean="0"/>
              <a:t>‹#›</a:t>
            </a:fld>
            <a:endParaRPr lang="en-US"/>
          </a:p>
        </p:txBody>
      </p:sp>
    </p:spTree>
    <p:extLst>
      <p:ext uri="{BB962C8B-B14F-4D97-AF65-F5344CB8AC3E}">
        <p14:creationId xmlns:p14="http://schemas.microsoft.com/office/powerpoint/2010/main" val="40237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6A9C8F-F219-4B36-BD41-E041E647FDED}" type="datetime1">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DB77-03DE-42B0-82AB-25A3A7E1D71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26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331B8-4A50-46C9-9D82-1DCCFCACCA0B}" type="datetime1">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28375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E6679-529D-4DB4-A8D2-F5FF2D9C63B6}" type="datetime1">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2369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C259F-1F22-46F2-A38C-069DC102C091}" type="datetime1">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293857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B1097-E8F9-4125-AA3D-C3D834605BAA}" type="datetime1">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DB77-03DE-42B0-82AB-25A3A7E1D71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1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5DF98-AB0F-4F91-84AF-9601A7A9C27D}" type="datetime1">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271856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61F8A9-4991-4132-AB4D-417090DB4E15}" type="datetime1">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145124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74A55-BBED-4167-B809-0703932E74BA}" type="datetime1">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103988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78BABF-853B-455A-AF76-D7A82D7C4BEA}" type="datetime1">
              <a:rPr lang="en-US" smtClean="0"/>
              <a:t>3/16/2017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171155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8EFE00-52D3-48DE-98ED-A965AD3F804F}" type="datetime1">
              <a:rPr lang="en-US" smtClean="0"/>
              <a:t>3/16/2017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10DB77-03DE-42B0-82AB-25A3A7E1D712}" type="slidenum">
              <a:rPr lang="en-US" smtClean="0"/>
              <a:t>‹#›</a:t>
            </a:fld>
            <a:endParaRPr lang="en-US"/>
          </a:p>
        </p:txBody>
      </p:sp>
    </p:spTree>
    <p:extLst>
      <p:ext uri="{BB962C8B-B14F-4D97-AF65-F5344CB8AC3E}">
        <p14:creationId xmlns:p14="http://schemas.microsoft.com/office/powerpoint/2010/main" val="263032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953CF8-6AA3-465B-819B-39C3E3DD2260}" type="datetime1">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0DB77-03DE-42B0-82AB-25A3A7E1D712}" type="slidenum">
              <a:rPr lang="en-US" smtClean="0"/>
              <a:t>‹#›</a:t>
            </a:fld>
            <a:endParaRPr lang="en-US"/>
          </a:p>
        </p:txBody>
      </p:sp>
    </p:spTree>
    <p:extLst>
      <p:ext uri="{BB962C8B-B14F-4D97-AF65-F5344CB8AC3E}">
        <p14:creationId xmlns:p14="http://schemas.microsoft.com/office/powerpoint/2010/main" val="395276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D5D064-0F03-4411-81E4-86430567E332}" type="datetime1">
              <a:rPr lang="en-US" smtClean="0"/>
              <a:t>3/16/2017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10DB77-03DE-42B0-82AB-25A3A7E1D71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626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ncjpa.com" TargetMode="External"/><Relationship Id="rId2" Type="http://schemas.openxmlformats.org/officeDocument/2006/relationships/hyperlink" Target="http://www.ncjpa.org/"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a:t>NCJPA</a:t>
            </a:r>
          </a:p>
        </p:txBody>
      </p:sp>
      <p:sp>
        <p:nvSpPr>
          <p:cNvPr id="3" name="Subtitle 2"/>
          <p:cNvSpPr>
            <a:spLocks noGrp="1"/>
          </p:cNvSpPr>
          <p:nvPr>
            <p:ph type="subTitle" idx="1"/>
          </p:nvPr>
        </p:nvSpPr>
        <p:spPr/>
        <p:txBody>
          <a:bodyPr>
            <a:normAutofit fontScale="85000" lnSpcReduction="20000"/>
          </a:bodyPr>
          <a:lstStyle/>
          <a:p>
            <a:r>
              <a:rPr lang="en-US" b="1" dirty="0">
                <a:solidFill>
                  <a:srgbClr val="0070C0"/>
                </a:solidFill>
              </a:rPr>
              <a:t>Northern California Perspective</a:t>
            </a:r>
          </a:p>
          <a:p>
            <a:r>
              <a:rPr lang="en-US" b="1" dirty="0">
                <a:solidFill>
                  <a:srgbClr val="0070C0"/>
                </a:solidFill>
              </a:rPr>
              <a:t>Tina Simms</a:t>
            </a:r>
          </a:p>
          <a:p>
            <a:r>
              <a:rPr lang="en-US" b="1" dirty="0">
                <a:solidFill>
                  <a:srgbClr val="0070C0"/>
                </a:solidFill>
              </a:rPr>
              <a:t>Interim Operations Manager</a:t>
            </a:r>
          </a:p>
        </p:txBody>
      </p:sp>
      <p:pic>
        <p:nvPicPr>
          <p:cNvPr id="4"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150" y="2856518"/>
            <a:ext cx="1520536" cy="14599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210DB77-03DE-42B0-82AB-25A3A7E1D712}" type="slidenum">
              <a:rPr lang="en-US" smtClean="0"/>
              <a:t>1</a:t>
            </a:fld>
            <a:endParaRPr lang="en-US"/>
          </a:p>
        </p:txBody>
      </p:sp>
    </p:spTree>
    <p:extLst>
      <p:ext uri="{BB962C8B-B14F-4D97-AF65-F5344CB8AC3E}">
        <p14:creationId xmlns:p14="http://schemas.microsoft.com/office/powerpoint/2010/main" val="32539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89" y="205734"/>
            <a:ext cx="10515600" cy="1325563"/>
          </a:xfrm>
        </p:spPr>
        <p:txBody>
          <a:bodyPr>
            <a:normAutofit fontScale="90000"/>
          </a:bodyPr>
          <a:lstStyle/>
          <a:p>
            <a:pPr algn="r"/>
            <a:br>
              <a:rPr lang="en-US" b="1" dirty="0"/>
            </a:br>
            <a:r>
              <a:rPr lang="en-US" b="1" dirty="0"/>
              <a:t>Members With Poles In Friend Database</a:t>
            </a:r>
          </a:p>
        </p:txBody>
      </p:sp>
      <p:pic>
        <p:nvPicPr>
          <p:cNvPr id="5"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638" y="284027"/>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210DB77-03DE-42B0-82AB-25A3A7E1D712}" type="slidenum">
              <a:rPr lang="en-US" smtClean="0"/>
              <a:t>10</a:t>
            </a:fld>
            <a:endParaRPr lang="en-US"/>
          </a:p>
        </p:txBody>
      </p:sp>
      <p:pic>
        <p:nvPicPr>
          <p:cNvPr id="6" name="Picture 5"/>
          <p:cNvPicPr>
            <a:picLocks noChangeAspect="1"/>
          </p:cNvPicPr>
          <p:nvPr/>
        </p:nvPicPr>
        <p:blipFill rotWithShape="1">
          <a:blip r:embed="rId3"/>
          <a:srcRect b="41759"/>
          <a:stretch/>
        </p:blipFill>
        <p:spPr>
          <a:xfrm>
            <a:off x="780577" y="1789074"/>
            <a:ext cx="5281260" cy="4578170"/>
          </a:xfrm>
          <a:prstGeom prst="rect">
            <a:avLst/>
          </a:prstGeom>
        </p:spPr>
      </p:pic>
      <p:pic>
        <p:nvPicPr>
          <p:cNvPr id="7" name="Picture 6"/>
          <p:cNvPicPr>
            <a:picLocks noChangeAspect="1"/>
          </p:cNvPicPr>
          <p:nvPr/>
        </p:nvPicPr>
        <p:blipFill rotWithShape="1">
          <a:blip r:embed="rId4"/>
          <a:srcRect t="57762"/>
          <a:stretch/>
        </p:blipFill>
        <p:spPr>
          <a:xfrm>
            <a:off x="6196060" y="2810312"/>
            <a:ext cx="5656138" cy="3556931"/>
          </a:xfrm>
          <a:prstGeom prst="rect">
            <a:avLst/>
          </a:prstGeom>
        </p:spPr>
      </p:pic>
    </p:spTree>
    <p:extLst>
      <p:ext uri="{BB962C8B-B14F-4D97-AF65-F5344CB8AC3E}">
        <p14:creationId xmlns:p14="http://schemas.microsoft.com/office/powerpoint/2010/main" val="290037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46254"/>
          </a:xfrm>
        </p:spPr>
        <p:txBody>
          <a:bodyPr/>
          <a:lstStyle/>
          <a:p>
            <a:pPr algn="r"/>
            <a:r>
              <a:rPr lang="en-US" b="1" dirty="0"/>
              <a:t>What NCJPA </a:t>
            </a:r>
            <a:r>
              <a:rPr lang="en-US" b="1" u="sng" dirty="0">
                <a:solidFill>
                  <a:srgbClr val="00B050"/>
                </a:solidFill>
              </a:rPr>
              <a:t>Does</a:t>
            </a:r>
            <a:r>
              <a:rPr lang="en-US" b="1" dirty="0"/>
              <a:t> and Does </a:t>
            </a:r>
            <a:r>
              <a:rPr lang="en-US" b="1" i="1" u="sng" dirty="0">
                <a:solidFill>
                  <a:srgbClr val="C00000"/>
                </a:solidFill>
              </a:rPr>
              <a:t>Not</a:t>
            </a:r>
            <a:r>
              <a:rPr lang="en-US" b="1" dirty="0"/>
              <a:t> Do</a:t>
            </a:r>
          </a:p>
        </p:txBody>
      </p:sp>
      <p:sp>
        <p:nvSpPr>
          <p:cNvPr id="3" name="Content Placeholder 2"/>
          <p:cNvSpPr>
            <a:spLocks noGrp="1"/>
          </p:cNvSpPr>
          <p:nvPr>
            <p:ph idx="1"/>
          </p:nvPr>
        </p:nvSpPr>
        <p:spPr>
          <a:xfrm>
            <a:off x="1097280" y="1810672"/>
            <a:ext cx="10454018" cy="4256486"/>
          </a:xfrm>
        </p:spPr>
        <p:txBody>
          <a:bodyPr>
            <a:noAutofit/>
          </a:bodyPr>
          <a:lstStyle/>
          <a:p>
            <a:pPr marL="514350" indent="-514350">
              <a:buClrTx/>
              <a:buFont typeface="+mj-lt"/>
              <a:buAutoNum type="arabicPeriod"/>
            </a:pPr>
            <a:r>
              <a:rPr lang="en-US" sz="2400" dirty="0"/>
              <a:t>NCJPA Office </a:t>
            </a:r>
            <a:r>
              <a:rPr lang="en-US" sz="2400" b="1" dirty="0">
                <a:solidFill>
                  <a:srgbClr val="00B050"/>
                </a:solidFill>
              </a:rPr>
              <a:t>does</a:t>
            </a:r>
            <a:r>
              <a:rPr lang="en-US" sz="2400" dirty="0"/>
              <a:t> perform the pricing and billing of physical construction work as directed by the constructing utility and in accordance with the Routine Handbook.</a:t>
            </a:r>
          </a:p>
          <a:p>
            <a:pPr marL="514350" lvl="0" indent="-514350">
              <a:buClrTx/>
              <a:buFont typeface="+mj-lt"/>
              <a:buAutoNum type="arabicPeriod"/>
            </a:pPr>
            <a:r>
              <a:rPr lang="en-US" sz="2400" dirty="0"/>
              <a:t>NCJPA Office </a:t>
            </a:r>
            <a:r>
              <a:rPr lang="en-US" sz="2400" b="1" dirty="0">
                <a:solidFill>
                  <a:srgbClr val="00B050"/>
                </a:solidFill>
              </a:rPr>
              <a:t>does</a:t>
            </a:r>
            <a:r>
              <a:rPr lang="en-US" sz="2400" dirty="0"/>
              <a:t> react to Joint Pole billing information provided by member(s) on Routine Handbook Forms 2, 7, 44, 48—submission of one of these Forms triggers an NCJPA pricing or billing update to the Friend database.</a:t>
            </a:r>
          </a:p>
          <a:p>
            <a:pPr marL="514350" lvl="0" indent="-514350">
              <a:buClrTx/>
              <a:buFont typeface="+mj-lt"/>
              <a:buAutoNum type="arabicPeriod"/>
            </a:pPr>
            <a:r>
              <a:rPr lang="en-US" sz="2400" dirty="0"/>
              <a:t>NCJPA Office </a:t>
            </a:r>
            <a:r>
              <a:rPr lang="en-US" sz="2400" dirty="0">
                <a:solidFill>
                  <a:srgbClr val="C00000"/>
                </a:solidFill>
              </a:rPr>
              <a:t>does not</a:t>
            </a:r>
            <a:r>
              <a:rPr lang="en-US" sz="2400" dirty="0"/>
              <a:t> track </a:t>
            </a:r>
            <a:r>
              <a:rPr lang="en-US" sz="2400" b="1" i="1" u="sng" dirty="0"/>
              <a:t>total</a:t>
            </a:r>
            <a:r>
              <a:rPr lang="en-US" sz="2400" dirty="0"/>
              <a:t> number of California utility poles or their owners and </a:t>
            </a:r>
            <a:r>
              <a:rPr lang="en-US" sz="2400" dirty="0" err="1"/>
              <a:t>attachers</a:t>
            </a:r>
            <a:r>
              <a:rPr lang="en-US" sz="2400" dirty="0"/>
              <a:t>. </a:t>
            </a:r>
            <a:r>
              <a:rPr lang="en-US" sz="2400" dirty="0">
                <a:solidFill>
                  <a:schemeClr val="tx1"/>
                </a:solidFill>
              </a:rPr>
              <a:t>The Friend database was implemented at the NCJPA in 2015.  Thus, the number of poles that have been manually input into the Friend database is 40,072 as of 3/1/17.</a:t>
            </a:r>
          </a:p>
          <a:p>
            <a:pPr marL="514350" lvl="0" indent="-514350">
              <a:buClrTx/>
              <a:buFont typeface="+mj-lt"/>
              <a:buAutoNum type="arabicPeriod"/>
            </a:pPr>
            <a:r>
              <a:rPr lang="en-US" sz="2400" dirty="0"/>
              <a:t>NCJPA Office </a:t>
            </a:r>
            <a:r>
              <a:rPr lang="en-US" sz="2400" dirty="0">
                <a:solidFill>
                  <a:srgbClr val="C00000"/>
                </a:solidFill>
              </a:rPr>
              <a:t>does not </a:t>
            </a:r>
            <a:r>
              <a:rPr lang="en-US" sz="2400" dirty="0"/>
              <a:t>track and is not involved in pole loading calculations or facility attributes.</a:t>
            </a:r>
          </a:p>
          <a:p>
            <a:pPr marL="514350" lvl="0" indent="-514350">
              <a:buClrTx/>
              <a:buFont typeface="+mj-lt"/>
              <a:buAutoNum type="arabicPeriod"/>
            </a:pPr>
            <a:endParaRPr lang="en-US" sz="2400" dirty="0"/>
          </a:p>
          <a:p>
            <a:pPr marL="457200" indent="-457200">
              <a:buClrTx/>
              <a:buFont typeface="+mj-lt"/>
              <a:buAutoNum type="arabicPeriod"/>
            </a:pPr>
            <a:endParaRPr lang="en-US" sz="2400" dirty="0"/>
          </a:p>
          <a:p>
            <a:pPr marL="514350" indent="-514350">
              <a:buClrTx/>
              <a:buFont typeface="+mj-lt"/>
              <a:buAutoNum type="arabicPeriod"/>
            </a:pPr>
            <a:endParaRPr lang="en-US" sz="2400" dirty="0"/>
          </a:p>
          <a:p>
            <a:pPr marL="514350" indent="-514350">
              <a:buClrTx/>
              <a:buFont typeface="+mj-lt"/>
              <a:buAutoNum type="arabicPeriod"/>
            </a:pPr>
            <a:endParaRPr lang="en-US" sz="2400" dirty="0"/>
          </a:p>
        </p:txBody>
      </p:sp>
      <p:pic>
        <p:nvPicPr>
          <p:cNvPr id="4"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082" y="359916"/>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210DB77-03DE-42B0-82AB-25A3A7E1D712}" type="slidenum">
              <a:rPr lang="en-US" smtClean="0"/>
              <a:t>11</a:t>
            </a:fld>
            <a:endParaRPr lang="en-US"/>
          </a:p>
        </p:txBody>
      </p:sp>
    </p:spTree>
    <p:extLst>
      <p:ext uri="{BB962C8B-B14F-4D97-AF65-F5344CB8AC3E}">
        <p14:creationId xmlns:p14="http://schemas.microsoft.com/office/powerpoint/2010/main" val="365754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18262"/>
          </a:xfrm>
        </p:spPr>
        <p:txBody>
          <a:bodyPr/>
          <a:lstStyle/>
          <a:p>
            <a:pPr algn="ctr"/>
            <a:r>
              <a:rPr lang="en-US" b="1" dirty="0">
                <a:solidFill>
                  <a:schemeClr val="accent1">
                    <a:lumMod val="75000"/>
                  </a:schemeClr>
                </a:solidFill>
              </a:rPr>
              <a:t>For More Information…</a:t>
            </a:r>
          </a:p>
        </p:txBody>
      </p:sp>
      <p:sp>
        <p:nvSpPr>
          <p:cNvPr id="3" name="Content Placeholder 2"/>
          <p:cNvSpPr>
            <a:spLocks noGrp="1"/>
          </p:cNvSpPr>
          <p:nvPr>
            <p:ph idx="1"/>
          </p:nvPr>
        </p:nvSpPr>
        <p:spPr/>
        <p:txBody>
          <a:bodyPr>
            <a:normAutofit fontScale="85000" lnSpcReduction="20000"/>
          </a:bodyPr>
          <a:lstStyle/>
          <a:p>
            <a:pPr marL="0" indent="0">
              <a:buNone/>
            </a:pPr>
            <a:r>
              <a:rPr lang="en-US" sz="3600" b="1" dirty="0"/>
              <a:t>Northern California Joint Pole Association</a:t>
            </a:r>
            <a:endParaRPr lang="en-US" sz="3600" dirty="0"/>
          </a:p>
          <a:p>
            <a:pPr marL="0" indent="0">
              <a:buNone/>
            </a:pPr>
            <a:r>
              <a:rPr lang="en-US" sz="3600" dirty="0"/>
              <a:t>1800 Sutter Street, Suite 830</a:t>
            </a:r>
            <a:br>
              <a:rPr lang="en-US" sz="3600" dirty="0"/>
            </a:br>
            <a:r>
              <a:rPr lang="en-US" sz="3600" dirty="0"/>
              <a:t>Concord, CA 94520</a:t>
            </a:r>
          </a:p>
          <a:p>
            <a:pPr marL="0" indent="0">
              <a:buNone/>
            </a:pPr>
            <a:endParaRPr lang="en-US" sz="3000" dirty="0"/>
          </a:p>
          <a:p>
            <a:pPr marL="0" indent="0">
              <a:buNone/>
            </a:pPr>
            <a:r>
              <a:rPr lang="en-US" sz="3000" dirty="0">
                <a:solidFill>
                  <a:srgbClr val="0070C0"/>
                </a:solidFill>
                <a:hlinkClick r:id="rId2"/>
              </a:rPr>
              <a:t>www.ncjpa.org</a:t>
            </a:r>
            <a:endParaRPr lang="en-US" sz="3000" dirty="0">
              <a:solidFill>
                <a:srgbClr val="0070C0"/>
              </a:solidFill>
            </a:endParaRPr>
          </a:p>
          <a:p>
            <a:pPr marL="0" indent="0">
              <a:buNone/>
            </a:pPr>
            <a:endParaRPr lang="en-US" sz="3000" dirty="0"/>
          </a:p>
          <a:p>
            <a:pPr marL="0" indent="0">
              <a:buNone/>
            </a:pPr>
            <a:r>
              <a:rPr lang="en-US" sz="3000" b="1" dirty="0"/>
              <a:t>or email</a:t>
            </a:r>
            <a:endParaRPr lang="en-US" sz="3000" b="1" u="sng" dirty="0">
              <a:hlinkClick r:id="rId3"/>
            </a:endParaRPr>
          </a:p>
          <a:p>
            <a:pPr marL="0" indent="0">
              <a:buNone/>
            </a:pPr>
            <a:endParaRPr lang="en-US" sz="3000" u="sng" dirty="0">
              <a:hlinkClick r:id="rId3"/>
            </a:endParaRPr>
          </a:p>
          <a:p>
            <a:pPr marL="0" indent="0">
              <a:buNone/>
            </a:pPr>
            <a:r>
              <a:rPr lang="en-US" sz="3000" u="sng" dirty="0">
                <a:hlinkClick r:id="rId3"/>
              </a:rPr>
              <a:t>info@ncjpa.com</a:t>
            </a:r>
            <a:endParaRPr lang="en-US" sz="3000" dirty="0"/>
          </a:p>
          <a:p>
            <a:pPr marL="0" indent="0">
              <a:buNone/>
            </a:pPr>
            <a:endParaRPr lang="en-US" b="1" dirty="0"/>
          </a:p>
        </p:txBody>
      </p:sp>
      <p:pic>
        <p:nvPicPr>
          <p:cNvPr id="4" name="Picture 2" descr="http://www.ncjpa.org/storage/200620NCJPA20Logo_1.jpg?__SQUARESPACE_CACHEVERSION=13896494859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277458"/>
            <a:ext cx="1520536" cy="14599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210DB77-03DE-42B0-82AB-25A3A7E1D712}" type="slidenum">
              <a:rPr lang="en-US" smtClean="0"/>
              <a:t>12</a:t>
            </a:fld>
            <a:endParaRPr lang="en-US"/>
          </a:p>
        </p:txBody>
      </p:sp>
    </p:spTree>
    <p:extLst>
      <p:ext uri="{BB962C8B-B14F-4D97-AF65-F5344CB8AC3E}">
        <p14:creationId xmlns:p14="http://schemas.microsoft.com/office/powerpoint/2010/main" val="14181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About The NCJPA</a:t>
            </a:r>
          </a:p>
        </p:txBody>
      </p:sp>
      <p:sp>
        <p:nvSpPr>
          <p:cNvPr id="3" name="Content Placeholder 2"/>
          <p:cNvSpPr>
            <a:spLocks noGrp="1"/>
          </p:cNvSpPr>
          <p:nvPr>
            <p:ph idx="1"/>
          </p:nvPr>
        </p:nvSpPr>
        <p:spPr/>
        <p:txBody>
          <a:bodyPr>
            <a:normAutofit/>
          </a:bodyPr>
          <a:lstStyle/>
          <a:p>
            <a:pPr marL="0" indent="0">
              <a:buNone/>
            </a:pPr>
            <a:r>
              <a:rPr lang="en-US" sz="2600" dirty="0"/>
              <a:t>The Northern California Joint Pole Association is a 100+ year old association comprised of various Municipalities, Irrigation Districts, Electric Utilities, Telephone Companies, Wireless Companies and DAS Providers.  </a:t>
            </a:r>
          </a:p>
          <a:p>
            <a:pPr marL="0" indent="0">
              <a:buNone/>
            </a:pPr>
            <a:r>
              <a:rPr lang="en-US" sz="2600" dirty="0"/>
              <a:t>Each member has or desires to hold joint equity in utility poles in and around Northern California.  </a:t>
            </a:r>
          </a:p>
          <a:p>
            <a:pPr marL="0" indent="0">
              <a:buNone/>
            </a:pPr>
            <a:r>
              <a:rPr lang="en-US" sz="2600" dirty="0"/>
              <a:t>Members of the Association make a </a:t>
            </a:r>
            <a:r>
              <a:rPr lang="en-US" sz="2600" b="1" dirty="0"/>
              <a:t>voluntary joint undertaking to share expenses</a:t>
            </a:r>
            <a:r>
              <a:rPr lang="en-US" sz="2600" dirty="0"/>
              <a:t> regarding ownership, maintenance, use, setting, replacement, dismantling, relinquishment or removal of jointly owned poles. </a:t>
            </a:r>
          </a:p>
          <a:p>
            <a:pPr marL="0" indent="0" algn="ctr">
              <a:buNone/>
            </a:pPr>
            <a:endParaRPr lang="en-US" sz="2600" dirty="0"/>
          </a:p>
        </p:txBody>
      </p:sp>
      <p:pic>
        <p:nvPicPr>
          <p:cNvPr id="7"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572" y="230786"/>
            <a:ext cx="1520536" cy="14599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210DB77-03DE-42B0-82AB-25A3A7E1D712}" type="slidenum">
              <a:rPr lang="en-US" smtClean="0"/>
              <a:t>2</a:t>
            </a:fld>
            <a:endParaRPr lang="en-US"/>
          </a:p>
        </p:txBody>
      </p:sp>
    </p:spTree>
    <p:extLst>
      <p:ext uri="{BB962C8B-B14F-4D97-AF65-F5344CB8AC3E}">
        <p14:creationId xmlns:p14="http://schemas.microsoft.com/office/powerpoint/2010/main" val="118676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Our Mission</a:t>
            </a:r>
          </a:p>
        </p:txBody>
      </p:sp>
      <p:sp>
        <p:nvSpPr>
          <p:cNvPr id="3" name="Content Placeholder 2"/>
          <p:cNvSpPr>
            <a:spLocks noGrp="1"/>
          </p:cNvSpPr>
          <p:nvPr>
            <p:ph idx="1"/>
          </p:nvPr>
        </p:nvSpPr>
        <p:spPr/>
        <p:txBody>
          <a:bodyPr>
            <a:noAutofit/>
          </a:bodyPr>
          <a:lstStyle/>
          <a:p>
            <a:pPr marL="0" indent="0" algn="ctr">
              <a:buNone/>
            </a:pPr>
            <a:r>
              <a:rPr lang="en-US" sz="2600" dirty="0"/>
              <a:t>The Mission of the Northern California Joint Pole Association is to provide accurate and timely pricing for all joint pole transactions while providing ongoing support, ensuring a seamless experience for all joint pole member companies.</a:t>
            </a:r>
          </a:p>
          <a:p>
            <a:pPr marL="0" indent="0" algn="ctr">
              <a:buNone/>
            </a:pPr>
            <a:endParaRPr lang="en-US" sz="2600" dirty="0"/>
          </a:p>
          <a:p>
            <a:pPr marL="0" indent="0" algn="ctr">
              <a:buNone/>
            </a:pPr>
            <a:r>
              <a:rPr lang="en-US" sz="2600" dirty="0"/>
              <a:t>The main function of the Association is to calculate the values of each transaction based on each year's authorized costs agreed upon by all members. At the end of each month, the Association prepares monthly Bills of Sales (Form 44) by which each member can then make their monetary settlement.</a:t>
            </a:r>
          </a:p>
          <a:p>
            <a:pPr marL="0" indent="0" algn="ctr">
              <a:buNone/>
            </a:pPr>
            <a:endParaRPr lang="en-US" sz="2600" dirty="0"/>
          </a:p>
          <a:p>
            <a:pPr marL="0" indent="0" algn="ctr">
              <a:buNone/>
            </a:pPr>
            <a:endParaRPr lang="en-US" sz="2600" dirty="0"/>
          </a:p>
        </p:txBody>
      </p:sp>
      <p:pic>
        <p:nvPicPr>
          <p:cNvPr id="7"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27" y="297955"/>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210DB77-03DE-42B0-82AB-25A3A7E1D712}" type="slidenum">
              <a:rPr lang="en-US" smtClean="0"/>
              <a:t>3</a:t>
            </a:fld>
            <a:endParaRPr lang="en-US"/>
          </a:p>
        </p:txBody>
      </p:sp>
    </p:spTree>
    <p:extLst>
      <p:ext uri="{BB962C8B-B14F-4D97-AF65-F5344CB8AC3E}">
        <p14:creationId xmlns:p14="http://schemas.microsoft.com/office/powerpoint/2010/main" val="403968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088" y="155400"/>
            <a:ext cx="10515600" cy="1325563"/>
          </a:xfrm>
        </p:spPr>
        <p:txBody>
          <a:bodyPr/>
          <a:lstStyle/>
          <a:p>
            <a:pPr algn="ctr"/>
            <a:r>
              <a:rPr lang="en-US" b="1" dirty="0"/>
              <a:t>NCJPA Member Companies</a:t>
            </a:r>
          </a:p>
        </p:txBody>
      </p:sp>
      <p:pic>
        <p:nvPicPr>
          <p:cNvPr id="6"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27" y="293406"/>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210DB77-03DE-42B0-82AB-25A3A7E1D712}" type="slidenum">
              <a:rPr lang="en-US" smtClean="0"/>
              <a:t>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4328375"/>
              </p:ext>
            </p:extLst>
          </p:nvPr>
        </p:nvGraphicFramePr>
        <p:xfrm>
          <a:off x="1108906" y="1808854"/>
          <a:ext cx="4058712" cy="4080221"/>
        </p:xfrm>
        <a:graphic>
          <a:graphicData uri="http://schemas.openxmlformats.org/drawingml/2006/table">
            <a:tbl>
              <a:tblPr/>
              <a:tblGrid>
                <a:gridCol w="4058712">
                  <a:extLst>
                    <a:ext uri="{9D8B030D-6E8A-4147-A177-3AD203B41FA5}">
                      <a16:colId xmlns:a16="http://schemas.microsoft.com/office/drawing/2014/main" val="626498501"/>
                    </a:ext>
                  </a:extLst>
                </a:gridCol>
              </a:tblGrid>
              <a:tr h="240013">
                <a:tc>
                  <a:txBody>
                    <a:bodyPr/>
                    <a:lstStyle/>
                    <a:p>
                      <a:pPr algn="just" fontAlgn="ctr"/>
                      <a:r>
                        <a:rPr lang="en-US" sz="1100" b="1" i="0" u="none" strike="noStrike">
                          <a:solidFill>
                            <a:srgbClr val="000000"/>
                          </a:solidFill>
                          <a:effectLst/>
                          <a:latin typeface="Arial" panose="020B0604020202020204" pitchFamily="34" charset="0"/>
                        </a:rPr>
                        <a:t>AT&amp;T California / Pacific Bell Telephone</a:t>
                      </a:r>
                    </a:p>
                  </a:txBody>
                  <a:tcPr marL="9525" marR="9525" marT="9525" marB="0" anchor="ctr">
                    <a:lnL>
                      <a:noFill/>
                    </a:lnL>
                    <a:lnR>
                      <a:noFill/>
                    </a:lnR>
                    <a:lnT>
                      <a:noFill/>
                    </a:lnT>
                    <a:lnB>
                      <a:noFill/>
                    </a:lnB>
                  </a:tcPr>
                </a:tc>
                <a:extLst>
                  <a:ext uri="{0D108BD9-81ED-4DB2-BD59-A6C34878D82A}">
                    <a16:rowId xmlns:a16="http://schemas.microsoft.com/office/drawing/2014/main" val="489744932"/>
                  </a:ext>
                </a:extLst>
              </a:tr>
              <a:tr h="240013">
                <a:tc>
                  <a:txBody>
                    <a:bodyPr/>
                    <a:lstStyle/>
                    <a:p>
                      <a:pPr algn="just" fontAlgn="ctr"/>
                      <a:r>
                        <a:rPr lang="en-US" sz="1100" b="1" i="0" u="none" strike="noStrike" dirty="0">
                          <a:solidFill>
                            <a:srgbClr val="000000"/>
                          </a:solidFill>
                          <a:effectLst/>
                          <a:latin typeface="Arial" panose="020B0604020202020204" pitchFamily="34" charset="0"/>
                        </a:rPr>
                        <a:t>AT&amp;T Mobility/Cellular One/Cingular Wireless</a:t>
                      </a:r>
                    </a:p>
                  </a:txBody>
                  <a:tcPr marL="9525" marR="9525" marT="9525" marB="0" anchor="ctr">
                    <a:lnL>
                      <a:noFill/>
                    </a:lnL>
                    <a:lnR>
                      <a:noFill/>
                    </a:lnR>
                    <a:lnT>
                      <a:noFill/>
                    </a:lnT>
                    <a:lnB>
                      <a:noFill/>
                    </a:lnB>
                  </a:tcPr>
                </a:tc>
                <a:extLst>
                  <a:ext uri="{0D108BD9-81ED-4DB2-BD59-A6C34878D82A}">
                    <a16:rowId xmlns:a16="http://schemas.microsoft.com/office/drawing/2014/main" val="1314199543"/>
                  </a:ext>
                </a:extLst>
              </a:tr>
              <a:tr h="240013">
                <a:tc>
                  <a:txBody>
                    <a:bodyPr/>
                    <a:lstStyle/>
                    <a:p>
                      <a:pPr algn="just" fontAlgn="ctr"/>
                      <a:r>
                        <a:rPr lang="en-US" sz="1100" b="1" i="0" u="none" strike="noStrike">
                          <a:solidFill>
                            <a:srgbClr val="000000"/>
                          </a:solidFill>
                          <a:effectLst/>
                          <a:latin typeface="Arial" panose="020B0604020202020204" pitchFamily="34" charset="0"/>
                        </a:rPr>
                        <a:t>Alameda Municipal Power (City of Alameda)</a:t>
                      </a:r>
                    </a:p>
                  </a:txBody>
                  <a:tcPr marL="9525" marR="9525" marT="9525" marB="0" anchor="ctr">
                    <a:lnL>
                      <a:noFill/>
                    </a:lnL>
                    <a:lnR>
                      <a:noFill/>
                    </a:lnR>
                    <a:lnT>
                      <a:noFill/>
                    </a:lnT>
                    <a:lnB>
                      <a:noFill/>
                    </a:lnB>
                  </a:tcPr>
                </a:tc>
                <a:extLst>
                  <a:ext uri="{0D108BD9-81ED-4DB2-BD59-A6C34878D82A}">
                    <a16:rowId xmlns:a16="http://schemas.microsoft.com/office/drawing/2014/main" val="540545047"/>
                  </a:ext>
                </a:extLst>
              </a:tr>
              <a:tr h="240013">
                <a:tc>
                  <a:txBody>
                    <a:bodyPr/>
                    <a:lstStyle/>
                    <a:p>
                      <a:pPr algn="l" fontAlgn="ctr"/>
                      <a:r>
                        <a:rPr lang="en-US" sz="1100" b="1" i="0" u="none" strike="noStrike">
                          <a:solidFill>
                            <a:srgbClr val="000000"/>
                          </a:solidFill>
                          <a:effectLst/>
                          <a:latin typeface="Arial" panose="020B0604020202020204" pitchFamily="34" charset="0"/>
                        </a:rPr>
                        <a:t>American Tower </a:t>
                      </a:r>
                    </a:p>
                  </a:txBody>
                  <a:tcPr marL="9525" marR="9525" marT="9525" marB="0" anchor="ctr">
                    <a:lnL>
                      <a:noFill/>
                    </a:lnL>
                    <a:lnR>
                      <a:noFill/>
                    </a:lnR>
                    <a:lnT>
                      <a:noFill/>
                    </a:lnT>
                    <a:lnB>
                      <a:noFill/>
                    </a:lnB>
                  </a:tcPr>
                </a:tc>
                <a:extLst>
                  <a:ext uri="{0D108BD9-81ED-4DB2-BD59-A6C34878D82A}">
                    <a16:rowId xmlns:a16="http://schemas.microsoft.com/office/drawing/2014/main" val="3454961092"/>
                  </a:ext>
                </a:extLst>
              </a:tr>
              <a:tr h="240013">
                <a:tc>
                  <a:txBody>
                    <a:bodyPr/>
                    <a:lstStyle/>
                    <a:p>
                      <a:pPr algn="l" fontAlgn="ctr"/>
                      <a:r>
                        <a:rPr lang="en-US" sz="1100" b="1" i="0" u="none" strike="noStrike">
                          <a:solidFill>
                            <a:srgbClr val="000000"/>
                          </a:solidFill>
                          <a:effectLst/>
                          <a:latin typeface="Arial" panose="020B0604020202020204" pitchFamily="34" charset="0"/>
                        </a:rPr>
                        <a:t>Astound/Wave Broadband/RCN</a:t>
                      </a:r>
                    </a:p>
                  </a:txBody>
                  <a:tcPr marL="9525" marR="9525" marT="9525" marB="0" anchor="ctr">
                    <a:lnL>
                      <a:noFill/>
                    </a:lnL>
                    <a:lnR>
                      <a:noFill/>
                    </a:lnR>
                    <a:lnT>
                      <a:noFill/>
                    </a:lnT>
                    <a:lnB>
                      <a:noFill/>
                    </a:lnB>
                  </a:tcPr>
                </a:tc>
                <a:extLst>
                  <a:ext uri="{0D108BD9-81ED-4DB2-BD59-A6C34878D82A}">
                    <a16:rowId xmlns:a16="http://schemas.microsoft.com/office/drawing/2014/main" val="4055902714"/>
                  </a:ext>
                </a:extLst>
              </a:tr>
              <a:tr h="240013">
                <a:tc>
                  <a:txBody>
                    <a:bodyPr/>
                    <a:lstStyle/>
                    <a:p>
                      <a:pPr algn="just" fontAlgn="ctr"/>
                      <a:r>
                        <a:rPr lang="en-US" sz="1100" b="1" i="0" u="none" strike="noStrike">
                          <a:solidFill>
                            <a:srgbClr val="000000"/>
                          </a:solidFill>
                          <a:effectLst/>
                          <a:latin typeface="Arial" panose="020B0604020202020204" pitchFamily="34" charset="0"/>
                        </a:rPr>
                        <a:t>Calaveras Telephone Company</a:t>
                      </a:r>
                    </a:p>
                  </a:txBody>
                  <a:tcPr marL="9525" marR="9525" marT="9525" marB="0" anchor="ctr">
                    <a:lnL>
                      <a:noFill/>
                    </a:lnL>
                    <a:lnR>
                      <a:noFill/>
                    </a:lnR>
                    <a:lnT>
                      <a:noFill/>
                    </a:lnT>
                    <a:lnB>
                      <a:noFill/>
                    </a:lnB>
                  </a:tcPr>
                </a:tc>
                <a:extLst>
                  <a:ext uri="{0D108BD9-81ED-4DB2-BD59-A6C34878D82A}">
                    <a16:rowId xmlns:a16="http://schemas.microsoft.com/office/drawing/2014/main" val="3918342650"/>
                  </a:ext>
                </a:extLst>
              </a:tr>
              <a:tr h="240013">
                <a:tc>
                  <a:txBody>
                    <a:bodyPr/>
                    <a:lstStyle/>
                    <a:p>
                      <a:pPr algn="just" fontAlgn="ctr"/>
                      <a:r>
                        <a:rPr lang="en-US" sz="1100" b="1" i="0" u="none" strike="noStrike">
                          <a:solidFill>
                            <a:srgbClr val="000000"/>
                          </a:solidFill>
                          <a:effectLst/>
                          <a:latin typeface="Arial" panose="020B0604020202020204" pitchFamily="34" charset="0"/>
                        </a:rPr>
                        <a:t>City and County of San Francisco</a:t>
                      </a:r>
                    </a:p>
                  </a:txBody>
                  <a:tcPr marL="9525" marR="9525" marT="9525" marB="0" anchor="ctr">
                    <a:lnL>
                      <a:noFill/>
                    </a:lnL>
                    <a:lnR>
                      <a:noFill/>
                    </a:lnR>
                    <a:lnT>
                      <a:noFill/>
                    </a:lnT>
                    <a:lnB>
                      <a:noFill/>
                    </a:lnB>
                  </a:tcPr>
                </a:tc>
                <a:extLst>
                  <a:ext uri="{0D108BD9-81ED-4DB2-BD59-A6C34878D82A}">
                    <a16:rowId xmlns:a16="http://schemas.microsoft.com/office/drawing/2014/main" val="656147903"/>
                  </a:ext>
                </a:extLst>
              </a:tr>
              <a:tr h="240013">
                <a:tc>
                  <a:txBody>
                    <a:bodyPr/>
                    <a:lstStyle/>
                    <a:p>
                      <a:pPr algn="just" fontAlgn="ctr"/>
                      <a:r>
                        <a:rPr lang="en-US" sz="1100" b="1" i="0" u="none" strike="noStrike">
                          <a:solidFill>
                            <a:srgbClr val="000000"/>
                          </a:solidFill>
                          <a:effectLst/>
                          <a:latin typeface="Arial" panose="020B0604020202020204" pitchFamily="34" charset="0"/>
                        </a:rPr>
                        <a:t>City of Biggs</a:t>
                      </a:r>
                    </a:p>
                  </a:txBody>
                  <a:tcPr marL="9525" marR="9525" marT="9525" marB="0" anchor="ctr">
                    <a:lnL>
                      <a:noFill/>
                    </a:lnL>
                    <a:lnR>
                      <a:noFill/>
                    </a:lnR>
                    <a:lnT>
                      <a:noFill/>
                    </a:lnT>
                    <a:lnB>
                      <a:noFill/>
                    </a:lnB>
                  </a:tcPr>
                </a:tc>
                <a:extLst>
                  <a:ext uri="{0D108BD9-81ED-4DB2-BD59-A6C34878D82A}">
                    <a16:rowId xmlns:a16="http://schemas.microsoft.com/office/drawing/2014/main" val="1738002306"/>
                  </a:ext>
                </a:extLst>
              </a:tr>
              <a:tr h="240013">
                <a:tc>
                  <a:txBody>
                    <a:bodyPr/>
                    <a:lstStyle/>
                    <a:p>
                      <a:pPr algn="just" fontAlgn="ctr"/>
                      <a:r>
                        <a:rPr lang="en-US" sz="1100" b="1" i="0" u="none" strike="noStrike">
                          <a:solidFill>
                            <a:srgbClr val="000000"/>
                          </a:solidFill>
                          <a:effectLst/>
                          <a:latin typeface="Arial" panose="020B0604020202020204" pitchFamily="34" charset="0"/>
                        </a:rPr>
                        <a:t>City of Gridley </a:t>
                      </a:r>
                    </a:p>
                  </a:txBody>
                  <a:tcPr marL="9525" marR="9525" marT="9525" marB="0" anchor="ctr">
                    <a:lnL>
                      <a:noFill/>
                    </a:lnL>
                    <a:lnR>
                      <a:noFill/>
                    </a:lnR>
                    <a:lnT>
                      <a:noFill/>
                    </a:lnT>
                    <a:lnB>
                      <a:noFill/>
                    </a:lnB>
                  </a:tcPr>
                </a:tc>
                <a:extLst>
                  <a:ext uri="{0D108BD9-81ED-4DB2-BD59-A6C34878D82A}">
                    <a16:rowId xmlns:a16="http://schemas.microsoft.com/office/drawing/2014/main" val="2172239134"/>
                  </a:ext>
                </a:extLst>
              </a:tr>
              <a:tr h="240013">
                <a:tc>
                  <a:txBody>
                    <a:bodyPr/>
                    <a:lstStyle/>
                    <a:p>
                      <a:pPr algn="just" fontAlgn="ctr"/>
                      <a:r>
                        <a:rPr lang="en-US" sz="1100" b="1" i="0" u="none" strike="noStrike">
                          <a:solidFill>
                            <a:srgbClr val="000000"/>
                          </a:solidFill>
                          <a:effectLst/>
                          <a:latin typeface="Arial" panose="020B0604020202020204" pitchFamily="34" charset="0"/>
                        </a:rPr>
                        <a:t>City of Lodi</a:t>
                      </a:r>
                    </a:p>
                  </a:txBody>
                  <a:tcPr marL="9525" marR="9525" marT="9525" marB="0" anchor="ctr">
                    <a:lnL>
                      <a:noFill/>
                    </a:lnL>
                    <a:lnR>
                      <a:noFill/>
                    </a:lnR>
                    <a:lnT>
                      <a:noFill/>
                    </a:lnT>
                    <a:lnB>
                      <a:noFill/>
                    </a:lnB>
                  </a:tcPr>
                </a:tc>
                <a:extLst>
                  <a:ext uri="{0D108BD9-81ED-4DB2-BD59-A6C34878D82A}">
                    <a16:rowId xmlns:a16="http://schemas.microsoft.com/office/drawing/2014/main" val="3783527106"/>
                  </a:ext>
                </a:extLst>
              </a:tr>
              <a:tr h="240013">
                <a:tc>
                  <a:txBody>
                    <a:bodyPr/>
                    <a:lstStyle/>
                    <a:p>
                      <a:pPr algn="just" fontAlgn="ctr"/>
                      <a:r>
                        <a:rPr lang="en-US" sz="1100" b="1" i="0" u="none" strike="noStrike">
                          <a:solidFill>
                            <a:srgbClr val="000000"/>
                          </a:solidFill>
                          <a:effectLst/>
                          <a:latin typeface="Arial" panose="020B0604020202020204" pitchFamily="34" charset="0"/>
                        </a:rPr>
                        <a:t>City of Lompoc</a:t>
                      </a:r>
                    </a:p>
                  </a:txBody>
                  <a:tcPr marL="9525" marR="9525" marT="9525" marB="0" anchor="ctr">
                    <a:lnL>
                      <a:noFill/>
                    </a:lnL>
                    <a:lnR>
                      <a:noFill/>
                    </a:lnR>
                    <a:lnT>
                      <a:noFill/>
                    </a:lnT>
                    <a:lnB>
                      <a:noFill/>
                    </a:lnB>
                  </a:tcPr>
                </a:tc>
                <a:extLst>
                  <a:ext uri="{0D108BD9-81ED-4DB2-BD59-A6C34878D82A}">
                    <a16:rowId xmlns:a16="http://schemas.microsoft.com/office/drawing/2014/main" val="3740793750"/>
                  </a:ext>
                </a:extLst>
              </a:tr>
              <a:tr h="240013">
                <a:tc>
                  <a:txBody>
                    <a:bodyPr/>
                    <a:lstStyle/>
                    <a:p>
                      <a:pPr algn="just" fontAlgn="ctr"/>
                      <a:r>
                        <a:rPr lang="en-US" sz="1100" b="1" i="0" u="none" strike="noStrike">
                          <a:solidFill>
                            <a:srgbClr val="000000"/>
                          </a:solidFill>
                          <a:effectLst/>
                          <a:latin typeface="Arial" panose="020B0604020202020204" pitchFamily="34" charset="0"/>
                        </a:rPr>
                        <a:t>City of Roseville/Roseville Electric</a:t>
                      </a:r>
                    </a:p>
                  </a:txBody>
                  <a:tcPr marL="9525" marR="9525" marT="9525" marB="0" anchor="ctr">
                    <a:lnL>
                      <a:noFill/>
                    </a:lnL>
                    <a:lnR>
                      <a:noFill/>
                    </a:lnR>
                    <a:lnT>
                      <a:noFill/>
                    </a:lnT>
                    <a:lnB>
                      <a:noFill/>
                    </a:lnB>
                  </a:tcPr>
                </a:tc>
                <a:extLst>
                  <a:ext uri="{0D108BD9-81ED-4DB2-BD59-A6C34878D82A}">
                    <a16:rowId xmlns:a16="http://schemas.microsoft.com/office/drawing/2014/main" val="2916657278"/>
                  </a:ext>
                </a:extLst>
              </a:tr>
              <a:tr h="240013">
                <a:tc>
                  <a:txBody>
                    <a:bodyPr/>
                    <a:lstStyle/>
                    <a:p>
                      <a:pPr algn="just" fontAlgn="ctr"/>
                      <a:r>
                        <a:rPr lang="en-US" sz="1100" b="1" i="0" u="none" strike="noStrike">
                          <a:solidFill>
                            <a:srgbClr val="000000"/>
                          </a:solidFill>
                          <a:effectLst/>
                          <a:latin typeface="Arial" panose="020B0604020202020204" pitchFamily="34" charset="0"/>
                        </a:rPr>
                        <a:t>City of Shasta Lake</a:t>
                      </a:r>
                    </a:p>
                  </a:txBody>
                  <a:tcPr marL="9525" marR="9525" marT="9525" marB="0" anchor="ctr">
                    <a:lnL>
                      <a:noFill/>
                    </a:lnL>
                    <a:lnR>
                      <a:noFill/>
                    </a:lnR>
                    <a:lnT>
                      <a:noFill/>
                    </a:lnT>
                    <a:lnB>
                      <a:noFill/>
                    </a:lnB>
                  </a:tcPr>
                </a:tc>
                <a:extLst>
                  <a:ext uri="{0D108BD9-81ED-4DB2-BD59-A6C34878D82A}">
                    <a16:rowId xmlns:a16="http://schemas.microsoft.com/office/drawing/2014/main" val="3587471854"/>
                  </a:ext>
                </a:extLst>
              </a:tr>
              <a:tr h="240013">
                <a:tc>
                  <a:txBody>
                    <a:bodyPr/>
                    <a:lstStyle/>
                    <a:p>
                      <a:pPr algn="just" fontAlgn="ctr"/>
                      <a:r>
                        <a:rPr lang="en-US" sz="1100" b="1" i="0" u="none" strike="noStrike" dirty="0" err="1">
                          <a:solidFill>
                            <a:srgbClr val="000000"/>
                          </a:solidFill>
                          <a:effectLst/>
                          <a:latin typeface="Arial" panose="020B0604020202020204" pitchFamily="34" charset="0"/>
                        </a:rPr>
                        <a:t>ComCast</a:t>
                      </a:r>
                      <a:r>
                        <a:rPr lang="en-US" sz="1100" b="1" i="0" u="none" strike="noStrike" dirty="0">
                          <a:solidFill>
                            <a:srgbClr val="000000"/>
                          </a:solidFill>
                          <a:effectLst/>
                          <a:latin typeface="Arial" panose="020B0604020202020204" pitchFamily="34" charset="0"/>
                        </a:rPr>
                        <a:t>   (AT&amp;T Comm. of CA)</a:t>
                      </a:r>
                    </a:p>
                  </a:txBody>
                  <a:tcPr marL="9525" marR="9525" marT="9525" marB="0" anchor="ctr">
                    <a:lnL>
                      <a:noFill/>
                    </a:lnL>
                    <a:lnR>
                      <a:noFill/>
                    </a:lnR>
                    <a:lnT>
                      <a:noFill/>
                    </a:lnT>
                    <a:lnB>
                      <a:noFill/>
                    </a:lnB>
                  </a:tcPr>
                </a:tc>
                <a:extLst>
                  <a:ext uri="{0D108BD9-81ED-4DB2-BD59-A6C34878D82A}">
                    <a16:rowId xmlns:a16="http://schemas.microsoft.com/office/drawing/2014/main" val="1166904939"/>
                  </a:ext>
                </a:extLst>
              </a:tr>
              <a:tr h="240013">
                <a:tc>
                  <a:txBody>
                    <a:bodyPr/>
                    <a:lstStyle/>
                    <a:p>
                      <a:pPr algn="just" fontAlgn="ctr"/>
                      <a:r>
                        <a:rPr lang="en-US" sz="1100" b="1" i="0" u="none" strike="noStrike">
                          <a:solidFill>
                            <a:srgbClr val="000000"/>
                          </a:solidFill>
                          <a:effectLst/>
                          <a:latin typeface="Arial" panose="020B0604020202020204" pitchFamily="34" charset="0"/>
                        </a:rPr>
                        <a:t>Crown Castle Solutions Corp.</a:t>
                      </a:r>
                    </a:p>
                  </a:txBody>
                  <a:tcPr marL="9525" marR="9525" marT="9525" marB="0" anchor="ctr">
                    <a:lnL>
                      <a:noFill/>
                    </a:lnL>
                    <a:lnR>
                      <a:noFill/>
                    </a:lnR>
                    <a:lnT>
                      <a:noFill/>
                    </a:lnT>
                    <a:lnB>
                      <a:noFill/>
                    </a:lnB>
                  </a:tcPr>
                </a:tc>
                <a:extLst>
                  <a:ext uri="{0D108BD9-81ED-4DB2-BD59-A6C34878D82A}">
                    <a16:rowId xmlns:a16="http://schemas.microsoft.com/office/drawing/2014/main" val="850384719"/>
                  </a:ext>
                </a:extLst>
              </a:tr>
              <a:tr h="240013">
                <a:tc>
                  <a:txBody>
                    <a:bodyPr/>
                    <a:lstStyle/>
                    <a:p>
                      <a:pPr algn="just" fontAlgn="ctr"/>
                      <a:r>
                        <a:rPr lang="en-US" sz="1100" b="1" i="0" u="none" strike="noStrike">
                          <a:solidFill>
                            <a:srgbClr val="000000"/>
                          </a:solidFill>
                          <a:effectLst/>
                          <a:latin typeface="Arial" panose="020B0604020202020204" pitchFamily="34" charset="0"/>
                        </a:rPr>
                        <a:t>Digital West, Inc.</a:t>
                      </a:r>
                    </a:p>
                  </a:txBody>
                  <a:tcPr marL="9525" marR="9525" marT="9525" marB="0" anchor="ctr">
                    <a:lnL>
                      <a:noFill/>
                    </a:lnL>
                    <a:lnR>
                      <a:noFill/>
                    </a:lnR>
                    <a:lnT>
                      <a:noFill/>
                    </a:lnT>
                    <a:lnB>
                      <a:noFill/>
                    </a:lnB>
                  </a:tcPr>
                </a:tc>
                <a:extLst>
                  <a:ext uri="{0D108BD9-81ED-4DB2-BD59-A6C34878D82A}">
                    <a16:rowId xmlns:a16="http://schemas.microsoft.com/office/drawing/2014/main" val="132852975"/>
                  </a:ext>
                </a:extLst>
              </a:tr>
              <a:tr h="240013">
                <a:tc>
                  <a:txBody>
                    <a:bodyPr/>
                    <a:lstStyle/>
                    <a:p>
                      <a:pPr algn="just" fontAlgn="ctr"/>
                      <a:r>
                        <a:rPr lang="en-US" sz="1100" b="1" i="0" u="none" strike="noStrike" dirty="0">
                          <a:solidFill>
                            <a:srgbClr val="000000"/>
                          </a:solidFill>
                          <a:effectLst/>
                          <a:latin typeface="Arial" panose="020B0604020202020204" pitchFamily="34" charset="0"/>
                        </a:rPr>
                        <a:t>East Bay Municipal Utility District</a:t>
                      </a:r>
                    </a:p>
                  </a:txBody>
                  <a:tcPr marL="9525" marR="9525" marT="9525" marB="0" anchor="ctr">
                    <a:lnL>
                      <a:noFill/>
                    </a:lnL>
                    <a:lnR>
                      <a:noFill/>
                    </a:lnR>
                    <a:lnT>
                      <a:noFill/>
                    </a:lnT>
                    <a:lnB>
                      <a:noFill/>
                    </a:lnB>
                  </a:tcPr>
                </a:tc>
                <a:extLst>
                  <a:ext uri="{0D108BD9-81ED-4DB2-BD59-A6C34878D82A}">
                    <a16:rowId xmlns:a16="http://schemas.microsoft.com/office/drawing/2014/main" val="402862347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71388080"/>
              </p:ext>
            </p:extLst>
          </p:nvPr>
        </p:nvGraphicFramePr>
        <p:xfrm>
          <a:off x="4365115" y="1788904"/>
          <a:ext cx="3486979" cy="4080221"/>
        </p:xfrm>
        <a:graphic>
          <a:graphicData uri="http://schemas.openxmlformats.org/drawingml/2006/table">
            <a:tbl>
              <a:tblPr/>
              <a:tblGrid>
                <a:gridCol w="3486979">
                  <a:extLst>
                    <a:ext uri="{9D8B030D-6E8A-4147-A177-3AD203B41FA5}">
                      <a16:colId xmlns:a16="http://schemas.microsoft.com/office/drawing/2014/main" val="1621185141"/>
                    </a:ext>
                  </a:extLst>
                </a:gridCol>
              </a:tblGrid>
              <a:tr h="240013">
                <a:tc>
                  <a:txBody>
                    <a:bodyPr/>
                    <a:lstStyle/>
                    <a:p>
                      <a:pPr algn="just" fontAlgn="ctr"/>
                      <a:r>
                        <a:rPr lang="en-US" sz="1100" b="1" i="0" u="none" strike="noStrike">
                          <a:solidFill>
                            <a:srgbClr val="000000"/>
                          </a:solidFill>
                          <a:effectLst/>
                          <a:latin typeface="Arial" panose="020B0604020202020204" pitchFamily="34" charset="0"/>
                        </a:rPr>
                        <a:t>Extenet/ClearLinx</a:t>
                      </a:r>
                    </a:p>
                  </a:txBody>
                  <a:tcPr marL="9525" marR="9525" marT="9525" marB="0" anchor="ctr">
                    <a:lnL>
                      <a:noFill/>
                    </a:lnL>
                    <a:lnR>
                      <a:noFill/>
                    </a:lnR>
                    <a:lnT>
                      <a:noFill/>
                    </a:lnT>
                    <a:lnB>
                      <a:noFill/>
                    </a:lnB>
                  </a:tcPr>
                </a:tc>
                <a:extLst>
                  <a:ext uri="{0D108BD9-81ED-4DB2-BD59-A6C34878D82A}">
                    <a16:rowId xmlns:a16="http://schemas.microsoft.com/office/drawing/2014/main" val="2285398763"/>
                  </a:ext>
                </a:extLst>
              </a:tr>
              <a:tr h="240013">
                <a:tc>
                  <a:txBody>
                    <a:bodyPr/>
                    <a:lstStyle/>
                    <a:p>
                      <a:pPr algn="just" fontAlgn="ctr"/>
                      <a:r>
                        <a:rPr lang="en-US" sz="1100" b="1" i="0" u="none" strike="noStrike" dirty="0">
                          <a:solidFill>
                            <a:srgbClr val="000000"/>
                          </a:solidFill>
                          <a:effectLst/>
                          <a:latin typeface="Arial" panose="020B0604020202020204" pitchFamily="34" charset="0"/>
                        </a:rPr>
                        <a:t>Frontier Communications</a:t>
                      </a:r>
                    </a:p>
                  </a:txBody>
                  <a:tcPr marL="9525" marR="9525" marT="9525" marB="0" anchor="ctr">
                    <a:lnL>
                      <a:noFill/>
                    </a:lnL>
                    <a:lnR>
                      <a:noFill/>
                    </a:lnR>
                    <a:lnT>
                      <a:noFill/>
                    </a:lnT>
                    <a:lnB>
                      <a:noFill/>
                    </a:lnB>
                  </a:tcPr>
                </a:tc>
                <a:extLst>
                  <a:ext uri="{0D108BD9-81ED-4DB2-BD59-A6C34878D82A}">
                    <a16:rowId xmlns:a16="http://schemas.microsoft.com/office/drawing/2014/main" val="657327084"/>
                  </a:ext>
                </a:extLst>
              </a:tr>
              <a:tr h="240013">
                <a:tc>
                  <a:txBody>
                    <a:bodyPr/>
                    <a:lstStyle/>
                    <a:p>
                      <a:pPr algn="just" fontAlgn="ctr"/>
                      <a:r>
                        <a:rPr lang="en-US" sz="1100" b="1" i="0" u="none" strike="noStrike">
                          <a:solidFill>
                            <a:srgbClr val="000000"/>
                          </a:solidFill>
                          <a:effectLst/>
                          <a:latin typeface="Arial" panose="020B0604020202020204" pitchFamily="34" charset="0"/>
                        </a:rPr>
                        <a:t>Geysers Power Company  </a:t>
                      </a:r>
                    </a:p>
                  </a:txBody>
                  <a:tcPr marL="9525" marR="9525" marT="9525" marB="0" anchor="ctr">
                    <a:lnL>
                      <a:noFill/>
                    </a:lnL>
                    <a:lnR>
                      <a:noFill/>
                    </a:lnR>
                    <a:lnT>
                      <a:noFill/>
                    </a:lnT>
                    <a:lnB>
                      <a:noFill/>
                    </a:lnB>
                  </a:tcPr>
                </a:tc>
                <a:extLst>
                  <a:ext uri="{0D108BD9-81ED-4DB2-BD59-A6C34878D82A}">
                    <a16:rowId xmlns:a16="http://schemas.microsoft.com/office/drawing/2014/main" val="1757883292"/>
                  </a:ext>
                </a:extLst>
              </a:tr>
              <a:tr h="240013">
                <a:tc>
                  <a:txBody>
                    <a:bodyPr/>
                    <a:lstStyle/>
                    <a:p>
                      <a:pPr algn="just" fontAlgn="ctr"/>
                      <a:r>
                        <a:rPr lang="en-US" sz="1100" b="1" i="0" u="none" strike="noStrike">
                          <a:solidFill>
                            <a:srgbClr val="000000"/>
                          </a:solidFill>
                          <a:effectLst/>
                          <a:latin typeface="Arial" panose="020B0604020202020204" pitchFamily="34" charset="0"/>
                        </a:rPr>
                        <a:t>Global Valley Networks (see Frontier)</a:t>
                      </a:r>
                    </a:p>
                  </a:txBody>
                  <a:tcPr marL="9525" marR="9525" marT="9525" marB="0" anchor="ctr">
                    <a:lnL>
                      <a:noFill/>
                    </a:lnL>
                    <a:lnR>
                      <a:noFill/>
                    </a:lnR>
                    <a:lnT>
                      <a:noFill/>
                    </a:lnT>
                    <a:lnB>
                      <a:noFill/>
                    </a:lnB>
                  </a:tcPr>
                </a:tc>
                <a:extLst>
                  <a:ext uri="{0D108BD9-81ED-4DB2-BD59-A6C34878D82A}">
                    <a16:rowId xmlns:a16="http://schemas.microsoft.com/office/drawing/2014/main" val="3726849732"/>
                  </a:ext>
                </a:extLst>
              </a:tr>
              <a:tr h="240013">
                <a:tc>
                  <a:txBody>
                    <a:bodyPr/>
                    <a:lstStyle/>
                    <a:p>
                      <a:pPr algn="just" fontAlgn="ctr"/>
                      <a:r>
                        <a:rPr lang="en-US" sz="1100" b="1" i="0" u="none" strike="noStrike" dirty="0">
                          <a:solidFill>
                            <a:srgbClr val="000000"/>
                          </a:solidFill>
                          <a:effectLst/>
                          <a:latin typeface="Arial" panose="020B0604020202020204" pitchFamily="34" charset="0"/>
                        </a:rPr>
                        <a:t>Happy Valley Telephone Company</a:t>
                      </a:r>
                    </a:p>
                  </a:txBody>
                  <a:tcPr marL="9525" marR="9525" marT="9525" marB="0" anchor="ctr">
                    <a:lnL>
                      <a:noFill/>
                    </a:lnL>
                    <a:lnR>
                      <a:noFill/>
                    </a:lnR>
                    <a:lnT>
                      <a:noFill/>
                    </a:lnT>
                    <a:lnB>
                      <a:noFill/>
                    </a:lnB>
                  </a:tcPr>
                </a:tc>
                <a:extLst>
                  <a:ext uri="{0D108BD9-81ED-4DB2-BD59-A6C34878D82A}">
                    <a16:rowId xmlns:a16="http://schemas.microsoft.com/office/drawing/2014/main" val="4047646080"/>
                  </a:ext>
                </a:extLst>
              </a:tr>
              <a:tr h="240013">
                <a:tc>
                  <a:txBody>
                    <a:bodyPr/>
                    <a:lstStyle/>
                    <a:p>
                      <a:pPr algn="just" fontAlgn="ctr"/>
                      <a:r>
                        <a:rPr lang="en-US" sz="1100" b="1" i="0" u="none" strike="noStrike">
                          <a:solidFill>
                            <a:srgbClr val="000000"/>
                          </a:solidFill>
                          <a:effectLst/>
                          <a:latin typeface="Arial" panose="020B0604020202020204" pitchFamily="34" charset="0"/>
                        </a:rPr>
                        <a:t>Hunter Communications</a:t>
                      </a:r>
                    </a:p>
                  </a:txBody>
                  <a:tcPr marL="9525" marR="9525" marT="9525" marB="0" anchor="ctr">
                    <a:lnL>
                      <a:noFill/>
                    </a:lnL>
                    <a:lnR>
                      <a:noFill/>
                    </a:lnR>
                    <a:lnT>
                      <a:noFill/>
                    </a:lnT>
                    <a:lnB>
                      <a:noFill/>
                    </a:lnB>
                  </a:tcPr>
                </a:tc>
                <a:extLst>
                  <a:ext uri="{0D108BD9-81ED-4DB2-BD59-A6C34878D82A}">
                    <a16:rowId xmlns:a16="http://schemas.microsoft.com/office/drawing/2014/main" val="840676355"/>
                  </a:ext>
                </a:extLst>
              </a:tr>
              <a:tr h="240013">
                <a:tc>
                  <a:txBody>
                    <a:bodyPr/>
                    <a:lstStyle/>
                    <a:p>
                      <a:pPr algn="just" fontAlgn="ctr"/>
                      <a:r>
                        <a:rPr lang="en-US" sz="1100" b="1" i="0" u="none" strike="noStrike">
                          <a:solidFill>
                            <a:srgbClr val="000000"/>
                          </a:solidFill>
                          <a:effectLst/>
                          <a:latin typeface="Arial" panose="020B0604020202020204" pitchFamily="34" charset="0"/>
                        </a:rPr>
                        <a:t>Kirkwood Meadows Public Utility District</a:t>
                      </a:r>
                    </a:p>
                  </a:txBody>
                  <a:tcPr marL="9525" marR="9525" marT="9525" marB="0" anchor="ctr">
                    <a:lnL>
                      <a:noFill/>
                    </a:lnL>
                    <a:lnR>
                      <a:noFill/>
                    </a:lnR>
                    <a:lnT>
                      <a:noFill/>
                    </a:lnT>
                    <a:lnB>
                      <a:noFill/>
                    </a:lnB>
                  </a:tcPr>
                </a:tc>
                <a:extLst>
                  <a:ext uri="{0D108BD9-81ED-4DB2-BD59-A6C34878D82A}">
                    <a16:rowId xmlns:a16="http://schemas.microsoft.com/office/drawing/2014/main" val="464801188"/>
                  </a:ext>
                </a:extLst>
              </a:tr>
              <a:tr h="240013">
                <a:tc>
                  <a:txBody>
                    <a:bodyPr/>
                    <a:lstStyle/>
                    <a:p>
                      <a:pPr algn="just" fontAlgn="ctr"/>
                      <a:r>
                        <a:rPr lang="en-US" sz="1100" b="1" i="0" u="none" strike="noStrike" dirty="0">
                          <a:solidFill>
                            <a:srgbClr val="000000"/>
                          </a:solidFill>
                          <a:effectLst/>
                          <a:latin typeface="Arial" panose="020B0604020202020204" pitchFamily="34" charset="0"/>
                        </a:rPr>
                        <a:t>Lassen Municipal Utility District</a:t>
                      </a:r>
                    </a:p>
                  </a:txBody>
                  <a:tcPr marL="9525" marR="9525" marT="9525" marB="0" anchor="ctr">
                    <a:lnL>
                      <a:noFill/>
                    </a:lnL>
                    <a:lnR>
                      <a:noFill/>
                    </a:lnR>
                    <a:lnT>
                      <a:noFill/>
                    </a:lnT>
                    <a:lnB>
                      <a:noFill/>
                    </a:lnB>
                  </a:tcPr>
                </a:tc>
                <a:extLst>
                  <a:ext uri="{0D108BD9-81ED-4DB2-BD59-A6C34878D82A}">
                    <a16:rowId xmlns:a16="http://schemas.microsoft.com/office/drawing/2014/main" val="1348758719"/>
                  </a:ext>
                </a:extLst>
              </a:tr>
              <a:tr h="240013">
                <a:tc>
                  <a:txBody>
                    <a:bodyPr/>
                    <a:lstStyle/>
                    <a:p>
                      <a:pPr algn="just" fontAlgn="ctr"/>
                      <a:r>
                        <a:rPr lang="en-US" sz="1100" b="1" i="0" u="none" strike="noStrike">
                          <a:solidFill>
                            <a:srgbClr val="000000"/>
                          </a:solidFill>
                          <a:effectLst/>
                          <a:latin typeface="Arial" panose="020B0604020202020204" pitchFamily="34" charset="0"/>
                        </a:rPr>
                        <a:t>MCI Metro (AccessTransmissions/Western Union)</a:t>
                      </a:r>
                    </a:p>
                  </a:txBody>
                  <a:tcPr marL="9525" marR="9525" marT="9525" marB="0" anchor="ctr">
                    <a:lnL>
                      <a:noFill/>
                    </a:lnL>
                    <a:lnR>
                      <a:noFill/>
                    </a:lnR>
                    <a:lnT>
                      <a:noFill/>
                    </a:lnT>
                    <a:lnB>
                      <a:noFill/>
                    </a:lnB>
                  </a:tcPr>
                </a:tc>
                <a:extLst>
                  <a:ext uri="{0D108BD9-81ED-4DB2-BD59-A6C34878D82A}">
                    <a16:rowId xmlns:a16="http://schemas.microsoft.com/office/drawing/2014/main" val="2481564324"/>
                  </a:ext>
                </a:extLst>
              </a:tr>
              <a:tr h="240013">
                <a:tc>
                  <a:txBody>
                    <a:bodyPr/>
                    <a:lstStyle/>
                    <a:p>
                      <a:pPr algn="just" fontAlgn="ctr"/>
                      <a:r>
                        <a:rPr lang="en-US" sz="1100" b="1" i="0" u="none" strike="noStrike">
                          <a:solidFill>
                            <a:srgbClr val="000000"/>
                          </a:solidFill>
                          <a:effectLst/>
                          <a:latin typeface="Arial" panose="020B0604020202020204" pitchFamily="34" charset="0"/>
                        </a:rPr>
                        <a:t>MCI Telecommunications</a:t>
                      </a:r>
                    </a:p>
                  </a:txBody>
                  <a:tcPr marL="9525" marR="9525" marT="9525" marB="0" anchor="ctr">
                    <a:lnL>
                      <a:noFill/>
                    </a:lnL>
                    <a:lnR>
                      <a:noFill/>
                    </a:lnR>
                    <a:lnT>
                      <a:noFill/>
                    </a:lnT>
                    <a:lnB>
                      <a:noFill/>
                    </a:lnB>
                  </a:tcPr>
                </a:tc>
                <a:extLst>
                  <a:ext uri="{0D108BD9-81ED-4DB2-BD59-A6C34878D82A}">
                    <a16:rowId xmlns:a16="http://schemas.microsoft.com/office/drawing/2014/main" val="2474843624"/>
                  </a:ext>
                </a:extLst>
              </a:tr>
              <a:tr h="240013">
                <a:tc>
                  <a:txBody>
                    <a:bodyPr/>
                    <a:lstStyle/>
                    <a:p>
                      <a:pPr algn="just" fontAlgn="ctr"/>
                      <a:r>
                        <a:rPr lang="en-US" sz="1100" b="1" i="0" u="none" strike="noStrike">
                          <a:solidFill>
                            <a:srgbClr val="000000"/>
                          </a:solidFill>
                          <a:effectLst/>
                          <a:latin typeface="Arial" panose="020B0604020202020204" pitchFamily="34" charset="0"/>
                        </a:rPr>
                        <a:t>Merced Irrigation District</a:t>
                      </a:r>
                    </a:p>
                  </a:txBody>
                  <a:tcPr marL="9525" marR="9525" marT="9525" marB="0" anchor="ctr">
                    <a:lnL>
                      <a:noFill/>
                    </a:lnL>
                    <a:lnR>
                      <a:noFill/>
                    </a:lnR>
                    <a:lnT>
                      <a:noFill/>
                    </a:lnT>
                    <a:lnB>
                      <a:noFill/>
                    </a:lnB>
                  </a:tcPr>
                </a:tc>
                <a:extLst>
                  <a:ext uri="{0D108BD9-81ED-4DB2-BD59-A6C34878D82A}">
                    <a16:rowId xmlns:a16="http://schemas.microsoft.com/office/drawing/2014/main" val="1324299225"/>
                  </a:ext>
                </a:extLst>
              </a:tr>
              <a:tr h="240013">
                <a:tc>
                  <a:txBody>
                    <a:bodyPr/>
                    <a:lstStyle/>
                    <a:p>
                      <a:pPr algn="just" fontAlgn="ctr"/>
                      <a:r>
                        <a:rPr lang="en-US" sz="1100" b="1" i="0" u="none" strike="noStrike" dirty="0" err="1">
                          <a:solidFill>
                            <a:srgbClr val="000000"/>
                          </a:solidFill>
                          <a:effectLst/>
                          <a:latin typeface="Arial" panose="020B0604020202020204" pitchFamily="34" charset="0"/>
                        </a:rPr>
                        <a:t>Mobilitie</a:t>
                      </a:r>
                      <a:r>
                        <a:rPr lang="en-US" sz="1100" b="1" i="0" u="none" strike="noStrike" dirty="0">
                          <a:solidFill>
                            <a:srgbClr val="000000"/>
                          </a:solidFill>
                          <a:effectLst/>
                          <a:latin typeface="Arial" panose="020B0604020202020204" pitchFamily="34" charset="0"/>
                        </a:rPr>
                        <a:t>, LLC</a:t>
                      </a:r>
                    </a:p>
                  </a:txBody>
                  <a:tcPr marL="9525" marR="9525" marT="9525" marB="0" anchor="ctr">
                    <a:lnL>
                      <a:noFill/>
                    </a:lnL>
                    <a:lnR>
                      <a:noFill/>
                    </a:lnR>
                    <a:lnT>
                      <a:noFill/>
                    </a:lnT>
                    <a:lnB>
                      <a:noFill/>
                    </a:lnB>
                  </a:tcPr>
                </a:tc>
                <a:extLst>
                  <a:ext uri="{0D108BD9-81ED-4DB2-BD59-A6C34878D82A}">
                    <a16:rowId xmlns:a16="http://schemas.microsoft.com/office/drawing/2014/main" val="1849808954"/>
                  </a:ext>
                </a:extLst>
              </a:tr>
              <a:tr h="240013">
                <a:tc>
                  <a:txBody>
                    <a:bodyPr/>
                    <a:lstStyle/>
                    <a:p>
                      <a:pPr algn="just" fontAlgn="ctr"/>
                      <a:r>
                        <a:rPr lang="en-US" sz="1100" b="1" i="0" u="none" strike="noStrike">
                          <a:solidFill>
                            <a:srgbClr val="000000"/>
                          </a:solidFill>
                          <a:effectLst/>
                          <a:latin typeface="Arial" panose="020B0604020202020204" pitchFamily="34" charset="0"/>
                        </a:rPr>
                        <a:t>Modesto Irrigation District</a:t>
                      </a:r>
                    </a:p>
                  </a:txBody>
                  <a:tcPr marL="9525" marR="9525" marT="9525" marB="0" anchor="ctr">
                    <a:lnL>
                      <a:noFill/>
                    </a:lnL>
                    <a:lnR>
                      <a:noFill/>
                    </a:lnR>
                    <a:lnT>
                      <a:noFill/>
                    </a:lnT>
                    <a:lnB>
                      <a:noFill/>
                    </a:lnB>
                  </a:tcPr>
                </a:tc>
                <a:extLst>
                  <a:ext uri="{0D108BD9-81ED-4DB2-BD59-A6C34878D82A}">
                    <a16:rowId xmlns:a16="http://schemas.microsoft.com/office/drawing/2014/main" val="2763628483"/>
                  </a:ext>
                </a:extLst>
              </a:tr>
              <a:tr h="240013">
                <a:tc>
                  <a:txBody>
                    <a:bodyPr/>
                    <a:lstStyle/>
                    <a:p>
                      <a:pPr algn="just" fontAlgn="ctr"/>
                      <a:r>
                        <a:rPr lang="en-US" sz="1100" b="1" i="0" u="none" strike="noStrike">
                          <a:solidFill>
                            <a:srgbClr val="000000"/>
                          </a:solidFill>
                          <a:effectLst/>
                          <a:latin typeface="Arial" panose="020B0604020202020204" pitchFamily="34" charset="0"/>
                        </a:rPr>
                        <a:t>Modus, INC</a:t>
                      </a:r>
                    </a:p>
                  </a:txBody>
                  <a:tcPr marL="9525" marR="9525" marT="9525" marB="0" anchor="ctr">
                    <a:lnL>
                      <a:noFill/>
                    </a:lnL>
                    <a:lnR>
                      <a:noFill/>
                    </a:lnR>
                    <a:lnT>
                      <a:noFill/>
                    </a:lnT>
                    <a:lnB>
                      <a:noFill/>
                    </a:lnB>
                  </a:tcPr>
                </a:tc>
                <a:extLst>
                  <a:ext uri="{0D108BD9-81ED-4DB2-BD59-A6C34878D82A}">
                    <a16:rowId xmlns:a16="http://schemas.microsoft.com/office/drawing/2014/main" val="3186036740"/>
                  </a:ext>
                </a:extLst>
              </a:tr>
              <a:tr h="240013">
                <a:tc>
                  <a:txBody>
                    <a:bodyPr/>
                    <a:lstStyle/>
                    <a:p>
                      <a:pPr algn="just" fontAlgn="ctr"/>
                      <a:r>
                        <a:rPr lang="en-US" sz="1100" b="1" i="0" u="none" strike="noStrike">
                          <a:solidFill>
                            <a:srgbClr val="000000"/>
                          </a:solidFill>
                          <a:effectLst/>
                          <a:latin typeface="Arial" panose="020B0604020202020204" pitchFamily="34" charset="0"/>
                        </a:rPr>
                        <a:t>Mpower/Telepacific Communications</a:t>
                      </a:r>
                    </a:p>
                  </a:txBody>
                  <a:tcPr marL="9525" marR="9525" marT="9525" marB="0" anchor="ctr">
                    <a:lnL>
                      <a:noFill/>
                    </a:lnL>
                    <a:lnR>
                      <a:noFill/>
                    </a:lnR>
                    <a:lnT>
                      <a:noFill/>
                    </a:lnT>
                    <a:lnB>
                      <a:noFill/>
                    </a:lnB>
                  </a:tcPr>
                </a:tc>
                <a:extLst>
                  <a:ext uri="{0D108BD9-81ED-4DB2-BD59-A6C34878D82A}">
                    <a16:rowId xmlns:a16="http://schemas.microsoft.com/office/drawing/2014/main" val="3567345023"/>
                  </a:ext>
                </a:extLst>
              </a:tr>
              <a:tr h="240013">
                <a:tc>
                  <a:txBody>
                    <a:bodyPr/>
                    <a:lstStyle/>
                    <a:p>
                      <a:pPr algn="just" fontAlgn="ctr"/>
                      <a:r>
                        <a:rPr lang="en-US" sz="1100" b="1" i="0" u="none" strike="noStrike">
                          <a:solidFill>
                            <a:srgbClr val="000000"/>
                          </a:solidFill>
                          <a:effectLst/>
                          <a:latin typeface="Arial" panose="020B0604020202020204" pitchFamily="34" charset="0"/>
                        </a:rPr>
                        <a:t>New Path Networks</a:t>
                      </a:r>
                    </a:p>
                  </a:txBody>
                  <a:tcPr marL="9525" marR="9525" marT="9525" marB="0" anchor="ctr">
                    <a:lnL>
                      <a:noFill/>
                    </a:lnL>
                    <a:lnR>
                      <a:noFill/>
                    </a:lnR>
                    <a:lnT>
                      <a:noFill/>
                    </a:lnT>
                    <a:lnB>
                      <a:noFill/>
                    </a:lnB>
                  </a:tcPr>
                </a:tc>
                <a:extLst>
                  <a:ext uri="{0D108BD9-81ED-4DB2-BD59-A6C34878D82A}">
                    <a16:rowId xmlns:a16="http://schemas.microsoft.com/office/drawing/2014/main" val="3434235395"/>
                  </a:ext>
                </a:extLst>
              </a:tr>
              <a:tr h="240013">
                <a:tc>
                  <a:txBody>
                    <a:bodyPr/>
                    <a:lstStyle/>
                    <a:p>
                      <a:pPr algn="just" fontAlgn="ctr"/>
                      <a:r>
                        <a:rPr lang="en-US" sz="1100" b="1" i="0" u="none" strike="noStrike" dirty="0">
                          <a:solidFill>
                            <a:srgbClr val="000000"/>
                          </a:solidFill>
                          <a:effectLst/>
                          <a:latin typeface="Arial" panose="020B0604020202020204" pitchFamily="34" charset="0"/>
                        </a:rPr>
                        <a:t>NextG Networks, Inc.</a:t>
                      </a:r>
                    </a:p>
                  </a:txBody>
                  <a:tcPr marL="9525" marR="9525" marT="9525" marB="0" anchor="ctr">
                    <a:lnL>
                      <a:noFill/>
                    </a:lnL>
                    <a:lnR>
                      <a:noFill/>
                    </a:lnR>
                    <a:lnT>
                      <a:noFill/>
                    </a:lnT>
                    <a:lnB>
                      <a:noFill/>
                    </a:lnB>
                  </a:tcPr>
                </a:tc>
                <a:extLst>
                  <a:ext uri="{0D108BD9-81ED-4DB2-BD59-A6C34878D82A}">
                    <a16:rowId xmlns:a16="http://schemas.microsoft.com/office/drawing/2014/main" val="31464485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29762549"/>
              </p:ext>
            </p:extLst>
          </p:nvPr>
        </p:nvGraphicFramePr>
        <p:xfrm>
          <a:off x="7789106" y="1808852"/>
          <a:ext cx="3423377" cy="3694320"/>
        </p:xfrm>
        <a:graphic>
          <a:graphicData uri="http://schemas.openxmlformats.org/drawingml/2006/table">
            <a:tbl>
              <a:tblPr/>
              <a:tblGrid>
                <a:gridCol w="3423377">
                  <a:extLst>
                    <a:ext uri="{9D8B030D-6E8A-4147-A177-3AD203B41FA5}">
                      <a16:colId xmlns:a16="http://schemas.microsoft.com/office/drawing/2014/main" val="3951450906"/>
                    </a:ext>
                  </a:extLst>
                </a:gridCol>
              </a:tblGrid>
              <a:tr h="263880">
                <a:tc>
                  <a:txBody>
                    <a:bodyPr/>
                    <a:lstStyle/>
                    <a:p>
                      <a:pPr algn="just" fontAlgn="ctr"/>
                      <a:r>
                        <a:rPr lang="en-US" sz="1100" b="1" i="0" u="none" strike="noStrike">
                          <a:solidFill>
                            <a:srgbClr val="000000"/>
                          </a:solidFill>
                          <a:effectLst/>
                          <a:latin typeface="Arial" panose="020B0604020202020204" pitchFamily="34" charset="0"/>
                        </a:rPr>
                        <a:t>PG&amp;E</a:t>
                      </a:r>
                    </a:p>
                  </a:txBody>
                  <a:tcPr marL="9525" marR="9525" marT="9525" marB="0" anchor="ctr">
                    <a:lnL>
                      <a:noFill/>
                    </a:lnL>
                    <a:lnR>
                      <a:noFill/>
                    </a:lnR>
                    <a:lnT>
                      <a:noFill/>
                    </a:lnT>
                    <a:lnB>
                      <a:noFill/>
                    </a:lnB>
                  </a:tcPr>
                </a:tc>
                <a:extLst>
                  <a:ext uri="{0D108BD9-81ED-4DB2-BD59-A6C34878D82A}">
                    <a16:rowId xmlns:a16="http://schemas.microsoft.com/office/drawing/2014/main" val="3371471285"/>
                  </a:ext>
                </a:extLst>
              </a:tr>
              <a:tr h="263880">
                <a:tc>
                  <a:txBody>
                    <a:bodyPr/>
                    <a:lstStyle/>
                    <a:p>
                      <a:pPr algn="just" fontAlgn="ctr"/>
                      <a:r>
                        <a:rPr lang="en-US" sz="1100" b="1" i="0" u="none" strike="noStrike" dirty="0">
                          <a:solidFill>
                            <a:srgbClr val="000000"/>
                          </a:solidFill>
                          <a:effectLst/>
                          <a:latin typeface="Arial" panose="020B0604020202020204" pitchFamily="34" charset="0"/>
                        </a:rPr>
                        <a:t>Sacramento Municipal Utility District</a:t>
                      </a:r>
                    </a:p>
                  </a:txBody>
                  <a:tcPr marL="9525" marR="9525" marT="9525" marB="0" anchor="ctr">
                    <a:lnL>
                      <a:noFill/>
                    </a:lnL>
                    <a:lnR>
                      <a:noFill/>
                    </a:lnR>
                    <a:lnT>
                      <a:noFill/>
                    </a:lnT>
                    <a:lnB>
                      <a:noFill/>
                    </a:lnB>
                  </a:tcPr>
                </a:tc>
                <a:extLst>
                  <a:ext uri="{0D108BD9-81ED-4DB2-BD59-A6C34878D82A}">
                    <a16:rowId xmlns:a16="http://schemas.microsoft.com/office/drawing/2014/main" val="3662861563"/>
                  </a:ext>
                </a:extLst>
              </a:tr>
              <a:tr h="263880">
                <a:tc>
                  <a:txBody>
                    <a:bodyPr/>
                    <a:lstStyle/>
                    <a:p>
                      <a:pPr algn="just" fontAlgn="ctr"/>
                      <a:r>
                        <a:rPr lang="en-US" sz="1100" b="1" i="0" u="none" strike="noStrike">
                          <a:solidFill>
                            <a:srgbClr val="000000"/>
                          </a:solidFill>
                          <a:effectLst/>
                          <a:latin typeface="Arial" panose="020B0604020202020204" pitchFamily="34" charset="0"/>
                        </a:rPr>
                        <a:t>Sierra Telephone Company</a:t>
                      </a:r>
                    </a:p>
                  </a:txBody>
                  <a:tcPr marL="9525" marR="9525" marT="9525" marB="0" anchor="ctr">
                    <a:lnL>
                      <a:noFill/>
                    </a:lnL>
                    <a:lnR>
                      <a:noFill/>
                    </a:lnR>
                    <a:lnT>
                      <a:noFill/>
                    </a:lnT>
                    <a:lnB>
                      <a:noFill/>
                    </a:lnB>
                  </a:tcPr>
                </a:tc>
                <a:extLst>
                  <a:ext uri="{0D108BD9-81ED-4DB2-BD59-A6C34878D82A}">
                    <a16:rowId xmlns:a16="http://schemas.microsoft.com/office/drawing/2014/main" val="1467347783"/>
                  </a:ext>
                </a:extLst>
              </a:tr>
              <a:tr h="263880">
                <a:tc>
                  <a:txBody>
                    <a:bodyPr/>
                    <a:lstStyle/>
                    <a:p>
                      <a:pPr algn="just" fontAlgn="ctr"/>
                      <a:r>
                        <a:rPr lang="en-US" sz="1100" b="1" i="0" u="none" strike="noStrike">
                          <a:solidFill>
                            <a:srgbClr val="000000"/>
                          </a:solidFill>
                          <a:effectLst/>
                          <a:latin typeface="Arial" panose="020B0604020202020204" pitchFamily="34" charset="0"/>
                        </a:rPr>
                        <a:t>Siskiyou Telephone Company</a:t>
                      </a:r>
                    </a:p>
                  </a:txBody>
                  <a:tcPr marL="9525" marR="9525" marT="9525" marB="0" anchor="ctr">
                    <a:lnL>
                      <a:noFill/>
                    </a:lnL>
                    <a:lnR>
                      <a:noFill/>
                    </a:lnR>
                    <a:lnT>
                      <a:noFill/>
                    </a:lnT>
                    <a:lnB>
                      <a:noFill/>
                    </a:lnB>
                  </a:tcPr>
                </a:tc>
                <a:extLst>
                  <a:ext uri="{0D108BD9-81ED-4DB2-BD59-A6C34878D82A}">
                    <a16:rowId xmlns:a16="http://schemas.microsoft.com/office/drawing/2014/main" val="1619320978"/>
                  </a:ext>
                </a:extLst>
              </a:tr>
              <a:tr h="263880">
                <a:tc>
                  <a:txBody>
                    <a:bodyPr/>
                    <a:lstStyle/>
                    <a:p>
                      <a:pPr algn="just" fontAlgn="ctr"/>
                      <a:r>
                        <a:rPr lang="en-US" sz="1100" b="1" i="0" u="none" strike="noStrike">
                          <a:solidFill>
                            <a:srgbClr val="000000"/>
                          </a:solidFill>
                          <a:effectLst/>
                          <a:latin typeface="Arial" panose="020B0604020202020204" pitchFamily="34" charset="0"/>
                        </a:rPr>
                        <a:t>Sonic</a:t>
                      </a:r>
                    </a:p>
                  </a:txBody>
                  <a:tcPr marL="9525" marR="9525" marT="9525" marB="0" anchor="ctr">
                    <a:lnL>
                      <a:noFill/>
                    </a:lnL>
                    <a:lnR>
                      <a:noFill/>
                    </a:lnR>
                    <a:lnT>
                      <a:noFill/>
                    </a:lnT>
                    <a:lnB>
                      <a:noFill/>
                    </a:lnB>
                  </a:tcPr>
                </a:tc>
                <a:extLst>
                  <a:ext uri="{0D108BD9-81ED-4DB2-BD59-A6C34878D82A}">
                    <a16:rowId xmlns:a16="http://schemas.microsoft.com/office/drawing/2014/main" val="1285224578"/>
                  </a:ext>
                </a:extLst>
              </a:tr>
              <a:tr h="263880">
                <a:tc>
                  <a:txBody>
                    <a:bodyPr/>
                    <a:lstStyle/>
                    <a:p>
                      <a:pPr algn="just" fontAlgn="ctr"/>
                      <a:r>
                        <a:rPr lang="en-US" sz="1100" b="1" i="0" u="none" strike="noStrike">
                          <a:solidFill>
                            <a:srgbClr val="000000"/>
                          </a:solidFill>
                          <a:effectLst/>
                          <a:latin typeface="Arial" panose="020B0604020202020204" pitchFamily="34" charset="0"/>
                        </a:rPr>
                        <a:t>Sprint/Nextel/Ubiquitel</a:t>
                      </a:r>
                    </a:p>
                  </a:txBody>
                  <a:tcPr marL="9525" marR="9525" marT="9525" marB="0" anchor="ctr">
                    <a:lnL>
                      <a:noFill/>
                    </a:lnL>
                    <a:lnR>
                      <a:noFill/>
                    </a:lnR>
                    <a:lnT>
                      <a:noFill/>
                    </a:lnT>
                    <a:lnB>
                      <a:noFill/>
                    </a:lnB>
                  </a:tcPr>
                </a:tc>
                <a:extLst>
                  <a:ext uri="{0D108BD9-81ED-4DB2-BD59-A6C34878D82A}">
                    <a16:rowId xmlns:a16="http://schemas.microsoft.com/office/drawing/2014/main" val="3473137928"/>
                  </a:ext>
                </a:extLst>
              </a:tr>
              <a:tr h="263880">
                <a:tc>
                  <a:txBody>
                    <a:bodyPr/>
                    <a:lstStyle/>
                    <a:p>
                      <a:pPr algn="just" fontAlgn="ctr"/>
                      <a:r>
                        <a:rPr lang="en-US" sz="1100" b="1" i="0" u="none" strike="noStrike">
                          <a:solidFill>
                            <a:srgbClr val="000000"/>
                          </a:solidFill>
                          <a:effectLst/>
                          <a:latin typeface="Arial" panose="020B0604020202020204" pitchFamily="34" charset="0"/>
                        </a:rPr>
                        <a:t>Consolidated / SureWest (Roseville Telephone Co.)</a:t>
                      </a:r>
                    </a:p>
                  </a:txBody>
                  <a:tcPr marL="9525" marR="9525" marT="9525" marB="0" anchor="ctr">
                    <a:lnL>
                      <a:noFill/>
                    </a:lnL>
                    <a:lnR>
                      <a:noFill/>
                    </a:lnR>
                    <a:lnT>
                      <a:noFill/>
                    </a:lnT>
                    <a:lnB>
                      <a:noFill/>
                    </a:lnB>
                  </a:tcPr>
                </a:tc>
                <a:extLst>
                  <a:ext uri="{0D108BD9-81ED-4DB2-BD59-A6C34878D82A}">
                    <a16:rowId xmlns:a16="http://schemas.microsoft.com/office/drawing/2014/main" val="2822173489"/>
                  </a:ext>
                </a:extLst>
              </a:tr>
              <a:tr h="263880">
                <a:tc>
                  <a:txBody>
                    <a:bodyPr/>
                    <a:lstStyle/>
                    <a:p>
                      <a:pPr algn="just" fontAlgn="ctr"/>
                      <a:r>
                        <a:rPr lang="en-US" sz="1100" b="1" i="0" u="none" strike="noStrike" dirty="0">
                          <a:solidFill>
                            <a:srgbClr val="000000"/>
                          </a:solidFill>
                          <a:effectLst/>
                          <a:latin typeface="Arial" panose="020B0604020202020204" pitchFamily="34" charset="0"/>
                        </a:rPr>
                        <a:t>T-Mobile – (PacBell Wireless/PacBell Mobile </a:t>
                      </a:r>
                      <a:r>
                        <a:rPr lang="en-US" sz="1100" b="1" i="0" u="none" strike="noStrike" dirty="0" err="1">
                          <a:solidFill>
                            <a:srgbClr val="000000"/>
                          </a:solidFill>
                          <a:effectLst/>
                          <a:latin typeface="Arial" panose="020B0604020202020204" pitchFamily="34" charset="0"/>
                        </a:rPr>
                        <a:t>Svcs</a:t>
                      </a:r>
                      <a:r>
                        <a:rPr lang="en-US" sz="11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1535135242"/>
                  </a:ext>
                </a:extLst>
              </a:tr>
              <a:tr h="263880">
                <a:tc>
                  <a:txBody>
                    <a:bodyPr/>
                    <a:lstStyle/>
                    <a:p>
                      <a:pPr algn="just" fontAlgn="ctr"/>
                      <a:r>
                        <a:rPr lang="en-US" sz="1100" b="1" i="0" u="none" strike="noStrike">
                          <a:solidFill>
                            <a:srgbClr val="000000"/>
                          </a:solidFill>
                          <a:effectLst/>
                          <a:latin typeface="Arial" panose="020B0604020202020204" pitchFamily="34" charset="0"/>
                        </a:rPr>
                        <a:t>Trinity Public Utility Dist.  (Hayfork Valley PUD)</a:t>
                      </a:r>
                    </a:p>
                  </a:txBody>
                  <a:tcPr marL="9525" marR="9525" marT="9525" marB="0" anchor="ctr">
                    <a:lnL>
                      <a:noFill/>
                    </a:lnL>
                    <a:lnR>
                      <a:noFill/>
                    </a:lnR>
                    <a:lnT>
                      <a:noFill/>
                    </a:lnT>
                    <a:lnB>
                      <a:noFill/>
                    </a:lnB>
                  </a:tcPr>
                </a:tc>
                <a:extLst>
                  <a:ext uri="{0D108BD9-81ED-4DB2-BD59-A6C34878D82A}">
                    <a16:rowId xmlns:a16="http://schemas.microsoft.com/office/drawing/2014/main" val="3181008515"/>
                  </a:ext>
                </a:extLst>
              </a:tr>
              <a:tr h="263880">
                <a:tc>
                  <a:txBody>
                    <a:bodyPr/>
                    <a:lstStyle/>
                    <a:p>
                      <a:pPr algn="just" fontAlgn="ctr"/>
                      <a:r>
                        <a:rPr lang="en-US" sz="1100" b="1" i="0" u="none" strike="noStrike">
                          <a:solidFill>
                            <a:srgbClr val="000000"/>
                          </a:solidFill>
                          <a:effectLst/>
                          <a:latin typeface="Arial" panose="020B0604020202020204" pitchFamily="34" charset="0"/>
                        </a:rPr>
                        <a:t>Turlock Irrigation District</a:t>
                      </a:r>
                    </a:p>
                  </a:txBody>
                  <a:tcPr marL="9525" marR="9525" marT="9525" marB="0" anchor="ctr">
                    <a:lnL>
                      <a:noFill/>
                    </a:lnL>
                    <a:lnR>
                      <a:noFill/>
                    </a:lnR>
                    <a:lnT>
                      <a:noFill/>
                    </a:lnT>
                    <a:lnB>
                      <a:noFill/>
                    </a:lnB>
                  </a:tcPr>
                </a:tc>
                <a:extLst>
                  <a:ext uri="{0D108BD9-81ED-4DB2-BD59-A6C34878D82A}">
                    <a16:rowId xmlns:a16="http://schemas.microsoft.com/office/drawing/2014/main" val="67657553"/>
                  </a:ext>
                </a:extLst>
              </a:tr>
              <a:tr h="263880">
                <a:tc>
                  <a:txBody>
                    <a:bodyPr/>
                    <a:lstStyle/>
                    <a:p>
                      <a:pPr algn="just" fontAlgn="ctr"/>
                      <a:r>
                        <a:rPr lang="en-US" sz="1100" b="1" i="0" u="none" strike="noStrike">
                          <a:solidFill>
                            <a:srgbClr val="000000"/>
                          </a:solidFill>
                          <a:effectLst/>
                          <a:latin typeface="Arial" panose="020B0604020202020204" pitchFamily="34" charset="0"/>
                        </a:rPr>
                        <a:t>Verizon California Inc.  (GTE &amp; Contel of California)</a:t>
                      </a:r>
                    </a:p>
                  </a:txBody>
                  <a:tcPr marL="9525" marR="9525" marT="9525" marB="0" anchor="ctr">
                    <a:lnL>
                      <a:noFill/>
                    </a:lnL>
                    <a:lnR>
                      <a:noFill/>
                    </a:lnR>
                    <a:lnT>
                      <a:noFill/>
                    </a:lnT>
                    <a:lnB>
                      <a:noFill/>
                    </a:lnB>
                  </a:tcPr>
                </a:tc>
                <a:extLst>
                  <a:ext uri="{0D108BD9-81ED-4DB2-BD59-A6C34878D82A}">
                    <a16:rowId xmlns:a16="http://schemas.microsoft.com/office/drawing/2014/main" val="1620559503"/>
                  </a:ext>
                </a:extLst>
              </a:tr>
              <a:tr h="263880">
                <a:tc>
                  <a:txBody>
                    <a:bodyPr/>
                    <a:lstStyle/>
                    <a:p>
                      <a:pPr algn="just" fontAlgn="ctr"/>
                      <a:r>
                        <a:rPr lang="en-US" sz="1100" b="1" i="0" u="none" strike="noStrike">
                          <a:solidFill>
                            <a:srgbClr val="000000"/>
                          </a:solidFill>
                          <a:effectLst/>
                          <a:latin typeface="Arial" panose="020B0604020202020204" pitchFamily="34" charset="0"/>
                        </a:rPr>
                        <a:t>Verizon Wireless (GTE Mobilnet)</a:t>
                      </a:r>
                    </a:p>
                  </a:txBody>
                  <a:tcPr marL="9525" marR="9525" marT="9525" marB="0" anchor="ctr">
                    <a:lnL>
                      <a:noFill/>
                    </a:lnL>
                    <a:lnR>
                      <a:noFill/>
                    </a:lnR>
                    <a:lnT>
                      <a:noFill/>
                    </a:lnT>
                    <a:lnB>
                      <a:noFill/>
                    </a:lnB>
                  </a:tcPr>
                </a:tc>
                <a:extLst>
                  <a:ext uri="{0D108BD9-81ED-4DB2-BD59-A6C34878D82A}">
                    <a16:rowId xmlns:a16="http://schemas.microsoft.com/office/drawing/2014/main" val="1077691703"/>
                  </a:ext>
                </a:extLst>
              </a:tr>
              <a:tr h="263880">
                <a:tc>
                  <a:txBody>
                    <a:bodyPr/>
                    <a:lstStyle/>
                    <a:p>
                      <a:pPr algn="just" fontAlgn="ctr"/>
                      <a:r>
                        <a:rPr lang="en-US" sz="1100" b="1" i="0" u="none" strike="noStrike">
                          <a:solidFill>
                            <a:srgbClr val="000000"/>
                          </a:solidFill>
                          <a:effectLst/>
                          <a:latin typeface="Arial" panose="020B0604020202020204" pitchFamily="34" charset="0"/>
                        </a:rPr>
                        <a:t>Volcano Telephone Company </a:t>
                      </a:r>
                    </a:p>
                  </a:txBody>
                  <a:tcPr marL="9525" marR="9525" marT="9525" marB="0" anchor="ctr">
                    <a:lnL>
                      <a:noFill/>
                    </a:lnL>
                    <a:lnR>
                      <a:noFill/>
                    </a:lnR>
                    <a:lnT>
                      <a:noFill/>
                    </a:lnT>
                    <a:lnB>
                      <a:noFill/>
                    </a:lnB>
                  </a:tcPr>
                </a:tc>
                <a:extLst>
                  <a:ext uri="{0D108BD9-81ED-4DB2-BD59-A6C34878D82A}">
                    <a16:rowId xmlns:a16="http://schemas.microsoft.com/office/drawing/2014/main" val="3436970182"/>
                  </a:ext>
                </a:extLst>
              </a:tr>
              <a:tr h="263880">
                <a:tc>
                  <a:txBody>
                    <a:bodyPr/>
                    <a:lstStyle/>
                    <a:p>
                      <a:pPr algn="just" fontAlgn="ctr"/>
                      <a:r>
                        <a:rPr lang="en-US" sz="1100" b="1" i="0" u="none" strike="noStrike" dirty="0">
                          <a:solidFill>
                            <a:srgbClr val="000000"/>
                          </a:solidFill>
                          <a:effectLst/>
                          <a:latin typeface="Arial" panose="020B0604020202020204" pitchFamily="34" charset="0"/>
                        </a:rPr>
                        <a:t>Western States Teleport (Crosslink Networks)</a:t>
                      </a:r>
                    </a:p>
                  </a:txBody>
                  <a:tcPr marL="9525" marR="9525" marT="9525" marB="0" anchor="ctr">
                    <a:lnL>
                      <a:noFill/>
                    </a:lnL>
                    <a:lnR>
                      <a:noFill/>
                    </a:lnR>
                    <a:lnT>
                      <a:noFill/>
                    </a:lnT>
                    <a:lnB>
                      <a:noFill/>
                    </a:lnB>
                  </a:tcPr>
                </a:tc>
                <a:extLst>
                  <a:ext uri="{0D108BD9-81ED-4DB2-BD59-A6C34878D82A}">
                    <a16:rowId xmlns:a16="http://schemas.microsoft.com/office/drawing/2014/main" val="3475859105"/>
                  </a:ext>
                </a:extLst>
              </a:tr>
            </a:tbl>
          </a:graphicData>
        </a:graphic>
      </p:graphicFrame>
    </p:spTree>
    <p:extLst>
      <p:ext uri="{BB962C8B-B14F-4D97-AF65-F5344CB8AC3E}">
        <p14:creationId xmlns:p14="http://schemas.microsoft.com/office/powerpoint/2010/main" val="404474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br>
            <a:r>
              <a:rPr lang="en-US" sz="4900" b="1" dirty="0"/>
              <a:t>NCJPA Protocols, Rules, Guidelines </a:t>
            </a:r>
            <a:br>
              <a:rPr lang="en-US" b="1" dirty="0"/>
            </a:br>
            <a:r>
              <a:rPr lang="en-US" dirty="0">
                <a:solidFill>
                  <a:schemeClr val="accent1">
                    <a:lumMod val="75000"/>
                  </a:schemeClr>
                </a:solidFill>
              </a:rPr>
              <a:t>[Proprietary]</a:t>
            </a:r>
            <a:endParaRPr lang="en-US" b="1" dirty="0">
              <a:solidFill>
                <a:schemeClr val="accent1">
                  <a:lumMod val="75000"/>
                </a:schemeClr>
              </a:solidFill>
            </a:endParaRPr>
          </a:p>
        </p:txBody>
      </p:sp>
      <p:sp>
        <p:nvSpPr>
          <p:cNvPr id="3" name="Content Placeholder 2"/>
          <p:cNvSpPr>
            <a:spLocks noGrp="1"/>
          </p:cNvSpPr>
          <p:nvPr>
            <p:ph idx="1"/>
          </p:nvPr>
        </p:nvSpPr>
        <p:spPr>
          <a:xfrm>
            <a:off x="1116491" y="1902447"/>
            <a:ext cx="5797493" cy="2075257"/>
          </a:xfrm>
        </p:spPr>
        <p:txBody>
          <a:bodyPr>
            <a:noAutofit/>
          </a:bodyPr>
          <a:lstStyle/>
          <a:p>
            <a:pPr>
              <a:buClr>
                <a:schemeClr val="tx1"/>
              </a:buClr>
              <a:buFont typeface="Calibri" panose="020F0502020204030204" pitchFamily="34" charset="0"/>
              <a:buChar char="•"/>
            </a:pPr>
            <a:r>
              <a:rPr lang="en-US" sz="2800" dirty="0">
                <a:solidFill>
                  <a:schemeClr val="tx1"/>
                </a:solidFill>
              </a:rPr>
              <a:t>Agreement [including Amendments]</a:t>
            </a:r>
          </a:p>
          <a:p>
            <a:pPr>
              <a:buClr>
                <a:schemeClr val="tx1"/>
              </a:buClr>
              <a:buFont typeface="Calibri" panose="020F0502020204030204" pitchFamily="34" charset="0"/>
              <a:buChar char="•"/>
            </a:pPr>
            <a:r>
              <a:rPr lang="en-US" sz="2800" dirty="0">
                <a:solidFill>
                  <a:schemeClr val="tx1"/>
                </a:solidFill>
              </a:rPr>
              <a:t>By-Laws</a:t>
            </a:r>
          </a:p>
          <a:p>
            <a:pPr>
              <a:buClr>
                <a:schemeClr val="tx1"/>
              </a:buClr>
              <a:buFont typeface="Calibri" panose="020F0502020204030204" pitchFamily="34" charset="0"/>
              <a:buChar char="•"/>
            </a:pPr>
            <a:r>
              <a:rPr lang="en-US" sz="2800" dirty="0">
                <a:solidFill>
                  <a:schemeClr val="tx1"/>
                </a:solidFill>
              </a:rPr>
              <a:t>Routine Handbook</a:t>
            </a:r>
          </a:p>
          <a:p>
            <a:pPr>
              <a:buClr>
                <a:schemeClr val="tx1"/>
              </a:buClr>
              <a:buFont typeface="Calibri" panose="020F0502020204030204" pitchFamily="34" charset="0"/>
              <a:buChar char="•"/>
            </a:pPr>
            <a:r>
              <a:rPr lang="en-US" sz="2800" dirty="0">
                <a:solidFill>
                  <a:schemeClr val="tx1"/>
                </a:solidFill>
              </a:rPr>
              <a:t>Friend Database</a:t>
            </a:r>
          </a:p>
        </p:txBody>
      </p:sp>
      <p:pic>
        <p:nvPicPr>
          <p:cNvPr id="4" name="Content Placeholder 3"/>
          <p:cNvPicPr>
            <a:picLocks noChangeAspect="1"/>
          </p:cNvPicPr>
          <p:nvPr/>
        </p:nvPicPr>
        <p:blipFill rotWithShape="1">
          <a:blip r:embed="rId2"/>
          <a:srcRect l="28580" t="5873" r="28280" b="3772"/>
          <a:stretch/>
        </p:blipFill>
        <p:spPr>
          <a:xfrm>
            <a:off x="7497724" y="1902447"/>
            <a:ext cx="3657956" cy="4297887"/>
          </a:xfrm>
          <a:prstGeom prst="rect">
            <a:avLst/>
          </a:prstGeom>
          <a:ln w="38100">
            <a:solidFill>
              <a:srgbClr val="0070C0"/>
            </a:solidFill>
          </a:ln>
        </p:spPr>
      </p:pic>
      <p:pic>
        <p:nvPicPr>
          <p:cNvPr id="5" name="Content Placeholder 3"/>
          <p:cNvPicPr>
            <a:picLocks noChangeAspect="1"/>
          </p:cNvPicPr>
          <p:nvPr/>
        </p:nvPicPr>
        <p:blipFill rotWithShape="1">
          <a:blip r:embed="rId3"/>
          <a:srcRect l="65117" t="12598" r="15160" b="4869"/>
          <a:stretch/>
        </p:blipFill>
        <p:spPr>
          <a:xfrm>
            <a:off x="1246909" y="4142791"/>
            <a:ext cx="1815413" cy="2136711"/>
          </a:xfrm>
          <a:prstGeom prst="rect">
            <a:avLst/>
          </a:prstGeom>
          <a:ln w="38100">
            <a:solidFill>
              <a:srgbClr val="0070C0"/>
            </a:solidFill>
          </a:ln>
        </p:spPr>
      </p:pic>
      <p:pic>
        <p:nvPicPr>
          <p:cNvPr id="6" name="Content Placeholder 5"/>
          <p:cNvPicPr>
            <a:picLocks noChangeAspect="1"/>
          </p:cNvPicPr>
          <p:nvPr/>
        </p:nvPicPr>
        <p:blipFill rotWithShape="1">
          <a:blip r:embed="rId4"/>
          <a:srcRect l="64778" t="12863" r="14842" b="6668"/>
          <a:stretch/>
        </p:blipFill>
        <p:spPr>
          <a:xfrm>
            <a:off x="3237352" y="4142792"/>
            <a:ext cx="1924005" cy="2136710"/>
          </a:xfrm>
          <a:prstGeom prst="rect">
            <a:avLst/>
          </a:prstGeom>
          <a:ln w="38100">
            <a:solidFill>
              <a:srgbClr val="0070C0"/>
            </a:solidFill>
          </a:ln>
        </p:spPr>
      </p:pic>
      <p:pic>
        <p:nvPicPr>
          <p:cNvPr id="8" name="Picture 7"/>
          <p:cNvPicPr>
            <a:picLocks noChangeAspect="1"/>
          </p:cNvPicPr>
          <p:nvPr/>
        </p:nvPicPr>
        <p:blipFill rotWithShape="1">
          <a:blip r:embed="rId5"/>
          <a:srcRect l="67227" t="12228" r="17187" b="13086"/>
          <a:stretch/>
        </p:blipFill>
        <p:spPr>
          <a:xfrm>
            <a:off x="5336387" y="4113889"/>
            <a:ext cx="1734750" cy="2148856"/>
          </a:xfrm>
          <a:prstGeom prst="rect">
            <a:avLst/>
          </a:prstGeom>
          <a:ln w="38100">
            <a:solidFill>
              <a:srgbClr val="0070C0"/>
            </a:solidFill>
          </a:ln>
        </p:spPr>
      </p:pic>
      <p:pic>
        <p:nvPicPr>
          <p:cNvPr id="9" name="Picture 2" descr="http://www.ncjpa.org/storage/200620NCJPA20Logo_1.jpg?__SQUARESPACE_CACHEVERSION=13896494859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882" y="323259"/>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210DB77-03DE-42B0-82AB-25A3A7E1D712}" type="slidenum">
              <a:rPr lang="en-US" smtClean="0"/>
              <a:t>5</a:t>
            </a:fld>
            <a:endParaRPr lang="en-US"/>
          </a:p>
        </p:txBody>
      </p:sp>
    </p:spTree>
    <p:extLst>
      <p:ext uri="{BB962C8B-B14F-4D97-AF65-F5344CB8AC3E}">
        <p14:creationId xmlns:p14="http://schemas.microsoft.com/office/powerpoint/2010/main" val="156806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45" y="1792397"/>
            <a:ext cx="10515600" cy="4351338"/>
          </a:xfrm>
        </p:spPr>
        <p:txBody>
          <a:bodyPr>
            <a:noAutofit/>
          </a:bodyPr>
          <a:lstStyle/>
          <a:p>
            <a:r>
              <a:rPr lang="en-US" sz="2400" b="1" dirty="0">
                <a:solidFill>
                  <a:srgbClr val="0070C0"/>
                </a:solidFill>
              </a:rPr>
              <a:t>Northern California Joint Pole Association (NCJPA): </a:t>
            </a:r>
            <a:r>
              <a:rPr lang="en-US" sz="2400" dirty="0"/>
              <a:t>A non-profit organization </a:t>
            </a:r>
            <a:r>
              <a:rPr lang="en-US" sz="2400" dirty="0" err="1"/>
              <a:t>formedto</a:t>
            </a:r>
            <a:r>
              <a:rPr lang="en-US" sz="2400" dirty="0"/>
              <a:t> be formed and supported by the Parties [Members] to accomplish the purposes [Cost Sharing] set forth within the Agreement.</a:t>
            </a:r>
          </a:p>
          <a:p>
            <a:r>
              <a:rPr lang="en-US" sz="2400" b="1" dirty="0">
                <a:solidFill>
                  <a:srgbClr val="0070C0"/>
                </a:solidFill>
              </a:rPr>
              <a:t>Authorization - Joint Pole Authorization – (Form JP# 2-1) </a:t>
            </a:r>
            <a:r>
              <a:rPr lang="en-US" sz="2400" i="1" dirty="0">
                <a:solidFill>
                  <a:srgbClr val="0070C0"/>
                </a:solidFill>
              </a:rPr>
              <a:t>[aka “JPA, Intent, Form 2”]</a:t>
            </a:r>
            <a:r>
              <a:rPr lang="en-US" sz="2400" b="1" dirty="0">
                <a:solidFill>
                  <a:srgbClr val="0070C0"/>
                </a:solidFill>
              </a:rPr>
              <a:t>: </a:t>
            </a:r>
            <a:r>
              <a:rPr lang="en-US" sz="2400" dirty="0"/>
              <a:t>A document used for proposing and approving work [and associated cost of work] on Jointly Owned Poles, or used to propose the placement of jointly Owned Poles or their apparatus or equipment, or to propose joint Ownership of a solely owned pole.</a:t>
            </a:r>
          </a:p>
          <a:p>
            <a:r>
              <a:rPr lang="en-US" sz="2400" b="1" dirty="0">
                <a:solidFill>
                  <a:srgbClr val="0070C0"/>
                </a:solidFill>
              </a:rPr>
              <a:t>Billing Cycle' (Form #2-1 Final): </a:t>
            </a:r>
            <a:r>
              <a:rPr lang="en-US" sz="2400" dirty="0"/>
              <a:t>The time period during which JPA Authorizations are accepted for billing at the Association, as set by the Association. The end of one Billing Cycle is also the beginning of the next Billing Cycle. </a:t>
            </a:r>
          </a:p>
        </p:txBody>
      </p:sp>
      <p:sp>
        <p:nvSpPr>
          <p:cNvPr id="4" name="Title 1"/>
          <p:cNvSpPr txBox="1">
            <a:spLocks/>
          </p:cNvSpPr>
          <p:nvPr/>
        </p:nvSpPr>
        <p:spPr>
          <a:xfrm>
            <a:off x="838200" y="4668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Key NCJPA Purpose Descriptions </a:t>
            </a:r>
          </a:p>
        </p:txBody>
      </p:sp>
      <p:pic>
        <p:nvPicPr>
          <p:cNvPr id="5"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905" y="275377"/>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210DB77-03DE-42B0-82AB-25A3A7E1D712}" type="slidenum">
              <a:rPr lang="en-US" smtClean="0"/>
              <a:t>6</a:t>
            </a:fld>
            <a:endParaRPr lang="en-US"/>
          </a:p>
        </p:txBody>
      </p:sp>
    </p:spTree>
    <p:extLst>
      <p:ext uri="{BB962C8B-B14F-4D97-AF65-F5344CB8AC3E}">
        <p14:creationId xmlns:p14="http://schemas.microsoft.com/office/powerpoint/2010/main" val="233981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lstStyle/>
          <a:p>
            <a:pPr algn="ctr"/>
            <a:r>
              <a:rPr lang="en-US" b="1" dirty="0"/>
              <a:t>By Laws – </a:t>
            </a:r>
            <a:r>
              <a:rPr lang="en-US" b="1" dirty="0">
                <a:solidFill>
                  <a:srgbClr val="0070C0"/>
                </a:solidFill>
              </a:rPr>
              <a:t>NCJPA Purpose</a:t>
            </a:r>
          </a:p>
        </p:txBody>
      </p:sp>
      <p:sp>
        <p:nvSpPr>
          <p:cNvPr id="3" name="Content Placeholder 2"/>
          <p:cNvSpPr>
            <a:spLocks noGrp="1"/>
          </p:cNvSpPr>
          <p:nvPr>
            <p:ph idx="1"/>
          </p:nvPr>
        </p:nvSpPr>
        <p:spPr/>
        <p:txBody>
          <a:bodyPr>
            <a:normAutofit/>
          </a:bodyPr>
          <a:lstStyle/>
          <a:p>
            <a:endParaRPr lang="en-US" sz="3200" dirty="0"/>
          </a:p>
          <a:p>
            <a:r>
              <a:rPr lang="en-US" sz="3200" b="1" dirty="0"/>
              <a:t>A. </a:t>
            </a:r>
            <a:r>
              <a:rPr lang="en-US" sz="3200" dirty="0"/>
              <a:t>Maintain records, for the work connected with recording and pricing of transactions for the joint use of poles and their appurtenances. </a:t>
            </a:r>
          </a:p>
          <a:p>
            <a:pPr marL="0" indent="0">
              <a:buNone/>
            </a:pPr>
            <a:endParaRPr lang="en-US" sz="3200" dirty="0"/>
          </a:p>
          <a:p>
            <a:r>
              <a:rPr lang="en-US" sz="3200" b="1" dirty="0"/>
              <a:t>B. </a:t>
            </a:r>
            <a:r>
              <a:rPr lang="en-US" sz="3200" dirty="0"/>
              <a:t>Prepare Assessments, Bills of Sale (Form 44) to members, and related joint use activities. </a:t>
            </a:r>
          </a:p>
        </p:txBody>
      </p:sp>
      <p:pic>
        <p:nvPicPr>
          <p:cNvPr id="4"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38" y="270802"/>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210DB77-03DE-42B0-82AB-25A3A7E1D712}" type="slidenum">
              <a:rPr lang="en-US" smtClean="0"/>
              <a:t>7</a:t>
            </a:fld>
            <a:endParaRPr lang="en-US"/>
          </a:p>
        </p:txBody>
      </p:sp>
    </p:spTree>
    <p:extLst>
      <p:ext uri="{BB962C8B-B14F-4D97-AF65-F5344CB8AC3E}">
        <p14:creationId xmlns:p14="http://schemas.microsoft.com/office/powerpoint/2010/main" val="238783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70" y="225166"/>
            <a:ext cx="11080908" cy="1325563"/>
          </a:xfrm>
        </p:spPr>
        <p:txBody>
          <a:bodyPr/>
          <a:lstStyle/>
          <a:p>
            <a:pPr algn="ctr"/>
            <a:r>
              <a:rPr lang="en-US" b="1" dirty="0"/>
              <a:t>Friend Database Input Data Fields</a:t>
            </a:r>
          </a:p>
        </p:txBody>
      </p:sp>
      <p:sp>
        <p:nvSpPr>
          <p:cNvPr id="8" name="Content Placeholder 7"/>
          <p:cNvSpPr>
            <a:spLocks noGrp="1"/>
          </p:cNvSpPr>
          <p:nvPr>
            <p:ph idx="1"/>
          </p:nvPr>
        </p:nvSpPr>
        <p:spPr>
          <a:xfrm>
            <a:off x="1330225" y="1844080"/>
            <a:ext cx="4716011" cy="4637159"/>
          </a:xfrm>
        </p:spPr>
        <p:txBody>
          <a:bodyPr>
            <a:noAutofit/>
          </a:bodyPr>
          <a:lstStyle/>
          <a:p>
            <a:pPr lvl="0">
              <a:buClr>
                <a:schemeClr val="tx1"/>
              </a:buClr>
              <a:buFont typeface="Symbol" panose="05050102010706020507" pitchFamily="18" charset="2"/>
              <a:buChar char=""/>
            </a:pPr>
            <a:r>
              <a:rPr lang="fr-FR" sz="2400" dirty="0">
                <a:solidFill>
                  <a:srgbClr val="0070C0"/>
                </a:solidFill>
              </a:rPr>
              <a:t>Unique ID (non pole-</a:t>
            </a:r>
            <a:r>
              <a:rPr lang="fr-FR" sz="2400" dirty="0" err="1">
                <a:solidFill>
                  <a:srgbClr val="0070C0"/>
                </a:solidFill>
              </a:rPr>
              <a:t>related</a:t>
            </a:r>
            <a:r>
              <a:rPr lang="fr-FR" sz="2400" dirty="0">
                <a:solidFill>
                  <a:srgbClr val="0070C0"/>
                </a:solidFill>
              </a:rPr>
              <a:t>)</a:t>
            </a:r>
            <a:endParaRPr lang="en-US" sz="2400" dirty="0">
              <a:solidFill>
                <a:srgbClr val="0070C0"/>
              </a:solidFill>
            </a:endParaRPr>
          </a:p>
          <a:p>
            <a:pPr lvl="0">
              <a:buClr>
                <a:schemeClr val="tx1"/>
              </a:buClr>
              <a:buFont typeface="Symbol" panose="05050102010706020507" pitchFamily="18" charset="2"/>
              <a:buChar char=""/>
            </a:pPr>
            <a:r>
              <a:rPr lang="en-US" sz="2400" dirty="0">
                <a:solidFill>
                  <a:srgbClr val="0070C0"/>
                </a:solidFill>
              </a:rPr>
              <a:t>Pole Number</a:t>
            </a:r>
          </a:p>
          <a:p>
            <a:pPr lvl="0">
              <a:buClr>
                <a:schemeClr val="tx1"/>
              </a:buClr>
              <a:buFont typeface="Symbol" panose="05050102010706020507" pitchFamily="18" charset="2"/>
              <a:buChar char=""/>
            </a:pPr>
            <a:r>
              <a:rPr lang="en-US" sz="2400" dirty="0">
                <a:solidFill>
                  <a:srgbClr val="0070C0"/>
                </a:solidFill>
              </a:rPr>
              <a:t>Pole Replacement Number</a:t>
            </a:r>
          </a:p>
          <a:p>
            <a:pPr lvl="0">
              <a:buClr>
                <a:schemeClr val="tx1"/>
              </a:buClr>
              <a:buFont typeface="Symbol" panose="05050102010706020507" pitchFamily="18" charset="2"/>
              <a:buChar char=""/>
            </a:pPr>
            <a:r>
              <a:rPr lang="en-US" sz="2400" dirty="0">
                <a:solidFill>
                  <a:srgbClr val="0070C0"/>
                </a:solidFill>
              </a:rPr>
              <a:t>Longitude and Latitude</a:t>
            </a:r>
          </a:p>
          <a:p>
            <a:pPr lvl="0">
              <a:buClr>
                <a:schemeClr val="tx1"/>
              </a:buClr>
              <a:buFont typeface="Symbol" panose="05050102010706020507" pitchFamily="18" charset="2"/>
              <a:buChar char=""/>
            </a:pPr>
            <a:r>
              <a:rPr lang="en-US" sz="2400" dirty="0">
                <a:solidFill>
                  <a:srgbClr val="0070C0"/>
                </a:solidFill>
              </a:rPr>
              <a:t>Pole Class</a:t>
            </a:r>
          </a:p>
          <a:p>
            <a:pPr lvl="0">
              <a:buClr>
                <a:schemeClr val="tx1"/>
              </a:buClr>
              <a:buFont typeface="Symbol" panose="05050102010706020507" pitchFamily="18" charset="2"/>
              <a:buChar char=""/>
            </a:pPr>
            <a:r>
              <a:rPr lang="en-US" sz="2400" dirty="0">
                <a:solidFill>
                  <a:srgbClr val="0070C0"/>
                </a:solidFill>
              </a:rPr>
              <a:t>Base Owner</a:t>
            </a:r>
          </a:p>
          <a:p>
            <a:pPr lvl="0">
              <a:buClr>
                <a:schemeClr val="tx1"/>
              </a:buClr>
              <a:buFont typeface="Symbol" panose="05050102010706020507" pitchFamily="18" charset="2"/>
              <a:buChar char=""/>
            </a:pPr>
            <a:r>
              <a:rPr lang="en-US" sz="2400" dirty="0">
                <a:solidFill>
                  <a:srgbClr val="0070C0"/>
                </a:solidFill>
              </a:rPr>
              <a:t>Location and Height</a:t>
            </a:r>
          </a:p>
          <a:p>
            <a:pPr lvl="0">
              <a:buClr>
                <a:schemeClr val="tx1"/>
              </a:buClr>
              <a:buFont typeface="Symbol" panose="05050102010706020507" pitchFamily="18" charset="2"/>
              <a:buChar char=""/>
            </a:pPr>
            <a:r>
              <a:rPr lang="en-US" sz="2400" dirty="0">
                <a:solidFill>
                  <a:srgbClr val="0070C0"/>
                </a:solidFill>
              </a:rPr>
              <a:t>Top Extension</a:t>
            </a:r>
          </a:p>
          <a:p>
            <a:pPr lvl="0">
              <a:buClr>
                <a:schemeClr val="tx1"/>
              </a:buClr>
              <a:buFont typeface="Symbol" panose="05050102010706020507" pitchFamily="18" charset="2"/>
              <a:buChar char=""/>
            </a:pPr>
            <a:r>
              <a:rPr lang="en-US" sz="2400" dirty="0">
                <a:solidFill>
                  <a:srgbClr val="0070C0"/>
                </a:solidFill>
              </a:rPr>
              <a:t>Year Set</a:t>
            </a:r>
          </a:p>
        </p:txBody>
      </p:sp>
      <p:sp>
        <p:nvSpPr>
          <p:cNvPr id="4" name="Content Placeholder 7"/>
          <p:cNvSpPr txBox="1">
            <a:spLocks/>
          </p:cNvSpPr>
          <p:nvPr/>
        </p:nvSpPr>
        <p:spPr>
          <a:xfrm>
            <a:off x="6290814" y="1778766"/>
            <a:ext cx="5458408" cy="4413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Symbol" panose="05050102010706020507" pitchFamily="18" charset="2"/>
              <a:buChar char="-"/>
            </a:pPr>
            <a:r>
              <a:rPr lang="en-US" sz="2400" dirty="0">
                <a:solidFill>
                  <a:srgbClr val="0070C0"/>
                </a:solidFill>
              </a:rPr>
              <a:t>Treatment </a:t>
            </a:r>
          </a:p>
          <a:p>
            <a:pPr>
              <a:buClr>
                <a:schemeClr val="tx1"/>
              </a:buClr>
              <a:buFont typeface="Symbol" panose="05050102010706020507" pitchFamily="18" charset="2"/>
              <a:buChar char="-"/>
            </a:pPr>
            <a:r>
              <a:rPr lang="en-US" sz="2400" dirty="0">
                <a:solidFill>
                  <a:srgbClr val="0070C0"/>
                </a:solidFill>
              </a:rPr>
              <a:t>City</a:t>
            </a:r>
          </a:p>
          <a:p>
            <a:pPr>
              <a:buClr>
                <a:schemeClr val="tx1"/>
              </a:buClr>
              <a:buFont typeface="Symbol" panose="05050102010706020507" pitchFamily="18" charset="2"/>
              <a:buChar char="-"/>
            </a:pPr>
            <a:r>
              <a:rPr lang="en-US" sz="2400" dirty="0">
                <a:solidFill>
                  <a:srgbClr val="0070C0"/>
                </a:solidFill>
              </a:rPr>
              <a:t>Area Code (obsolete)</a:t>
            </a:r>
          </a:p>
          <a:p>
            <a:pPr>
              <a:buClr>
                <a:schemeClr val="tx1"/>
              </a:buClr>
              <a:buFont typeface="Symbol" panose="05050102010706020507" pitchFamily="18" charset="2"/>
              <a:buChar char="-"/>
            </a:pPr>
            <a:r>
              <a:rPr lang="en-US" sz="2400" dirty="0">
                <a:solidFill>
                  <a:srgbClr val="0070C0"/>
                </a:solidFill>
              </a:rPr>
              <a:t>Status</a:t>
            </a:r>
          </a:p>
          <a:p>
            <a:pPr>
              <a:buClr>
                <a:schemeClr val="tx1"/>
              </a:buClr>
              <a:buFont typeface="Symbol" panose="05050102010706020507" pitchFamily="18" charset="2"/>
              <a:buChar char="-"/>
            </a:pPr>
            <a:r>
              <a:rPr lang="en-US" sz="2400" dirty="0">
                <a:solidFill>
                  <a:srgbClr val="0070C0"/>
                </a:solidFill>
              </a:rPr>
              <a:t>JPA (unrelated to the physical characteristics of the pole)</a:t>
            </a:r>
          </a:p>
          <a:p>
            <a:pPr>
              <a:buClr>
                <a:schemeClr val="tx1"/>
              </a:buClr>
              <a:buFont typeface="Symbol" panose="05050102010706020507" pitchFamily="18" charset="2"/>
              <a:buChar char="-"/>
            </a:pPr>
            <a:r>
              <a:rPr lang="en-US" sz="2400" dirty="0">
                <a:solidFill>
                  <a:srgbClr val="0070C0"/>
                </a:solidFill>
              </a:rPr>
              <a:t>Billed Date (unrelated to the physical characteristics of the pole)</a:t>
            </a:r>
          </a:p>
          <a:p>
            <a:pPr>
              <a:buClr>
                <a:schemeClr val="tx1"/>
              </a:buClr>
              <a:buFont typeface="Symbol" panose="05050102010706020507" pitchFamily="18" charset="2"/>
              <a:buChar char="-"/>
            </a:pPr>
            <a:r>
              <a:rPr lang="en-US" sz="2400" dirty="0">
                <a:solidFill>
                  <a:srgbClr val="0070C0"/>
                </a:solidFill>
              </a:rPr>
              <a:t>Bill of Sale (unrelated to the physical characteristics of the pole)</a:t>
            </a:r>
          </a:p>
          <a:p>
            <a:pPr>
              <a:buClr>
                <a:schemeClr val="tx1"/>
              </a:buClr>
              <a:buFont typeface="Symbol" panose="05050102010706020507" pitchFamily="18" charset="2"/>
              <a:buChar char="-"/>
            </a:pPr>
            <a:r>
              <a:rPr lang="en-US" sz="2400" dirty="0">
                <a:solidFill>
                  <a:srgbClr val="0070C0"/>
                </a:solidFill>
              </a:rPr>
              <a:t>Member(s) Code and Grade/Space info</a:t>
            </a:r>
          </a:p>
        </p:txBody>
      </p:sp>
      <p:pic>
        <p:nvPicPr>
          <p:cNvPr id="5" name="Picture 2" descr="http://www.ncjpa.org/storage/200620NCJPA20Logo_1.jpg?__SQUARESPACE_CACHEVERSION=1389649485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26" y="313244"/>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210DB77-03DE-42B0-82AB-25A3A7E1D712}" type="slidenum">
              <a:rPr lang="en-US" smtClean="0"/>
              <a:t>8</a:t>
            </a:fld>
            <a:endParaRPr lang="en-US"/>
          </a:p>
        </p:txBody>
      </p:sp>
    </p:spTree>
    <p:extLst>
      <p:ext uri="{BB962C8B-B14F-4D97-AF65-F5344CB8AC3E}">
        <p14:creationId xmlns:p14="http://schemas.microsoft.com/office/powerpoint/2010/main" val="228419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5" y="159852"/>
            <a:ext cx="11253755" cy="1325563"/>
          </a:xfrm>
        </p:spPr>
        <p:txBody>
          <a:bodyPr/>
          <a:lstStyle/>
          <a:p>
            <a:pPr algn="ctr"/>
            <a:r>
              <a:rPr lang="en-US" b="1" dirty="0"/>
              <a:t>Friend Database Screenshot</a:t>
            </a:r>
          </a:p>
        </p:txBody>
      </p:sp>
      <p:pic>
        <p:nvPicPr>
          <p:cNvPr id="7" name="Content Placeholder 6"/>
          <p:cNvPicPr>
            <a:picLocks noGrp="1" noChangeAspect="1"/>
          </p:cNvPicPr>
          <p:nvPr>
            <p:ph idx="1"/>
          </p:nvPr>
        </p:nvPicPr>
        <p:blipFill rotWithShape="1">
          <a:blip r:embed="rId2"/>
          <a:srcRect l="19668" t="12600" r="19083" b="11559"/>
          <a:stretch/>
        </p:blipFill>
        <p:spPr>
          <a:xfrm>
            <a:off x="2818596" y="1828799"/>
            <a:ext cx="6403650" cy="4460209"/>
          </a:xfrm>
          <a:prstGeom prst="rect">
            <a:avLst/>
          </a:prstGeom>
          <a:ln w="38100">
            <a:solidFill>
              <a:srgbClr val="0070C0"/>
            </a:solidFill>
          </a:ln>
        </p:spPr>
      </p:pic>
      <p:pic>
        <p:nvPicPr>
          <p:cNvPr id="4" name="Picture 2" descr="http://www.ncjpa.org/storage/200620NCJPA20Logo_1.jpg?__SQUARESPACE_CACHEVERSION=13896494859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927" y="279663"/>
            <a:ext cx="1434653" cy="13774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210DB77-03DE-42B0-82AB-25A3A7E1D712}" type="slidenum">
              <a:rPr lang="en-US" smtClean="0"/>
              <a:t>9</a:t>
            </a:fld>
            <a:endParaRPr lang="en-US"/>
          </a:p>
        </p:txBody>
      </p:sp>
    </p:spTree>
    <p:extLst>
      <p:ext uri="{BB962C8B-B14F-4D97-AF65-F5344CB8AC3E}">
        <p14:creationId xmlns:p14="http://schemas.microsoft.com/office/powerpoint/2010/main" val="413183976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556</TotalTime>
  <Words>758</Words>
  <Application>Microsoft Office PowerPoint</Application>
  <PresentationFormat>Widescreen</PresentationFormat>
  <Paragraphs>123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Retrospect</vt:lpstr>
      <vt:lpstr>NCJPA</vt:lpstr>
      <vt:lpstr>About The NCJPA</vt:lpstr>
      <vt:lpstr>Our Mission</vt:lpstr>
      <vt:lpstr>NCJPA Member Companies</vt:lpstr>
      <vt:lpstr> NCJPA Protocols, Rules, Guidelines  [Proprietary]</vt:lpstr>
      <vt:lpstr>PowerPoint Presentation</vt:lpstr>
      <vt:lpstr>By Laws – NCJPA Purpose</vt:lpstr>
      <vt:lpstr>Friend Database Input Data Fields</vt:lpstr>
      <vt:lpstr>Friend Database Screenshot</vt:lpstr>
      <vt:lpstr> Members With Poles In Friend Database</vt:lpstr>
      <vt:lpstr>What NCJPA Does and Does Not Do</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Williams</dc:creator>
  <cp:lastModifiedBy>Tina Simms</cp:lastModifiedBy>
  <cp:revision>33</cp:revision>
  <cp:lastPrinted>2017-03-16T20:04:04Z</cp:lastPrinted>
  <dcterms:created xsi:type="dcterms:W3CDTF">2017-03-15T17:07:11Z</dcterms:created>
  <dcterms:modified xsi:type="dcterms:W3CDTF">2017-03-16T20:37:10Z</dcterms:modified>
</cp:coreProperties>
</file>