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463" r:id="rId3"/>
    <p:sldId id="477" r:id="rId4"/>
    <p:sldId id="500" r:id="rId5"/>
    <p:sldId id="541" r:id="rId6"/>
    <p:sldId id="542" r:id="rId7"/>
    <p:sldId id="493" r:id="rId8"/>
    <p:sldId id="526" r:id="rId9"/>
    <p:sldId id="527" r:id="rId10"/>
    <p:sldId id="524" r:id="rId11"/>
    <p:sldId id="525" r:id="rId12"/>
    <p:sldId id="502" r:id="rId13"/>
    <p:sldId id="528" r:id="rId14"/>
    <p:sldId id="529" r:id="rId15"/>
    <p:sldId id="495" r:id="rId16"/>
    <p:sldId id="514" r:id="rId17"/>
    <p:sldId id="517" r:id="rId18"/>
    <p:sldId id="530" r:id="rId19"/>
    <p:sldId id="532" r:id="rId20"/>
    <p:sldId id="533" r:id="rId21"/>
    <p:sldId id="518" r:id="rId22"/>
    <p:sldId id="534" r:id="rId23"/>
    <p:sldId id="522" r:id="rId24"/>
    <p:sldId id="536" r:id="rId25"/>
    <p:sldId id="537" r:id="rId26"/>
    <p:sldId id="538" r:id="rId27"/>
    <p:sldId id="539" r:id="rId28"/>
    <p:sldId id="540" r:id="rId29"/>
    <p:sldId id="437" r:id="rId30"/>
  </p:sldIdLst>
  <p:sldSz cx="9144000" cy="6858000" type="screen4x3"/>
  <p:notesSz cx="68580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52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D9FF"/>
    <a:srgbClr val="93D6FF"/>
    <a:srgbClr val="BEE1E4"/>
    <a:srgbClr val="700000"/>
    <a:srgbClr val="800000"/>
    <a:srgbClr val="820019"/>
    <a:srgbClr val="F3FAFF"/>
    <a:srgbClr val="FFCC00"/>
    <a:srgbClr val="FFFF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74" autoAdjust="0"/>
    <p:restoredTop sz="86412" autoAdjust="0"/>
  </p:normalViewPr>
  <p:slideViewPr>
    <p:cSldViewPr>
      <p:cViewPr>
        <p:scale>
          <a:sx n="72" d="100"/>
          <a:sy n="72" d="100"/>
        </p:scale>
        <p:origin x="-623" y="-47"/>
      </p:cViewPr>
      <p:guideLst>
        <p:guide orient="horz" pos="1152"/>
        <p:guide pos="384"/>
      </p:guideLst>
    </p:cSldViewPr>
  </p:slideViewPr>
  <p:outlineViewPr>
    <p:cViewPr>
      <p:scale>
        <a:sx n="33" d="100"/>
        <a:sy n="33" d="100"/>
      </p:scale>
      <p:origin x="0" y="-209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00"/>
    </p:cViewPr>
  </p:sorterViewPr>
  <p:notesViewPr>
    <p:cSldViewPr>
      <p:cViewPr varScale="1">
        <p:scale>
          <a:sx n="58" d="100"/>
          <a:sy n="58" d="100"/>
        </p:scale>
        <p:origin x="-119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Relationship Id="rId5" Type="http://schemas.microsoft.com/office/2011/relationships/chartStyle" Target="style3.xml"/><Relationship Id="rId4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Relationship Id="rId5" Type="http://schemas.microsoft.com/office/2011/relationships/chartStyle" Target="style4.xml"/><Relationship Id="rId4" Type="http://schemas.microsoft.com/office/2011/relationships/chartColorStyle" Target="colors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Sheet2!$I$18</c:f>
              <c:strCache>
                <c:ptCount val="1"/>
                <c:pt idx="0">
                  <c:v>Avg. LI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diamond"/>
            <c:size val="6"/>
            <c:spPr>
              <a:solidFill>
                <a:srgbClr val="333399"/>
              </a:solidFill>
              <a:ln w="9525">
                <a:solidFill>
                  <a:srgbClr val="0070C0"/>
                </a:solidFill>
              </a:ln>
              <a:effectLst/>
            </c:spPr>
          </c:marker>
          <c:trendline>
            <c:spPr>
              <a:ln w="25400" cap="rnd">
                <a:solidFill>
                  <a:srgbClr val="333399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Sheet2!$H$19:$H$33</c:f>
              <c:numCache>
                <c:formatCode>_(* #,##0.0_);_(* \(#,##0.0\);_(* "-"??_);_(@_)</c:formatCode>
                <c:ptCount val="15"/>
                <c:pt idx="0">
                  <c:v>95.956015014648443</c:v>
                </c:pt>
                <c:pt idx="1">
                  <c:v>98.23678894042969</c:v>
                </c:pt>
                <c:pt idx="2">
                  <c:v>96.673724365234378</c:v>
                </c:pt>
                <c:pt idx="3">
                  <c:v>101.42803039550782</c:v>
                </c:pt>
                <c:pt idx="4">
                  <c:v>95.070292663574222</c:v>
                </c:pt>
                <c:pt idx="5">
                  <c:v>98.041615295410153</c:v>
                </c:pt>
                <c:pt idx="6">
                  <c:v>100.40431518554688</c:v>
                </c:pt>
                <c:pt idx="7">
                  <c:v>94.863208007812503</c:v>
                </c:pt>
                <c:pt idx="8">
                  <c:v>99.82501220703125</c:v>
                </c:pt>
                <c:pt idx="9">
                  <c:v>92.7640380859375</c:v>
                </c:pt>
                <c:pt idx="10">
                  <c:v>96.703094482421875</c:v>
                </c:pt>
                <c:pt idx="11">
                  <c:v>96.514141845703122</c:v>
                </c:pt>
                <c:pt idx="12">
                  <c:v>99.796397399902347</c:v>
                </c:pt>
                <c:pt idx="13">
                  <c:v>99.570910644531253</c:v>
                </c:pt>
                <c:pt idx="14">
                  <c:v>96.15301513671875</c:v>
                </c:pt>
              </c:numCache>
            </c:numRef>
          </c:xVal>
          <c:yVal>
            <c:numRef>
              <c:f>Sheet2!$I$19:$I$33</c:f>
              <c:numCache>
                <c:formatCode>_(* #,##0.00_);_(* \(#,##0.00\);_(* "-"??_);_(@_)</c:formatCode>
                <c:ptCount val="15"/>
                <c:pt idx="0">
                  <c:v>0.5395978629589081</c:v>
                </c:pt>
                <c:pt idx="1">
                  <c:v>0.60994564890861513</c:v>
                </c:pt>
                <c:pt idx="2">
                  <c:v>0.58574267029762273</c:v>
                </c:pt>
                <c:pt idx="3">
                  <c:v>0.68061625957489014</c:v>
                </c:pt>
                <c:pt idx="4">
                  <c:v>0.51111107468605044</c:v>
                </c:pt>
                <c:pt idx="5">
                  <c:v>0.58157786726951599</c:v>
                </c:pt>
                <c:pt idx="6">
                  <c:v>0.69261803030967717</c:v>
                </c:pt>
                <c:pt idx="7">
                  <c:v>0.52202690839767452</c:v>
                </c:pt>
                <c:pt idx="8">
                  <c:v>0.58263321518898015</c:v>
                </c:pt>
                <c:pt idx="9">
                  <c:v>0.37633963823318484</c:v>
                </c:pt>
                <c:pt idx="10">
                  <c:v>0.48002322316169738</c:v>
                </c:pt>
                <c:pt idx="11">
                  <c:v>0.48838321566581727</c:v>
                </c:pt>
                <c:pt idx="12">
                  <c:v>0.52581427097320554</c:v>
                </c:pt>
                <c:pt idx="13">
                  <c:v>0.55653616189956667</c:v>
                </c:pt>
                <c:pt idx="14">
                  <c:v>0.47365355491638184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F1D-4B06-B9BB-643D7BE667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978496"/>
        <c:axId val="59980416"/>
      </c:scatterChart>
      <c:valAx>
        <c:axId val="59978496"/>
        <c:scaling>
          <c:orientation val="minMax"/>
          <c:min val="9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baseline="0" dirty="0">
                    <a:effectLst/>
                  </a:rPr>
                  <a:t>Average Event Temp.</a:t>
                </a:r>
                <a:endParaRPr lang="en-US" sz="12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.0_);_(* \(#,##0.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80416"/>
        <c:crosses val="autoZero"/>
        <c:crossBetween val="midCat"/>
      </c:valAx>
      <c:valAx>
        <c:axId val="5998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u="none" strike="noStrike" baseline="0" dirty="0">
                    <a:effectLst/>
                  </a:rPr>
                  <a:t>Average Event Load Impact (kWh per hour per customer)</a:t>
                </a:r>
                <a:endParaRPr lang="en-US" sz="12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.00_);_(* \(#,##0.0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84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Sheet2!$I$1</c:f>
              <c:strCache>
                <c:ptCount val="1"/>
                <c:pt idx="0">
                  <c:v>Avg. LI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6"/>
            <c:spPr>
              <a:solidFill>
                <a:srgbClr val="333399"/>
              </a:solidFill>
              <a:ln w="9525">
                <a:solidFill>
                  <a:srgbClr val="333399"/>
                </a:solidFill>
              </a:ln>
              <a:effectLst/>
            </c:spPr>
          </c:marker>
          <c:trendline>
            <c:spPr>
              <a:ln w="25400" cap="rnd">
                <a:solidFill>
                  <a:srgbClr val="333399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Sheet2!$H$2:$H$16</c:f>
              <c:numCache>
                <c:formatCode>_(* #,##0.0_);_(* \(#,##0.0\);_(* "-"??_);_(@_)</c:formatCode>
                <c:ptCount val="15"/>
                <c:pt idx="0">
                  <c:v>92.239755249023432</c:v>
                </c:pt>
                <c:pt idx="1">
                  <c:v>95.237760925292974</c:v>
                </c:pt>
                <c:pt idx="2">
                  <c:v>93.484878540039063</c:v>
                </c:pt>
                <c:pt idx="3">
                  <c:v>98.214768981933588</c:v>
                </c:pt>
                <c:pt idx="4">
                  <c:v>91.389529418945315</c:v>
                </c:pt>
                <c:pt idx="5">
                  <c:v>95.583146667480463</c:v>
                </c:pt>
                <c:pt idx="6">
                  <c:v>97.062049865722656</c:v>
                </c:pt>
                <c:pt idx="7">
                  <c:v>91.611311340332037</c:v>
                </c:pt>
                <c:pt idx="8">
                  <c:v>97.094764709472656</c:v>
                </c:pt>
                <c:pt idx="9">
                  <c:v>90.684783935546875</c:v>
                </c:pt>
                <c:pt idx="10">
                  <c:v>94.784675598144531</c:v>
                </c:pt>
                <c:pt idx="11">
                  <c:v>94.932182312011719</c:v>
                </c:pt>
                <c:pt idx="12">
                  <c:v>97.680152893066406</c:v>
                </c:pt>
                <c:pt idx="13">
                  <c:v>97.220895385742182</c:v>
                </c:pt>
                <c:pt idx="14">
                  <c:v>93.736334228515631</c:v>
                </c:pt>
              </c:numCache>
            </c:numRef>
          </c:xVal>
          <c:yVal>
            <c:numRef>
              <c:f>Sheet2!$I$2:$I$16</c:f>
              <c:numCache>
                <c:formatCode>_(* #,##0.00_);_(* \(#,##0.00\);_(* "-"??_);_(@_)</c:formatCode>
                <c:ptCount val="15"/>
                <c:pt idx="0">
                  <c:v>0.20104528665542604</c:v>
                </c:pt>
                <c:pt idx="1">
                  <c:v>0.22411147952079774</c:v>
                </c:pt>
                <c:pt idx="2">
                  <c:v>0.20092804729938507</c:v>
                </c:pt>
                <c:pt idx="3">
                  <c:v>0.24052499830722809</c:v>
                </c:pt>
                <c:pt idx="4">
                  <c:v>0.19866380989551544</c:v>
                </c:pt>
                <c:pt idx="5">
                  <c:v>0.23052769899368286</c:v>
                </c:pt>
                <c:pt idx="6">
                  <c:v>0.24166574776172639</c:v>
                </c:pt>
                <c:pt idx="7">
                  <c:v>0.19750104248523712</c:v>
                </c:pt>
                <c:pt idx="8">
                  <c:v>0.22700385749340057</c:v>
                </c:pt>
                <c:pt idx="9">
                  <c:v>0.17135820388793946</c:v>
                </c:pt>
                <c:pt idx="10">
                  <c:v>0.20284962952136992</c:v>
                </c:pt>
                <c:pt idx="11">
                  <c:v>0.18691282272338866</c:v>
                </c:pt>
                <c:pt idx="12">
                  <c:v>0.2231742948293686</c:v>
                </c:pt>
                <c:pt idx="13">
                  <c:v>0.22406523525714875</c:v>
                </c:pt>
                <c:pt idx="14">
                  <c:v>0.19726256132125855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AF5-47FB-91F1-FF61FC78A0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929728"/>
        <c:axId val="59931648"/>
      </c:scatterChart>
      <c:valAx>
        <c:axId val="59929728"/>
        <c:scaling>
          <c:orientation val="minMax"/>
          <c:max val="10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Average Event Temp.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.0_);_(* \(#,##0.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31648"/>
        <c:crosses val="autoZero"/>
        <c:crossBetween val="midCat"/>
      </c:valAx>
      <c:valAx>
        <c:axId val="59931648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dirty="0"/>
                  <a:t>Average Event Load Impact (kWh per hour per customer)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.00_);_(* \(#,##0.0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297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Sheet4!$I$1</c:f>
              <c:strCache>
                <c:ptCount val="1"/>
                <c:pt idx="0">
                  <c:v>Avg. LI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diamond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5"/>
            <c:marker>
              <c:symbol val="diamond"/>
              <c:size val="10"/>
              <c:spPr>
                <a:solidFill>
                  <a:srgbClr val="FF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DAF-4DC1-A33F-B5C1ED35AC83}"/>
              </c:ext>
            </c:extLst>
          </c:dPt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Sheet4!$H$2:$H$17</c:f>
              <c:numCache>
                <c:formatCode>_(* #,##0.0_);_(* \(#,##0.0\);_(* "-"??_);_(@_)</c:formatCode>
                <c:ptCount val="16"/>
                <c:pt idx="0">
                  <c:v>92.239755249023432</c:v>
                </c:pt>
                <c:pt idx="1">
                  <c:v>95.237760925292974</c:v>
                </c:pt>
                <c:pt idx="2">
                  <c:v>93.484878540039063</c:v>
                </c:pt>
                <c:pt idx="3">
                  <c:v>98.214768981933588</c:v>
                </c:pt>
                <c:pt idx="4">
                  <c:v>91.389529418945315</c:v>
                </c:pt>
                <c:pt idx="5">
                  <c:v>95.583146667480463</c:v>
                </c:pt>
                <c:pt idx="6">
                  <c:v>97.062049865722656</c:v>
                </c:pt>
                <c:pt idx="7">
                  <c:v>91.611311340332037</c:v>
                </c:pt>
                <c:pt idx="8">
                  <c:v>97.094764709472656</c:v>
                </c:pt>
                <c:pt idx="9">
                  <c:v>90.684783935546875</c:v>
                </c:pt>
                <c:pt idx="10">
                  <c:v>94.784675598144531</c:v>
                </c:pt>
                <c:pt idx="11">
                  <c:v>94.932182312011719</c:v>
                </c:pt>
                <c:pt idx="12">
                  <c:v>97.680152893066406</c:v>
                </c:pt>
                <c:pt idx="13">
                  <c:v>97.220895385742182</c:v>
                </c:pt>
                <c:pt idx="14">
                  <c:v>93.736334228515631</c:v>
                </c:pt>
                <c:pt idx="15">
                  <c:v>93.644412231445315</c:v>
                </c:pt>
              </c:numCache>
            </c:numRef>
          </c:xVal>
          <c:yVal>
            <c:numRef>
              <c:f>Sheet4!$I$2:$I$17</c:f>
              <c:numCache>
                <c:formatCode>_(* #,##0.00_);_(* \(#,##0.00\);_(* "-"??_);_(@_)</c:formatCode>
                <c:ptCount val="16"/>
                <c:pt idx="0">
                  <c:v>0.20104528665542604</c:v>
                </c:pt>
                <c:pt idx="1">
                  <c:v>0.22411147952079774</c:v>
                </c:pt>
                <c:pt idx="2">
                  <c:v>0.20092804729938507</c:v>
                </c:pt>
                <c:pt idx="3">
                  <c:v>0.24052499830722809</c:v>
                </c:pt>
                <c:pt idx="4">
                  <c:v>0.19866380989551544</c:v>
                </c:pt>
                <c:pt idx="5">
                  <c:v>0.23052769899368286</c:v>
                </c:pt>
                <c:pt idx="6">
                  <c:v>0.24166574776172639</c:v>
                </c:pt>
                <c:pt idx="7">
                  <c:v>0.19750104248523712</c:v>
                </c:pt>
                <c:pt idx="8">
                  <c:v>0.22700385749340057</c:v>
                </c:pt>
                <c:pt idx="9">
                  <c:v>0.17135820388793946</c:v>
                </c:pt>
                <c:pt idx="10">
                  <c:v>0.20284962952136992</c:v>
                </c:pt>
                <c:pt idx="11">
                  <c:v>0.18691282272338866</c:v>
                </c:pt>
                <c:pt idx="12">
                  <c:v>0.2231742948293686</c:v>
                </c:pt>
                <c:pt idx="13">
                  <c:v>0.22406523525714875</c:v>
                </c:pt>
                <c:pt idx="14">
                  <c:v>0.19726256132125855</c:v>
                </c:pt>
                <c:pt idx="15">
                  <c:v>0.20730327781012617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DAF-4DC1-A33F-B5C1ED35AC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578432"/>
        <c:axId val="60580608"/>
      </c:scatterChart>
      <c:valAx>
        <c:axId val="60578432"/>
        <c:scaling>
          <c:orientation val="minMax"/>
          <c:max val="10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 dirty="0">
                    <a:effectLst/>
                  </a:rPr>
                  <a:t>Average Event Temp.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.0_);_(* \(#,##0.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580608"/>
        <c:crosses val="autoZero"/>
        <c:crossBetween val="midCat"/>
      </c:valAx>
      <c:valAx>
        <c:axId val="60580608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 dirty="0">
                    <a:effectLst/>
                  </a:rPr>
                  <a:t>Average Event Load Impact (kWh per hour per customer)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.00_);_(* \(#,##0.0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578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Sheet4!$I$19</c:f>
              <c:strCache>
                <c:ptCount val="1"/>
                <c:pt idx="0">
                  <c:v>Avg. LI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5"/>
            <c:marker>
              <c:symbol val="triangle"/>
              <c:size val="10"/>
              <c:spPr>
                <a:solidFill>
                  <a:srgbClr val="FF0000"/>
                </a:solidFill>
                <a:ln w="9525">
                  <a:solidFill>
                    <a:srgbClr val="FF0000"/>
                  </a:solidFill>
                </a:ln>
                <a:effectLst/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CC61-430F-9FC3-288F485D0513}"/>
              </c:ext>
            </c:extLst>
          </c:dPt>
          <c:dPt>
            <c:idx val="1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CC61-430F-9FC3-288F485D0513}"/>
              </c:ext>
            </c:extLst>
          </c:dPt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Sheet4!$H$20:$H$35</c:f>
              <c:numCache>
                <c:formatCode>_(* #,##0.0_);_(* \(#,##0.0\);_(* "-"??_);_(@_)</c:formatCode>
                <c:ptCount val="16"/>
                <c:pt idx="0">
                  <c:v>95.956015014648443</c:v>
                </c:pt>
                <c:pt idx="1">
                  <c:v>98.23678894042969</c:v>
                </c:pt>
                <c:pt idx="2">
                  <c:v>96.673724365234378</c:v>
                </c:pt>
                <c:pt idx="3">
                  <c:v>101.42803039550782</c:v>
                </c:pt>
                <c:pt idx="4">
                  <c:v>95.070292663574222</c:v>
                </c:pt>
                <c:pt idx="5">
                  <c:v>98.041615295410153</c:v>
                </c:pt>
                <c:pt idx="6">
                  <c:v>100.40431518554688</c:v>
                </c:pt>
                <c:pt idx="7">
                  <c:v>94.863208007812503</c:v>
                </c:pt>
                <c:pt idx="8">
                  <c:v>99.82501220703125</c:v>
                </c:pt>
                <c:pt idx="9">
                  <c:v>92.7640380859375</c:v>
                </c:pt>
                <c:pt idx="10">
                  <c:v>96.703094482421875</c:v>
                </c:pt>
                <c:pt idx="11">
                  <c:v>96.514141845703122</c:v>
                </c:pt>
                <c:pt idx="12">
                  <c:v>99.796397399902347</c:v>
                </c:pt>
                <c:pt idx="13">
                  <c:v>99.570910644531253</c:v>
                </c:pt>
                <c:pt idx="14">
                  <c:v>96.15301513671875</c:v>
                </c:pt>
                <c:pt idx="15">
                  <c:v>98.034826660156256</c:v>
                </c:pt>
              </c:numCache>
            </c:numRef>
          </c:xVal>
          <c:yVal>
            <c:numRef>
              <c:f>Sheet4!$I$20:$I$35</c:f>
              <c:numCache>
                <c:formatCode>_(* #,##0.00_);_(* \(#,##0.00\);_(* "-"??_);_(@_)</c:formatCode>
                <c:ptCount val="16"/>
                <c:pt idx="0">
                  <c:v>0.5395978629589081</c:v>
                </c:pt>
                <c:pt idx="1">
                  <c:v>0.60994564890861513</c:v>
                </c:pt>
                <c:pt idx="2">
                  <c:v>0.58574267029762273</c:v>
                </c:pt>
                <c:pt idx="3">
                  <c:v>0.68061625957489014</c:v>
                </c:pt>
                <c:pt idx="4">
                  <c:v>0.51111107468605044</c:v>
                </c:pt>
                <c:pt idx="5">
                  <c:v>0.58157786726951599</c:v>
                </c:pt>
                <c:pt idx="6">
                  <c:v>0.69261803030967717</c:v>
                </c:pt>
                <c:pt idx="7">
                  <c:v>0.52202690839767452</c:v>
                </c:pt>
                <c:pt idx="8">
                  <c:v>0.58263321518898015</c:v>
                </c:pt>
                <c:pt idx="9">
                  <c:v>0.37633963823318484</c:v>
                </c:pt>
                <c:pt idx="10">
                  <c:v>0.48002322316169738</c:v>
                </c:pt>
                <c:pt idx="11">
                  <c:v>0.48838321566581727</c:v>
                </c:pt>
                <c:pt idx="12">
                  <c:v>0.52581427097320554</c:v>
                </c:pt>
                <c:pt idx="13">
                  <c:v>0.55653616189956667</c:v>
                </c:pt>
                <c:pt idx="14">
                  <c:v>0.47365355491638184</c:v>
                </c:pt>
                <c:pt idx="15">
                  <c:v>0.58371562472191352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C61-430F-9FC3-288F485D05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626432"/>
        <c:axId val="60628352"/>
      </c:scatterChart>
      <c:valAx>
        <c:axId val="60626432"/>
        <c:scaling>
          <c:orientation val="minMax"/>
          <c:min val="9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 dirty="0">
                    <a:effectLst/>
                  </a:rPr>
                  <a:t>Average Event Temp.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.0_);_(* \(#,##0.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28352"/>
        <c:crosses val="autoZero"/>
        <c:crossBetween val="midCat"/>
      </c:valAx>
      <c:valAx>
        <c:axId val="6062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 i="0" baseline="0" dirty="0">
                    <a:effectLst/>
                  </a:rPr>
                  <a:t>Average Event Load Impact (kWh per hour per customer)</a:t>
                </a:r>
                <a:endParaRPr lang="en-US" sz="1400" dirty="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_(* #,##0.00_);_(* \(#,##0.0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26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0.41198</cdr:x>
      <cdr:y>0.5</cdr:y>
    </cdr:from>
    <cdr:to>
      <cdr:x>0.489</cdr:x>
      <cdr:y>0.62436</cdr:y>
    </cdr:to>
    <cdr:cxnSp macro="">
      <cdr:nvCxnSpPr>
        <cdr:cNvPr id="7" name="Straight Arrow Connector 6"/>
        <cdr:cNvCxnSpPr/>
      </cdr:nvCxnSpPr>
      <cdr:spPr bwMode="auto">
        <a:xfrm xmlns:a="http://schemas.openxmlformats.org/drawingml/2006/main" flipH="1">
          <a:off x="2853438" y="2562925"/>
          <a:ext cx="533400" cy="637475"/>
        </a:xfrm>
        <a:prstGeom xmlns:a="http://schemas.openxmlformats.org/drawingml/2006/main" prst="straightConnector1">
          <a:avLst/>
        </a:prstGeom>
        <a:solidFill xmlns:a="http://schemas.openxmlformats.org/drawingml/2006/main">
          <a:schemeClr val="accent1"/>
        </a:solidFill>
        <a:ln xmlns:a="http://schemas.openxmlformats.org/drawingml/2006/main" w="381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</cdr:cxnSp>
  </cdr:relSizeAnchor>
  <cdr:relSizeAnchor xmlns:cdr="http://schemas.openxmlformats.org/drawingml/2006/chartDrawing">
    <cdr:from>
      <cdr:x>0.4835</cdr:x>
      <cdr:y>0.45527</cdr:y>
    </cdr:from>
    <cdr:to>
      <cdr:x>0.91257</cdr:x>
      <cdr:y>0.51473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348738" y="2333625"/>
          <a:ext cx="2971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PG&amp;E</a:t>
          </a:r>
          <a:r>
            <a:rPr lang="en-US" sz="1100" dirty="0" smtClean="0"/>
            <a:t> 1in2 August Ex Ante Forecast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0.58016</cdr:x>
      <cdr:y>0.39591</cdr:y>
    </cdr:from>
    <cdr:to>
      <cdr:x>1</cdr:x>
      <cdr:y>0.45627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06676" y="1999192"/>
          <a:ext cx="2971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PG&amp;E</a:t>
          </a:r>
          <a:r>
            <a:rPr lang="en-US" sz="1100" dirty="0" smtClean="0"/>
            <a:t> 1in2 August Ex Ante Forecast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 dirty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DB6655-F43D-40DF-84F7-287DBABED83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587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FFEEAE-FBDB-4FB6-8A60-3C391A17979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1422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1BCD0-E911-4A7F-88B1-5F993A1309D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940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333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4072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1682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472C6-F0AC-438B-A4FA-93F2088BFF9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777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99FB8-FBFF-4667-ACA1-89C79DDA2D4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514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79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79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3152B9-2089-4557-8F41-26B93A85E68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9537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986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103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0" y="6419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328AE1-8B89-4A79-BFB5-9F9FA3CFD0F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0232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D46EEC-54E5-44A1-836E-78766410085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43470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A41B1-39D9-43EE-BFA7-6D97E2B4563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00673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86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86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0B88A3-14C4-408F-956C-BB72B12E4D5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1237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EF5915-ECA5-4D6A-9E20-472371BF4FB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424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FA2DB7-877A-48F9-981A-1A0E81A03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4199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7B197E-116B-4419-9DC0-4CC9F257983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879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1376A-F91E-4E8B-AF17-BC2D0889E32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837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06A2F2-996F-4583-BEB4-6F4AEFB964D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506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986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`Fifth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103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0066"/>
                </a:solidFill>
              </a:defRPr>
            </a:lvl1pPr>
          </a:lstStyle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419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66"/>
                </a:solidFill>
              </a:defRPr>
            </a:lvl1pPr>
          </a:lstStyle>
          <a:p>
            <a:fld id="{CB29F59B-25D2-4948-9FB6-7B0EE5277DDA}" type="slidenum">
              <a:rPr lang="en-US" altLang="en-US"/>
              <a:pPr/>
              <a:t>‹#›</a:t>
            </a:fld>
            <a:endParaRPr lang="en-US" altLang="en-US" dirty="0"/>
          </a:p>
        </p:txBody>
      </p:sp>
      <p:pic>
        <p:nvPicPr>
          <p:cNvPr id="1032" name="Picture 8" descr="ca_energy_consulti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581775"/>
            <a:ext cx="9144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6562725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44" name="Picture 20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346200"/>
            <a:ext cx="9148763" cy="7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000" b="1" kern="1200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SzPct val="55000"/>
        <a:buFont typeface="Wingdings" panose="05000000000000000000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20019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20019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2001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2001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mtclark@CAEnergy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1600200"/>
            <a:ext cx="6553200" cy="2000250"/>
          </a:xfrm>
        </p:spPr>
        <p:txBody>
          <a:bodyPr anchor="ctr"/>
          <a:lstStyle/>
          <a:p>
            <a:r>
              <a:rPr lang="en-US" altLang="en-US" sz="4000" dirty="0"/>
              <a:t>Load Impact Evaluation:</a:t>
            </a:r>
            <a:br>
              <a:rPr lang="en-US" altLang="en-US" sz="4000" dirty="0"/>
            </a:br>
            <a:r>
              <a:rPr lang="en-US" altLang="en-US" sz="4000" i="1" dirty="0" smtClean="0"/>
              <a:t>PG&amp;E’s Residential SmartRate</a:t>
            </a:r>
            <a:endParaRPr lang="en-US" altLang="en-US" sz="40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038600"/>
            <a:ext cx="7162800" cy="24384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66"/>
                </a:solidFill>
              </a:rPr>
              <a:t>Dan Hansen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66"/>
                </a:solidFill>
              </a:rPr>
              <a:t>Steve Braithwait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66"/>
                </a:solidFill>
              </a:rPr>
              <a:t>Dave Armstrong</a:t>
            </a:r>
            <a:endParaRPr lang="en-US" altLang="en-US" b="1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</a:rPr>
              <a:t>Christensen Associates Energy Consulting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altLang="en-US" sz="2000" b="1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dirty="0">
                <a:solidFill>
                  <a:srgbClr val="000066"/>
                </a:solidFill>
              </a:rPr>
              <a:t>DRMEC Spring Workshop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altLang="en-US" sz="2000" b="1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i="1" dirty="0" smtClean="0">
                <a:solidFill>
                  <a:srgbClr val="000066"/>
                </a:solidFill>
              </a:rPr>
              <a:t>May 10, 2016</a:t>
            </a:r>
            <a:endParaRPr lang="en-US" altLang="en-US" sz="2000" b="1" i="1" dirty="0">
              <a:solidFill>
                <a:srgbClr val="000066"/>
              </a:solidFill>
            </a:endParaRPr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533400" y="685800"/>
            <a:ext cx="1981200" cy="2895600"/>
            <a:chOff x="0" y="0"/>
            <a:chExt cx="1521" cy="240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21" cy="1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8A2B6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80808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/>
                    </a:outerShdw>
                  </a:effectLst>
                </a14:hiddenEffects>
              </a:ext>
            </a:extLst>
          </p:spPr>
        </p:pic>
        <p:pic>
          <p:nvPicPr>
            <p:cNvPr id="2053" name="Picture 5" descr="ca_energy_consulti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55"/>
              <a:ext cx="1521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3814763"/>
            <a:ext cx="9144000" cy="0"/>
          </a:xfrm>
          <a:prstGeom prst="line">
            <a:avLst/>
          </a:prstGeom>
          <a:noFill/>
          <a:ln w="76200">
            <a:solidFill>
              <a:srgbClr val="00007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472C6-F0AC-438B-A4FA-93F2088BFF9E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10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 Post Load Impacts:</a:t>
            </a:r>
            <a:br>
              <a:rPr lang="en-US" altLang="en-US" dirty="0"/>
            </a:br>
            <a:r>
              <a:rPr lang="en-US" altLang="en-US" i="1" dirty="0" smtClean="0"/>
              <a:t>By Event, SmartRate+SmartAC</a:t>
            </a:r>
            <a:endParaRPr lang="en-US" altLang="en-US" dirty="0"/>
          </a:p>
        </p:txBody>
      </p:sp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940980"/>
              </p:ext>
            </p:extLst>
          </p:nvPr>
        </p:nvGraphicFramePr>
        <p:xfrm>
          <a:off x="880362" y="1497200"/>
          <a:ext cx="7383276" cy="512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581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11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 Post Load Impacts:</a:t>
            </a:r>
            <a:br>
              <a:rPr lang="en-US" altLang="en-US" dirty="0"/>
            </a:br>
            <a:r>
              <a:rPr lang="en-US" altLang="en-US" i="1" dirty="0" smtClean="0"/>
              <a:t>By Event, SmartRate Only</a:t>
            </a:r>
            <a:endParaRPr lang="en-US" altLang="en-US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097829"/>
              </p:ext>
            </p:extLst>
          </p:nvPr>
        </p:nvGraphicFramePr>
        <p:xfrm>
          <a:off x="842262" y="1447800"/>
          <a:ext cx="7459476" cy="512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0869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12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4. Ex Ante Methodology</a:t>
            </a:r>
            <a:endParaRPr lang="en-US" alt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054600"/>
          </a:xfrm>
        </p:spPr>
        <p:txBody>
          <a:bodyPr/>
          <a:lstStyle/>
          <a:p>
            <a:r>
              <a:rPr lang="en-US" altLang="en-US" sz="2400" dirty="0" smtClean="0"/>
              <a:t>Ex-ante load impacts are developed using the ex-post load impacts from the 15 events of PY2015</a:t>
            </a:r>
          </a:p>
          <a:p>
            <a:r>
              <a:rPr lang="en-US" altLang="en-US" sz="2400" dirty="0" smtClean="0"/>
              <a:t>Estimated the effect of weather conditions (CDD65) on per-customer load impacts</a:t>
            </a:r>
          </a:p>
          <a:p>
            <a:pPr lvl="1"/>
            <a:r>
              <a:rPr lang="en-US" altLang="en-US" sz="2000" dirty="0" smtClean="0"/>
              <a:t>For each hour of the day (24)</a:t>
            </a:r>
          </a:p>
          <a:p>
            <a:pPr lvl="1"/>
            <a:r>
              <a:rPr lang="en-US" altLang="en-US" sz="2000" dirty="0" smtClean="0"/>
              <a:t>For each LCA (8)</a:t>
            </a:r>
          </a:p>
          <a:p>
            <a:pPr lvl="1"/>
            <a:r>
              <a:rPr lang="en-US" altLang="en-US" sz="2000" dirty="0" smtClean="0"/>
              <a:t>Separately for SmartRate-only and dually-enrolled customers (2)</a:t>
            </a:r>
          </a:p>
          <a:p>
            <a:pPr lvl="1"/>
            <a:r>
              <a:rPr lang="en-US" altLang="en-US" sz="2000" dirty="0" smtClean="0"/>
              <a:t>24 x 8 x 2 = 384 estimated models</a:t>
            </a:r>
          </a:p>
          <a:p>
            <a:r>
              <a:rPr lang="en-US" altLang="en-US" sz="2400" dirty="0" smtClean="0"/>
              <a:t>Combined estimates with the corresponding weather conditions (e.g., CAISO 1-in-2 weather conditions on an August peak day) to simulate the load impacts for every scenario / hour / customer type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299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13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4. Ex Ante Methodology (2)</a:t>
            </a:r>
            <a:endParaRPr lang="en-US" alt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054600"/>
          </a:xfrm>
        </p:spPr>
        <p:txBody>
          <a:bodyPr/>
          <a:lstStyle/>
          <a:p>
            <a:r>
              <a:rPr lang="en-US" altLang="en-US" sz="2400" dirty="0" smtClean="0"/>
              <a:t>Reference loads were developed for each month and LCA using:</a:t>
            </a:r>
          </a:p>
          <a:p>
            <a:pPr lvl="1"/>
            <a:r>
              <a:rPr lang="en-US" altLang="en-US" sz="2000" dirty="0" smtClean="0"/>
              <a:t>Parameters obtained from regressions of per-customer hourly usage as a function of weather and load shape variables</a:t>
            </a:r>
          </a:p>
          <a:p>
            <a:pPr lvl="1"/>
            <a:r>
              <a:rPr lang="en-US" altLang="en-US" sz="2000" dirty="0" smtClean="0"/>
              <a:t>Ex ante weather data and day-type characteristics (e.g., temperatures on a CAISO 1-in-2 June peak day) </a:t>
            </a:r>
          </a:p>
          <a:p>
            <a:r>
              <a:rPr lang="en-US" altLang="en-US" sz="2400" dirty="0" smtClean="0"/>
              <a:t>Per-customer reference loads and load impacts are scaled using PG&amp;E’s forecast enrollments (by month, year, and dual enrollment status)</a:t>
            </a:r>
          </a:p>
        </p:txBody>
      </p:sp>
    </p:spTree>
    <p:extLst>
      <p:ext uri="{BB962C8B-B14F-4D97-AF65-F5344CB8AC3E}">
        <p14:creationId xmlns:p14="http://schemas.microsoft.com/office/powerpoint/2010/main" val="34394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14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4. Ex Ante Methodology (3)</a:t>
            </a:r>
            <a:br>
              <a:rPr lang="en-US" altLang="en-US" dirty="0" smtClean="0"/>
            </a:br>
            <a:r>
              <a:rPr lang="en-US" altLang="en-US" sz="3200" i="1" dirty="0" smtClean="0"/>
              <a:t>Non-summer load impacts</a:t>
            </a:r>
            <a:endParaRPr lang="en-US" altLang="en-US" i="1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054600"/>
          </a:xfrm>
        </p:spPr>
        <p:txBody>
          <a:bodyPr/>
          <a:lstStyle/>
          <a:p>
            <a:r>
              <a:rPr lang="en-US" altLang="en-US" sz="2400" dirty="0" smtClean="0"/>
              <a:t>While we only observe </a:t>
            </a:r>
            <a:r>
              <a:rPr lang="en-US" altLang="en-US" sz="2400" i="1" dirty="0" smtClean="0"/>
              <a:t>summer</a:t>
            </a:r>
            <a:r>
              <a:rPr lang="en-US" altLang="en-US" sz="2400" dirty="0" smtClean="0"/>
              <a:t> load impacts, we are required to forecast </a:t>
            </a:r>
            <a:r>
              <a:rPr lang="en-US" altLang="en-US" sz="2400" i="1" dirty="0" smtClean="0"/>
              <a:t>non-summer</a:t>
            </a:r>
            <a:r>
              <a:rPr lang="en-US" altLang="en-US" sz="2400" dirty="0" smtClean="0"/>
              <a:t> load impacts as well (events may be called at any time of the year)</a:t>
            </a:r>
          </a:p>
          <a:p>
            <a:r>
              <a:rPr lang="en-US" altLang="en-US" sz="2400" dirty="0" smtClean="0"/>
              <a:t>Because non-summer temperatures tend to be low relative to ex-post event temperatures, simulated load impacts are correspondingly low</a:t>
            </a:r>
          </a:p>
          <a:p>
            <a:pPr lvl="1"/>
            <a:r>
              <a:rPr lang="en-US" altLang="en-US" sz="2000" dirty="0" smtClean="0"/>
              <a:t>They are defined by the constant term (</a:t>
            </a:r>
            <a:r>
              <a:rPr lang="en-US" altLang="en-US" sz="2000" i="1" dirty="0" smtClean="0"/>
              <a:t>a</a:t>
            </a:r>
            <a:r>
              <a:rPr lang="en-US" altLang="en-US" sz="2000" dirty="0" smtClean="0"/>
              <a:t>) in our estimated load impact equation (Load impact = </a:t>
            </a:r>
            <a:r>
              <a:rPr lang="en-US" altLang="en-US" sz="2000" i="1" dirty="0" smtClean="0"/>
              <a:t>a + b </a:t>
            </a:r>
            <a:r>
              <a:rPr lang="en-US" altLang="en-US" sz="2000" dirty="0" smtClean="0"/>
              <a:t>x</a:t>
            </a:r>
            <a:r>
              <a:rPr lang="en-US" altLang="en-US" sz="2000" i="1" dirty="0" smtClean="0"/>
              <a:t> CDD65 + e</a:t>
            </a:r>
            <a:r>
              <a:rPr lang="en-US" altLang="en-US" sz="2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38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15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5. Enrollment Forecast</a:t>
            </a:r>
            <a:endParaRPr lang="en-US" altLang="en-US" sz="3600" i="1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7848600" cy="336169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57200" y="5334000"/>
            <a:ext cx="7848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August enrollments are shown.</a:t>
            </a:r>
          </a:p>
          <a:p>
            <a:pPr algn="l"/>
            <a:r>
              <a:rPr lang="en-US" sz="1400" dirty="0" smtClean="0"/>
              <a:t>Enrollment is forecast to remain the same from 2017 through 2026.</a:t>
            </a:r>
          </a:p>
          <a:p>
            <a:pPr algn="l"/>
            <a:r>
              <a:rPr lang="en-US" sz="1400" dirty="0" smtClean="0"/>
              <a:t>Note that the share of dually enrolled customers is lower in the forecast period than in our ex-post analysis (~24 percent in ex ante vs. ~28 percent in ex post). This shift reduces the program-level load impact.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055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16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3600" i="1" dirty="0" smtClean="0"/>
              <a:t>Summary</a:t>
            </a:r>
            <a:endParaRPr lang="en-US" altLang="en-US" sz="36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Table reflects PG&amp;E 1in2 August peak day, 2017 to 2026. Enrollments (and therefore impacts) are constant from 2017 to 2026.</a:t>
            </a:r>
          </a:p>
          <a:p>
            <a:pPr algn="l"/>
            <a:r>
              <a:rPr lang="en-US" sz="1400" dirty="0" smtClean="0"/>
              <a:t>Note that the RA-window load impacts are lower than the event-hour load impacts because the RA-window impacts include one non-event hour (1 to 2 p.m.).</a:t>
            </a:r>
            <a:endParaRPr lang="en-US" sz="1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474954"/>
              </p:ext>
            </p:extLst>
          </p:nvPr>
        </p:nvGraphicFramePr>
        <p:xfrm>
          <a:off x="1523999" y="1447800"/>
          <a:ext cx="5994402" cy="3802380"/>
        </p:xfrm>
        <a:graphic>
          <a:graphicData uri="http://schemas.openxmlformats.org/drawingml/2006/table">
            <a:tbl>
              <a:tblPr firstRow="1" firstCol="1" bandRow="1"/>
              <a:tblGrid>
                <a:gridCol w="806700">
                  <a:extLst>
                    <a:ext uri="{9D8B030D-6E8A-4147-A177-3AD203B41FA5}">
                      <a16:colId xmlns:a16="http://schemas.microsoft.com/office/drawing/2014/main" xmlns="" val="2545490721"/>
                    </a:ext>
                  </a:extLst>
                </a:gridCol>
                <a:gridCol w="806700">
                  <a:extLst>
                    <a:ext uri="{9D8B030D-6E8A-4147-A177-3AD203B41FA5}">
                      <a16:colId xmlns:a16="http://schemas.microsoft.com/office/drawing/2014/main" xmlns="" val="2759515192"/>
                    </a:ext>
                  </a:extLst>
                </a:gridCol>
                <a:gridCol w="806700">
                  <a:extLst>
                    <a:ext uri="{9D8B030D-6E8A-4147-A177-3AD203B41FA5}">
                      <a16:colId xmlns:a16="http://schemas.microsoft.com/office/drawing/2014/main" xmlns="" val="2274342609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1623397748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3380032252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1347977249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2896375134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1659764597"/>
                    </a:ext>
                  </a:extLst>
                </a:gridCol>
                <a:gridCol w="595717">
                  <a:extLst>
                    <a:ext uri="{9D8B030D-6E8A-4147-A177-3AD203B41FA5}">
                      <a16:colId xmlns:a16="http://schemas.microsoft.com/office/drawing/2014/main" xmlns="" val="4278596167"/>
                    </a:ext>
                  </a:extLst>
                </a:gridCol>
              </a:tblGrid>
              <a:tr h="3810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 Type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Period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Custs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Ref. Load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 Load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Impact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Load Impact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Avg. Temp.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299008"/>
                  </a:ext>
                </a:extLst>
              </a:tr>
              <a:tr h="458774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SmartRate Only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 (MW)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 Window (1-6 pm)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110,200</a:t>
                      </a:r>
                    </a:p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4651539"/>
                  </a:ext>
                </a:extLst>
              </a:tr>
              <a:tr h="4276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 Hours (2-7 pm)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17638049"/>
                  </a:ext>
                </a:extLst>
              </a:tr>
              <a:tr h="4509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cust (kW)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 Window (1-6 pm)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9051873"/>
                  </a:ext>
                </a:extLst>
              </a:tr>
              <a:tr h="3887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 Hours (2-7 pm)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4089482"/>
                  </a:ext>
                </a:extLst>
              </a:tr>
              <a:tr h="404343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Dual Enrolled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 (MW)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 Window (1-6 pm)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34,800</a:t>
                      </a:r>
                    </a:p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8806764"/>
                  </a:ext>
                </a:extLst>
              </a:tr>
              <a:tr h="412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 Hours (2-7 pm)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30.9%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0494207"/>
                  </a:ext>
                </a:extLst>
              </a:tr>
              <a:tr h="443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cust (kW)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 Window (1-6 pm)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54918394"/>
                  </a:ext>
                </a:extLst>
              </a:tr>
              <a:tr h="4354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 Hours (2-7 pm)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272756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3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17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 smtClean="0"/>
              <a:t>SmartRate Only, Ex Post vs. Ex Ante</a:t>
            </a:r>
            <a:endParaRPr lang="en-US" altLang="en-US" sz="28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220907"/>
              </p:ext>
            </p:extLst>
          </p:nvPr>
        </p:nvGraphicFramePr>
        <p:xfrm>
          <a:off x="735804" y="2362200"/>
          <a:ext cx="7739065" cy="1729582"/>
        </p:xfrm>
        <a:graphic>
          <a:graphicData uri="http://schemas.openxmlformats.org/drawingml/2006/table">
            <a:tbl>
              <a:tblPr firstRow="1" firstCol="1" bandRow="1"/>
              <a:tblGrid>
                <a:gridCol w="967383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547217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942909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785193">
                  <a:extLst>
                    <a:ext uri="{9D8B030D-6E8A-4147-A177-3AD203B41FA5}">
                      <a16:colId xmlns:a16="http://schemas.microsoft.com/office/drawing/2014/main" xmlns="" val="4248761803"/>
                    </a:ext>
                  </a:extLst>
                </a:gridCol>
                <a:gridCol w="829363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Post / 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Impact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Load Impact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Post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92,288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127.6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13.2%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110,200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161.0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14.2%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Post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SAID (kW)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SAID (kW)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35804" y="4482217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Ex post reflects the average event day.</a:t>
            </a:r>
          </a:p>
          <a:p>
            <a:pPr algn="l"/>
            <a:r>
              <a:rPr lang="en-US" dirty="0" smtClean="0"/>
              <a:t>Ex ante reflects </a:t>
            </a:r>
            <a:r>
              <a:rPr lang="en-US" dirty="0"/>
              <a:t>PG&amp;E 1in2 August peak day, 2017 to 2026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Both results reflect event hours (2 to 7 p.m.) for comparability.</a:t>
            </a:r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485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18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 smtClean="0"/>
              <a:t>Dual Enrolled, Ex Post vs. Ex Ante</a:t>
            </a:r>
            <a:endParaRPr lang="en-US" altLang="en-US" sz="28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735804" y="44196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Ex post reflects the average event day.</a:t>
            </a:r>
          </a:p>
          <a:p>
            <a:pPr algn="l"/>
            <a:r>
              <a:rPr lang="en-US" dirty="0"/>
              <a:t>Ex ante reflects PG&amp;E 1in2 August peak day, 2017 to 2026.</a:t>
            </a:r>
          </a:p>
          <a:p>
            <a:pPr algn="l"/>
            <a:r>
              <a:rPr lang="en-US" dirty="0"/>
              <a:t>Both results reflect event hours (2 to 7 p.m.) for comparability.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40792"/>
              </p:ext>
            </p:extLst>
          </p:nvPr>
        </p:nvGraphicFramePr>
        <p:xfrm>
          <a:off x="735804" y="2362200"/>
          <a:ext cx="7739065" cy="1729582"/>
        </p:xfrm>
        <a:graphic>
          <a:graphicData uri="http://schemas.openxmlformats.org/drawingml/2006/table">
            <a:tbl>
              <a:tblPr firstRow="1" firstCol="1" bandRow="1"/>
              <a:tblGrid>
                <a:gridCol w="967383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547217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942909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785193">
                  <a:extLst>
                    <a:ext uri="{9D8B030D-6E8A-4147-A177-3AD203B41FA5}">
                      <a16:colId xmlns:a16="http://schemas.microsoft.com/office/drawing/2014/main" xmlns="" val="4248761803"/>
                    </a:ext>
                  </a:extLst>
                </a:gridCol>
                <a:gridCol w="829363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Post / 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Impact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Load Impact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Post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 (MW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36,598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25.5%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34,800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30.9%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Post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SAID (kW)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1.60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SAID (kW)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1.89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28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19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 smtClean="0"/>
              <a:t>SR Only, Consistency of Ex Post vs. Ex Ante</a:t>
            </a:r>
            <a:endParaRPr lang="en-US" altLang="en-US" sz="2800" i="1" dirty="0"/>
          </a:p>
        </p:txBody>
      </p:sp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911481"/>
              </p:ext>
            </p:extLst>
          </p:nvPr>
        </p:nvGraphicFramePr>
        <p:xfrm>
          <a:off x="1108962" y="1447800"/>
          <a:ext cx="6926076" cy="512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63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09429-5864-4E9A-BF6C-66A3FFC6A6D0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Presentation Outline</a:t>
            </a:r>
            <a:endParaRPr lang="en-US" altLang="en-US" dirty="0"/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Program Description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Ex Post </a:t>
            </a:r>
            <a:r>
              <a:rPr lang="en-US" altLang="en-US" dirty="0" smtClean="0"/>
              <a:t>Methodology</a:t>
            </a:r>
            <a:endParaRPr lang="en-US" altLang="en-US" dirty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Ex Post Load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Ex Ante 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Enrollment Forecast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Ex Ante Load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Additional Ex Post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Summary and Conclusions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20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 smtClean="0"/>
              <a:t>Dual Enroll, Consistency of Ex Post vs. Ex Ante</a:t>
            </a:r>
            <a:endParaRPr lang="en-US" altLang="en-US" sz="2800" i="1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205576"/>
              </p:ext>
            </p:extLst>
          </p:nvPr>
        </p:nvGraphicFramePr>
        <p:xfrm>
          <a:off x="1032762" y="1524000"/>
          <a:ext cx="7078476" cy="5049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5791200" y="2971800"/>
            <a:ext cx="76200" cy="533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2592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21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 smtClean="0"/>
              <a:t>SmartRate Only, Previous vs. Current Forecast</a:t>
            </a:r>
            <a:endParaRPr lang="en-US" altLang="en-US" sz="28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4474562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PG&amp;E 1in2 scenario for August 2017 forecasts shown.</a:t>
            </a:r>
          </a:p>
          <a:p>
            <a:pPr algn="l"/>
            <a:r>
              <a:rPr lang="en-US" dirty="0" smtClean="0"/>
              <a:t>Results shown for the RA window (1 to 6 p.m.).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406048"/>
              </p:ext>
            </p:extLst>
          </p:nvPr>
        </p:nvGraphicFramePr>
        <p:xfrm>
          <a:off x="448733" y="1676400"/>
          <a:ext cx="8017668" cy="2718584"/>
        </p:xfrm>
        <a:graphic>
          <a:graphicData uri="http://schemas.openxmlformats.org/drawingml/2006/table">
            <a:tbl>
              <a:tblPr firstRow="1" firstCol="1" bandRow="1"/>
              <a:tblGrid>
                <a:gridCol w="1371599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796136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976853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813460">
                  <a:extLst>
                    <a:ext uri="{9D8B030D-6E8A-4147-A177-3AD203B41FA5}">
                      <a16:colId xmlns:a16="http://schemas.microsoft.com/office/drawing/2014/main" xmlns="" val="4248761803"/>
                    </a:ext>
                  </a:extLst>
                </a:gridCol>
                <a:gridCol w="859220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Impact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Load Impact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PY2014 (Previous)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93,800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145.3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12.7%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PY2015 (Current)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110,200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12.3%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PY2014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SAID (kW)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PY2015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0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22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/>
              <a:t>Dual Enrolled, </a:t>
            </a:r>
            <a:r>
              <a:rPr lang="en-US" altLang="en-US" sz="2800" i="1" dirty="0" smtClean="0"/>
              <a:t>Previous vs. Current Forecast</a:t>
            </a:r>
            <a:endParaRPr lang="en-US" altLang="en-US" sz="28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447246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PG&amp;E 1in2 scenario for August 2017 forecasts shown.</a:t>
            </a:r>
          </a:p>
          <a:p>
            <a:pPr algn="l"/>
            <a:r>
              <a:rPr lang="en-US" dirty="0" smtClean="0"/>
              <a:t>Results shown for the RA window (1 to 6 p.m.).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25848"/>
              </p:ext>
            </p:extLst>
          </p:nvPr>
        </p:nvGraphicFramePr>
        <p:xfrm>
          <a:off x="457200" y="1676400"/>
          <a:ext cx="8017668" cy="2718584"/>
        </p:xfrm>
        <a:graphic>
          <a:graphicData uri="http://schemas.openxmlformats.org/drawingml/2006/table">
            <a:tbl>
              <a:tblPr firstRow="1" firstCol="1" bandRow="1"/>
              <a:tblGrid>
                <a:gridCol w="1371599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796136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976853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813460">
                  <a:extLst>
                    <a:ext uri="{9D8B030D-6E8A-4147-A177-3AD203B41FA5}">
                      <a16:colId xmlns:a16="http://schemas.microsoft.com/office/drawing/2014/main" xmlns="" val="4248761803"/>
                    </a:ext>
                  </a:extLst>
                </a:gridCol>
                <a:gridCol w="859220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</a:t>
                      </a: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Impact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Load Impact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PY2014 (Previous)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46,200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23.6%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PY2015 (Current)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34,800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26.7%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PY2014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SAID (kW)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PY2015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0.46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0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23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 Ante Load Impacts:</a:t>
            </a:r>
            <a:br>
              <a:rPr lang="en-US" altLang="en-US" dirty="0"/>
            </a:br>
            <a:r>
              <a:rPr lang="en-US" altLang="en-US" sz="2800" i="1" dirty="0" smtClean="0"/>
              <a:t>Comments</a:t>
            </a:r>
            <a:endParaRPr lang="en-US" altLang="en-US" sz="2800" i="1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r>
              <a:rPr lang="en-US" altLang="en-US" sz="2400" dirty="0" smtClean="0"/>
              <a:t>Current forecast of total SmartRate load impacts for August 2017 (PG&amp;E 1in2 peak day) is lower than previous forecast</a:t>
            </a:r>
          </a:p>
          <a:p>
            <a:pPr lvl="1"/>
            <a:r>
              <a:rPr lang="en-US" altLang="en-US" sz="2000" dirty="0" smtClean="0"/>
              <a:t>Current = 34.3 MW during RA window</a:t>
            </a:r>
          </a:p>
          <a:p>
            <a:pPr lvl="1"/>
            <a:r>
              <a:rPr lang="en-US" altLang="en-US" sz="2000" dirty="0" smtClean="0"/>
              <a:t>Previous = 40.7 MW during RA window</a:t>
            </a:r>
          </a:p>
          <a:p>
            <a:r>
              <a:rPr lang="en-US" altLang="en-US" sz="2400" dirty="0" smtClean="0"/>
              <a:t>Some of this difference can be attributed to a shift in enrollment</a:t>
            </a:r>
          </a:p>
          <a:p>
            <a:pPr lvl="1"/>
            <a:r>
              <a:rPr lang="en-US" altLang="en-US" sz="2000" dirty="0" smtClean="0"/>
              <a:t>SmartRate-only customers are now a larger share of program enrollment</a:t>
            </a:r>
          </a:p>
          <a:p>
            <a:r>
              <a:rPr lang="en-US" altLang="en-US" sz="2400" dirty="0" smtClean="0"/>
              <a:t>However, some the reduction reflects differences in the ex post load impacts</a:t>
            </a:r>
          </a:p>
          <a:p>
            <a:pPr lvl="1"/>
            <a:r>
              <a:rPr lang="en-US" altLang="en-US" sz="2000" dirty="0" smtClean="0"/>
              <a:t>PY2015 ex post load impacts are lower than those of PY2014</a:t>
            </a:r>
          </a:p>
        </p:txBody>
      </p:sp>
    </p:spTree>
    <p:extLst>
      <p:ext uri="{BB962C8B-B14F-4D97-AF65-F5344CB8AC3E}">
        <p14:creationId xmlns:p14="http://schemas.microsoft.com/office/powerpoint/2010/main" val="6395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24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 Ante Load Impacts:</a:t>
            </a:r>
            <a:br>
              <a:rPr lang="en-US" altLang="en-US" dirty="0"/>
            </a:br>
            <a:r>
              <a:rPr lang="en-US" altLang="en-US" sz="2800" i="1" dirty="0" smtClean="0"/>
              <a:t>Comparison of PY2014 and PY2015</a:t>
            </a:r>
            <a:endParaRPr lang="en-US" altLang="en-US" sz="2800" i="1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r>
              <a:rPr lang="en-US" altLang="en-US" sz="2400" dirty="0" smtClean="0"/>
              <a:t>We conducted a comparison of PY2014 and PY2015 ex post load impacts</a:t>
            </a:r>
          </a:p>
          <a:p>
            <a:r>
              <a:rPr lang="en-US" altLang="en-US" sz="2400" dirty="0" smtClean="0"/>
              <a:t>Regressions (by dual enrollment status) of average event-hour load impact as a function of factors we believed could affect demand response:</a:t>
            </a:r>
          </a:p>
          <a:p>
            <a:pPr lvl="1"/>
            <a:r>
              <a:rPr lang="en-US" altLang="en-US" sz="2000" dirty="0" smtClean="0"/>
              <a:t>Weather (CDD65)</a:t>
            </a:r>
          </a:p>
          <a:p>
            <a:pPr lvl="1"/>
            <a:r>
              <a:rPr lang="en-US" altLang="en-US" sz="2000" dirty="0" smtClean="0"/>
              <a:t>Whether the prior day was also an event day (“Consecutive Event”)</a:t>
            </a:r>
          </a:p>
          <a:p>
            <a:pPr lvl="1"/>
            <a:r>
              <a:rPr lang="en-US" altLang="en-US" sz="2000" dirty="0" smtClean="0"/>
              <a:t>Whether the date is when school is in session (before mid-June or later than mid-August)</a:t>
            </a:r>
          </a:p>
          <a:p>
            <a:pPr lvl="1"/>
            <a:r>
              <a:rPr lang="en-US" altLang="en-US" sz="2000" dirty="0" smtClean="0"/>
              <a:t>Whether the date is in 2014 or 2015</a:t>
            </a:r>
          </a:p>
        </p:txBody>
      </p:sp>
    </p:spTree>
    <p:extLst>
      <p:ext uri="{BB962C8B-B14F-4D97-AF65-F5344CB8AC3E}">
        <p14:creationId xmlns:p14="http://schemas.microsoft.com/office/powerpoint/2010/main" val="5198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25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 Ante Load Impacts:</a:t>
            </a:r>
            <a:br>
              <a:rPr lang="en-US" altLang="en-US" dirty="0"/>
            </a:br>
            <a:r>
              <a:rPr lang="en-US" altLang="en-US" sz="2800" i="1" dirty="0" smtClean="0"/>
              <a:t>Comparison of PY2014 and PY2015 (2)</a:t>
            </a:r>
            <a:endParaRPr lang="en-US" altLang="en-US" sz="28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54682"/>
              </p:ext>
            </p:extLst>
          </p:nvPr>
        </p:nvGraphicFramePr>
        <p:xfrm>
          <a:off x="917576" y="1600200"/>
          <a:ext cx="6854824" cy="3125945"/>
        </p:xfrm>
        <a:graphic>
          <a:graphicData uri="http://schemas.openxmlformats.org/drawingml/2006/table">
            <a:tbl>
              <a:tblPr firstRow="1" firstCol="1" bandRow="1"/>
              <a:tblGrid>
                <a:gridCol w="2284412">
                  <a:extLst>
                    <a:ext uri="{9D8B030D-6E8A-4147-A177-3AD203B41FA5}">
                      <a16:colId xmlns:a16="http://schemas.microsoft.com/office/drawing/2014/main" xmlns="" val="3594998613"/>
                    </a:ext>
                  </a:extLst>
                </a:gridCol>
                <a:gridCol w="2285206">
                  <a:extLst>
                    <a:ext uri="{9D8B030D-6E8A-4147-A177-3AD203B41FA5}">
                      <a16:colId xmlns:a16="http://schemas.microsoft.com/office/drawing/2014/main" xmlns="" val="1057559625"/>
                    </a:ext>
                  </a:extLst>
                </a:gridCol>
                <a:gridCol w="2285206">
                  <a:extLst>
                    <a:ext uri="{9D8B030D-6E8A-4147-A177-3AD203B41FA5}">
                      <a16:colId xmlns:a16="http://schemas.microsoft.com/office/drawing/2014/main" xmlns="" val="3511999829"/>
                    </a:ext>
                  </a:extLst>
                </a:gridCol>
              </a:tblGrid>
              <a:tr h="566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SmartRate Only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SmartRate + SmartAC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0158528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CDD65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(0.000)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(0.000)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82297685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Consecutive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0.009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(0.356)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(0.471)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0001555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School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-0.026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(0.009)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-0.054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(0.026)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4760543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PY2015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-0.061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(0.001)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-0.105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(0.002)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28490660"/>
                  </a:ext>
                </a:extLst>
              </a:tr>
              <a:tr h="5118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Constant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0.064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(0.047)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-0.110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(0.246)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721884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17576" y="4876800"/>
            <a:ext cx="7312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Notes:</a:t>
            </a:r>
          </a:p>
          <a:p>
            <a:pPr algn="l"/>
            <a:r>
              <a:rPr lang="en-US" sz="1400" dirty="0" smtClean="0"/>
              <a:t>p-values in parentheses.</a:t>
            </a:r>
          </a:p>
          <a:p>
            <a:pPr algn="l"/>
            <a:r>
              <a:rPr lang="en-US" sz="1400" dirty="0" smtClean="0"/>
              <a:t>Weather affects the load impact (not surprising).</a:t>
            </a:r>
          </a:p>
          <a:p>
            <a:pPr algn="l"/>
            <a:r>
              <a:rPr lang="en-US" sz="1400" dirty="0" smtClean="0"/>
              <a:t>Consecutive events don’t matter.</a:t>
            </a:r>
          </a:p>
          <a:p>
            <a:pPr algn="l"/>
            <a:r>
              <a:rPr lang="en-US" sz="1400" dirty="0" smtClean="0"/>
              <a:t>Load impacts are lower when school is in session.</a:t>
            </a:r>
          </a:p>
          <a:p>
            <a:pPr algn="l"/>
            <a:r>
              <a:rPr lang="en-US" sz="1400" dirty="0" smtClean="0"/>
              <a:t>Controlling for the above variables, PY2015 ex post load impacts are lower than PY2014.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387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26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 Ex Ante Load Impacts:</a:t>
            </a:r>
            <a:br>
              <a:rPr lang="en-US" altLang="en-US" dirty="0"/>
            </a:br>
            <a:r>
              <a:rPr lang="en-US" altLang="en-US" sz="2800" i="1" dirty="0" smtClean="0"/>
              <a:t>Comparison of PY2014 and PY2015 (3)</a:t>
            </a:r>
            <a:endParaRPr lang="en-US" altLang="en-US" sz="2800" i="1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r>
              <a:rPr lang="en-US" altLang="en-US" sz="2400" dirty="0" smtClean="0"/>
              <a:t>Why were load impacts lower in PY2015? We’re not entirely sure.</a:t>
            </a:r>
          </a:p>
          <a:p>
            <a:r>
              <a:rPr lang="en-US" altLang="en-US" sz="2400" dirty="0" smtClean="0"/>
              <a:t>Things that are </a:t>
            </a:r>
            <a:r>
              <a:rPr lang="en-US" altLang="en-US" sz="2400" b="1" dirty="0" smtClean="0"/>
              <a:t>NOT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the (entire) cause of the reduction:</a:t>
            </a:r>
          </a:p>
          <a:p>
            <a:pPr lvl="1"/>
            <a:r>
              <a:rPr lang="en-US" altLang="en-US" sz="2000" dirty="0" smtClean="0"/>
              <a:t>Any variable included in the meta-analysis (weather, number of consecutive event days, number of days during school year)</a:t>
            </a:r>
          </a:p>
          <a:p>
            <a:pPr lvl="1"/>
            <a:r>
              <a:rPr lang="en-US" altLang="en-US" sz="2000" dirty="0" smtClean="0"/>
              <a:t>Increasing share of SmartRate-only customers</a:t>
            </a:r>
          </a:p>
          <a:p>
            <a:pPr lvl="1"/>
            <a:r>
              <a:rPr lang="en-US" altLang="en-US" sz="2000" dirty="0" smtClean="0"/>
              <a:t>Changes in methodology (probably) – estimates appear robust to methodological changes</a:t>
            </a:r>
          </a:p>
          <a:p>
            <a:pPr lvl="1"/>
            <a:r>
              <a:rPr lang="en-US" altLang="en-US" sz="2000" dirty="0" smtClean="0"/>
              <a:t>New customers being less responsive than customers who remained in the program (there is churn in addition to the change in the overall number of enrolled customers)</a:t>
            </a:r>
          </a:p>
          <a:p>
            <a:r>
              <a:rPr lang="en-US" altLang="en-US" sz="2400" dirty="0" smtClean="0"/>
              <a:t>Possible (untested) explanation:</a:t>
            </a:r>
          </a:p>
          <a:p>
            <a:pPr lvl="1"/>
            <a:r>
              <a:rPr lang="en-US" altLang="en-US" sz="2000" dirty="0"/>
              <a:t>Customers are setting their thermostat set points </a:t>
            </a:r>
            <a:r>
              <a:rPr lang="en-US" altLang="en-US" sz="2000" dirty="0" smtClean="0"/>
              <a:t>higher</a:t>
            </a:r>
          </a:p>
        </p:txBody>
      </p:sp>
    </p:spTree>
    <p:extLst>
      <p:ext uri="{BB962C8B-B14F-4D97-AF65-F5344CB8AC3E}">
        <p14:creationId xmlns:p14="http://schemas.microsoft.com/office/powerpoint/2010/main" val="89267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27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7. </a:t>
            </a:r>
            <a:r>
              <a:rPr lang="en-US" altLang="en-US" dirty="0"/>
              <a:t>Additional Ex Post Results:</a:t>
            </a:r>
            <a:br>
              <a:rPr lang="en-US" altLang="en-US" dirty="0"/>
            </a:br>
            <a:r>
              <a:rPr lang="en-US" altLang="en-US" sz="2400" i="1" dirty="0"/>
              <a:t>By </a:t>
            </a:r>
            <a:r>
              <a:rPr lang="en-US" altLang="en-US" sz="2400" i="1" dirty="0" smtClean="0"/>
              <a:t>CARE Status</a:t>
            </a:r>
            <a:endParaRPr lang="en-US" altLang="en-US" sz="36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902488"/>
              </p:ext>
            </p:extLst>
          </p:nvPr>
        </p:nvGraphicFramePr>
        <p:xfrm>
          <a:off x="990600" y="1828800"/>
          <a:ext cx="6934201" cy="3045300"/>
        </p:xfrm>
        <a:graphic>
          <a:graphicData uri="http://schemas.openxmlformats.org/drawingml/2006/table">
            <a:tbl>
              <a:tblPr firstRow="1" firstCol="1" bandRow="1"/>
              <a:tblGrid>
                <a:gridCol w="929326">
                  <a:extLst>
                    <a:ext uri="{9D8B030D-6E8A-4147-A177-3AD203B41FA5}">
                      <a16:colId xmlns:a16="http://schemas.microsoft.com/office/drawing/2014/main" xmlns="" val="1678418844"/>
                    </a:ext>
                  </a:extLst>
                </a:gridCol>
                <a:gridCol w="929326">
                  <a:extLst>
                    <a:ext uri="{9D8B030D-6E8A-4147-A177-3AD203B41FA5}">
                      <a16:colId xmlns:a16="http://schemas.microsoft.com/office/drawing/2014/main" xmlns="" val="3407731292"/>
                    </a:ext>
                  </a:extLst>
                </a:gridCol>
                <a:gridCol w="786353">
                  <a:extLst>
                    <a:ext uri="{9D8B030D-6E8A-4147-A177-3AD203B41FA5}">
                      <a16:colId xmlns:a16="http://schemas.microsoft.com/office/drawing/2014/main" xmlns="" val="3611549396"/>
                    </a:ext>
                  </a:extLst>
                </a:gridCol>
                <a:gridCol w="714866">
                  <a:extLst>
                    <a:ext uri="{9D8B030D-6E8A-4147-A177-3AD203B41FA5}">
                      <a16:colId xmlns:a16="http://schemas.microsoft.com/office/drawing/2014/main" xmlns="" val="402479081"/>
                    </a:ext>
                  </a:extLst>
                </a:gridCol>
                <a:gridCol w="714866">
                  <a:extLst>
                    <a:ext uri="{9D8B030D-6E8A-4147-A177-3AD203B41FA5}">
                      <a16:colId xmlns:a16="http://schemas.microsoft.com/office/drawing/2014/main" xmlns="" val="3564203982"/>
                    </a:ext>
                  </a:extLst>
                </a:gridCol>
                <a:gridCol w="714866">
                  <a:extLst>
                    <a:ext uri="{9D8B030D-6E8A-4147-A177-3AD203B41FA5}">
                      <a16:colId xmlns:a16="http://schemas.microsoft.com/office/drawing/2014/main" xmlns="" val="2888123563"/>
                    </a:ext>
                  </a:extLst>
                </a:gridCol>
                <a:gridCol w="714866">
                  <a:extLst>
                    <a:ext uri="{9D8B030D-6E8A-4147-A177-3AD203B41FA5}">
                      <a16:colId xmlns:a16="http://schemas.microsoft.com/office/drawing/2014/main" xmlns="" val="1091520930"/>
                    </a:ext>
                  </a:extLst>
                </a:gridCol>
                <a:gridCol w="714866">
                  <a:extLst>
                    <a:ext uri="{9D8B030D-6E8A-4147-A177-3AD203B41FA5}">
                      <a16:colId xmlns:a16="http://schemas.microsoft.com/office/drawing/2014/main" xmlns="" val="35987981"/>
                    </a:ext>
                  </a:extLst>
                </a:gridCol>
                <a:gridCol w="714866">
                  <a:extLst>
                    <a:ext uri="{9D8B030D-6E8A-4147-A177-3AD203B41FA5}">
                      <a16:colId xmlns:a16="http://schemas.microsoft.com/office/drawing/2014/main" xmlns="" val="1569962813"/>
                    </a:ext>
                  </a:extLst>
                </a:gridCol>
              </a:tblGrid>
              <a:tr h="2687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CC2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Aggregate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Per-Customer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8508802"/>
                  </a:ext>
                </a:extLst>
              </a:tr>
              <a:tr h="8061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Program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CARE Status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Enrolled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Ref. Load (MW)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Load Impact (MW)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Ref. Load (kW)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Load Impact (kW)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 Load Impact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Ave. Event Temp.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56457803"/>
                  </a:ext>
                </a:extLst>
              </a:tr>
              <a:tr h="492622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SR-only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Non-CARE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66,465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97.8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16.4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1.47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0.25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6114725"/>
                  </a:ext>
                </a:extLst>
              </a:tr>
              <a:tr h="4926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25,824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49.3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1.91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0.12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22619788"/>
                  </a:ext>
                </a:extLst>
              </a:tr>
              <a:tr h="492622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Dually enrolled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Non-CARE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27,389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56.3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15.6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2.06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0.57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09618752"/>
                  </a:ext>
                </a:extLst>
              </a:tr>
              <a:tr h="4926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CARE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9,209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22.4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2.43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        0.48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67668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105400"/>
            <a:ext cx="678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CARE customers are less responsive in both program sub-groups.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5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28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8. Summary and Conclusions</a:t>
            </a:r>
            <a:endParaRPr lang="en-US" altLang="en-US" sz="3600" i="1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r>
              <a:rPr lang="en-US" altLang="en-US" sz="2400" dirty="0" smtClean="0"/>
              <a:t>SmartRate load impacts continue to have a strong relationship with temperatures</a:t>
            </a:r>
          </a:p>
          <a:p>
            <a:pPr lvl="1"/>
            <a:r>
              <a:rPr lang="en-US" altLang="en-US" sz="2000" dirty="0" smtClean="0"/>
              <a:t>Particularly true for customers dually enrolled in SmartAC</a:t>
            </a:r>
          </a:p>
          <a:p>
            <a:r>
              <a:rPr lang="en-US" altLang="en-US" sz="2400" dirty="0" smtClean="0"/>
              <a:t>SmartRate + SmartAC customers have both higher load impacts than SmartRate-only customers and higher post-event load </a:t>
            </a:r>
            <a:r>
              <a:rPr lang="en-US" altLang="en-US" sz="2400" i="1" dirty="0" smtClean="0"/>
              <a:t>increases</a:t>
            </a:r>
            <a:endParaRPr lang="en-US" altLang="en-US" sz="2400" dirty="0"/>
          </a:p>
          <a:p>
            <a:r>
              <a:rPr lang="en-US" altLang="en-US" sz="2400" dirty="0" smtClean="0"/>
              <a:t>Per-customer load impacts appear to be declining over time for reasons that are not entirely clear</a:t>
            </a:r>
          </a:p>
          <a:p>
            <a:pPr lvl="1"/>
            <a:r>
              <a:rPr lang="en-US" altLang="en-US" sz="2000" dirty="0" smtClean="0"/>
              <a:t>Perhaps caused by higher thermostat set points over time?</a:t>
            </a:r>
          </a:p>
          <a:p>
            <a:pPr lvl="1"/>
            <a:r>
              <a:rPr lang="en-US" altLang="en-US" sz="2000" dirty="0" smtClean="0"/>
              <a:t>Interesting area for further research, perhaps including surveys</a:t>
            </a:r>
          </a:p>
        </p:txBody>
      </p:sp>
    </p:spTree>
    <p:extLst>
      <p:ext uri="{BB962C8B-B14F-4D97-AF65-F5344CB8AC3E}">
        <p14:creationId xmlns:p14="http://schemas.microsoft.com/office/powerpoint/2010/main" val="172950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F8E170-DEB7-4C3F-9859-EC65BE321039}" type="slidenum">
              <a:rPr lang="en-US" altLang="en-US"/>
              <a:pPr/>
              <a:t>29</a:t>
            </a:fld>
            <a:endParaRPr lang="en-US" altLang="en-US" dirty="0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Questions?  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altLang="en-US" sz="2800" dirty="0"/>
              <a:t>Contact – </a:t>
            </a:r>
            <a:r>
              <a:rPr lang="en-US" altLang="en-US" sz="2800" dirty="0" smtClean="0"/>
              <a:t>Dan Hansen, 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Christensen Associates Energy Consulting</a:t>
            </a:r>
            <a:br>
              <a:rPr lang="en-US" altLang="en-US" sz="2800" dirty="0"/>
            </a:br>
            <a:r>
              <a:rPr lang="en-US" altLang="en-US" sz="2800" dirty="0"/>
              <a:t>Madison, Wisconsin</a:t>
            </a:r>
          </a:p>
          <a:p>
            <a:pPr lvl="1">
              <a:lnSpc>
                <a:spcPct val="75000"/>
              </a:lnSpc>
            </a:pPr>
            <a:r>
              <a:rPr lang="en-US" altLang="en-US" sz="2400" dirty="0" smtClean="0">
                <a:hlinkClick r:id="rId2"/>
              </a:rPr>
              <a:t>dghansen@CAEnergy.com</a:t>
            </a:r>
            <a:endParaRPr lang="en-US" altLang="en-US" sz="2400" dirty="0"/>
          </a:p>
          <a:p>
            <a:pPr lvl="1">
              <a:lnSpc>
                <a:spcPct val="75000"/>
              </a:lnSpc>
            </a:pPr>
            <a:r>
              <a:rPr lang="en-US" altLang="en-US" sz="2400" dirty="0"/>
              <a:t>608-231-2266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1. Program Description</a:t>
            </a:r>
            <a:endParaRPr lang="en-US" alt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r>
              <a:rPr lang="en-US" altLang="en-US" sz="2400" dirty="0" smtClean="0"/>
              <a:t>Voluntary Critical Peak Pricing (“CPP”) program for PG&amp;E’s residential customers</a:t>
            </a:r>
          </a:p>
          <a:p>
            <a:r>
              <a:rPr lang="en-US" altLang="en-US" sz="2400" dirty="0" smtClean="0"/>
              <a:t>Participants receive bill credits on non-event days from June 1 through September 30</a:t>
            </a:r>
          </a:p>
          <a:p>
            <a:r>
              <a:rPr lang="en-US" altLang="en-US" sz="2400" dirty="0" smtClean="0"/>
              <a:t>On “SmartDays” (hereafter called “event days”), customers pay a 60 cents/kWh “High-Price Period Charge” from 2:00 to 7:00 p.m.</a:t>
            </a:r>
          </a:p>
          <a:p>
            <a:pPr lvl="1"/>
            <a:r>
              <a:rPr lang="en-US" altLang="en-US" sz="2000" dirty="0" smtClean="0"/>
              <a:t>Target of 12 event days per summer (max of 15)</a:t>
            </a:r>
          </a:p>
          <a:p>
            <a:r>
              <a:rPr lang="en-US" altLang="en-US" sz="2400" dirty="0"/>
              <a:t>Bill protection is available through the first full </a:t>
            </a:r>
            <a:r>
              <a:rPr lang="en-US" altLang="en-US" sz="2400" dirty="0" smtClean="0"/>
              <a:t>season</a:t>
            </a:r>
          </a:p>
          <a:p>
            <a:r>
              <a:rPr lang="en-US" altLang="en-US" sz="2400" dirty="0"/>
              <a:t>SmartRate customers can also participate in </a:t>
            </a:r>
            <a:r>
              <a:rPr lang="en-US" altLang="en-US" sz="2400" dirty="0" smtClean="0"/>
              <a:t>SmartAC</a:t>
            </a:r>
          </a:p>
          <a:p>
            <a:pPr lvl="1"/>
            <a:r>
              <a:rPr lang="en-US" altLang="en-US" sz="2000" dirty="0" smtClean="0"/>
              <a:t>28% dually enrolled</a:t>
            </a:r>
            <a:endParaRPr lang="en-US" altLang="en-US" sz="2000" dirty="0"/>
          </a:p>
          <a:p>
            <a:endParaRPr lang="en-US" altLang="en-US" sz="2400" dirty="0" smtClean="0"/>
          </a:p>
          <a:p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4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</a:t>
            </a:r>
            <a:r>
              <a:rPr lang="en-US" altLang="en-US" dirty="0" smtClean="0"/>
              <a:t>. Ex Post Methodology</a:t>
            </a:r>
            <a:endParaRPr lang="en-US" alt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978400"/>
          </a:xfrm>
        </p:spPr>
        <p:txBody>
          <a:bodyPr/>
          <a:lstStyle/>
          <a:p>
            <a:r>
              <a:rPr lang="en-US" altLang="en-US" sz="2400" dirty="0" smtClean="0"/>
              <a:t>Primary results are based on a </a:t>
            </a:r>
            <a:r>
              <a:rPr lang="en-US" altLang="en-US" sz="2400" i="1" dirty="0" smtClean="0"/>
              <a:t>matched control group</a:t>
            </a:r>
            <a:r>
              <a:rPr lang="en-US" altLang="en-US" sz="2400" dirty="0" smtClean="0"/>
              <a:t> + difference-in-differences evaluation methodology</a:t>
            </a:r>
          </a:p>
          <a:p>
            <a:pPr lvl="1"/>
            <a:r>
              <a:rPr lang="en-US" altLang="en-US" sz="2000" dirty="0" smtClean="0"/>
              <a:t>Matched on event-like non-event days using Euclidean Distance</a:t>
            </a:r>
          </a:p>
          <a:p>
            <a:pPr lvl="1"/>
            <a:r>
              <a:rPr lang="en-US" altLang="en-US" sz="2000" dirty="0" smtClean="0"/>
              <a:t>Matches segmented by: SmartAC enrollment status, LCA, climate zone, CARE status, and (for dual only) CAC likelihood</a:t>
            </a:r>
          </a:p>
          <a:p>
            <a:pPr lvl="1"/>
            <a:r>
              <a:rPr lang="en-US" altLang="en-US" sz="2000" dirty="0" smtClean="0"/>
              <a:t>Two 24-hour average load profiles used: core summer days and approximate </a:t>
            </a:r>
            <a:r>
              <a:rPr lang="en-US" altLang="en-US" sz="2000" i="1" dirty="0" smtClean="0"/>
              <a:t>school-year</a:t>
            </a:r>
            <a:r>
              <a:rPr lang="en-US" altLang="en-US" sz="2000" dirty="0" smtClean="0"/>
              <a:t> days</a:t>
            </a:r>
          </a:p>
          <a:p>
            <a:r>
              <a:rPr lang="en-US" altLang="en-US" sz="2400" dirty="0" smtClean="0"/>
              <a:t>This method was chosen for two reasons:</a:t>
            </a:r>
          </a:p>
          <a:p>
            <a:pPr lvl="1"/>
            <a:r>
              <a:rPr lang="en-US" altLang="en-US" sz="2000" dirty="0" smtClean="0"/>
              <a:t>A large pool of residential (non-SmartRate) customers available from which to select matches</a:t>
            </a:r>
          </a:p>
          <a:p>
            <a:pPr lvl="1"/>
            <a:r>
              <a:rPr lang="en-US" altLang="en-US" sz="2000" dirty="0" smtClean="0"/>
              <a:t>Presence of the control group should improve load impact estimates by providing a proxy for event-day usage of similarly situated (but non-participating) customers</a:t>
            </a:r>
          </a:p>
          <a:p>
            <a:r>
              <a:rPr lang="en-US" altLang="en-US" sz="2400" dirty="0" smtClean="0"/>
              <a:t>Individual regressions are used to examine the distribution of load impacts across enrolled customers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41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5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3. Ex Post Load Impacts:</a:t>
            </a:r>
            <a:br>
              <a:rPr lang="en-US" altLang="en-US" dirty="0" smtClean="0"/>
            </a:br>
            <a:r>
              <a:rPr lang="en-US" altLang="en-US" sz="3600" i="1" dirty="0" smtClean="0"/>
              <a:t>Events</a:t>
            </a:r>
            <a:endParaRPr lang="en-US" altLang="en-US" sz="36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57200" y="1524000"/>
          <a:ext cx="8229600" cy="4303925"/>
        </p:xfrm>
        <a:graphic>
          <a:graphicData uri="http://schemas.openxmlformats.org/drawingml/2006/table">
            <a:tbl>
              <a:tblPr firstRow="1" firstCol="1" bandRow="1"/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338300974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163728099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330226682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123209082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8497604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3394689768"/>
                    </a:ext>
                  </a:extLst>
                </a:gridCol>
              </a:tblGrid>
              <a:tr h="24046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Date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DOW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SmartRate Only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SmartRate + SmartAC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8057619"/>
                  </a:ext>
                </a:extLst>
              </a:tr>
              <a:tr h="240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Enrolled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Avg. Evt. Temp. (°F)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Enrolled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Avg. Evt. Temp. (°F)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1599097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12-Jun-15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89,045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37,607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9734704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25-Jun-15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88,435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37,215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2044633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26-Jun-15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88,413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37,146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8305083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30-Jun-15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88,248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36,989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1223470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1-Jul-15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88,178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36,938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6313750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28-Jul-15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89,444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36,611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55145427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29-Jul-15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89,634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36,573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85464161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30-Jul-15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89,799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36,545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26759206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17-Aug-15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93,496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36,364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5885847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18-Aug-15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93,850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36,336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0421393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27-Aug-15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96,355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36,262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308014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28-Aug-15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96,590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36,254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4819603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9-Sep-15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97,521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36,069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4189025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10-Sep-15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97,613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36,044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9937855"/>
                  </a:ext>
                </a:extLst>
              </a:tr>
              <a:tr h="240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12-Jun-15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97,704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36,016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4542298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834762"/>
            <a:ext cx="8077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All events are from 2:00 to 7:00 p.m.</a:t>
            </a:r>
          </a:p>
          <a:p>
            <a:pPr algn="l"/>
            <a:r>
              <a:rPr lang="en-US" sz="1400" dirty="0" smtClean="0"/>
              <a:t>Notice that temperatures are higher for dually enrolled customers because of where they tend to be located (in hotter areas where the need for AC is higher).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2114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6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3. Ex Post Load Impacts:</a:t>
            </a:r>
            <a:br>
              <a:rPr lang="en-US" altLang="en-US" dirty="0" smtClean="0"/>
            </a:br>
            <a:r>
              <a:rPr lang="en-US" altLang="en-US" sz="3600" i="1" dirty="0" smtClean="0"/>
              <a:t>Events (2)</a:t>
            </a:r>
            <a:endParaRPr lang="en-US" altLang="en-US" sz="3600" i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877747"/>
              </p:ext>
            </p:extLst>
          </p:nvPr>
        </p:nvGraphicFramePr>
        <p:xfrm>
          <a:off x="915987" y="2667000"/>
          <a:ext cx="7312025" cy="1497822"/>
        </p:xfrm>
        <a:graphic>
          <a:graphicData uri="http://schemas.openxmlformats.org/drawingml/2006/table">
            <a:tbl>
              <a:tblPr firstRow="1" firstCol="1" bandRow="1"/>
              <a:tblGrid>
                <a:gridCol w="1462405">
                  <a:extLst>
                    <a:ext uri="{9D8B030D-6E8A-4147-A177-3AD203B41FA5}">
                      <a16:colId xmlns:a16="http://schemas.microsoft.com/office/drawing/2014/main" xmlns="" val="4256646340"/>
                    </a:ext>
                  </a:extLst>
                </a:gridCol>
                <a:gridCol w="1462405">
                  <a:extLst>
                    <a:ext uri="{9D8B030D-6E8A-4147-A177-3AD203B41FA5}">
                      <a16:colId xmlns:a16="http://schemas.microsoft.com/office/drawing/2014/main" xmlns="" val="4213589157"/>
                    </a:ext>
                  </a:extLst>
                </a:gridCol>
                <a:gridCol w="1462405">
                  <a:extLst>
                    <a:ext uri="{9D8B030D-6E8A-4147-A177-3AD203B41FA5}">
                      <a16:colId xmlns:a16="http://schemas.microsoft.com/office/drawing/2014/main" xmlns="" val="942695535"/>
                    </a:ext>
                  </a:extLst>
                </a:gridCol>
                <a:gridCol w="1462405">
                  <a:extLst>
                    <a:ext uri="{9D8B030D-6E8A-4147-A177-3AD203B41FA5}">
                      <a16:colId xmlns:a16="http://schemas.microsoft.com/office/drawing/2014/main" xmlns="" val="3956304499"/>
                    </a:ext>
                  </a:extLst>
                </a:gridCol>
                <a:gridCol w="1462405">
                  <a:extLst>
                    <a:ext uri="{9D8B030D-6E8A-4147-A177-3AD203B41FA5}">
                      <a16:colId xmlns:a16="http://schemas.microsoft.com/office/drawing/2014/main" xmlns="" val="2990280978"/>
                    </a:ext>
                  </a:extLst>
                </a:gridCol>
              </a:tblGrid>
              <a:tr h="7266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 of Availability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 of Actual Use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Available Dispatches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Actual Dispatches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68564"/>
                  </a:ext>
                </a:extLst>
              </a:tr>
              <a:tr h="7266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SmartRate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= 15 days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 = 9 days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19406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5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7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</a:t>
            </a:r>
            <a:r>
              <a:rPr lang="en-US" altLang="en-US" dirty="0" smtClean="0"/>
              <a:t>Ex-Post </a:t>
            </a:r>
            <a:r>
              <a:rPr lang="en-US" altLang="en-US" dirty="0"/>
              <a:t>Load Impacts:</a:t>
            </a:r>
            <a:br>
              <a:rPr lang="en-US" altLang="en-US" dirty="0"/>
            </a:br>
            <a:r>
              <a:rPr lang="en-US" altLang="en-US" i="1" dirty="0" smtClean="0"/>
              <a:t>S</a:t>
            </a:r>
            <a:r>
              <a:rPr lang="en-US" altLang="en-US" sz="3600" i="1" dirty="0" smtClean="0"/>
              <a:t>ummary – Key Event Hours</a:t>
            </a:r>
            <a:endParaRPr lang="en-US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18503"/>
              </p:ext>
            </p:extLst>
          </p:nvPr>
        </p:nvGraphicFramePr>
        <p:xfrm>
          <a:off x="457200" y="1611948"/>
          <a:ext cx="8229600" cy="3549521"/>
        </p:xfrm>
        <a:graphic>
          <a:graphicData uri="http://schemas.openxmlformats.org/drawingml/2006/table">
            <a:tbl>
              <a:tblPr firstRow="1" firstCol="1" bandRow="1"/>
              <a:tblGrid>
                <a:gridCol w="1028700">
                  <a:extLst>
                    <a:ext uri="{9D8B030D-6E8A-4147-A177-3AD203B41FA5}">
                      <a16:colId xmlns:a16="http://schemas.microsoft.com/office/drawing/2014/main" xmlns="" val="689823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335396725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2521892099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370504031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3745468897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9082116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17183874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xmlns="" val="1278792581"/>
                    </a:ext>
                  </a:extLst>
                </a:gridCol>
              </a:tblGrid>
              <a:tr h="35356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 Type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SmartRate Only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SmartRate + SmartAC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7797449"/>
                  </a:ext>
                </a:extLst>
              </a:tr>
              <a:tr h="2180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Custs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°F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Custs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°F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321958"/>
                  </a:ext>
                </a:extLst>
              </a:tr>
              <a:tr h="436167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 (MW)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Avg. Event Hour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92,288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36,598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01522055"/>
                  </a:ext>
                </a:extLst>
              </a:tr>
              <a:tr h="4361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 Peak Hour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88,248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36,989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4633547"/>
                  </a:ext>
                </a:extLst>
              </a:tr>
              <a:tr h="4361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CAISO Peak Hour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97,613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36,044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6132555"/>
                  </a:ext>
                </a:extLst>
              </a:tr>
              <a:tr h="436167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customer (kW)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Avg. Event Hour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92,288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36,598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97.6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91175072"/>
                  </a:ext>
                </a:extLst>
              </a:tr>
              <a:tr h="4361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 Peak Hour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88,248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36,989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4948922"/>
                  </a:ext>
                </a:extLst>
              </a:tr>
              <a:tr h="4361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CAISO Peak Hour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97,613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36,044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944451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2578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PG&amp;E peak hour = June 30, 2015, HE 18 (5 to 6 p.m.)</a:t>
            </a:r>
          </a:p>
          <a:p>
            <a:pPr algn="l"/>
            <a:r>
              <a:rPr lang="en-US" sz="1400" dirty="0" smtClean="0"/>
              <a:t>CAISO peak hour = September 10, 2015, HE 17 (4 to 5 p.m.)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90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8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 Post Load Impacts:</a:t>
            </a:r>
            <a:br>
              <a:rPr lang="en-US" altLang="en-US" dirty="0"/>
            </a:br>
            <a:r>
              <a:rPr lang="en-US" altLang="en-US" i="1" dirty="0" smtClean="0"/>
              <a:t>Avg. Event, </a:t>
            </a:r>
            <a:r>
              <a:rPr lang="en-US" altLang="en-US" i="1" dirty="0"/>
              <a:t>SmartRate+SmartAC</a:t>
            </a:r>
            <a:endParaRPr lang="en-US" altLang="en-US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0"/>
            <a:ext cx="7401983" cy="487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99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9</a:t>
            </a:fld>
            <a:endParaRPr lang="en-US" altLang="en-US" dirty="0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 Post Load Impacts:</a:t>
            </a:r>
            <a:br>
              <a:rPr lang="en-US" altLang="en-US" dirty="0"/>
            </a:br>
            <a:r>
              <a:rPr lang="en-US" altLang="en-US" i="1" dirty="0" smtClean="0"/>
              <a:t>Avg. Event, SmartRate Only</a:t>
            </a:r>
            <a:endParaRPr lang="en-US" altLang="en-US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315200" cy="4724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144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15229</TotalTime>
  <Words>2300</Words>
  <Application>Microsoft Office PowerPoint</Application>
  <PresentationFormat>On-screen Show (4:3)</PresentationFormat>
  <Paragraphs>644</Paragraphs>
  <Slides>29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Load Impact Evaluation: PG&amp;E’s Residential SmartRate</vt:lpstr>
      <vt:lpstr>Presentation Outline</vt:lpstr>
      <vt:lpstr>1. Program Description</vt:lpstr>
      <vt:lpstr>2. Ex Post Methodology</vt:lpstr>
      <vt:lpstr>3. Ex Post Load Impacts: Events</vt:lpstr>
      <vt:lpstr>3. Ex Post Load Impacts: Events (2)</vt:lpstr>
      <vt:lpstr>3. Ex-Post Load Impacts: Summary – Key Event Hours</vt:lpstr>
      <vt:lpstr>3. Ex Post Load Impacts: Avg. Event, SmartRate+SmartAC</vt:lpstr>
      <vt:lpstr>3. Ex Post Load Impacts: Avg. Event, SmartRate Only</vt:lpstr>
      <vt:lpstr>3. Ex Post Load Impacts: By Event, SmartRate+SmartAC</vt:lpstr>
      <vt:lpstr>3. Ex Post Load Impacts: By Event, SmartRate Only</vt:lpstr>
      <vt:lpstr>4. Ex Ante Methodology</vt:lpstr>
      <vt:lpstr>4. Ex Ante Methodology (2)</vt:lpstr>
      <vt:lpstr>4. Ex Ante Methodology (3) Non-summer load impacts</vt:lpstr>
      <vt:lpstr>5. Enrollment Forecast</vt:lpstr>
      <vt:lpstr>6. Ex Ante Load Impacts: Summary</vt:lpstr>
      <vt:lpstr>6. Ex Ante Load Impacts: SmartRate Only, Ex Post vs. Ex Ante</vt:lpstr>
      <vt:lpstr>6. Ex Ante Load Impacts: Dual Enrolled, Ex Post vs. Ex Ante</vt:lpstr>
      <vt:lpstr>6. Ex Ante Load Impacts: SR Only, Consistency of Ex Post vs. Ex Ante</vt:lpstr>
      <vt:lpstr>6. Ex Ante Load Impacts: Dual Enroll, Consistency of Ex Post vs. Ex Ante</vt:lpstr>
      <vt:lpstr>6. Ex Ante Load Impacts: SmartRate Only, Previous vs. Current Forecast</vt:lpstr>
      <vt:lpstr>6. Ex Ante Load Impacts: Dual Enrolled, Previous vs. Current Forecast</vt:lpstr>
      <vt:lpstr>6. Ex Ante Load Impacts: Comments</vt:lpstr>
      <vt:lpstr>6. Ex Ante Load Impacts: Comparison of PY2014 and PY2015</vt:lpstr>
      <vt:lpstr>6. Ex Ante Load Impacts: Comparison of PY2014 and PY2015 (2)</vt:lpstr>
      <vt:lpstr>6. Ex Ante Load Impacts: Comparison of PY2014 and PY2015 (3)</vt:lpstr>
      <vt:lpstr>7. Additional Ex Post Results: By CARE Status</vt:lpstr>
      <vt:lpstr>8. Summary and Conclusions</vt:lpstr>
      <vt:lpstr>Questions?  </vt:lpstr>
    </vt:vector>
  </TitlesOfParts>
  <Company>Christensen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kachitwood</dc:creator>
  <cp:lastModifiedBy>Chow, Dorris</cp:lastModifiedBy>
  <cp:revision>257</cp:revision>
  <cp:lastPrinted>2007-12-17T14:41:12Z</cp:lastPrinted>
  <dcterms:created xsi:type="dcterms:W3CDTF">2007-12-14T18:57:20Z</dcterms:created>
  <dcterms:modified xsi:type="dcterms:W3CDTF">2016-05-06T20:46:08Z</dcterms:modified>
</cp:coreProperties>
</file>