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7" r:id="rId2"/>
    <p:sldId id="321" r:id="rId3"/>
    <p:sldId id="339" r:id="rId4"/>
    <p:sldId id="316" r:id="rId5"/>
    <p:sldId id="317" r:id="rId6"/>
    <p:sldId id="333" r:id="rId7"/>
    <p:sldId id="337" r:id="rId8"/>
    <p:sldId id="330" r:id="rId9"/>
    <p:sldId id="322" r:id="rId10"/>
    <p:sldId id="320" r:id="rId11"/>
    <p:sldId id="323" r:id="rId12"/>
    <p:sldId id="325" r:id="rId13"/>
    <p:sldId id="334" r:id="rId14"/>
    <p:sldId id="335" r:id="rId15"/>
    <p:sldId id="327" r:id="rId16"/>
    <p:sldId id="326" r:id="rId17"/>
    <p:sldId id="324" r:id="rId18"/>
    <p:sldId id="336" r:id="rId19"/>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TF" initials="G"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990" autoAdjust="0"/>
  </p:normalViewPr>
  <p:slideViewPr>
    <p:cSldViewPr>
      <p:cViewPr>
        <p:scale>
          <a:sx n="80" d="100"/>
          <a:sy n="80" d="100"/>
        </p:scale>
        <p:origin x="-12"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6656" tIns="48328" rIns="96656" bIns="48328" rtlCol="0"/>
          <a:lstStyle>
            <a:lvl1pPr algn="l">
              <a:defRPr sz="1200"/>
            </a:lvl1pPr>
          </a:lstStyle>
          <a:p>
            <a:endParaRPr lang="en-US" dirty="0"/>
          </a:p>
        </p:txBody>
      </p:sp>
      <p:sp>
        <p:nvSpPr>
          <p:cNvPr id="3" name="Date Placeholder 2"/>
          <p:cNvSpPr>
            <a:spLocks noGrp="1"/>
          </p:cNvSpPr>
          <p:nvPr>
            <p:ph type="dt" sz="quarter" idx="1"/>
          </p:nvPr>
        </p:nvSpPr>
        <p:spPr>
          <a:xfrm>
            <a:off x="4143588" y="1"/>
            <a:ext cx="3169920" cy="480060"/>
          </a:xfrm>
          <a:prstGeom prst="rect">
            <a:avLst/>
          </a:prstGeom>
        </p:spPr>
        <p:txBody>
          <a:bodyPr vert="horz" lIns="96656" tIns="48328" rIns="96656" bIns="48328" rtlCol="0"/>
          <a:lstStyle>
            <a:lvl1pPr algn="r">
              <a:defRPr sz="1200"/>
            </a:lvl1pPr>
          </a:lstStyle>
          <a:p>
            <a:fld id="{AA31B5BB-893F-4030-A796-5EB0E8E507B5}" type="datetimeFigureOut">
              <a:rPr lang="en-US" smtClean="0"/>
              <a:pPr/>
              <a:t>11/9/2011</a:t>
            </a:fld>
            <a:endParaRPr lang="en-US" dirty="0"/>
          </a:p>
        </p:txBody>
      </p:sp>
      <p:sp>
        <p:nvSpPr>
          <p:cNvPr id="4" name="Footer Placeholder 3"/>
          <p:cNvSpPr>
            <a:spLocks noGrp="1"/>
          </p:cNvSpPr>
          <p:nvPr>
            <p:ph type="ftr" sz="quarter" idx="2"/>
          </p:nvPr>
        </p:nvSpPr>
        <p:spPr>
          <a:xfrm>
            <a:off x="0" y="9119474"/>
            <a:ext cx="3169920" cy="480060"/>
          </a:xfrm>
          <a:prstGeom prst="rect">
            <a:avLst/>
          </a:prstGeom>
        </p:spPr>
        <p:txBody>
          <a:bodyPr vert="horz" lIns="96656" tIns="48328" rIns="96656" bIns="4832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588" y="9119474"/>
            <a:ext cx="3169920" cy="480060"/>
          </a:xfrm>
          <a:prstGeom prst="rect">
            <a:avLst/>
          </a:prstGeom>
        </p:spPr>
        <p:txBody>
          <a:bodyPr vert="horz" lIns="96656" tIns="48328" rIns="96656" bIns="48328" rtlCol="0" anchor="b"/>
          <a:lstStyle>
            <a:lvl1pPr algn="r">
              <a:defRPr sz="1200"/>
            </a:lvl1pPr>
          </a:lstStyle>
          <a:p>
            <a:fld id="{74EA1646-9788-48B4-B25B-0D3140D8E994}" type="slidenum">
              <a:rPr lang="en-US" smtClean="0"/>
              <a:pPr/>
              <a:t>‹#›</a:t>
            </a:fld>
            <a:endParaRPr lang="en-US" dirty="0"/>
          </a:p>
        </p:txBody>
      </p:sp>
    </p:spTree>
    <p:extLst>
      <p:ext uri="{BB962C8B-B14F-4D97-AF65-F5344CB8AC3E}">
        <p14:creationId xmlns:p14="http://schemas.microsoft.com/office/powerpoint/2010/main" val="3124386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6656" tIns="48328" rIns="96656" bIns="48328" rtlCol="0"/>
          <a:lstStyle>
            <a:lvl1pPr algn="l">
              <a:defRPr sz="1200"/>
            </a:lvl1pPr>
          </a:lstStyle>
          <a:p>
            <a:endParaRPr lang="en-US" dirty="0"/>
          </a:p>
        </p:txBody>
      </p:sp>
      <p:sp>
        <p:nvSpPr>
          <p:cNvPr id="3" name="Date Placeholder 2"/>
          <p:cNvSpPr>
            <a:spLocks noGrp="1"/>
          </p:cNvSpPr>
          <p:nvPr>
            <p:ph type="dt" idx="1"/>
          </p:nvPr>
        </p:nvSpPr>
        <p:spPr>
          <a:xfrm>
            <a:off x="4143588" y="1"/>
            <a:ext cx="3169920" cy="480060"/>
          </a:xfrm>
          <a:prstGeom prst="rect">
            <a:avLst/>
          </a:prstGeom>
        </p:spPr>
        <p:txBody>
          <a:bodyPr vert="horz" lIns="96656" tIns="48328" rIns="96656" bIns="48328" rtlCol="0"/>
          <a:lstStyle>
            <a:lvl1pPr algn="r">
              <a:defRPr sz="1200"/>
            </a:lvl1pPr>
          </a:lstStyle>
          <a:p>
            <a:fld id="{D58B46B6-34A0-4E6C-B62B-A2702BE9D634}" type="datetimeFigureOut">
              <a:rPr lang="en-US" smtClean="0"/>
              <a:pPr/>
              <a:t>11/9/2011</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6" tIns="48328" rIns="96656" bIns="48328" rtlCol="0" anchor="ctr"/>
          <a:lstStyle/>
          <a:p>
            <a:endParaRPr lang="en-US"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6656" tIns="48328" rIns="96656" bIns="4832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56" tIns="48328" rIns="96656" bIns="4832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6656" tIns="48328" rIns="96656" bIns="48328" rtlCol="0" anchor="b"/>
          <a:lstStyle>
            <a:lvl1pPr algn="r">
              <a:defRPr sz="1200"/>
            </a:lvl1pPr>
          </a:lstStyle>
          <a:p>
            <a:fld id="{1C50C179-8072-44EC-8C79-27D2EA43DF52}" type="slidenum">
              <a:rPr lang="en-US" smtClean="0"/>
              <a:pPr/>
              <a:t>‹#›</a:t>
            </a:fld>
            <a:endParaRPr lang="en-US" dirty="0"/>
          </a:p>
        </p:txBody>
      </p:sp>
    </p:spTree>
    <p:extLst>
      <p:ext uri="{BB962C8B-B14F-4D97-AF65-F5344CB8AC3E}">
        <p14:creationId xmlns:p14="http://schemas.microsoft.com/office/powerpoint/2010/main" val="2792884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18</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50C179-8072-44EC-8C79-27D2EA43DF52}"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lIns="0" rIns="0"/>
          <a:lstStyle>
            <a:lvl1pPr algn="l">
              <a:defRPr sz="5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86200"/>
            <a:ext cx="6400800" cy="1600200"/>
          </a:xfrm>
        </p:spPr>
        <p:txBody>
          <a:bodyPr lIns="0" rIns="0">
            <a:normAutofit/>
          </a:bodyP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10405C3-CA1D-475C-94BC-B630126B3481}"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143000"/>
            <a:ext cx="8229600" cy="4572000"/>
          </a:xfrm>
        </p:spPr>
        <p:txBody>
          <a:bodyPr>
            <a:noAutofit/>
          </a:bodyPr>
          <a:lstStyle>
            <a:lvl1pPr>
              <a:buNone/>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7EF9D98F-AB29-4A58-BD57-997F55A3C33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F27A10-EA56-4FF8-BBE5-37E92CED0A4A}" type="slidenum">
              <a:rPr lang="en-US" smtClean="0"/>
              <a:pPr/>
              <a:t>‹#›</a:t>
            </a:fld>
            <a:endParaRPr lang="en-US" dirty="0"/>
          </a:p>
        </p:txBody>
      </p:sp>
      <p:sp>
        <p:nvSpPr>
          <p:cNvPr id="5" name="Title 1"/>
          <p:cNvSpPr>
            <a:spLocks noGrp="1"/>
          </p:cNvSpPr>
          <p:nvPr>
            <p:ph type="title"/>
          </p:nvPr>
        </p:nvSpPr>
        <p:spPr>
          <a:xfrm>
            <a:off x="914400" y="6019800"/>
            <a:ext cx="4114800" cy="685800"/>
          </a:xfrm>
        </p:spPr>
        <p:txBody>
          <a:bodyPr/>
          <a:lstStyle>
            <a:lvl1pPr>
              <a:defRPr sz="3200"/>
            </a:lvl1pPr>
          </a:lstStyle>
          <a:p>
            <a:r>
              <a:rPr lang="en-US" smtClean="0"/>
              <a:t>Click to edit Master title style</a:t>
            </a:r>
            <a:endParaRPr lang="en-US" dirty="0"/>
          </a:p>
        </p:txBody>
      </p:sp>
      <p:sp>
        <p:nvSpPr>
          <p:cNvPr id="6" name="Picture Placeholder 2"/>
          <p:cNvSpPr>
            <a:spLocks noGrp="1"/>
          </p:cNvSpPr>
          <p:nvPr>
            <p:ph type="pic" idx="1"/>
          </p:nvPr>
        </p:nvSpPr>
        <p:spPr>
          <a:xfrm>
            <a:off x="457200" y="228600"/>
            <a:ext cx="82296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815C11-58DD-445E-8E18-443636E61C47}" type="slidenum">
              <a:rPr lang="en-US" smtClean="0"/>
              <a:pPr/>
              <a:t>‹#›</a:t>
            </a:fld>
            <a:endParaRPr lang="en-US" dirty="0"/>
          </a:p>
        </p:txBody>
      </p:sp>
      <p:sp>
        <p:nvSpPr>
          <p:cNvPr id="5" name="Text Placeholder 4"/>
          <p:cNvSpPr>
            <a:spLocks noGrp="1"/>
          </p:cNvSpPr>
          <p:nvPr>
            <p:ph type="body" sz="quarter" idx="11"/>
          </p:nvPr>
        </p:nvSpPr>
        <p:spPr>
          <a:xfrm>
            <a:off x="457200" y="1143000"/>
            <a:ext cx="8229600" cy="685800"/>
          </a:xfrm>
        </p:spPr>
        <p:txBody>
          <a:bodyPr/>
          <a:lstStyle>
            <a:lvl1pPr>
              <a:buNone/>
              <a:defRPr sz="3200" b="1"/>
            </a:lvl1pPr>
            <a:lvl2pPr>
              <a:buNone/>
              <a:defRPr sz="3200" b="1"/>
            </a:lvl2pPr>
            <a:lvl3pPr>
              <a:buNone/>
              <a:defRPr sz="3200" b="1"/>
            </a:lvl3pPr>
            <a:lvl4pPr>
              <a:buNone/>
              <a:defRPr sz="3200" b="1"/>
            </a:lvl4pPr>
            <a:lvl5pPr>
              <a:buNone/>
              <a:defRPr sz="3200" b="1"/>
            </a:lvl5pPr>
          </a:lstStyle>
          <a:p>
            <a:pPr lvl="0"/>
            <a:r>
              <a:rPr lang="en-US" smtClean="0"/>
              <a:t>Click to edit Master text styles</a:t>
            </a:r>
          </a:p>
        </p:txBody>
      </p:sp>
      <p:sp>
        <p:nvSpPr>
          <p:cNvPr id="7" name="Content Placeholder 6"/>
          <p:cNvSpPr>
            <a:spLocks noGrp="1"/>
          </p:cNvSpPr>
          <p:nvPr>
            <p:ph sz="quarter" idx="12"/>
          </p:nvPr>
        </p:nvSpPr>
        <p:spPr>
          <a:xfrm>
            <a:off x="457200" y="2057400"/>
            <a:ext cx="8229600" cy="3733800"/>
          </a:xfrm>
        </p:spPr>
        <p:txBody>
          <a:bodyPr/>
          <a:lstStyle>
            <a:lvl1pPr marL="739775" indent="-457200">
              <a:tabLst>
                <a:tab pos="685800" algn="l"/>
              </a:tabLst>
              <a:defRPr/>
            </a:lvl1pPr>
          </a:lstStyle>
          <a:p>
            <a:pPr lvl="0"/>
            <a:r>
              <a:rPr lang="en-US" smtClean="0"/>
              <a:t>Click to edit Master text styles</a:t>
            </a:r>
          </a:p>
          <a:p>
            <a:pPr lvl="1"/>
            <a:r>
              <a:rPr lang="en-US" smtClean="0"/>
              <a:t>Second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815C11-58DD-445E-8E18-443636E61C47}" type="slidenum">
              <a:rPr lang="en-US" smtClean="0"/>
              <a:pPr/>
              <a:t>‹#›</a:t>
            </a:fld>
            <a:endParaRPr lang="en-US" dirty="0"/>
          </a:p>
        </p:txBody>
      </p:sp>
      <p:sp>
        <p:nvSpPr>
          <p:cNvPr id="5" name="Text Placeholder 4"/>
          <p:cNvSpPr>
            <a:spLocks noGrp="1"/>
          </p:cNvSpPr>
          <p:nvPr>
            <p:ph type="body" sz="quarter" idx="11"/>
          </p:nvPr>
        </p:nvSpPr>
        <p:spPr>
          <a:xfrm>
            <a:off x="457200" y="1143000"/>
            <a:ext cx="8229600" cy="533400"/>
          </a:xfrm>
        </p:spPr>
        <p:txBody>
          <a:bodyPr/>
          <a:lstStyle>
            <a:lvl1pPr>
              <a:buNone/>
              <a:defRPr b="1"/>
            </a:lvl1pPr>
          </a:lstStyle>
          <a:p>
            <a:pPr lvl="0"/>
            <a:r>
              <a:rPr lang="en-US" smtClean="0"/>
              <a:t>Click to edit Master text styles</a:t>
            </a:r>
          </a:p>
        </p:txBody>
      </p:sp>
      <p:sp>
        <p:nvSpPr>
          <p:cNvPr id="7" name="Picture Placeholder 6"/>
          <p:cNvSpPr>
            <a:spLocks noGrp="1"/>
          </p:cNvSpPr>
          <p:nvPr>
            <p:ph type="pic" sz="quarter" idx="12"/>
          </p:nvPr>
        </p:nvSpPr>
        <p:spPr>
          <a:xfrm>
            <a:off x="457200" y="2057400"/>
            <a:ext cx="8229600" cy="3429000"/>
          </a:xfrm>
        </p:spPr>
        <p:txBody>
          <a:bodyPr/>
          <a:lstStyle/>
          <a:p>
            <a:r>
              <a:rPr lang="en-US" dirty="0" smtClean="0"/>
              <a:t>Click icon to add picture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815C11-58DD-445E-8E18-443636E61C47}" type="slidenum">
              <a:rPr lang="en-US" smtClean="0"/>
              <a:pPr/>
              <a:t>‹#›</a:t>
            </a:fld>
            <a:endParaRPr lang="en-US" dirty="0"/>
          </a:p>
        </p:txBody>
      </p:sp>
      <p:sp>
        <p:nvSpPr>
          <p:cNvPr id="5" name="Picture Placeholder 4"/>
          <p:cNvSpPr>
            <a:spLocks noGrp="1"/>
          </p:cNvSpPr>
          <p:nvPr>
            <p:ph type="pic" sz="quarter" idx="11"/>
          </p:nvPr>
        </p:nvSpPr>
        <p:spPr>
          <a:xfrm>
            <a:off x="457200" y="1066800"/>
            <a:ext cx="8229600" cy="4495800"/>
          </a:xfrm>
        </p:spPr>
        <p:txBody>
          <a:bodyPr/>
          <a:lstStyle/>
          <a:p>
            <a:r>
              <a:rPr lang="en-US" dirty="0"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600"/>
            <a:ext cx="8229600" cy="685800"/>
          </a:xfrm>
          <a:prstGeom prst="rect">
            <a:avLst/>
          </a:prstGeom>
          <a:solidFill>
            <a:schemeClr val="bg2"/>
          </a:solidFill>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1143000"/>
            <a:ext cx="7772400" cy="4572000"/>
          </a:xfrm>
          <a:prstGeom prst="rect">
            <a:avLst/>
          </a:prstGeom>
        </p:spPr>
        <p:txBody>
          <a:bodyPr vert="horz" lIns="91440" tIns="45720" rIns="91440" bIns="45720" rtlCol="0">
            <a:noAutofit/>
          </a:bodyPr>
          <a:lstStyle/>
          <a:p>
            <a:pPr lvl="0"/>
            <a:r>
              <a:rPr lang="en-US" dirty="0" smtClean="0"/>
              <a:t>Bullets here 32 pt.</a:t>
            </a:r>
          </a:p>
          <a:p>
            <a:pPr lvl="0"/>
            <a:r>
              <a:rPr lang="en-US" dirty="0" smtClean="0"/>
              <a:t>Bullets here</a:t>
            </a:r>
          </a:p>
          <a:p>
            <a:pPr lvl="0"/>
            <a:r>
              <a:rPr lang="en-US" dirty="0" smtClean="0"/>
              <a:t>Bullets here 32 pt.</a:t>
            </a:r>
          </a:p>
          <a:p>
            <a:pPr lvl="0"/>
            <a:r>
              <a:rPr lang="en-US" dirty="0" smtClean="0"/>
              <a:t>Bullets here</a:t>
            </a:r>
          </a:p>
          <a:p>
            <a:pPr lvl="0"/>
            <a:endParaRPr lang="en-US" dirty="0" smtClean="0"/>
          </a:p>
          <a:p>
            <a:pPr lvl="0"/>
            <a:endParaRPr lang="en-US" dirty="0"/>
          </a:p>
        </p:txBody>
      </p:sp>
      <p:sp>
        <p:nvSpPr>
          <p:cNvPr id="4" name="Date Placeholder 3"/>
          <p:cNvSpPr>
            <a:spLocks noGrp="1"/>
          </p:cNvSpPr>
          <p:nvPr>
            <p:ph type="dt" sz="half" idx="2"/>
          </p:nvPr>
        </p:nvSpPr>
        <p:spPr>
          <a:xfrm>
            <a:off x="228600" y="6324600"/>
            <a:ext cx="381000" cy="365125"/>
          </a:xfrm>
          <a:prstGeom prst="rect">
            <a:avLst/>
          </a:prstGeom>
        </p:spPr>
        <p:txBody>
          <a:bodyPr vert="horz" lIns="91440" tIns="45720" rIns="91440" bIns="45720" rtlCol="0" anchor="ctr"/>
          <a:lstStyle>
            <a:lvl1pPr algn="l">
              <a:defRPr sz="1000">
                <a:solidFill>
                  <a:schemeClr val="tx2"/>
                </a:solidFill>
                <a:latin typeface="Arial" pitchFamily="34" charset="0"/>
                <a:cs typeface="Arial" pitchFamily="34" charset="0"/>
              </a:defRPr>
            </a:lvl1pPr>
          </a:lstStyle>
          <a:p>
            <a:fld id="{D6815C11-58DD-445E-8E18-443636E61C4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Lst>
  <p:hf hdr="0" ftr="0" dt="0"/>
  <p:txStyles>
    <p:titleStyle>
      <a:lvl1pPr algn="ctr" defTabSz="914400" rtl="0" eaLnBrk="1" latinLnBrk="0" hangingPunct="1">
        <a:spcBef>
          <a:spcPct val="0"/>
        </a:spcBef>
        <a:buNone/>
        <a:defRPr sz="4000" kern="1200">
          <a:solidFill>
            <a:schemeClr val="bg1"/>
          </a:solidFill>
          <a:latin typeface="Arial" pitchFamily="34" charset="0"/>
          <a:ea typeface="+mj-ea"/>
          <a:cs typeface="Arial" pitchFamily="34" charset="0"/>
        </a:defRPr>
      </a:lvl1pPr>
    </p:titleStyle>
    <p:bodyStyle>
      <a:lvl1pPr marL="292608" indent="-457200" algn="l" defTabSz="119063" rtl="0" eaLnBrk="1" latinLnBrk="0" hangingPunct="1">
        <a:spcBef>
          <a:spcPts val="0"/>
        </a:spcBef>
        <a:buFont typeface="Arial" pitchFamily="34" charset="0"/>
        <a:buChar char="•"/>
        <a:defRPr sz="3200" kern="1200" baseline="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81000" y="914400"/>
            <a:ext cx="8534400" cy="1470025"/>
          </a:xfrm>
        </p:spPr>
        <p:txBody>
          <a:bodyPr/>
          <a:lstStyle/>
          <a:p>
            <a:r>
              <a:rPr lang="en-US" sz="3200" dirty="0" smtClean="0"/>
              <a:t>NYSERDA Market Transformation Indicators: Policy Context, Development and Application</a:t>
            </a:r>
            <a:endParaRPr lang="en-US" sz="3200" dirty="0"/>
          </a:p>
        </p:txBody>
      </p:sp>
      <p:sp>
        <p:nvSpPr>
          <p:cNvPr id="5" name="Subtitle 4"/>
          <p:cNvSpPr>
            <a:spLocks noGrp="1"/>
          </p:cNvSpPr>
          <p:nvPr>
            <p:ph type="subTitle" idx="1"/>
          </p:nvPr>
        </p:nvSpPr>
        <p:spPr>
          <a:xfrm>
            <a:off x="381000" y="3886200"/>
            <a:ext cx="8534400" cy="1752600"/>
          </a:xfrm>
        </p:spPr>
        <p:txBody>
          <a:bodyPr>
            <a:normAutofit fontScale="55000" lnSpcReduction="20000"/>
          </a:bodyPr>
          <a:lstStyle/>
          <a:p>
            <a:r>
              <a:rPr lang="en-US" sz="4100" dirty="0" smtClean="0"/>
              <a:t>CPUC Market Transformation Workshop</a:t>
            </a:r>
          </a:p>
          <a:p>
            <a:r>
              <a:rPr lang="en-US" dirty="0" smtClean="0"/>
              <a:t/>
            </a:r>
            <a:br>
              <a:rPr lang="en-US" dirty="0" smtClean="0"/>
            </a:br>
            <a:r>
              <a:rPr lang="en-US" dirty="0" smtClean="0"/>
              <a:t/>
            </a:r>
            <a:br>
              <a:rPr lang="en-US" dirty="0" smtClean="0"/>
            </a:br>
            <a:r>
              <a:rPr lang="en-US" dirty="0" smtClean="0"/>
              <a:t/>
            </a:r>
            <a:br>
              <a:rPr lang="en-US" dirty="0" smtClean="0"/>
            </a:br>
            <a:r>
              <a:rPr lang="en-US" dirty="0" smtClean="0"/>
              <a:t>John Williams and Jennifer Meissner</a:t>
            </a:r>
          </a:p>
          <a:p>
            <a:r>
              <a:rPr lang="en-US" dirty="0" smtClean="0"/>
              <a:t>NYSERDA</a:t>
            </a:r>
          </a:p>
          <a:p>
            <a:endParaRPr lang="en-US" dirty="0" smtClean="0"/>
          </a:p>
          <a:p>
            <a:r>
              <a:rPr lang="en-US" dirty="0" smtClean="0"/>
              <a:t>November 7, 2011</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800"/>
          </a:xfrm>
        </p:spPr>
        <p:txBody>
          <a:bodyPr/>
          <a:lstStyle/>
          <a:p>
            <a:r>
              <a:rPr lang="en-US" dirty="0" smtClean="0"/>
              <a:t>Defining MT Indicators</a:t>
            </a:r>
            <a:endParaRPr lang="en-US" dirty="0"/>
          </a:p>
        </p:txBody>
      </p:sp>
      <p:sp>
        <p:nvSpPr>
          <p:cNvPr id="3" name="Content Placeholder 2"/>
          <p:cNvSpPr>
            <a:spLocks noGrp="1"/>
          </p:cNvSpPr>
          <p:nvPr>
            <p:ph idx="1"/>
          </p:nvPr>
        </p:nvSpPr>
        <p:spPr>
          <a:xfrm>
            <a:off x="457200" y="1447800"/>
            <a:ext cx="8229600" cy="4343400"/>
          </a:xfrm>
        </p:spPr>
        <p:txBody>
          <a:bodyPr/>
          <a:lstStyle/>
          <a:p>
            <a:pPr>
              <a:buFont typeface="Arial" pitchFamily="34" charset="0"/>
              <a:buChar char="•"/>
            </a:pPr>
            <a:r>
              <a:rPr lang="en-US" dirty="0" smtClean="0"/>
              <a:t>Program Theory and Logic (PT/L) Models</a:t>
            </a:r>
          </a:p>
          <a:p>
            <a:pPr lvl="1">
              <a:buFont typeface="Arial" pitchFamily="34" charset="0"/>
              <a:buChar char="•"/>
            </a:pPr>
            <a:r>
              <a:rPr lang="en-US" sz="2400" dirty="0" smtClean="0"/>
              <a:t>Bottom-up</a:t>
            </a:r>
          </a:p>
          <a:p>
            <a:pPr lvl="1">
              <a:buFont typeface="Arial" pitchFamily="34" charset="0"/>
              <a:buChar char="•"/>
            </a:pPr>
            <a:r>
              <a:rPr lang="en-US" sz="2400" dirty="0" smtClean="0"/>
              <a:t>Identify inputs, activities, outputs, short and long term outcomes, external influences and barriers</a:t>
            </a:r>
          </a:p>
          <a:p>
            <a:pPr lvl="1">
              <a:buFont typeface="Arial" pitchFamily="34" charset="0"/>
              <a:buChar char="•"/>
            </a:pPr>
            <a:r>
              <a:rPr lang="en-US" sz="2400" dirty="0" smtClean="0"/>
              <a:t>Identify indicators to assess at various points in time to determine whether the program is on track</a:t>
            </a:r>
          </a:p>
          <a:p>
            <a:pPr>
              <a:buFont typeface="Arial" pitchFamily="34" charset="0"/>
              <a:buChar char="•"/>
            </a:pPr>
            <a:endParaRPr lang="en-US" dirty="0" smtClean="0"/>
          </a:p>
          <a:p>
            <a:pPr>
              <a:buFont typeface="Arial" pitchFamily="34" charset="0"/>
              <a:buChar char="•"/>
            </a:pPr>
            <a:r>
              <a:rPr lang="en-US" dirty="0" smtClean="0"/>
              <a:t>Linkage to overall policy goals</a:t>
            </a:r>
          </a:p>
          <a:p>
            <a:pPr lvl="1">
              <a:buFont typeface="Arial" pitchFamily="34" charset="0"/>
              <a:buChar char="•"/>
            </a:pPr>
            <a:r>
              <a:rPr lang="en-US" sz="2400" dirty="0" smtClean="0"/>
              <a:t>Top-down</a:t>
            </a:r>
          </a:p>
          <a:p>
            <a:pPr lvl="1">
              <a:buFont typeface="Arial" pitchFamily="34" charset="0"/>
              <a:buChar char="•"/>
            </a:pPr>
            <a:r>
              <a:rPr lang="en-US" sz="2400" dirty="0" smtClean="0"/>
              <a:t>Energy impact, affordability and economic opportunity/options for customers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dirty="0" smtClean="0"/>
              <a:t>Tracking/Evaluating MT (1)</a:t>
            </a:r>
            <a:endParaRPr lang="en-US" dirty="0"/>
          </a:p>
        </p:txBody>
      </p:sp>
      <p:sp>
        <p:nvSpPr>
          <p:cNvPr id="3" name="Content Placeholder 2"/>
          <p:cNvSpPr>
            <a:spLocks noGrp="1"/>
          </p:cNvSpPr>
          <p:nvPr>
            <p:ph idx="1"/>
          </p:nvPr>
        </p:nvSpPr>
        <p:spPr>
          <a:xfrm>
            <a:off x="457200" y="1371600"/>
            <a:ext cx="8382000" cy="4876800"/>
          </a:xfrm>
        </p:spPr>
        <p:txBody>
          <a:bodyPr/>
          <a:lstStyle/>
          <a:p>
            <a:pPr>
              <a:buFont typeface="Arial" pitchFamily="34" charset="0"/>
              <a:buChar char="•"/>
            </a:pPr>
            <a:r>
              <a:rPr lang="en-US" dirty="0" smtClean="0"/>
              <a:t>Program Tracking Databases</a:t>
            </a:r>
          </a:p>
          <a:p>
            <a:pPr lvl="1"/>
            <a:r>
              <a:rPr lang="en-US" dirty="0" smtClean="0"/>
              <a:t>Basic output measurements, early indicators</a:t>
            </a:r>
          </a:p>
          <a:p>
            <a:pPr>
              <a:buFont typeface="Arial" pitchFamily="34" charset="0"/>
              <a:buChar char="•"/>
            </a:pPr>
            <a:endParaRPr lang="en-US" dirty="0" smtClean="0"/>
          </a:p>
          <a:p>
            <a:pPr>
              <a:buFont typeface="Arial" pitchFamily="34" charset="0"/>
              <a:buChar char="•"/>
            </a:pPr>
            <a:r>
              <a:rPr lang="en-US" dirty="0" smtClean="0"/>
              <a:t>Program Partner Data Trends</a:t>
            </a:r>
          </a:p>
          <a:p>
            <a:pPr lvl="1"/>
            <a:r>
              <a:rPr lang="en-US" dirty="0" smtClean="0"/>
              <a:t>Primary sales data can be invaluable if it can be reliably obtained over time</a:t>
            </a:r>
          </a:p>
          <a:p>
            <a:pPr>
              <a:buFont typeface="Arial" pitchFamily="34" charset="0"/>
              <a:buChar char="•"/>
            </a:pPr>
            <a:endParaRPr lang="en-US" dirty="0" smtClean="0"/>
          </a:p>
          <a:p>
            <a:pPr>
              <a:buFont typeface="Arial" pitchFamily="34" charset="0"/>
              <a:buChar char="•"/>
            </a:pPr>
            <a:r>
              <a:rPr lang="en-US" dirty="0" smtClean="0"/>
              <a:t>Industry Data Trends</a:t>
            </a:r>
          </a:p>
          <a:p>
            <a:pPr lvl="1"/>
            <a:r>
              <a:rPr lang="en-US" dirty="0" smtClean="0"/>
              <a:t>Purchased or publicly available data can be useful to benchmark progress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dirty="0" smtClean="0"/>
              <a:t>Tracking/Evaluating MT (2)</a:t>
            </a:r>
            <a:endParaRPr lang="en-US" dirty="0"/>
          </a:p>
        </p:txBody>
      </p:sp>
      <p:sp>
        <p:nvSpPr>
          <p:cNvPr id="3" name="Content Placeholder 2"/>
          <p:cNvSpPr>
            <a:spLocks noGrp="1"/>
          </p:cNvSpPr>
          <p:nvPr>
            <p:ph idx="1"/>
          </p:nvPr>
        </p:nvSpPr>
        <p:spPr>
          <a:xfrm>
            <a:off x="381000" y="1219200"/>
            <a:ext cx="8305800" cy="5105400"/>
          </a:xfrm>
        </p:spPr>
        <p:txBody>
          <a:bodyPr/>
          <a:lstStyle/>
          <a:p>
            <a:pPr>
              <a:buFont typeface="Arial" pitchFamily="34" charset="0"/>
              <a:buChar char="•"/>
            </a:pPr>
            <a:r>
              <a:rPr lang="en-US" sz="2800" dirty="0" smtClean="0"/>
              <a:t>Market Characterization</a:t>
            </a:r>
          </a:p>
          <a:p>
            <a:pPr lvl="1">
              <a:buFont typeface="Arial" pitchFamily="34" charset="0"/>
              <a:buChar char="•"/>
            </a:pPr>
            <a:r>
              <a:rPr lang="en-US" sz="2400" dirty="0" smtClean="0"/>
              <a:t>Building stock, firmographics, energy use</a:t>
            </a:r>
          </a:p>
          <a:p>
            <a:pPr lvl="1">
              <a:buFont typeface="Arial" pitchFamily="34" charset="0"/>
              <a:buChar char="•"/>
            </a:pPr>
            <a:r>
              <a:rPr lang="en-US" sz="2400" dirty="0" smtClean="0"/>
              <a:t>Prevailing supply chain, technical service delivery channels, business cycles </a:t>
            </a:r>
          </a:p>
          <a:p>
            <a:pPr lvl="1">
              <a:buFont typeface="Arial" pitchFamily="34" charset="0"/>
              <a:buChar char="•"/>
            </a:pPr>
            <a:r>
              <a:rPr lang="en-US" sz="2400" dirty="0" smtClean="0"/>
              <a:t>Market penetration estimates</a:t>
            </a:r>
          </a:p>
          <a:p>
            <a:pPr lvl="1">
              <a:buFont typeface="Arial" pitchFamily="34" charset="0"/>
              <a:buChar char="•"/>
            </a:pPr>
            <a:r>
              <a:rPr lang="en-US" sz="2400" dirty="0" smtClean="0"/>
              <a:t>Secondary data (e.g., DOE energy consumption surveys, Dodge, industry associations, etc.)</a:t>
            </a:r>
          </a:p>
          <a:p>
            <a:pPr>
              <a:spcBef>
                <a:spcPts val="1000"/>
              </a:spcBef>
              <a:buFont typeface="Arial" pitchFamily="34" charset="0"/>
              <a:buChar char="•"/>
            </a:pPr>
            <a:r>
              <a:rPr lang="en-US" sz="2800" dirty="0" smtClean="0"/>
              <a:t>Market Assessment</a:t>
            </a:r>
          </a:p>
          <a:p>
            <a:pPr lvl="1">
              <a:buFont typeface="Arial" pitchFamily="34" charset="0"/>
              <a:buChar char="•"/>
            </a:pPr>
            <a:r>
              <a:rPr lang="en-US" sz="2400" dirty="0" smtClean="0"/>
              <a:t>Market perceptions, awareness, knowledge, practices, decision making processes, etc.</a:t>
            </a:r>
          </a:p>
          <a:p>
            <a:pPr lvl="1">
              <a:buFont typeface="Arial" pitchFamily="34" charset="0"/>
              <a:buChar char="•"/>
            </a:pPr>
            <a:r>
              <a:rPr lang="en-US" sz="2400" dirty="0" smtClean="0"/>
              <a:t>Primary data collection, surveys/interviews</a:t>
            </a:r>
          </a:p>
          <a:p>
            <a:pPr lvl="1">
              <a:buFont typeface="Arial" pitchFamily="34" charset="0"/>
              <a:buChar char="•"/>
            </a:pPr>
            <a:r>
              <a:rPr lang="en-US" sz="2400" dirty="0" smtClean="0"/>
              <a:t>Longitudinal analysis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19200"/>
          </a:xfrm>
        </p:spPr>
        <p:txBody>
          <a:bodyPr/>
          <a:lstStyle/>
          <a:p>
            <a:r>
              <a:rPr lang="en-US" dirty="0" smtClean="0"/>
              <a:t>Example: ENERGY STAR Products Program Goals</a:t>
            </a:r>
            <a:endParaRPr lang="en-US" dirty="0"/>
          </a:p>
        </p:txBody>
      </p:sp>
      <p:sp>
        <p:nvSpPr>
          <p:cNvPr id="3" name="Content Placeholder 2"/>
          <p:cNvSpPr>
            <a:spLocks noGrp="1"/>
          </p:cNvSpPr>
          <p:nvPr>
            <p:ph idx="1"/>
          </p:nvPr>
        </p:nvSpPr>
        <p:spPr>
          <a:xfrm>
            <a:off x="457200" y="1752600"/>
            <a:ext cx="8229600" cy="4495800"/>
          </a:xfrm>
        </p:spPr>
        <p:txBody>
          <a:bodyPr/>
          <a:lstStyle/>
          <a:p>
            <a:pPr marL="457200">
              <a:spcAft>
                <a:spcPts val="600"/>
              </a:spcAft>
              <a:buFont typeface="Arial" pitchFamily="34" charset="0"/>
              <a:buChar char="•"/>
            </a:pPr>
            <a:r>
              <a:rPr lang="en-US" sz="2400" dirty="0" smtClean="0"/>
              <a:t>Expand partnerships to include mass merchandisers, big-box stores, and new retail partners selling home electronics </a:t>
            </a:r>
          </a:p>
          <a:p>
            <a:pPr marL="457200">
              <a:spcAft>
                <a:spcPts val="600"/>
              </a:spcAft>
              <a:buFont typeface="Arial" pitchFamily="34" charset="0"/>
              <a:buChar char="•"/>
            </a:pPr>
            <a:r>
              <a:rPr lang="en-US" sz="2400" dirty="0" smtClean="0"/>
              <a:t>Significantly increase market share of ENERGY STAR</a:t>
            </a:r>
            <a:r>
              <a:rPr lang="en-US" sz="2400" baseline="30000" dirty="0" smtClean="0"/>
              <a:t>® </a:t>
            </a:r>
            <a:r>
              <a:rPr lang="en-US" sz="2400" dirty="0" smtClean="0"/>
              <a:t>and energy-efficient appliances, electronics, and lighting products</a:t>
            </a:r>
          </a:p>
          <a:p>
            <a:pPr marL="457200">
              <a:spcAft>
                <a:spcPts val="400"/>
              </a:spcAft>
              <a:buFont typeface="Arial" pitchFamily="34" charset="0"/>
              <a:buChar char="•"/>
            </a:pPr>
            <a:r>
              <a:rPr lang="en-US" sz="2400" dirty="0" smtClean="0"/>
              <a:t>Improve energy efficiency and access to energy options for underserved customers </a:t>
            </a:r>
          </a:p>
          <a:p>
            <a:pPr marL="457200">
              <a:spcAft>
                <a:spcPts val="400"/>
              </a:spcAft>
              <a:buFont typeface="Arial" pitchFamily="34" charset="0"/>
              <a:buChar char="•"/>
            </a:pPr>
            <a:r>
              <a:rPr lang="en-US" sz="2400" dirty="0" smtClean="0"/>
              <a:t>Improve system-wide reliability and peak reduction </a:t>
            </a:r>
          </a:p>
          <a:p>
            <a:endParaRPr lang="en-US" sz="2400" dirty="0" smtClean="0"/>
          </a:p>
          <a:p>
            <a:r>
              <a:rPr lang="en-US" sz="1400" dirty="0" smtClean="0">
                <a:latin typeface="+mn-lt"/>
              </a:rPr>
              <a:t>Source: NYSERDA, Market Support Program – Program Logic Model Report, May 4, 2007, </a:t>
            </a:r>
          </a:p>
          <a:p>
            <a:r>
              <a:rPr lang="en-US" sz="1400" dirty="0" smtClean="0">
                <a:latin typeface="+mn-lt"/>
              </a:rPr>
              <a:t>by GDS Associates, Inc.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19200"/>
          </a:xfrm>
        </p:spPr>
        <p:txBody>
          <a:bodyPr/>
          <a:lstStyle/>
          <a:p>
            <a:r>
              <a:rPr lang="en-US" dirty="0" smtClean="0"/>
              <a:t>Example: ENERGY STAR Products Select Outcomes &amp; Indicators</a:t>
            </a:r>
            <a:endParaRPr lang="en-US" dirty="0"/>
          </a:p>
        </p:txBody>
      </p:sp>
      <p:graphicFrame>
        <p:nvGraphicFramePr>
          <p:cNvPr id="4" name="Table 3"/>
          <p:cNvGraphicFramePr>
            <a:graphicFrameLocks noGrp="1"/>
          </p:cNvGraphicFramePr>
          <p:nvPr/>
        </p:nvGraphicFramePr>
        <p:xfrm>
          <a:off x="228600" y="1752600"/>
          <a:ext cx="8763001" cy="3815080"/>
        </p:xfrm>
        <a:graphic>
          <a:graphicData uri="http://schemas.openxmlformats.org/drawingml/2006/table">
            <a:tbl>
              <a:tblPr firstRow="1" bandRow="1">
                <a:tableStyleId>{5C22544A-7EE6-4342-B048-85BDC9FD1C3A}</a:tableStyleId>
              </a:tblPr>
              <a:tblGrid>
                <a:gridCol w="1143000"/>
                <a:gridCol w="2819400"/>
                <a:gridCol w="2362200"/>
                <a:gridCol w="2438401"/>
              </a:tblGrid>
              <a:tr h="370840">
                <a:tc>
                  <a:txBody>
                    <a:bodyPr/>
                    <a:lstStyle/>
                    <a:p>
                      <a:endParaRPr lang="en-US" dirty="0"/>
                    </a:p>
                  </a:txBody>
                  <a:tcPr/>
                </a:tc>
                <a:tc>
                  <a:txBody>
                    <a:bodyPr/>
                    <a:lstStyle/>
                    <a:p>
                      <a:r>
                        <a:rPr lang="en-US" dirty="0" smtClean="0"/>
                        <a:t>Short Term</a:t>
                      </a:r>
                      <a:endParaRPr lang="en-US" dirty="0"/>
                    </a:p>
                  </a:txBody>
                  <a:tcPr/>
                </a:tc>
                <a:tc>
                  <a:txBody>
                    <a:bodyPr/>
                    <a:lstStyle/>
                    <a:p>
                      <a:r>
                        <a:rPr lang="en-US" dirty="0" smtClean="0"/>
                        <a:t>Intermediate</a:t>
                      </a:r>
                      <a:endParaRPr lang="en-US" dirty="0"/>
                    </a:p>
                  </a:txBody>
                  <a:tcPr/>
                </a:tc>
                <a:tc>
                  <a:txBody>
                    <a:bodyPr/>
                    <a:lstStyle/>
                    <a:p>
                      <a:r>
                        <a:rPr lang="en-US" dirty="0" smtClean="0"/>
                        <a:t>Long Term</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baseline="0" dirty="0" smtClean="0">
                          <a:solidFill>
                            <a:schemeClr val="dk1"/>
                          </a:solidFill>
                          <a:latin typeface="+mn-lt"/>
                          <a:ea typeface="+mn-ea"/>
                          <a:cs typeface="+mn-cs"/>
                        </a:rPr>
                        <a:t>Outcome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Increased valid information on ENERGY STAR (ES) labeled and high efficiency (HE) products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Retailers, manufacturers and distributors recognize profitability of promoting ES/HE products (without NYSERDA assistance)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Increased proportion of equipment purchased is ES/HE</a:t>
                      </a:r>
                      <a:endParaRPr lang="en-US"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baseline="0" dirty="0" smtClean="0">
                          <a:solidFill>
                            <a:schemeClr val="dk1"/>
                          </a:solidFill>
                          <a:latin typeface="+mn-lt"/>
                          <a:ea typeface="+mn-ea"/>
                          <a:cs typeface="+mn-cs"/>
                        </a:rPr>
                        <a:t>Indicator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Level of awareness, understanding, attitudes and intentions regarding ES/HE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Retailers, manufacturers and distributors supply and promote high efficiency products</a:t>
                      </a:r>
                    </a:p>
                  </a:txBody>
                  <a:tcPr/>
                </a:tc>
                <a:tc>
                  <a:txBody>
                    <a:bodyPr/>
                    <a:lstStyle/>
                    <a:p>
                      <a:r>
                        <a:rPr lang="en-US" sz="1600" kern="1200" baseline="0" dirty="0" smtClean="0">
                          <a:solidFill>
                            <a:schemeClr val="dk1"/>
                          </a:solidFill>
                          <a:latin typeface="+mn-lt"/>
                          <a:ea typeface="+mn-ea"/>
                          <a:cs typeface="+mn-cs"/>
                        </a:rPr>
                        <a:t>Number and proportion of product sales that are ES/HE</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baseline="0" dirty="0" smtClean="0">
                          <a:solidFill>
                            <a:schemeClr val="dk1"/>
                          </a:solidFill>
                          <a:latin typeface="+mn-lt"/>
                          <a:ea typeface="+mn-ea"/>
                          <a:cs typeface="+mn-cs"/>
                        </a:rPr>
                        <a:t>Data Source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Customer Surveys	</a:t>
                      </a:r>
                    </a:p>
                  </a:txBody>
                  <a:tcPr/>
                </a:tc>
                <a:tc>
                  <a:txBody>
                    <a:bodyPr/>
                    <a:lstStyle/>
                    <a:p>
                      <a:r>
                        <a:rPr lang="en-US" sz="1600" kern="1200" baseline="0" dirty="0" smtClean="0">
                          <a:solidFill>
                            <a:schemeClr val="dk1"/>
                          </a:solidFill>
                          <a:latin typeface="+mn-lt"/>
                          <a:ea typeface="+mn-ea"/>
                          <a:cs typeface="+mn-cs"/>
                        </a:rPr>
                        <a:t>Surveys/interviews with retailers, manufacturers and distributors </a:t>
                      </a:r>
                    </a:p>
                    <a:p>
                      <a:r>
                        <a:rPr lang="en-US" sz="1600" kern="1200" baseline="0" dirty="0" smtClean="0">
                          <a:solidFill>
                            <a:schemeClr val="dk1"/>
                          </a:solidFill>
                          <a:latin typeface="+mn-lt"/>
                          <a:ea typeface="+mn-ea"/>
                          <a:cs typeface="+mn-cs"/>
                        </a:rPr>
                        <a:t>Mystery shopping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Retailer data and evaluation of market penetration and program-induced changes 	</a:t>
                      </a:r>
                    </a:p>
                  </a:txBody>
                  <a:tcPr/>
                </a:tc>
              </a:tr>
            </a:tbl>
          </a:graphicData>
        </a:graphic>
      </p:graphicFrame>
      <p:sp>
        <p:nvSpPr>
          <p:cNvPr id="6" name="TextBox 5"/>
          <p:cNvSpPr txBox="1"/>
          <p:nvPr/>
        </p:nvSpPr>
        <p:spPr>
          <a:xfrm>
            <a:off x="228600" y="5715000"/>
            <a:ext cx="7162800" cy="800219"/>
          </a:xfrm>
          <a:prstGeom prst="rect">
            <a:avLst/>
          </a:prstGeom>
          <a:noFill/>
        </p:spPr>
        <p:txBody>
          <a:bodyPr wrap="square" rtlCol="0">
            <a:spAutoFit/>
          </a:bodyPr>
          <a:lstStyle/>
          <a:p>
            <a:r>
              <a:rPr lang="en-US" sz="1400" dirty="0" smtClean="0"/>
              <a:t>Source: NYSERDA, Market Support Program – Program Logic Model Report, May 4, 2007, by GDS Associates, Inc.  </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Example: ENERGY STAR Products Program Evaluation</a:t>
            </a:r>
            <a:endParaRPr lang="en-US" dirty="0"/>
          </a:p>
        </p:txBody>
      </p:sp>
      <p:sp>
        <p:nvSpPr>
          <p:cNvPr id="3" name="Text Placeholder 2"/>
          <p:cNvSpPr>
            <a:spLocks noGrp="1"/>
          </p:cNvSpPr>
          <p:nvPr>
            <p:ph type="body" sz="quarter" idx="11"/>
          </p:nvPr>
        </p:nvSpPr>
        <p:spPr>
          <a:xfrm>
            <a:off x="457200" y="1371600"/>
            <a:ext cx="8229600" cy="533400"/>
          </a:xfrm>
        </p:spPr>
        <p:txBody>
          <a:bodyPr/>
          <a:lstStyle/>
          <a:p>
            <a:pPr algn="ctr"/>
            <a:r>
              <a:rPr lang="en-US" sz="2000" dirty="0" smtClean="0"/>
              <a:t>Consumer Awareness of ENERGY STAR Label</a:t>
            </a:r>
            <a:endParaRPr lang="en-US" sz="2000" dirty="0"/>
          </a:p>
        </p:txBody>
      </p:sp>
      <p:pic>
        <p:nvPicPr>
          <p:cNvPr id="2050" name="Picture 2" descr="Figure 24 is a bar chart showing the consumer awareness of the ENERGY STAR label. According to the previously described telephone survey, in 2007 80% of respondents were aware of the ENERGY STAR label, only 5% of which needed to be provided a detailed description of the label in order to recognize it (aided). In 2010 almost 90% of respondents were aware of the ENERGY STAR label, over 85% without any aid."/>
          <p:cNvPicPr>
            <a:picLocks noChangeAspect="1" noChangeArrowheads="1"/>
          </p:cNvPicPr>
          <p:nvPr/>
        </p:nvPicPr>
        <p:blipFill>
          <a:blip r:embed="rId3" cstate="print"/>
          <a:srcRect/>
          <a:stretch>
            <a:fillRect/>
          </a:stretch>
        </p:blipFill>
        <p:spPr bwMode="auto">
          <a:xfrm>
            <a:off x="1600200" y="1752600"/>
            <a:ext cx="5867400" cy="3763993"/>
          </a:xfrm>
          <a:prstGeom prst="rect">
            <a:avLst/>
          </a:prstGeom>
          <a:noFill/>
          <a:ln w="9525">
            <a:noFill/>
            <a:miter lim="800000"/>
            <a:headEnd/>
            <a:tailEnd/>
          </a:ln>
        </p:spPr>
      </p:pic>
      <p:sp>
        <p:nvSpPr>
          <p:cNvPr id="6" name="TextBox 5"/>
          <p:cNvSpPr txBox="1"/>
          <p:nvPr/>
        </p:nvSpPr>
        <p:spPr>
          <a:xfrm>
            <a:off x="152400" y="5562600"/>
            <a:ext cx="8657178" cy="738664"/>
          </a:xfrm>
          <a:prstGeom prst="rect">
            <a:avLst/>
          </a:prstGeom>
          <a:noFill/>
        </p:spPr>
        <p:txBody>
          <a:bodyPr wrap="none" rtlCol="0">
            <a:spAutoFit/>
          </a:bodyPr>
          <a:lstStyle/>
          <a:p>
            <a:r>
              <a:rPr lang="en-US" sz="1400" dirty="0" smtClean="0"/>
              <a:t>Source: NYSERDA, New York Energy $mart</a:t>
            </a:r>
            <a:r>
              <a:rPr lang="en-US" sz="1400" baseline="30000" dirty="0" smtClean="0"/>
              <a:t>SM</a:t>
            </a:r>
            <a:r>
              <a:rPr lang="en-US" sz="1400" dirty="0" smtClean="0"/>
              <a:t> Products Program Market Characterization and Assessment Evaluation, </a:t>
            </a:r>
          </a:p>
          <a:p>
            <a:r>
              <a:rPr lang="en-US" sz="1400" dirty="0" smtClean="0"/>
              <a:t>May 2011, by The Cadmus Group and Navigant Consulting.</a:t>
            </a:r>
          </a:p>
          <a:p>
            <a:r>
              <a:rPr lang="en-US" sz="1400" dirty="0" smtClean="0"/>
              <a:t>End-Use Customer Telephone Survey 2007 (n=894) and 2010 (n=948)</a:t>
            </a:r>
            <a:endParaRPr lang="en-US"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Example: ENERGY STAR Products Program Evaluation</a:t>
            </a:r>
            <a:endParaRPr lang="en-US" dirty="0"/>
          </a:p>
        </p:txBody>
      </p:sp>
      <p:sp>
        <p:nvSpPr>
          <p:cNvPr id="5" name="Text Placeholder 4"/>
          <p:cNvSpPr>
            <a:spLocks noGrp="1"/>
          </p:cNvSpPr>
          <p:nvPr>
            <p:ph type="body" sz="quarter" idx="11"/>
          </p:nvPr>
        </p:nvSpPr>
        <p:spPr>
          <a:xfrm>
            <a:off x="457200" y="1447800"/>
            <a:ext cx="8229600" cy="381000"/>
          </a:xfrm>
        </p:spPr>
        <p:txBody>
          <a:bodyPr/>
          <a:lstStyle/>
          <a:p>
            <a:pPr algn="ctr"/>
            <a:r>
              <a:rPr lang="en-US" sz="1600" dirty="0" smtClean="0"/>
              <a:t>Market Penetration of ENERGY STAR Refrigerators by Year and Partnership</a:t>
            </a:r>
            <a:endParaRPr lang="en-US" sz="1600" dirty="0"/>
          </a:p>
        </p:txBody>
      </p:sp>
      <p:pic>
        <p:nvPicPr>
          <p:cNvPr id="1026" name="Picture 14" descr="Figure 18 is a line graph comparing the market penetration of ENERGY STAR refrigerators for NYSERDA partners and NY National partners by year. Both partners’ market share have been on the rise since 2001. The NY National partners peaked in 2004 with around 40% of the market and the NYSERDA partners peaked in 2005 with approximately 50%. "/>
          <p:cNvPicPr>
            <a:picLocks noChangeAspect="1" noChangeArrowheads="1"/>
          </p:cNvPicPr>
          <p:nvPr/>
        </p:nvPicPr>
        <p:blipFill>
          <a:blip r:embed="rId3" cstate="print"/>
          <a:srcRect/>
          <a:stretch>
            <a:fillRect/>
          </a:stretch>
        </p:blipFill>
        <p:spPr bwMode="auto">
          <a:xfrm>
            <a:off x="685800" y="1905000"/>
            <a:ext cx="7489072" cy="3657600"/>
          </a:xfrm>
          <a:prstGeom prst="rect">
            <a:avLst/>
          </a:prstGeom>
          <a:noFill/>
          <a:ln w="9525">
            <a:noFill/>
            <a:miter lim="800000"/>
            <a:headEnd/>
            <a:tailEnd/>
          </a:ln>
        </p:spPr>
      </p:pic>
      <p:sp>
        <p:nvSpPr>
          <p:cNvPr id="7" name="TextBox 6"/>
          <p:cNvSpPr txBox="1"/>
          <p:nvPr/>
        </p:nvSpPr>
        <p:spPr>
          <a:xfrm>
            <a:off x="228600" y="5486400"/>
            <a:ext cx="8657178" cy="738664"/>
          </a:xfrm>
          <a:prstGeom prst="rect">
            <a:avLst/>
          </a:prstGeom>
          <a:noFill/>
        </p:spPr>
        <p:txBody>
          <a:bodyPr wrap="none" rtlCol="0">
            <a:spAutoFit/>
          </a:bodyPr>
          <a:lstStyle/>
          <a:p>
            <a:r>
              <a:rPr lang="en-US" sz="1400" dirty="0" smtClean="0"/>
              <a:t>Source: NYSERDA, New York Energy $mart</a:t>
            </a:r>
            <a:r>
              <a:rPr lang="en-US" sz="1400" baseline="30000" dirty="0" smtClean="0"/>
              <a:t>SM</a:t>
            </a:r>
            <a:r>
              <a:rPr lang="en-US" sz="1400" dirty="0" smtClean="0"/>
              <a:t> Products Program Market Characterization and Assessment Evaluation, </a:t>
            </a:r>
          </a:p>
          <a:p>
            <a:r>
              <a:rPr lang="en-US" sz="1400" dirty="0" smtClean="0"/>
              <a:t>May 2011, by The Cadmus Group and Navigant Consulting.</a:t>
            </a:r>
          </a:p>
          <a:p>
            <a:r>
              <a:rPr lang="en-US" sz="1400" dirty="0" smtClean="0"/>
              <a:t>Lockheed Martin NYSERDA partner and D&amp;R national partner sales data.</a:t>
            </a:r>
            <a:endParaRPr lang="en-US"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800"/>
          </a:xfrm>
        </p:spPr>
        <p:txBody>
          <a:bodyPr/>
          <a:lstStyle/>
          <a:p>
            <a:r>
              <a:rPr lang="en-US" dirty="0" smtClean="0"/>
              <a:t>Key Lessons Learned</a:t>
            </a:r>
            <a:endParaRPr lang="en-US" dirty="0"/>
          </a:p>
        </p:txBody>
      </p:sp>
      <p:sp>
        <p:nvSpPr>
          <p:cNvPr id="3" name="Content Placeholder 2"/>
          <p:cNvSpPr>
            <a:spLocks noGrp="1"/>
          </p:cNvSpPr>
          <p:nvPr>
            <p:ph idx="1"/>
          </p:nvPr>
        </p:nvSpPr>
        <p:spPr>
          <a:xfrm>
            <a:off x="457200" y="1371600"/>
            <a:ext cx="8382000" cy="5257800"/>
          </a:xfrm>
        </p:spPr>
        <p:txBody>
          <a:bodyPr/>
          <a:lstStyle/>
          <a:p>
            <a:pPr>
              <a:buFont typeface="Arial" pitchFamily="34" charset="0"/>
              <a:buChar char="•"/>
            </a:pPr>
            <a:r>
              <a:rPr lang="en-US" sz="2400" dirty="0" smtClean="0"/>
              <a:t>Program Design</a:t>
            </a:r>
          </a:p>
          <a:p>
            <a:pPr lvl="1"/>
            <a:r>
              <a:rPr lang="en-US" sz="2000" dirty="0" smtClean="0"/>
              <a:t>Effective tracking of program progress/outputs</a:t>
            </a:r>
          </a:p>
          <a:p>
            <a:pPr lvl="1"/>
            <a:r>
              <a:rPr lang="en-US" sz="2000" dirty="0" smtClean="0"/>
              <a:t>Weigh tradeoffs of requiring primary sales data or other trade ally data from participants</a:t>
            </a:r>
          </a:p>
          <a:p>
            <a:pPr>
              <a:spcBef>
                <a:spcPts val="1200"/>
              </a:spcBef>
              <a:buFont typeface="Arial" pitchFamily="34" charset="0"/>
              <a:buChar char="•"/>
            </a:pPr>
            <a:r>
              <a:rPr lang="en-US" sz="2400" dirty="0" smtClean="0"/>
              <a:t>Evaluation Planning</a:t>
            </a:r>
          </a:p>
          <a:p>
            <a:pPr lvl="1">
              <a:spcBef>
                <a:spcPts val="1200"/>
              </a:spcBef>
            </a:pPr>
            <a:r>
              <a:rPr lang="en-US" sz="2000" dirty="0" smtClean="0"/>
              <a:t>Program Theory and Logic Model is an important early step</a:t>
            </a:r>
          </a:p>
          <a:p>
            <a:pPr lvl="1">
              <a:spcBef>
                <a:spcPts val="480"/>
              </a:spcBef>
            </a:pPr>
            <a:r>
              <a:rPr lang="en-US" sz="2000" dirty="0" smtClean="0"/>
              <a:t>Longitudinal analysis requires careful planning (indicator data sources, survey question development, etc.)</a:t>
            </a:r>
          </a:p>
          <a:p>
            <a:pPr>
              <a:spcBef>
                <a:spcPts val="1200"/>
              </a:spcBef>
              <a:buFont typeface="Arial" pitchFamily="34" charset="0"/>
              <a:buChar char="•"/>
            </a:pPr>
            <a:r>
              <a:rPr lang="en-US" sz="2400" dirty="0" smtClean="0"/>
              <a:t>Assessing Progress</a:t>
            </a:r>
          </a:p>
          <a:p>
            <a:pPr lvl="1"/>
            <a:r>
              <a:rPr lang="en-US" sz="2000" dirty="0" smtClean="0"/>
              <a:t>Early, intermediate and long term indicators</a:t>
            </a:r>
          </a:p>
          <a:p>
            <a:pPr lvl="1"/>
            <a:r>
              <a:rPr lang="en-US" sz="2000" dirty="0" smtClean="0"/>
              <a:t>Qualitative story and evidence of progress along the “innovation chain” rather than a quantitative answer</a:t>
            </a:r>
          </a:p>
          <a:p>
            <a:pPr lvl="1"/>
            <a:r>
              <a:rPr lang="en-US" sz="2000" dirty="0" smtClean="0"/>
              <a:t>Identify decision points/levels that indicate                                    when to move on or change strategy</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800"/>
          </a:xfrm>
        </p:spPr>
        <p:txBody>
          <a:bodyPr/>
          <a:lstStyle/>
          <a:p>
            <a:r>
              <a:rPr lang="en-US" dirty="0" smtClean="0"/>
              <a:t>Questions?</a:t>
            </a:r>
            <a:endParaRPr lang="en-US" dirty="0"/>
          </a:p>
        </p:txBody>
      </p:sp>
      <p:sp>
        <p:nvSpPr>
          <p:cNvPr id="3" name="Content Placeholder 2"/>
          <p:cNvSpPr>
            <a:spLocks noGrp="1"/>
          </p:cNvSpPr>
          <p:nvPr>
            <p:ph idx="1"/>
          </p:nvPr>
        </p:nvSpPr>
        <p:spPr>
          <a:xfrm>
            <a:off x="457200" y="1371600"/>
            <a:ext cx="8229600" cy="4343400"/>
          </a:xfrm>
        </p:spPr>
        <p:txBody>
          <a:bodyPr/>
          <a:lstStyle/>
          <a:p>
            <a:endParaRPr lang="en-US" sz="2400" dirty="0" smtClean="0"/>
          </a:p>
          <a:p>
            <a:r>
              <a:rPr lang="en-US" sz="2400" dirty="0" smtClean="0"/>
              <a:t>John Williams, Program Director, Energy Analysis</a:t>
            </a:r>
          </a:p>
          <a:p>
            <a:pPr lvl="1">
              <a:buNone/>
            </a:pPr>
            <a:r>
              <a:rPr lang="en-US" sz="2000" dirty="0" smtClean="0"/>
              <a:t>518-862-1090 ext. 3333</a:t>
            </a:r>
          </a:p>
          <a:p>
            <a:pPr lvl="1">
              <a:buNone/>
            </a:pPr>
            <a:r>
              <a:rPr lang="en-US" sz="2000" dirty="0" smtClean="0"/>
              <a:t>jgw@nyserda.org</a:t>
            </a:r>
          </a:p>
          <a:p>
            <a:endParaRPr lang="en-US" sz="2400" dirty="0" smtClean="0"/>
          </a:p>
          <a:p>
            <a:r>
              <a:rPr lang="en-US" sz="2400" dirty="0" smtClean="0"/>
              <a:t>Jennifer Meissner, Program Manager, Energy Analysis</a:t>
            </a:r>
          </a:p>
          <a:p>
            <a:pPr lvl="1">
              <a:buNone/>
            </a:pPr>
            <a:r>
              <a:rPr lang="en-US" sz="2000" dirty="0" smtClean="0"/>
              <a:t>518-862-1090 ext. 3367</a:t>
            </a:r>
          </a:p>
          <a:p>
            <a:pPr lvl="1">
              <a:buNone/>
            </a:pPr>
            <a:r>
              <a:rPr lang="en-US" sz="2000" dirty="0" smtClean="0"/>
              <a:t>jam@nyserda.org</a:t>
            </a:r>
          </a:p>
          <a:p>
            <a:pPr>
              <a:buFont typeface="Arial" pitchFamily="34" charset="0"/>
              <a:buChar char="•"/>
            </a:pPr>
            <a:endParaRPr lang="en-US" sz="20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28800"/>
            <a:ext cx="8229600" cy="1905000"/>
          </a:xfrm>
        </p:spPr>
        <p:txBody>
          <a:bodyPr/>
          <a:lstStyle/>
          <a:p>
            <a:r>
              <a:rPr lang="en-US" dirty="0" smtClean="0"/>
              <a:t>How does MT relate to overall objectives/activities and their regulatory environment?</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Innovation Chain</a:t>
            </a:r>
            <a:endParaRPr lang="en-US" dirty="0"/>
          </a:p>
        </p:txBody>
      </p:sp>
      <p:sp>
        <p:nvSpPr>
          <p:cNvPr id="3" name="Content Placeholder 2"/>
          <p:cNvSpPr>
            <a:spLocks noGrp="1"/>
          </p:cNvSpPr>
          <p:nvPr>
            <p:ph idx="1"/>
          </p:nvPr>
        </p:nvSpPr>
        <p:spPr>
          <a:xfrm>
            <a:off x="381000" y="7162800"/>
            <a:ext cx="8229600" cy="76200"/>
          </a:xfrm>
        </p:spPr>
        <p:txBody>
          <a:bodyPr/>
          <a:lstStyle/>
          <a:p>
            <a:endParaRPr lang="en-US" dirty="0"/>
          </a:p>
        </p:txBody>
      </p:sp>
      <p:sp>
        <p:nvSpPr>
          <p:cNvPr id="4" name="Donut 3"/>
          <p:cNvSpPr/>
          <p:nvPr/>
        </p:nvSpPr>
        <p:spPr>
          <a:xfrm>
            <a:off x="280730" y="2133601"/>
            <a:ext cx="2590800" cy="1371600"/>
          </a:xfrm>
          <a:prstGeom prst="donut">
            <a:avLst>
              <a:gd name="adj" fmla="val 16045"/>
            </a:avLst>
          </a:prstGeom>
          <a:solidFill>
            <a:srgbClr val="9FC56D"/>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 name="Rectangle 4"/>
          <p:cNvSpPr/>
          <p:nvPr/>
        </p:nvSpPr>
        <p:spPr>
          <a:xfrm>
            <a:off x="3175497" y="1524000"/>
            <a:ext cx="1734769" cy="830997"/>
          </a:xfrm>
          <a:prstGeom prst="rect">
            <a:avLst/>
          </a:prstGeom>
        </p:spPr>
        <p:txBody>
          <a:bodyPr wrap="none">
            <a:spAutoFit/>
          </a:bodyPr>
          <a:lstStyle/>
          <a:p>
            <a:pPr algn="ctr"/>
            <a:r>
              <a:rPr lang="en-US" sz="1600" b="1" dirty="0">
                <a:latin typeface="Arial "/>
              </a:rPr>
              <a:t>Technology </a:t>
            </a:r>
          </a:p>
          <a:p>
            <a:pPr algn="ctr"/>
            <a:r>
              <a:rPr lang="en-US" sz="1600" b="1" dirty="0">
                <a:latin typeface="Arial "/>
              </a:rPr>
              <a:t>Development &amp; </a:t>
            </a:r>
            <a:br>
              <a:rPr lang="en-US" sz="1600" b="1" dirty="0">
                <a:latin typeface="Arial "/>
              </a:rPr>
            </a:br>
            <a:r>
              <a:rPr lang="en-US" sz="1600" b="1" dirty="0">
                <a:latin typeface="Arial "/>
              </a:rPr>
              <a:t>Demonstration</a:t>
            </a:r>
          </a:p>
        </p:txBody>
      </p:sp>
      <p:sp>
        <p:nvSpPr>
          <p:cNvPr id="6" name="Donut 5"/>
          <p:cNvSpPr/>
          <p:nvPr/>
        </p:nvSpPr>
        <p:spPr>
          <a:xfrm>
            <a:off x="2667000" y="1295400"/>
            <a:ext cx="2590800" cy="1371600"/>
          </a:xfrm>
          <a:prstGeom prst="donut">
            <a:avLst>
              <a:gd name="adj" fmla="val 16045"/>
            </a:avLst>
          </a:prstGeom>
          <a:solidFill>
            <a:srgbClr val="9FC56D"/>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Donut 6"/>
          <p:cNvSpPr/>
          <p:nvPr/>
        </p:nvSpPr>
        <p:spPr>
          <a:xfrm>
            <a:off x="5257800" y="1905000"/>
            <a:ext cx="2667000" cy="1371600"/>
          </a:xfrm>
          <a:prstGeom prst="donut">
            <a:avLst>
              <a:gd name="adj" fmla="val 16045"/>
            </a:avLst>
          </a:prstGeom>
          <a:solidFill>
            <a:srgbClr val="9FC56D"/>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Donut 7"/>
          <p:cNvSpPr/>
          <p:nvPr/>
        </p:nvSpPr>
        <p:spPr>
          <a:xfrm>
            <a:off x="6172200" y="3352800"/>
            <a:ext cx="2590800" cy="1371600"/>
          </a:xfrm>
          <a:prstGeom prst="donut">
            <a:avLst>
              <a:gd name="adj" fmla="val 16654"/>
            </a:avLst>
          </a:prstGeom>
          <a:solidFill>
            <a:srgbClr val="9FC56D"/>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Donut 8"/>
          <p:cNvSpPr/>
          <p:nvPr/>
        </p:nvSpPr>
        <p:spPr>
          <a:xfrm>
            <a:off x="3962400" y="4419600"/>
            <a:ext cx="2743200" cy="1371600"/>
          </a:xfrm>
          <a:prstGeom prst="donut">
            <a:avLst>
              <a:gd name="adj" fmla="val 17877"/>
            </a:avLst>
          </a:prstGeom>
          <a:solidFill>
            <a:srgbClr val="9FC56D"/>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Oval 9"/>
          <p:cNvSpPr/>
          <p:nvPr/>
        </p:nvSpPr>
        <p:spPr>
          <a:xfrm rot="9084209">
            <a:off x="2197598" y="2196895"/>
            <a:ext cx="949996" cy="191131"/>
          </a:xfrm>
          <a:prstGeom prst="ellipse">
            <a:avLst/>
          </a:prstGeom>
          <a:solidFill>
            <a:srgbClr val="9FC56D"/>
          </a:solidFill>
          <a:ln>
            <a:solidFill>
              <a:schemeClr val="accent3">
                <a:lumMod val="75000"/>
              </a:schemeClr>
            </a:solidFill>
          </a:ln>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5618387" y="2286000"/>
            <a:ext cx="2077813" cy="584775"/>
          </a:xfrm>
          <a:prstGeom prst="rect">
            <a:avLst/>
          </a:prstGeom>
        </p:spPr>
        <p:txBody>
          <a:bodyPr wrap="none">
            <a:spAutoFit/>
          </a:bodyPr>
          <a:lstStyle/>
          <a:p>
            <a:pPr algn="ctr"/>
            <a:r>
              <a:rPr lang="en-US" sz="1600" b="1" dirty="0">
                <a:solidFill>
                  <a:srgbClr val="FF0000"/>
                </a:solidFill>
                <a:latin typeface="Arial "/>
              </a:rPr>
              <a:t>Business &amp; Market </a:t>
            </a:r>
          </a:p>
          <a:p>
            <a:pPr algn="ctr"/>
            <a:r>
              <a:rPr lang="en-US" sz="1600" b="1" dirty="0">
                <a:solidFill>
                  <a:srgbClr val="FF0000"/>
                </a:solidFill>
                <a:latin typeface="Arial "/>
              </a:rPr>
              <a:t>Development</a:t>
            </a:r>
          </a:p>
        </p:txBody>
      </p:sp>
      <p:sp>
        <p:nvSpPr>
          <p:cNvPr id="12" name="Rectangle 11"/>
          <p:cNvSpPr/>
          <p:nvPr/>
        </p:nvSpPr>
        <p:spPr>
          <a:xfrm>
            <a:off x="6553200" y="3733800"/>
            <a:ext cx="1911485" cy="584775"/>
          </a:xfrm>
          <a:prstGeom prst="rect">
            <a:avLst/>
          </a:prstGeom>
        </p:spPr>
        <p:txBody>
          <a:bodyPr wrap="none">
            <a:spAutoFit/>
          </a:bodyPr>
          <a:lstStyle/>
          <a:p>
            <a:pPr algn="ctr"/>
            <a:r>
              <a:rPr lang="en-US" sz="1600" b="1" dirty="0">
                <a:latin typeface="Arial "/>
              </a:rPr>
              <a:t>Market  Adoption </a:t>
            </a:r>
            <a:br>
              <a:rPr lang="en-US" sz="1600" b="1" dirty="0">
                <a:latin typeface="Arial "/>
              </a:rPr>
            </a:br>
            <a:r>
              <a:rPr lang="en-US" sz="1600" b="1" dirty="0">
                <a:latin typeface="Arial "/>
              </a:rPr>
              <a:t>&amp; Expansion</a:t>
            </a:r>
          </a:p>
        </p:txBody>
      </p:sp>
      <p:sp>
        <p:nvSpPr>
          <p:cNvPr id="13" name="Rectangle 12"/>
          <p:cNvSpPr/>
          <p:nvPr/>
        </p:nvSpPr>
        <p:spPr>
          <a:xfrm>
            <a:off x="4395866" y="4919246"/>
            <a:ext cx="1928734" cy="338554"/>
          </a:xfrm>
          <a:prstGeom prst="rect">
            <a:avLst/>
          </a:prstGeom>
        </p:spPr>
        <p:txBody>
          <a:bodyPr wrap="none">
            <a:spAutoFit/>
          </a:bodyPr>
          <a:lstStyle/>
          <a:p>
            <a:pPr algn="ctr"/>
            <a:r>
              <a:rPr lang="en-US" sz="1600" b="1" dirty="0">
                <a:latin typeface="Arial "/>
              </a:rPr>
              <a:t>Standard Practice</a:t>
            </a:r>
          </a:p>
        </p:txBody>
      </p:sp>
      <p:sp>
        <p:nvSpPr>
          <p:cNvPr id="14" name="Oval 13"/>
          <p:cNvSpPr/>
          <p:nvPr/>
        </p:nvSpPr>
        <p:spPr>
          <a:xfrm rot="15270865">
            <a:off x="6754321" y="3207104"/>
            <a:ext cx="949996" cy="191131"/>
          </a:xfrm>
          <a:prstGeom prst="ellipse">
            <a:avLst/>
          </a:prstGeom>
          <a:solidFill>
            <a:srgbClr val="9FC56D"/>
          </a:solidFill>
          <a:ln>
            <a:solidFill>
              <a:schemeClr val="accent3">
                <a:lumMod val="75000"/>
              </a:schemeClr>
            </a:solidFill>
          </a:ln>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rot="8244892">
            <a:off x="6035398" y="4487220"/>
            <a:ext cx="949996" cy="191131"/>
          </a:xfrm>
          <a:prstGeom prst="ellipse">
            <a:avLst/>
          </a:prstGeom>
          <a:solidFill>
            <a:srgbClr val="9FC56D"/>
          </a:solidFill>
          <a:ln>
            <a:solidFill>
              <a:schemeClr val="accent3">
                <a:lumMod val="75000"/>
              </a:schemeClr>
            </a:solidFill>
          </a:ln>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rot="12247122">
            <a:off x="4800665" y="2157185"/>
            <a:ext cx="949996" cy="191131"/>
          </a:xfrm>
          <a:prstGeom prst="ellipse">
            <a:avLst/>
          </a:prstGeom>
          <a:solidFill>
            <a:srgbClr val="9FC56D"/>
          </a:solidFill>
          <a:ln>
            <a:solidFill>
              <a:schemeClr val="accent3">
                <a:lumMod val="75000"/>
              </a:schemeClr>
            </a:solidFill>
          </a:ln>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381000" y="2590800"/>
            <a:ext cx="2473755" cy="553998"/>
          </a:xfrm>
          <a:prstGeom prst="rect">
            <a:avLst/>
          </a:prstGeom>
        </p:spPr>
        <p:txBody>
          <a:bodyPr wrap="square">
            <a:spAutoFit/>
          </a:bodyPr>
          <a:lstStyle/>
          <a:p>
            <a:pPr algn="ctr"/>
            <a:r>
              <a:rPr lang="en-US" sz="1500" b="1" dirty="0">
                <a:latin typeface="Arial "/>
              </a:rPr>
              <a:t>Scientific Research </a:t>
            </a:r>
            <a:br>
              <a:rPr lang="en-US" sz="1500" b="1" dirty="0">
                <a:latin typeface="Arial "/>
              </a:rPr>
            </a:br>
            <a:r>
              <a:rPr lang="en-US" sz="1500" b="1" dirty="0">
                <a:latin typeface="Arial "/>
              </a:rPr>
              <a:t>&amp; </a:t>
            </a:r>
            <a:r>
              <a:rPr lang="en-US" sz="1500" b="1" dirty="0" smtClean="0">
                <a:latin typeface="Arial "/>
              </a:rPr>
              <a:t>Market Analysis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pPr lvl="0"/>
            <a:r>
              <a:rPr lang="en-US" dirty="0" smtClean="0"/>
              <a:t>New York Policy Context</a:t>
            </a:r>
            <a:endParaRPr lang="en-US" sz="1800" dirty="0"/>
          </a:p>
        </p:txBody>
      </p:sp>
      <p:sp>
        <p:nvSpPr>
          <p:cNvPr id="3" name="Content Placeholder 2"/>
          <p:cNvSpPr>
            <a:spLocks noGrp="1"/>
          </p:cNvSpPr>
          <p:nvPr>
            <p:ph idx="1"/>
          </p:nvPr>
        </p:nvSpPr>
        <p:spPr>
          <a:xfrm>
            <a:off x="457200" y="1371600"/>
            <a:ext cx="8229600" cy="4724400"/>
          </a:xfrm>
        </p:spPr>
        <p:txBody>
          <a:bodyPr/>
          <a:lstStyle/>
          <a:p>
            <a:endParaRPr lang="en-US" sz="1800" dirty="0" smtClean="0"/>
          </a:p>
          <a:p>
            <a:pPr marL="740664" indent="-283464">
              <a:spcBef>
                <a:spcPts val="432"/>
              </a:spcBef>
            </a:pPr>
            <a:r>
              <a:rPr lang="en-US" sz="2400" dirty="0" smtClean="0"/>
              <a:t>2009 State Energy Plan</a:t>
            </a:r>
          </a:p>
          <a:p>
            <a:pPr marL="740664" indent="-283464">
              <a:spcBef>
                <a:spcPts val="432"/>
              </a:spcBef>
            </a:pPr>
            <a:endParaRPr lang="en-US" sz="1100" dirty="0" smtClean="0"/>
          </a:p>
          <a:p>
            <a:pPr marL="740664" indent="-283464">
              <a:spcBef>
                <a:spcPts val="432"/>
              </a:spcBef>
              <a:buFont typeface="Arial" pitchFamily="34" charset="0"/>
              <a:buChar char="•"/>
            </a:pPr>
            <a:r>
              <a:rPr lang="en-US" sz="2400" dirty="0" smtClean="0"/>
              <a:t>Five public policy objectives</a:t>
            </a:r>
          </a:p>
          <a:p>
            <a:pPr marL="740664" indent="-283464">
              <a:spcBef>
                <a:spcPts val="432"/>
              </a:spcBef>
            </a:pPr>
            <a:endParaRPr lang="en-US" sz="1000" dirty="0" smtClean="0"/>
          </a:p>
          <a:p>
            <a:pPr marL="1450975" lvl="2" indent="-457200">
              <a:buFont typeface="Times New Roman" pitchFamily="18" charset="0"/>
              <a:buAutoNum type="arabicPeriod"/>
            </a:pPr>
            <a:r>
              <a:rPr lang="en-US" sz="2000" dirty="0" smtClean="0">
                <a:latin typeface="Arial" charset="0"/>
                <a:cs typeface="Arial" charset="0"/>
              </a:rPr>
              <a:t>Assure reliable energy and transportation systems</a:t>
            </a:r>
          </a:p>
          <a:p>
            <a:pPr marL="1450975" lvl="2" indent="-457200">
              <a:buFont typeface="Times New Roman" pitchFamily="18" charset="0"/>
              <a:buAutoNum type="arabicPeriod"/>
            </a:pPr>
            <a:r>
              <a:rPr lang="en-US" sz="2000" dirty="0" smtClean="0">
                <a:latin typeface="Arial" charset="0"/>
                <a:cs typeface="Arial" charset="0"/>
              </a:rPr>
              <a:t>Support energy and transportation systems that  significantly reduce greenhouse gas emissions</a:t>
            </a:r>
          </a:p>
          <a:p>
            <a:pPr marL="1450975" lvl="2" indent="-457200">
              <a:buFont typeface="Times New Roman" pitchFamily="18" charset="0"/>
              <a:buAutoNum type="arabicPeriod"/>
            </a:pPr>
            <a:r>
              <a:rPr lang="en-US" sz="2000" dirty="0" smtClean="0">
                <a:latin typeface="Arial" charset="0"/>
                <a:cs typeface="Arial" charset="0"/>
              </a:rPr>
              <a:t>Address affordability and improve economic competitiveness </a:t>
            </a:r>
          </a:p>
          <a:p>
            <a:pPr marL="1450975" lvl="2" indent="-457200">
              <a:buFont typeface="Times New Roman" pitchFamily="18" charset="0"/>
              <a:buAutoNum type="arabicPeriod"/>
            </a:pPr>
            <a:r>
              <a:rPr lang="en-US" sz="2000" dirty="0" smtClean="0">
                <a:latin typeface="Arial" charset="0"/>
                <a:cs typeface="Arial" charset="0"/>
              </a:rPr>
              <a:t>Reduce health and environmental risks of energy production and use</a:t>
            </a:r>
          </a:p>
          <a:p>
            <a:pPr marL="1450975" lvl="2" indent="-457200">
              <a:buFont typeface="Times New Roman" pitchFamily="18" charset="0"/>
              <a:buAutoNum type="arabicPeriod"/>
            </a:pPr>
            <a:r>
              <a:rPr lang="en-US" sz="2000" dirty="0" smtClean="0">
                <a:latin typeface="Arial" charset="0"/>
                <a:cs typeface="Arial" charset="0"/>
              </a:rPr>
              <a:t>Improve energy independence and fuel diversity</a:t>
            </a:r>
            <a:endParaRPr lang="en-US" sz="1800" dirty="0" smtClean="0">
              <a:latin typeface="Arial" charset="0"/>
              <a:cs typeface="Arial" charset="0"/>
            </a:endParaRP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System Benefits Charge</a:t>
            </a:r>
            <a:endParaRPr lang="en-US" dirty="0"/>
          </a:p>
        </p:txBody>
      </p:sp>
      <p:sp>
        <p:nvSpPr>
          <p:cNvPr id="3" name="Content Placeholder 2"/>
          <p:cNvSpPr>
            <a:spLocks noGrp="1"/>
          </p:cNvSpPr>
          <p:nvPr>
            <p:ph idx="1"/>
          </p:nvPr>
        </p:nvSpPr>
        <p:spPr>
          <a:xfrm>
            <a:off x="609600" y="1295400"/>
            <a:ext cx="8229600" cy="4572000"/>
          </a:xfrm>
        </p:spPr>
        <p:txBody>
          <a:bodyPr/>
          <a:lstStyle/>
          <a:p>
            <a:pPr marL="0" indent="0"/>
            <a:r>
              <a:rPr lang="en-US" sz="2400" dirty="0" smtClean="0"/>
              <a:t>Market Transformation – history of programs beginning in 1998</a:t>
            </a:r>
          </a:p>
          <a:p>
            <a:endParaRPr lang="en-US" sz="1800" dirty="0" smtClean="0"/>
          </a:p>
          <a:p>
            <a:r>
              <a:rPr lang="en-US" sz="2400" dirty="0" smtClean="0"/>
              <a:t>SBC Portfolio Policy Goals:</a:t>
            </a:r>
          </a:p>
          <a:p>
            <a:pPr lvl="1">
              <a:buFont typeface="Arial" pitchFamily="34" charset="0"/>
              <a:buChar char="•"/>
            </a:pPr>
            <a:r>
              <a:rPr lang="en-US" sz="2400" dirty="0" smtClean="0"/>
              <a:t>Improve energy system reliability and security</a:t>
            </a:r>
          </a:p>
          <a:p>
            <a:pPr lvl="1">
              <a:buFont typeface="Arial" pitchFamily="34" charset="0"/>
              <a:buChar char="•"/>
            </a:pPr>
            <a:r>
              <a:rPr lang="en-US" sz="2400" dirty="0" smtClean="0"/>
              <a:t>Reduce energy cost burden</a:t>
            </a:r>
          </a:p>
          <a:p>
            <a:pPr lvl="1">
              <a:buFont typeface="Arial" pitchFamily="34" charset="0"/>
              <a:buChar char="•"/>
            </a:pPr>
            <a:r>
              <a:rPr lang="en-US" sz="2400" dirty="0" smtClean="0"/>
              <a:t>Mitigate the environmental and health impacts of energy use </a:t>
            </a:r>
          </a:p>
          <a:p>
            <a:pPr lvl="1">
              <a:buFont typeface="Arial" pitchFamily="34" charset="0"/>
              <a:buChar char="•"/>
            </a:pPr>
            <a:r>
              <a:rPr lang="en-US" sz="2400" dirty="0" smtClean="0"/>
              <a:t>Create economic opportunity and promote economic well-being</a:t>
            </a:r>
            <a:endParaRPr 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58200" cy="685800"/>
          </a:xfrm>
        </p:spPr>
        <p:txBody>
          <a:bodyPr/>
          <a:lstStyle/>
          <a:p>
            <a:pPr lvl="0"/>
            <a:r>
              <a:rPr lang="en-US" dirty="0" smtClean="0"/>
              <a:t>Energy Efficiency Portfolio Standard</a:t>
            </a:r>
            <a:endParaRPr lang="en-US" dirty="0"/>
          </a:p>
        </p:txBody>
      </p:sp>
      <p:sp>
        <p:nvSpPr>
          <p:cNvPr id="3" name="Content Placeholder 2"/>
          <p:cNvSpPr>
            <a:spLocks noGrp="1"/>
          </p:cNvSpPr>
          <p:nvPr>
            <p:ph idx="1"/>
          </p:nvPr>
        </p:nvSpPr>
        <p:spPr>
          <a:xfrm>
            <a:off x="609600" y="1295400"/>
            <a:ext cx="8229600" cy="4572000"/>
          </a:xfrm>
        </p:spPr>
        <p:txBody>
          <a:bodyPr/>
          <a:lstStyle/>
          <a:p>
            <a:pPr marL="0" indent="0"/>
            <a:r>
              <a:rPr lang="en-US" sz="2600" dirty="0" smtClean="0"/>
              <a:t>Resource Acquisition – previously integrated into MT programs, currently a separate, coordinated effort</a:t>
            </a:r>
          </a:p>
          <a:p>
            <a:pPr marL="0" indent="0"/>
            <a:endParaRPr lang="en-US" sz="2600" dirty="0" smtClean="0"/>
          </a:p>
          <a:p>
            <a:r>
              <a:rPr lang="en-US" sz="2600" dirty="0" smtClean="0"/>
              <a:t>EEPS Portfolio Policy Goals:</a:t>
            </a:r>
          </a:p>
          <a:p>
            <a:endParaRPr lang="en-US" sz="1100" dirty="0" smtClean="0"/>
          </a:p>
          <a:p>
            <a:pPr lvl="1">
              <a:buFont typeface="Arial" pitchFamily="34" charset="0"/>
              <a:buChar char="•"/>
            </a:pPr>
            <a:r>
              <a:rPr lang="en-US" sz="2600" dirty="0" smtClean="0"/>
              <a:t>“15 by 15” Energy Efficiency Target Goal</a:t>
            </a:r>
          </a:p>
          <a:p>
            <a:pPr lvl="1">
              <a:buFont typeface="Arial" pitchFamily="34" charset="0"/>
              <a:buChar char="•"/>
            </a:pPr>
            <a:r>
              <a:rPr lang="en-US" sz="2600" dirty="0" smtClean="0"/>
              <a:t>Cost Effectiveness</a:t>
            </a:r>
            <a:endParaRPr lang="en-US" sz="1100" dirty="0" smtClean="0"/>
          </a:p>
          <a:p>
            <a:pPr lvl="1">
              <a:buFont typeface="Arial" pitchFamily="34" charset="0"/>
              <a:buChar char="•"/>
            </a:pPr>
            <a:r>
              <a:rPr lang="en-US" sz="2600" dirty="0" smtClean="0"/>
              <a:t>Improve energy system reliability and security</a:t>
            </a:r>
          </a:p>
          <a:p>
            <a:pPr lvl="1">
              <a:buFont typeface="Arial" pitchFamily="34" charset="0"/>
              <a:buChar char="•"/>
            </a:pPr>
            <a:r>
              <a:rPr lang="en-US" sz="2600" dirty="0" smtClean="0"/>
              <a:t>Reduce energy cost burden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rgbClr val="FFFFFF"/>
                </a:solidFill>
              </a:rPr>
              <a:t>Technology &amp; Market Development Program</a:t>
            </a:r>
            <a:endParaRPr lang="en-US" dirty="0"/>
          </a:p>
        </p:txBody>
      </p:sp>
      <p:sp>
        <p:nvSpPr>
          <p:cNvPr id="4" name="Content Placeholder 3"/>
          <p:cNvSpPr>
            <a:spLocks noGrp="1"/>
          </p:cNvSpPr>
          <p:nvPr>
            <p:ph idx="1"/>
          </p:nvPr>
        </p:nvSpPr>
        <p:spPr/>
        <p:txBody>
          <a:bodyPr>
            <a:normAutofit lnSpcReduction="10000"/>
          </a:bodyPr>
          <a:lstStyle/>
          <a:p>
            <a:pPr marL="0">
              <a:spcAft>
                <a:spcPts val="1200"/>
              </a:spcAft>
              <a:buNone/>
            </a:pPr>
            <a:r>
              <a:rPr lang="en-US" dirty="0" smtClean="0"/>
              <a:t>Objectives</a:t>
            </a:r>
            <a:endParaRPr lang="en-US" dirty="0"/>
          </a:p>
          <a:p>
            <a:pPr marL="457200">
              <a:spcAft>
                <a:spcPts val="1200"/>
              </a:spcAft>
              <a:buFont typeface="Arial" pitchFamily="34" charset="0"/>
              <a:buChar char="•"/>
            </a:pPr>
            <a:r>
              <a:rPr lang="en-US" sz="2400" dirty="0"/>
              <a:t>Prove out emerging energy efficiency, renewable, and smart grid technologies/strategies and accelerate market readiness in NY</a:t>
            </a:r>
          </a:p>
          <a:p>
            <a:pPr marL="457200">
              <a:spcAft>
                <a:spcPts val="1200"/>
              </a:spcAft>
              <a:buFont typeface="Arial" pitchFamily="34" charset="0"/>
              <a:buChar char="•"/>
            </a:pPr>
            <a:r>
              <a:rPr lang="en-US" sz="2400" dirty="0"/>
              <a:t>Move</a:t>
            </a:r>
            <a:r>
              <a:rPr lang="en-US" sz="2400" b="1" i="1" dirty="0"/>
              <a:t> </a:t>
            </a:r>
            <a:r>
              <a:rPr lang="en-US" sz="2400" dirty="0"/>
              <a:t>new/under-utilized technologies and services into marketplace to help achieve EEPS &amp; RPS goals</a:t>
            </a:r>
          </a:p>
          <a:p>
            <a:pPr marL="457200">
              <a:spcAft>
                <a:spcPts val="1200"/>
              </a:spcAft>
              <a:buFont typeface="Arial" pitchFamily="34" charset="0"/>
              <a:buChar char="•"/>
            </a:pPr>
            <a:r>
              <a:rPr lang="en-US" sz="2400" dirty="0"/>
              <a:t>Stimulate technology and business innovation to provide more clean energy options and lower cost solutions, while growing NY’s clean energy economy</a:t>
            </a:r>
          </a:p>
          <a:p>
            <a:pPr marL="457200">
              <a:spcAft>
                <a:spcPts val="1200"/>
              </a:spcAft>
              <a:buFont typeface="Arial" pitchFamily="34" charset="0"/>
              <a:buChar char="•"/>
            </a:pPr>
            <a:r>
              <a:rPr lang="en-US" sz="2400" dirty="0"/>
              <a:t>Spur actions and investments to achieve results distinct from incentive-based programs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685800"/>
          </a:xfrm>
        </p:spPr>
        <p:txBody>
          <a:bodyPr/>
          <a:lstStyle/>
          <a:p>
            <a:pPr lvl="0"/>
            <a:r>
              <a:rPr lang="en-US" dirty="0" smtClean="0"/>
              <a:t> MT Difficult to Quantify Benefits</a:t>
            </a:r>
            <a:endParaRPr lang="en-US" dirty="0"/>
          </a:p>
        </p:txBody>
      </p:sp>
      <p:sp>
        <p:nvSpPr>
          <p:cNvPr id="3" name="Content Placeholder 2"/>
          <p:cNvSpPr>
            <a:spLocks noGrp="1"/>
          </p:cNvSpPr>
          <p:nvPr>
            <p:ph idx="1"/>
          </p:nvPr>
        </p:nvSpPr>
        <p:spPr>
          <a:xfrm>
            <a:off x="304800" y="1447800"/>
            <a:ext cx="8229600" cy="4572000"/>
          </a:xfrm>
        </p:spPr>
        <p:txBody>
          <a:bodyPr/>
          <a:lstStyle/>
          <a:p>
            <a:pPr lvl="2"/>
            <a:endParaRPr lang="en-US" sz="2600" dirty="0" smtClean="0"/>
          </a:p>
          <a:p>
            <a:pPr lvl="2"/>
            <a:r>
              <a:rPr lang="en-US" sz="2600" dirty="0" smtClean="0"/>
              <a:t>Energy Benefits (in some cases)</a:t>
            </a:r>
          </a:p>
          <a:p>
            <a:pPr lvl="2"/>
            <a:r>
              <a:rPr lang="en-US" sz="2600" dirty="0" smtClean="0"/>
              <a:t>Acceleration through the Innovation Chain</a:t>
            </a:r>
          </a:p>
          <a:p>
            <a:pPr lvl="3"/>
            <a:r>
              <a:rPr lang="en-US" sz="2600" dirty="0" smtClean="0"/>
              <a:t>“Tipping Point”</a:t>
            </a:r>
          </a:p>
          <a:p>
            <a:pPr lvl="2"/>
            <a:r>
              <a:rPr lang="en-US" sz="2600" dirty="0" smtClean="0"/>
              <a:t>Technology Innovation and Market Acceptance</a:t>
            </a:r>
          </a:p>
          <a:p>
            <a:pPr lvl="2"/>
            <a:r>
              <a:rPr lang="en-US" sz="2600" dirty="0" smtClean="0"/>
              <a:t>Influence on Market Actor Business Model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28800"/>
            <a:ext cx="8229600" cy="1905000"/>
          </a:xfrm>
        </p:spPr>
        <p:txBody>
          <a:bodyPr/>
          <a:lstStyle/>
          <a:p>
            <a:r>
              <a:rPr lang="en-US" dirty="0" smtClean="0"/>
              <a:t>Defining and Tracking MT Metrics and Evaluating MT Programs:</a:t>
            </a:r>
            <a:br>
              <a:rPr lang="en-US" dirty="0" smtClean="0"/>
            </a:br>
            <a:r>
              <a:rPr lang="en-US" dirty="0" smtClean="0"/>
              <a:t>Challenges/Lessons Learned</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YSERDA Template green">
  <a:themeElements>
    <a:clrScheme name="Custom 1">
      <a:dk1>
        <a:sysClr val="windowText" lastClr="000000"/>
      </a:dk1>
      <a:lt1>
        <a:srgbClr val="FFFFFF"/>
      </a:lt1>
      <a:dk2>
        <a:srgbClr val="717F81"/>
      </a:dk2>
      <a:lt2>
        <a:srgbClr val="77B800"/>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NYSERDA Template green</Template>
  <TotalTime>3282</TotalTime>
  <Words>934</Words>
  <Application>Microsoft Office PowerPoint</Application>
  <PresentationFormat>On-screen Show (4:3)</PresentationFormat>
  <Paragraphs>159</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NYSERDA Template green</vt:lpstr>
      <vt:lpstr>NYSERDA Market Transformation Indicators: Policy Context, Development and Application</vt:lpstr>
      <vt:lpstr>How does MT relate to overall objectives/activities and their regulatory environment?</vt:lpstr>
      <vt:lpstr>Energy Innovation Chain</vt:lpstr>
      <vt:lpstr>New York Policy Context</vt:lpstr>
      <vt:lpstr>System Benefits Charge</vt:lpstr>
      <vt:lpstr>Energy Efficiency Portfolio Standard</vt:lpstr>
      <vt:lpstr>Technology &amp; Market Development Program</vt:lpstr>
      <vt:lpstr> MT Difficult to Quantify Benefits</vt:lpstr>
      <vt:lpstr>Defining and Tracking MT Metrics and Evaluating MT Programs: Challenges/Lessons Learned</vt:lpstr>
      <vt:lpstr>Defining MT Indicators</vt:lpstr>
      <vt:lpstr>Tracking/Evaluating MT (1)</vt:lpstr>
      <vt:lpstr>Tracking/Evaluating MT (2)</vt:lpstr>
      <vt:lpstr>Example: ENERGY STAR Products Program Goals</vt:lpstr>
      <vt:lpstr>Example: ENERGY STAR Products Select Outcomes &amp; Indicators</vt:lpstr>
      <vt:lpstr>Example: ENERGY STAR Products Program Evaluation</vt:lpstr>
      <vt:lpstr>Example: ENERGY STAR Products Program Evaluation</vt:lpstr>
      <vt:lpstr>Key Lessons Learned</vt:lpstr>
      <vt:lpstr>Questions?</vt:lpstr>
    </vt:vector>
  </TitlesOfParts>
  <Company>NYS Energy R&amp;D Authority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Peggy Davidson</dc:creator>
  <cp:lastModifiedBy>___________</cp:lastModifiedBy>
  <cp:revision>303</cp:revision>
  <dcterms:created xsi:type="dcterms:W3CDTF">2011-03-03T13:59:52Z</dcterms:created>
  <dcterms:modified xsi:type="dcterms:W3CDTF">2011-11-09T15:56:58Z</dcterms:modified>
</cp:coreProperties>
</file>