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84" r:id="rId3"/>
    <p:sldId id="269" r:id="rId4"/>
    <p:sldId id="280" r:id="rId5"/>
    <p:sldId id="293" r:id="rId6"/>
    <p:sldId id="286" r:id="rId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 Skinn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800000"/>
    <a:srgbClr val="CCECFF"/>
    <a:srgbClr val="17375E"/>
    <a:srgbClr val="D0D8E8"/>
    <a:srgbClr val="99CCFF"/>
    <a:srgbClr val="FF99FF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5675" autoAdjust="0"/>
    <p:restoredTop sz="78333" autoAdjust="0"/>
  </p:normalViewPr>
  <p:slideViewPr>
    <p:cSldViewPr>
      <p:cViewPr>
        <p:scale>
          <a:sx n="66" d="100"/>
          <a:sy n="66" d="100"/>
        </p:scale>
        <p:origin x="-221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31263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fld id="{463F9221-5777-454F-B683-0478D27273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31263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u="none"/>
            </a:lvl1pPr>
          </a:lstStyle>
          <a:p>
            <a:pPr>
              <a:defRPr/>
            </a:pPr>
            <a:fld id="{425B1E83-709F-4934-9F03-158468E07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B611DA-4F77-4E8B-811E-908E8933739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118D8-C368-48B1-BBDB-F1859C2A410E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3D281-85F2-4F4C-A1C8-EBD7136E9436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5B1E83-709F-4934-9F03-158468E07AA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FC531-341E-458B-BC77-4C7E1E564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41F74-0A88-4309-A543-2AA42A5E0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57900" y="838200"/>
            <a:ext cx="1866900" cy="5287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5448300" cy="5287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E6A91-43BC-482C-B2E5-D2ECC0FAE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7315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3657600" cy="4144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981200"/>
            <a:ext cx="3657600" cy="4144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DEB91-1BAB-4112-9B06-2259D66D8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34E5-5711-4CCE-8EC3-CF6020E94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6DE1E-D0D0-4ABC-A292-D15778644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3657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981200"/>
            <a:ext cx="3657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AD720-3DB1-4E59-8F50-922F6AAB97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2A8ED-AA48-444E-90A6-A5197C81E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48922-38E2-48F4-8A44-0E2E6C63E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10A79-7C9F-45D2-A951-C970BEB2C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2DBF9-8303-45C6-A9A8-AFBACA3B2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CB391-A997-431C-82E8-41C6545F4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background_officialState_v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7315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7467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19800" y="6248400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u="none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33800" y="6248400"/>
            <a:ext cx="1905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u="none"/>
            </a:lvl1pPr>
          </a:lstStyle>
          <a:p>
            <a:pPr>
              <a:defRPr/>
            </a:pPr>
            <a:fld id="{FA62F2A2-D852-439D-B88B-D5260417E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00EC4C-F193-4422-B4BF-913F7B6AD70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24000"/>
            <a:ext cx="9144000" cy="1524000"/>
          </a:xfrm>
        </p:spPr>
        <p:txBody>
          <a:bodyPr/>
          <a:lstStyle/>
          <a:p>
            <a:r>
              <a:rPr lang="en-US" sz="3200" b="1" kern="1200" dirty="0" smtClean="0">
                <a:solidFill>
                  <a:srgbClr val="0070C0"/>
                </a:solidFill>
              </a:rPr>
              <a:t>Energy Division Proposal</a:t>
            </a:r>
            <a:r>
              <a:rPr lang="en-US" sz="3200" kern="1200" dirty="0" smtClean="0">
                <a:solidFill>
                  <a:srgbClr val="0070C0"/>
                </a:solidFill>
              </a:rPr>
              <a:t>: </a:t>
            </a:r>
            <a:br>
              <a:rPr lang="en-US" sz="3200" kern="1200" dirty="0" smtClean="0">
                <a:solidFill>
                  <a:srgbClr val="0070C0"/>
                </a:solidFill>
              </a:rPr>
            </a:br>
            <a:r>
              <a:rPr lang="en-US" sz="3200" kern="1200" dirty="0" smtClean="0">
                <a:solidFill>
                  <a:srgbClr val="0070C0"/>
                </a:solidFill>
              </a:rPr>
              <a:t>Framework of Indicators for Assessing Achievement of Long Term </a:t>
            </a:r>
            <a:r>
              <a:rPr lang="en-US" sz="3200" kern="1200" dirty="0" smtClean="0">
                <a:solidFill>
                  <a:srgbClr val="0070C0"/>
                </a:solidFill>
              </a:rPr>
              <a:t/>
            </a:r>
            <a:br>
              <a:rPr lang="en-US" sz="3200" kern="1200" dirty="0" smtClean="0">
                <a:solidFill>
                  <a:srgbClr val="0070C0"/>
                </a:solidFill>
              </a:rPr>
            </a:br>
            <a:r>
              <a:rPr lang="en-US" sz="3200" kern="1200" dirty="0" smtClean="0">
                <a:solidFill>
                  <a:srgbClr val="0070C0"/>
                </a:solidFill>
              </a:rPr>
              <a:t>Energy </a:t>
            </a:r>
            <a:r>
              <a:rPr lang="en-US" sz="3200" kern="1200" dirty="0" smtClean="0">
                <a:solidFill>
                  <a:srgbClr val="0070C0"/>
                </a:solidFill>
              </a:rPr>
              <a:t>Efficiency Objectives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i="1" dirty="0" smtClean="0">
              <a:solidFill>
                <a:srgbClr val="0070C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5029200"/>
            <a:ext cx="8839200" cy="137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00" b="1" dirty="0" smtClean="0"/>
              <a:t/>
            </a:r>
            <a:br>
              <a:rPr lang="en-US" sz="500" b="1" dirty="0" smtClean="0"/>
            </a:br>
            <a:endParaRPr lang="en-US" sz="500" b="1" dirty="0" smtClean="0"/>
          </a:p>
          <a:p>
            <a:pPr eaLnBrk="1" hangingPunct="1">
              <a:lnSpc>
                <a:spcPct val="90000"/>
              </a:lnSpc>
            </a:pPr>
            <a:endParaRPr lang="en-US" sz="500" b="1" dirty="0" smtClean="0"/>
          </a:p>
          <a:p>
            <a:pPr eaLnBrk="1" hangingPunct="1">
              <a:lnSpc>
                <a:spcPct val="90000"/>
              </a:lnSpc>
            </a:pPr>
            <a:endParaRPr lang="en-US" sz="2000" b="1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b="1" dirty="0" smtClean="0"/>
              <a:t>November 7, 2011</a:t>
            </a:r>
            <a:endParaRPr lang="en-US" sz="2000" b="1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b="1" dirty="0" smtClean="0"/>
              <a:t>Market Transformation Indicators Workshop</a:t>
            </a:r>
            <a:endParaRPr lang="en-US" sz="2000" b="1" dirty="0" smtClean="0"/>
          </a:p>
        </p:txBody>
      </p:sp>
      <p:pic>
        <p:nvPicPr>
          <p:cNvPr id="16388" name="Picture 6" descr="PUC_ColorSeal_Low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200400"/>
            <a:ext cx="205740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7315200" cy="609600"/>
          </a:xfrm>
        </p:spPr>
        <p:txBody>
          <a:bodyPr/>
          <a:lstStyle/>
          <a:p>
            <a:pPr>
              <a:defRPr/>
            </a:pPr>
            <a:r>
              <a:rPr lang="en-US" sz="3200" kern="1200" dirty="0" smtClean="0">
                <a:solidFill>
                  <a:srgbClr val="0070C0"/>
                </a:solidFill>
              </a:rPr>
              <a:t>Framework attempting to address. </a:t>
            </a:r>
            <a:r>
              <a:rPr lang="en-US" sz="3200" kern="1200" dirty="0" smtClean="0">
                <a:solidFill>
                  <a:srgbClr val="0070C0"/>
                </a:solidFill>
              </a:rPr>
              <a:t>. .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4800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Need for further refinement of programmatic and market indicators.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Review the </a:t>
            </a:r>
            <a:r>
              <a:rPr lang="en-US" dirty="0" smtClean="0"/>
              <a:t>connection/relationship of these indicators with other information used to assess portfolio performance.</a:t>
            </a:r>
            <a:r>
              <a:rPr lang="en-US" dirty="0" smtClean="0"/>
              <a:t> 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Options for further refining/modifying indicators in future proceedings.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F5D25B7-63F5-41D2-851F-5B06D3884C8A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smtClean="0"/>
              <a:t> </a:t>
            </a:r>
            <a:fld id="{E5FF2D47-22EE-4C49-9683-6887DF0A413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8200"/>
            <a:ext cx="8991600" cy="838200"/>
          </a:xfrm>
        </p:spPr>
        <p:txBody>
          <a:bodyPr/>
          <a:lstStyle/>
          <a:p>
            <a:pPr>
              <a:defRPr/>
            </a:pPr>
            <a:r>
              <a:rPr lang="en-US" sz="3200" kern="1200" dirty="0" smtClean="0">
                <a:solidFill>
                  <a:srgbClr val="0070C0"/>
                </a:solidFill>
              </a:rPr>
              <a:t>Need for further refinement of </a:t>
            </a:r>
            <a:br>
              <a:rPr lang="en-US" sz="3200" kern="1200" dirty="0" smtClean="0">
                <a:solidFill>
                  <a:srgbClr val="0070C0"/>
                </a:solidFill>
              </a:rPr>
            </a:br>
            <a:r>
              <a:rPr lang="en-US" sz="3200" kern="1200" dirty="0" smtClean="0">
                <a:solidFill>
                  <a:srgbClr val="0070C0"/>
                </a:solidFill>
              </a:rPr>
              <a:t>programmatic and market indicators.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  <a:buSzPct val="110000"/>
            </a:pPr>
            <a:r>
              <a:rPr lang="en-US" sz="2400" dirty="0" smtClean="0"/>
              <a:t>Review of the initial list of Market Transformation Indicators revealed that they were being used to identify more than just MT:  </a:t>
            </a:r>
          </a:p>
          <a:p>
            <a:pPr lvl="1">
              <a:lnSpc>
                <a:spcPct val="90000"/>
              </a:lnSpc>
              <a:buSzPct val="110000"/>
            </a:pPr>
            <a:r>
              <a:rPr lang="en-US" sz="2400" b="1" dirty="0" smtClean="0"/>
              <a:t>Strategic policy (Indicators)</a:t>
            </a:r>
          </a:p>
          <a:p>
            <a:pPr lvl="1">
              <a:lnSpc>
                <a:spcPct val="90000"/>
              </a:lnSpc>
              <a:buSzPct val="110000"/>
              <a:buNone/>
            </a:pPr>
            <a:r>
              <a:rPr lang="en-US" sz="2400" dirty="0" smtClean="0"/>
              <a:t> </a:t>
            </a:r>
            <a:r>
              <a:rPr lang="en-US" sz="2000" dirty="0" smtClean="0"/>
              <a:t>(Example</a:t>
            </a:r>
            <a:r>
              <a:rPr lang="en-US" sz="2000" dirty="0" smtClean="0"/>
              <a:t>: Ind-1: Energy intensity (per gross dollar of production value) for industrial entities</a:t>
            </a:r>
            <a:r>
              <a:rPr lang="en-US" sz="2000" dirty="0" smtClean="0"/>
              <a:t>.) </a:t>
            </a:r>
            <a:endParaRPr lang="en-US" sz="2000" dirty="0" smtClean="0"/>
          </a:p>
          <a:p>
            <a:pPr lvl="1">
              <a:lnSpc>
                <a:spcPct val="90000"/>
              </a:lnSpc>
              <a:buSzPct val="110000"/>
            </a:pPr>
            <a:r>
              <a:rPr lang="en-US" sz="2400" b="1" dirty="0" smtClean="0"/>
              <a:t>Long term </a:t>
            </a:r>
            <a:r>
              <a:rPr lang="en-US" sz="2400" b="1" dirty="0" smtClean="0"/>
              <a:t>Program Performance (Metrics)</a:t>
            </a:r>
            <a:endParaRPr lang="en-US" sz="2400" b="1" dirty="0" smtClean="0"/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/>
              <a:t>(Example CS-6: </a:t>
            </a:r>
            <a:r>
              <a:rPr lang="en-US" sz="2000" dirty="0" smtClean="0"/>
              <a:t>Number and percent of eligible jurisdictions participating in the compliance enhancement </a:t>
            </a:r>
            <a:r>
              <a:rPr lang="en-US" sz="2000" dirty="0" smtClean="0"/>
              <a:t>program)</a:t>
            </a:r>
            <a:endParaRPr lang="en-US" sz="2000" dirty="0" smtClean="0"/>
          </a:p>
          <a:p>
            <a:pPr lvl="1">
              <a:lnSpc>
                <a:spcPct val="90000"/>
              </a:lnSpc>
              <a:buSzPct val="110000"/>
            </a:pPr>
            <a:r>
              <a:rPr lang="en-US" sz="2400" b="1" dirty="0" smtClean="0"/>
              <a:t>Market </a:t>
            </a:r>
            <a:r>
              <a:rPr lang="en-US" sz="2400" b="1" dirty="0" smtClean="0"/>
              <a:t>Transformation (Indicators)</a:t>
            </a:r>
            <a:endParaRPr lang="en-US" sz="2400" b="1" dirty="0" smtClean="0"/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/>
              <a:t>(Example HVAC-4: </a:t>
            </a:r>
            <a:r>
              <a:rPr lang="en-US" sz="2000" dirty="0" smtClean="0"/>
              <a:t>Percentage </a:t>
            </a:r>
            <a:r>
              <a:rPr lang="en-US" sz="2000" dirty="0" smtClean="0"/>
              <a:t>of HVAC units serviced in IOU service territory under a QM Service Agreement</a:t>
            </a:r>
            <a:r>
              <a:rPr lang="en-US" sz="2000" dirty="0" smtClean="0"/>
              <a:t>.)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838200"/>
            <a:ext cx="8686800" cy="990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kern="1200" dirty="0" smtClean="0">
                <a:solidFill>
                  <a:srgbClr val="0070C0"/>
                </a:solidFill>
              </a:rPr>
              <a:t>Review the connection/relationship of these </a:t>
            </a:r>
            <a:r>
              <a:rPr lang="en-US" sz="2800" kern="1200" dirty="0" smtClean="0">
                <a:solidFill>
                  <a:srgbClr val="0070C0"/>
                </a:solidFill>
              </a:rPr>
              <a:t>indicators </a:t>
            </a:r>
            <a:r>
              <a:rPr lang="en-US" sz="2800" kern="1200" dirty="0" smtClean="0">
                <a:solidFill>
                  <a:srgbClr val="0070C0"/>
                </a:solidFill>
              </a:rPr>
              <a:t>with other information used to assess </a:t>
            </a:r>
            <a:r>
              <a:rPr lang="en-US" sz="2800" kern="1200" dirty="0" smtClean="0">
                <a:solidFill>
                  <a:srgbClr val="0070C0"/>
                </a:solidFill>
              </a:rPr>
              <a:t/>
            </a:r>
            <a:br>
              <a:rPr lang="en-US" sz="2800" kern="1200" dirty="0" smtClean="0">
                <a:solidFill>
                  <a:srgbClr val="0070C0"/>
                </a:solidFill>
              </a:rPr>
            </a:br>
            <a:r>
              <a:rPr lang="en-US" sz="2800" kern="1200" dirty="0" smtClean="0">
                <a:solidFill>
                  <a:srgbClr val="0070C0"/>
                </a:solidFill>
              </a:rPr>
              <a:t>portfolio </a:t>
            </a:r>
            <a:r>
              <a:rPr lang="en-US" sz="2800" kern="1200" dirty="0" smtClean="0">
                <a:solidFill>
                  <a:srgbClr val="0070C0"/>
                </a:solidFill>
              </a:rPr>
              <a:t>performance</a:t>
            </a:r>
            <a:r>
              <a:rPr lang="en-US" sz="3200" kern="1200" dirty="0" smtClean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4762" t="37810" r="25715" b="27143"/>
          <a:stretch>
            <a:fillRect/>
          </a:stretch>
        </p:blipFill>
        <p:spPr bwMode="auto">
          <a:xfrm>
            <a:off x="152400" y="2057400"/>
            <a:ext cx="878619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D975B7-959D-4804-BB27-1D20D721C63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0" y="7620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u="none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Potential Metric Relationship(s): </a:t>
            </a:r>
            <a:endParaRPr lang="en-US" sz="3200" u="none" kern="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1355" t="37356" r="15465" b="13905"/>
          <a:stretch>
            <a:fillRect/>
          </a:stretch>
        </p:blipFill>
        <p:spPr bwMode="auto">
          <a:xfrm>
            <a:off x="1" y="13716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C21DDE-DED9-43DE-8742-74FFD8E4DB5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0" y="7620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u="none" kern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Options for further refining/modifying indicators in future proceedings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676400"/>
            <a:ext cx="807720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b="1" u="none" dirty="0" smtClean="0"/>
              <a:t>Resolution E-4385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u="none" dirty="0" smtClean="0"/>
              <a:t>Initiate tracking a “subset” of market transformation indicators (</a:t>
            </a:r>
            <a:r>
              <a:rPr lang="en-US" sz="2400" u="none" dirty="0" smtClean="0"/>
              <a:t>focus of this workshop) via Assigned Commissioner Ruling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u="none" dirty="0" smtClean="0"/>
              <a:t>The review has revealed additional work that is needed to clarify market transformation strategies within the portfolio.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b="1" u="none" dirty="0" smtClean="0"/>
              <a:t>D. 10-10-033 “Evaluation Re-Look”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u="none" dirty="0" smtClean="0"/>
              <a:t>Called for a review of market transformation strategies and an evaluation plan. 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r>
              <a:rPr lang="en-US" sz="2400" u="none" dirty="0" smtClean="0"/>
              <a:t>Additional indicators can be developed concurrent with the review of programmatic strategies in both the bridge period and in preparation for the next full program cycle.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SzPct val="110000"/>
              <a:buFontTx/>
              <a:buChar char="•"/>
            </a:pPr>
            <a:endParaRPr lang="en-US" sz="2400" u="non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7441</TotalTime>
  <Words>266</Words>
  <Application>Microsoft Office PowerPoint</Application>
  <PresentationFormat>On-screen Show (4:3)</PresentationFormat>
  <Paragraphs>36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Energy Division Proposal:  Framework of Indicators for Assessing Achievement of Long Term  Energy Efficiency Objectives  </vt:lpstr>
      <vt:lpstr>Framework attempting to address. . .</vt:lpstr>
      <vt:lpstr>Need for further refinement of  programmatic and market indicators.</vt:lpstr>
      <vt:lpstr>Review the connection/relationship of these indicators with other information used to assess  portfolio performance. 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PUC</dc:title>
  <dc:creator>Terrie Prosper</dc:creator>
  <cp:lastModifiedBy>Carmen</cp:lastModifiedBy>
  <cp:revision>502</cp:revision>
  <dcterms:created xsi:type="dcterms:W3CDTF">2007-09-18T21:56:42Z</dcterms:created>
  <dcterms:modified xsi:type="dcterms:W3CDTF">2011-11-07T00:20:31Z</dcterms:modified>
</cp:coreProperties>
</file>