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Override1.xml" ContentType="application/vnd.openxmlformats-officedocument.themeOverrid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61" r:id="rId2"/>
    <p:sldMasterId id="2147483710" r:id="rId3"/>
    <p:sldMasterId id="2147483653" r:id="rId4"/>
    <p:sldMasterId id="2147483655" r:id="rId5"/>
    <p:sldMasterId id="2147483651" r:id="rId6"/>
    <p:sldMasterId id="2147483652" r:id="rId7"/>
  </p:sldMasterIdLst>
  <p:notesMasterIdLst>
    <p:notesMasterId r:id="rId38"/>
  </p:notesMasterIdLst>
  <p:sldIdLst>
    <p:sldId id="256" r:id="rId8"/>
    <p:sldId id="261" r:id="rId9"/>
    <p:sldId id="299" r:id="rId10"/>
    <p:sldId id="300" r:id="rId11"/>
    <p:sldId id="301" r:id="rId12"/>
    <p:sldId id="302" r:id="rId13"/>
    <p:sldId id="303" r:id="rId14"/>
    <p:sldId id="307" r:id="rId15"/>
    <p:sldId id="304" r:id="rId16"/>
    <p:sldId id="282" r:id="rId17"/>
    <p:sldId id="283" r:id="rId18"/>
    <p:sldId id="306" r:id="rId19"/>
    <p:sldId id="286" r:id="rId20"/>
    <p:sldId id="308" r:id="rId21"/>
    <p:sldId id="284" r:id="rId22"/>
    <p:sldId id="293" r:id="rId23"/>
    <p:sldId id="285" r:id="rId24"/>
    <p:sldId id="311" r:id="rId25"/>
    <p:sldId id="312" r:id="rId26"/>
    <p:sldId id="290" r:id="rId27"/>
    <p:sldId id="287" r:id="rId28"/>
    <p:sldId id="309" r:id="rId29"/>
    <p:sldId id="310" r:id="rId30"/>
    <p:sldId id="313" r:id="rId31"/>
    <p:sldId id="291" r:id="rId32"/>
    <p:sldId id="274" r:id="rId33"/>
    <p:sldId id="294" r:id="rId34"/>
    <p:sldId id="295" r:id="rId35"/>
    <p:sldId id="305" r:id="rId36"/>
    <p:sldId id="280" r:id="rId3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E57F"/>
    <a:srgbClr val="262262"/>
    <a:srgbClr val="0083CA"/>
    <a:srgbClr val="28A8E0"/>
    <a:srgbClr val="808080"/>
    <a:srgbClr val="8CC6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18" autoAdjust="0"/>
    <p:restoredTop sz="94673" autoAdjust="0"/>
  </p:normalViewPr>
  <p:slideViewPr>
    <p:cSldViewPr>
      <p:cViewPr>
        <p:scale>
          <a:sx n="74" d="100"/>
          <a:sy n="74" d="100"/>
        </p:scale>
        <p:origin x="-264" y="-48"/>
      </p:cViewPr>
      <p:guideLst>
        <p:guide orient="horz" pos="2160"/>
        <p:guide pos="2880"/>
      </p:guideLst>
    </p:cSldViewPr>
  </p:slideViewPr>
  <p:notesTextViewPr>
    <p:cViewPr>
      <p:scale>
        <a:sx n="1" d="1"/>
        <a:sy n="1" d="1"/>
      </p:scale>
      <p:origin x="0" y="0"/>
    </p:cViewPr>
  </p:notesTextViewPr>
  <p:sorterViewPr>
    <p:cViewPr>
      <p:scale>
        <a:sx n="100" d="100"/>
        <a:sy n="100" d="100"/>
      </p:scale>
      <p:origin x="0" y="1266"/>
    </p:cViewPr>
  </p:sorterViewPr>
  <p:notesViewPr>
    <p:cSldViewPr>
      <p:cViewPr varScale="1">
        <p:scale>
          <a:sx n="88" d="100"/>
          <a:sy n="88" d="100"/>
        </p:scale>
        <p:origin x="-3822"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412429378531073"/>
          <c:y val="3.7578288100208766E-2"/>
          <c:w val="0.52203389830508473"/>
          <c:h val="0.77870563674321502"/>
        </c:manualLayout>
      </c:layout>
      <c:barChart>
        <c:barDir val="col"/>
        <c:grouping val="stacked"/>
        <c:varyColors val="0"/>
        <c:ser>
          <c:idx val="0"/>
          <c:order val="0"/>
          <c:tx>
            <c:strRef>
              <c:f>Sheet1!$A$2</c:f>
              <c:strCache>
                <c:ptCount val="1"/>
                <c:pt idx="0">
                  <c:v>Utility &amp; SBC Funded Conservation</c:v>
                </c:pt>
              </c:strCache>
            </c:strRef>
          </c:tx>
          <c:invertIfNegative val="0"/>
          <c:cat>
            <c:strRef>
              <c:f>Sheet1!$B$1:$G$1</c:f>
              <c:strCache>
                <c:ptCount val="6"/>
                <c:pt idx="0">
                  <c:v>2005 Target</c:v>
                </c:pt>
                <c:pt idx="1">
                  <c:v>2005 Actual</c:v>
                </c:pt>
                <c:pt idx="2">
                  <c:v>2006 Target</c:v>
                </c:pt>
                <c:pt idx="3">
                  <c:v>2006 Actual</c:v>
                </c:pt>
                <c:pt idx="4">
                  <c:v>2007 Target</c:v>
                </c:pt>
                <c:pt idx="5">
                  <c:v>2007 Actual</c:v>
                </c:pt>
              </c:strCache>
            </c:strRef>
          </c:cat>
          <c:val>
            <c:numRef>
              <c:f>Sheet1!$B$2:$G$2</c:f>
              <c:numCache>
                <c:formatCode>General</c:formatCode>
                <c:ptCount val="6"/>
                <c:pt idx="1">
                  <c:v>80</c:v>
                </c:pt>
                <c:pt idx="3">
                  <c:v>74</c:v>
                </c:pt>
                <c:pt idx="5">
                  <c:v>105</c:v>
                </c:pt>
              </c:numCache>
            </c:numRef>
          </c:val>
        </c:ser>
        <c:ser>
          <c:idx val="1"/>
          <c:order val="1"/>
          <c:tx>
            <c:strRef>
              <c:f>Sheet1!$A$3</c:f>
              <c:strCache>
                <c:ptCount val="1"/>
                <c:pt idx="0">
                  <c:v>Bonneville Funded Conservation</c:v>
                </c:pt>
              </c:strCache>
            </c:strRef>
          </c:tx>
          <c:invertIfNegative val="0"/>
          <c:cat>
            <c:strRef>
              <c:f>Sheet1!$B$1:$G$1</c:f>
              <c:strCache>
                <c:ptCount val="6"/>
                <c:pt idx="0">
                  <c:v>2005 Target</c:v>
                </c:pt>
                <c:pt idx="1">
                  <c:v>2005 Actual</c:v>
                </c:pt>
                <c:pt idx="2">
                  <c:v>2006 Target</c:v>
                </c:pt>
                <c:pt idx="3">
                  <c:v>2006 Actual</c:v>
                </c:pt>
                <c:pt idx="4">
                  <c:v>2007 Target</c:v>
                </c:pt>
                <c:pt idx="5">
                  <c:v>2007 Actual</c:v>
                </c:pt>
              </c:strCache>
            </c:strRef>
          </c:cat>
          <c:val>
            <c:numRef>
              <c:f>Sheet1!$B$3:$G$3</c:f>
              <c:numCache>
                <c:formatCode>General</c:formatCode>
                <c:ptCount val="6"/>
                <c:pt idx="1">
                  <c:v>23</c:v>
                </c:pt>
                <c:pt idx="3">
                  <c:v>27</c:v>
                </c:pt>
                <c:pt idx="5">
                  <c:v>16</c:v>
                </c:pt>
              </c:numCache>
            </c:numRef>
          </c:val>
        </c:ser>
        <c:ser>
          <c:idx val="2"/>
          <c:order val="2"/>
          <c:tx>
            <c:strRef>
              <c:f>Sheet1!$A$4</c:f>
              <c:strCache>
                <c:ptCount val="1"/>
                <c:pt idx="0">
                  <c:v>Alliance Programs (Utility, SBC and Bonneville Funded)</c:v>
                </c:pt>
              </c:strCache>
            </c:strRef>
          </c:tx>
          <c:spPr>
            <a:solidFill>
              <a:srgbClr val="FF0000"/>
            </a:solidFill>
          </c:spPr>
          <c:invertIfNegative val="0"/>
          <c:cat>
            <c:strRef>
              <c:f>Sheet1!$B$1:$G$1</c:f>
              <c:strCache>
                <c:ptCount val="6"/>
                <c:pt idx="0">
                  <c:v>2005 Target</c:v>
                </c:pt>
                <c:pt idx="1">
                  <c:v>2005 Actual</c:v>
                </c:pt>
                <c:pt idx="2">
                  <c:v>2006 Target</c:v>
                </c:pt>
                <c:pt idx="3">
                  <c:v>2006 Actual</c:v>
                </c:pt>
                <c:pt idx="4">
                  <c:v>2007 Target</c:v>
                </c:pt>
                <c:pt idx="5">
                  <c:v>2007 Actual</c:v>
                </c:pt>
              </c:strCache>
            </c:strRef>
          </c:cat>
          <c:val>
            <c:numRef>
              <c:f>Sheet1!$B$4:$G$4</c:f>
              <c:numCache>
                <c:formatCode>General</c:formatCode>
                <c:ptCount val="6"/>
                <c:pt idx="1">
                  <c:v>29</c:v>
                </c:pt>
                <c:pt idx="3">
                  <c:v>25</c:v>
                </c:pt>
                <c:pt idx="5">
                  <c:v>37</c:v>
                </c:pt>
              </c:numCache>
            </c:numRef>
          </c:val>
        </c:ser>
        <c:ser>
          <c:idx val="3"/>
          <c:order val="3"/>
          <c:tx>
            <c:strRef>
              <c:f>Sheet1!$A$5</c:f>
              <c:strCache>
                <c:ptCount val="1"/>
                <c:pt idx="0">
                  <c:v>Bonneville Funded Conservation (Carry Over)</c:v>
                </c:pt>
              </c:strCache>
            </c:strRef>
          </c:tx>
          <c:invertIfNegative val="0"/>
          <c:cat>
            <c:strRef>
              <c:f>Sheet1!$B$1:$G$1</c:f>
              <c:strCache>
                <c:ptCount val="6"/>
                <c:pt idx="0">
                  <c:v>2005 Target</c:v>
                </c:pt>
                <c:pt idx="1">
                  <c:v>2005 Actual</c:v>
                </c:pt>
                <c:pt idx="2">
                  <c:v>2006 Target</c:v>
                </c:pt>
                <c:pt idx="3">
                  <c:v>2006 Actual</c:v>
                </c:pt>
                <c:pt idx="4">
                  <c:v>2007 Target</c:v>
                </c:pt>
                <c:pt idx="5">
                  <c:v>2007 Actual</c:v>
                </c:pt>
              </c:strCache>
            </c:strRef>
          </c:cat>
          <c:val>
            <c:numRef>
              <c:f>Sheet1!$B$5:$G$5</c:f>
              <c:numCache>
                <c:formatCode>General</c:formatCode>
                <c:ptCount val="6"/>
                <c:pt idx="1">
                  <c:v>14</c:v>
                </c:pt>
                <c:pt idx="3">
                  <c:v>14</c:v>
                </c:pt>
                <c:pt idx="5">
                  <c:v>0</c:v>
                </c:pt>
              </c:numCache>
            </c:numRef>
          </c:val>
        </c:ser>
        <c:ser>
          <c:idx val="4"/>
          <c:order val="4"/>
          <c:tx>
            <c:strRef>
              <c:f>Sheet1!$A$6</c:f>
              <c:strCache>
                <c:ptCount val="1"/>
                <c:pt idx="0">
                  <c:v>Non-Programatic Market Effects</c:v>
                </c:pt>
              </c:strCache>
            </c:strRef>
          </c:tx>
          <c:invertIfNegative val="0"/>
          <c:cat>
            <c:strRef>
              <c:f>Sheet1!$B$1:$G$1</c:f>
              <c:strCache>
                <c:ptCount val="6"/>
                <c:pt idx="0">
                  <c:v>2005 Target</c:v>
                </c:pt>
                <c:pt idx="1">
                  <c:v>2005 Actual</c:v>
                </c:pt>
                <c:pt idx="2">
                  <c:v>2006 Target</c:v>
                </c:pt>
                <c:pt idx="3">
                  <c:v>2006 Actual</c:v>
                </c:pt>
                <c:pt idx="4">
                  <c:v>2007 Target</c:v>
                </c:pt>
                <c:pt idx="5">
                  <c:v>2007 Actual</c:v>
                </c:pt>
              </c:strCache>
            </c:strRef>
          </c:cat>
          <c:val>
            <c:numRef>
              <c:f>Sheet1!$B$6:$G$6</c:f>
              <c:numCache>
                <c:formatCode>General</c:formatCode>
                <c:ptCount val="6"/>
                <c:pt idx="1">
                  <c:v>28</c:v>
                </c:pt>
                <c:pt idx="3">
                  <c:v>28</c:v>
                </c:pt>
                <c:pt idx="5">
                  <c:v>42</c:v>
                </c:pt>
              </c:numCache>
            </c:numRef>
          </c:val>
        </c:ser>
        <c:ser>
          <c:idx val="5"/>
          <c:order val="5"/>
          <c:tx>
            <c:strRef>
              <c:f>Sheet1!$A$7</c:f>
              <c:strCache>
                <c:ptCount val="1"/>
                <c:pt idx="0">
                  <c:v>5th Plan Target</c:v>
                </c:pt>
              </c:strCache>
            </c:strRef>
          </c:tx>
          <c:invertIfNegative val="0"/>
          <c:cat>
            <c:strRef>
              <c:f>Sheet1!$B$1:$G$1</c:f>
              <c:strCache>
                <c:ptCount val="6"/>
                <c:pt idx="0">
                  <c:v>2005 Target</c:v>
                </c:pt>
                <c:pt idx="1">
                  <c:v>2005 Actual</c:v>
                </c:pt>
                <c:pt idx="2">
                  <c:v>2006 Target</c:v>
                </c:pt>
                <c:pt idx="3">
                  <c:v>2006 Actual</c:v>
                </c:pt>
                <c:pt idx="4">
                  <c:v>2007 Target</c:v>
                </c:pt>
                <c:pt idx="5">
                  <c:v>2007 Actual</c:v>
                </c:pt>
              </c:strCache>
            </c:strRef>
          </c:cat>
          <c:val>
            <c:numRef>
              <c:f>Sheet1!$B$7:$G$7</c:f>
              <c:numCache>
                <c:formatCode>General</c:formatCode>
                <c:ptCount val="6"/>
                <c:pt idx="0">
                  <c:v>130</c:v>
                </c:pt>
                <c:pt idx="2">
                  <c:v>135</c:v>
                </c:pt>
                <c:pt idx="4">
                  <c:v>140</c:v>
                </c:pt>
              </c:numCache>
            </c:numRef>
          </c:val>
        </c:ser>
        <c:dLbls>
          <c:showLegendKey val="0"/>
          <c:showVal val="0"/>
          <c:showCatName val="0"/>
          <c:showSerName val="0"/>
          <c:showPercent val="0"/>
          <c:showBubbleSize val="0"/>
        </c:dLbls>
        <c:gapWidth val="150"/>
        <c:overlap val="100"/>
        <c:axId val="77216768"/>
        <c:axId val="77218560"/>
      </c:barChart>
      <c:catAx>
        <c:axId val="77216768"/>
        <c:scaling>
          <c:orientation val="minMax"/>
        </c:scaling>
        <c:delete val="0"/>
        <c:axPos val="b"/>
        <c:numFmt formatCode="General" sourceLinked="1"/>
        <c:majorTickMark val="out"/>
        <c:minorTickMark val="none"/>
        <c:tickLblPos val="nextTo"/>
        <c:spPr>
          <a:ln w="3174">
            <a:solidFill>
              <a:schemeClr val="tx1"/>
            </a:solidFill>
            <a:prstDash val="solid"/>
          </a:ln>
        </c:spPr>
        <c:txPr>
          <a:bodyPr rot="0" vert="horz"/>
          <a:lstStyle/>
          <a:p>
            <a:pPr>
              <a:defRPr sz="1499" b="0" i="0" u="none" strike="noStrike" baseline="0">
                <a:solidFill>
                  <a:schemeClr val="tx1"/>
                </a:solidFill>
                <a:latin typeface="Verdana"/>
                <a:ea typeface="Verdana"/>
                <a:cs typeface="Verdana"/>
              </a:defRPr>
            </a:pPr>
            <a:endParaRPr lang="en-US"/>
          </a:p>
        </c:txPr>
        <c:crossAx val="77218560"/>
        <c:crosses val="autoZero"/>
        <c:auto val="1"/>
        <c:lblAlgn val="ctr"/>
        <c:lblOffset val="100"/>
        <c:tickLblSkip val="1"/>
        <c:tickMarkSkip val="1"/>
        <c:noMultiLvlLbl val="0"/>
      </c:catAx>
      <c:valAx>
        <c:axId val="77218560"/>
        <c:scaling>
          <c:orientation val="minMax"/>
          <c:max val="220"/>
        </c:scaling>
        <c:delete val="0"/>
        <c:axPos val="l"/>
        <c:majorGridlines>
          <c:spPr>
            <a:ln w="3174">
              <a:solidFill>
                <a:schemeClr val="tx1"/>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sz="1620" b="1" i="0" u="none" strike="noStrike" baseline="0">
                    <a:solidFill>
                      <a:srgbClr val="000000"/>
                    </a:solidFill>
                    <a:latin typeface="Verdana"/>
                    <a:ea typeface="Verdana"/>
                    <a:cs typeface="Verdana"/>
                  </a:rPr>
                  <a:t>Annual Savings (aMW)</a:t>
                </a:r>
              </a:p>
            </c:rich>
          </c:tx>
          <c:layout>
            <c:manualLayout>
              <c:xMode val="edge"/>
              <c:yMode val="edge"/>
              <c:x val="1.1299435028248588E-3"/>
              <c:y val="0.11691022288275671"/>
            </c:manualLayout>
          </c:layout>
          <c:overlay val="0"/>
          <c:spPr>
            <a:noFill/>
            <a:ln w="25387">
              <a:noFill/>
            </a:ln>
          </c:spPr>
        </c:title>
        <c:numFmt formatCode="General" sourceLinked="1"/>
        <c:majorTickMark val="out"/>
        <c:minorTickMark val="none"/>
        <c:tickLblPos val="nextTo"/>
        <c:spPr>
          <a:ln w="3174">
            <a:solidFill>
              <a:schemeClr val="tx1"/>
            </a:solidFill>
            <a:prstDash val="solid"/>
          </a:ln>
        </c:spPr>
        <c:txPr>
          <a:bodyPr rot="0" vert="horz"/>
          <a:lstStyle/>
          <a:p>
            <a:pPr>
              <a:defRPr sz="1624" b="0" i="0" u="none" strike="noStrike" baseline="0">
                <a:solidFill>
                  <a:schemeClr val="tx1"/>
                </a:solidFill>
                <a:latin typeface="Verdana"/>
                <a:ea typeface="Verdana"/>
                <a:cs typeface="Verdana"/>
              </a:defRPr>
            </a:pPr>
            <a:endParaRPr lang="en-US"/>
          </a:p>
        </c:txPr>
        <c:crossAx val="77216768"/>
        <c:crosses val="autoZero"/>
        <c:crossBetween val="between"/>
        <c:majorUnit val="20"/>
      </c:valAx>
      <c:spPr>
        <a:noFill/>
        <a:ln w="12693">
          <a:solidFill>
            <a:schemeClr val="tx1"/>
          </a:solidFill>
          <a:prstDash val="solid"/>
        </a:ln>
      </c:spPr>
    </c:plotArea>
    <c:legend>
      <c:legendPos val="r"/>
      <c:layout>
        <c:manualLayout>
          <c:xMode val="edge"/>
          <c:yMode val="edge"/>
          <c:x val="0.64745762711864407"/>
          <c:y val="2.713996503613092E-2"/>
          <c:w val="0.3491525423728814"/>
          <c:h val="0.79331932873182143"/>
        </c:manualLayout>
      </c:layout>
      <c:overlay val="0"/>
      <c:spPr>
        <a:noFill/>
        <a:ln w="3174">
          <a:solidFill>
            <a:schemeClr val="tx1"/>
          </a:solidFill>
          <a:prstDash val="solid"/>
        </a:ln>
      </c:spPr>
      <c:txPr>
        <a:bodyPr/>
        <a:lstStyle/>
        <a:p>
          <a:pPr>
            <a:defRPr sz="1285" b="0" i="0" u="none" strike="noStrike" baseline="0">
              <a:solidFill>
                <a:schemeClr val="tx1"/>
              </a:solidFill>
              <a:latin typeface="Verdana"/>
              <a:ea typeface="Verdana"/>
              <a:cs typeface="Verdana"/>
            </a:defRPr>
          </a:pPr>
          <a:endParaRPr lang="en-US"/>
        </a:p>
      </c:txPr>
    </c:legend>
    <c:plotVisOnly val="1"/>
    <c:dispBlanksAs val="gap"/>
    <c:showDLblsOverMax val="0"/>
  </c:chart>
  <c:spPr>
    <a:noFill/>
    <a:ln>
      <a:noFill/>
    </a:ln>
  </c:spPr>
  <c:txPr>
    <a:bodyPr/>
    <a:lstStyle/>
    <a:p>
      <a:pPr>
        <a:defRPr sz="1674" b="0" i="0" u="none" strike="noStrike" baseline="0">
          <a:solidFill>
            <a:schemeClr val="tx1"/>
          </a:solidFill>
          <a:latin typeface="Verdana"/>
          <a:ea typeface="Verdana"/>
          <a:cs typeface="Verdana"/>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382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dirty="0"/>
            </a:lvl1pPr>
          </a:lstStyle>
          <a:p>
            <a:pPr>
              <a:defRPr/>
            </a:pPr>
            <a:endParaRPr lang="en-US"/>
          </a:p>
        </p:txBody>
      </p:sp>
      <p:sp>
        <p:nvSpPr>
          <p:cNvPr id="33382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dirty="0"/>
            </a:lvl1pPr>
          </a:lstStyle>
          <a:p>
            <a:pPr>
              <a:defRPr/>
            </a:pPr>
            <a:endParaRPr lang="en-US"/>
          </a:p>
        </p:txBody>
      </p:sp>
      <p:sp>
        <p:nvSpPr>
          <p:cNvPr id="337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3382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3383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dirty="0"/>
            </a:lvl1pPr>
          </a:lstStyle>
          <a:p>
            <a:pPr>
              <a:defRPr/>
            </a:pPr>
            <a:endParaRPr lang="en-US"/>
          </a:p>
        </p:txBody>
      </p:sp>
      <p:sp>
        <p:nvSpPr>
          <p:cNvPr id="33383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12436844-14A7-4F2B-940C-92CF95F0927E}" type="slidenum">
              <a:rPr lang="en-US"/>
              <a:pPr>
                <a:defRPr/>
              </a:pPr>
              <a:t>‹#›</a:t>
            </a:fld>
            <a:endParaRPr lang="en-US" dirty="0"/>
          </a:p>
        </p:txBody>
      </p:sp>
    </p:spTree>
    <p:extLst>
      <p:ext uri="{BB962C8B-B14F-4D97-AF65-F5344CB8AC3E}">
        <p14:creationId xmlns:p14="http://schemas.microsoft.com/office/powerpoint/2010/main" val="21292374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fontScale="85000" lnSpcReduction="20000"/>
          </a:bodyPr>
          <a:lstStyle/>
          <a:p>
            <a:pPr>
              <a:lnSpc>
                <a:spcPct val="80000"/>
              </a:lnSpc>
              <a:spcBef>
                <a:spcPts val="1200"/>
              </a:spcBef>
              <a:buClr>
                <a:schemeClr val="bg1"/>
              </a:buClr>
              <a:defRPr/>
            </a:pPr>
            <a:r>
              <a:rPr lang="en-US" dirty="0" smtClean="0">
                <a:solidFill>
                  <a:srgbClr val="0083CA"/>
                </a:solidFill>
              </a:rPr>
              <a:t>History and Context</a:t>
            </a:r>
          </a:p>
          <a:p>
            <a:pPr marL="342860" indent="-342860">
              <a:lnSpc>
                <a:spcPct val="80000"/>
              </a:lnSpc>
              <a:spcBef>
                <a:spcPts val="1200"/>
              </a:spcBef>
              <a:buClr>
                <a:srgbClr val="8CC646"/>
              </a:buClr>
              <a:buFont typeface="Wingdings" pitchFamily="2" charset="2"/>
              <a:buChar char="§"/>
              <a:defRPr/>
            </a:pPr>
            <a:r>
              <a:rPr lang="en-US" dirty="0" smtClean="0">
                <a:solidFill>
                  <a:srgbClr val="262262"/>
                </a:solidFill>
              </a:rPr>
              <a:t>Northwest Power and Conservation Planning Act  of 1980 authorized states of ID, OR, MT and WA to form an “interstate compact” (</a:t>
            </a:r>
            <a:r>
              <a:rPr lang="en-US" dirty="0" smtClean="0">
                <a:solidFill>
                  <a:srgbClr val="262262"/>
                </a:solidFill>
                <a:ea typeface="ＭＳ Ｐゴシック" pitchFamily="1" charset="-128"/>
              </a:rPr>
              <a:t>Northwest Power &amp; Conservation Council  or </a:t>
            </a:r>
            <a:r>
              <a:rPr lang="en-US" dirty="0" smtClean="0">
                <a:solidFill>
                  <a:srgbClr val="262262"/>
                </a:solidFill>
              </a:rPr>
              <a:t>“The Council”)</a:t>
            </a:r>
          </a:p>
          <a:p>
            <a:pPr marL="342860" indent="-342860">
              <a:lnSpc>
                <a:spcPct val="80000"/>
              </a:lnSpc>
              <a:spcBef>
                <a:spcPts val="1200"/>
              </a:spcBef>
              <a:buClr>
                <a:srgbClr val="8CC646"/>
              </a:buClr>
              <a:buFont typeface="Wingdings" pitchFamily="2" charset="2"/>
              <a:buChar char="§"/>
              <a:defRPr/>
            </a:pPr>
            <a:r>
              <a:rPr lang="en-US" dirty="0" smtClean="0">
                <a:solidFill>
                  <a:srgbClr val="262262"/>
                </a:solidFill>
              </a:rPr>
              <a:t>Directed The Council to develop a resource plan for energy every 5 years</a:t>
            </a:r>
            <a:endParaRPr lang="en-US" i="1" u="sng" dirty="0" smtClean="0">
              <a:solidFill>
                <a:srgbClr val="262262"/>
              </a:solidFill>
            </a:endParaRPr>
          </a:p>
          <a:p>
            <a:pPr marL="800005" lvl="1" indent="-342860">
              <a:lnSpc>
                <a:spcPct val="80000"/>
              </a:lnSpc>
              <a:spcBef>
                <a:spcPts val="1200"/>
              </a:spcBef>
              <a:buClr>
                <a:srgbClr val="8CC646"/>
              </a:buClr>
              <a:buFont typeface="Wingdings" pitchFamily="2" charset="2"/>
              <a:buChar char="§"/>
              <a:defRPr/>
            </a:pPr>
            <a:r>
              <a:rPr lang="en-US" dirty="0" smtClean="0">
                <a:solidFill>
                  <a:srgbClr val="0083CA"/>
                </a:solidFill>
              </a:rPr>
              <a:t>“The Plan” would call for the development of the </a:t>
            </a:r>
            <a:r>
              <a:rPr lang="en-US" i="1" u="sng" dirty="0" smtClean="0">
                <a:solidFill>
                  <a:srgbClr val="0083CA"/>
                </a:solidFill>
              </a:rPr>
              <a:t>least cost</a:t>
            </a:r>
            <a:r>
              <a:rPr lang="en-US" dirty="0" smtClean="0">
                <a:solidFill>
                  <a:srgbClr val="0083CA"/>
                </a:solidFill>
              </a:rPr>
              <a:t> mix of resources</a:t>
            </a:r>
          </a:p>
          <a:p>
            <a:pPr marL="800005" lvl="1" indent="-342860">
              <a:lnSpc>
                <a:spcPct val="80000"/>
              </a:lnSpc>
              <a:spcBef>
                <a:spcPts val="1200"/>
              </a:spcBef>
              <a:buClr>
                <a:srgbClr val="8CC646"/>
              </a:buClr>
              <a:buFont typeface="Wingdings" pitchFamily="2" charset="2"/>
              <a:buChar char="§"/>
              <a:defRPr/>
            </a:pPr>
            <a:r>
              <a:rPr lang="en-US" dirty="0" smtClean="0">
                <a:solidFill>
                  <a:srgbClr val="0083CA"/>
                </a:solidFill>
              </a:rPr>
              <a:t>Would consider</a:t>
            </a:r>
            <a:r>
              <a:rPr lang="en-US" i="1" dirty="0" smtClean="0">
                <a:solidFill>
                  <a:srgbClr val="0083CA"/>
                </a:solidFill>
              </a:rPr>
              <a:t> </a:t>
            </a:r>
            <a:r>
              <a:rPr lang="en-US" i="1" u="sng" dirty="0" smtClean="0">
                <a:solidFill>
                  <a:srgbClr val="0083CA"/>
                </a:solidFill>
              </a:rPr>
              <a:t>conservation (energy efficiency) its highest priority resource</a:t>
            </a:r>
            <a:r>
              <a:rPr lang="en-US" dirty="0" smtClean="0">
                <a:solidFill>
                  <a:srgbClr val="0083CA"/>
                </a:solidFill>
              </a:rPr>
              <a:t> equivalent to generation with a 10% cost advantage over power generating resources</a:t>
            </a:r>
          </a:p>
          <a:p>
            <a:pPr marL="400003" indent="-342860">
              <a:lnSpc>
                <a:spcPct val="80000"/>
              </a:lnSpc>
              <a:spcBef>
                <a:spcPts val="1200"/>
              </a:spcBef>
              <a:buClr>
                <a:srgbClr val="8CC646"/>
              </a:buClr>
              <a:buFont typeface="Wingdings" pitchFamily="2" charset="2"/>
              <a:buChar char="§"/>
              <a:defRPr/>
            </a:pPr>
            <a:r>
              <a:rPr lang="en-US" dirty="0" smtClean="0">
                <a:solidFill>
                  <a:srgbClr val="262262"/>
                </a:solidFill>
              </a:rPr>
              <a:t>Mandated </a:t>
            </a:r>
            <a:r>
              <a:rPr lang="en-US" i="1" u="sng" dirty="0" smtClean="0">
                <a:solidFill>
                  <a:srgbClr val="262262"/>
                </a:solidFill>
              </a:rPr>
              <a:t>public involvement</a:t>
            </a:r>
            <a:r>
              <a:rPr lang="en-US" dirty="0" smtClean="0">
                <a:solidFill>
                  <a:srgbClr val="262262"/>
                </a:solidFill>
              </a:rPr>
              <a:t> in Council’s planning process</a:t>
            </a:r>
          </a:p>
          <a:p>
            <a:pPr>
              <a:defRPr/>
            </a:pPr>
            <a:endParaRPr lang="en-US" dirty="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27868" indent="-279949" eaLnBrk="0" hangingPunct="0">
              <a:defRPr>
                <a:solidFill>
                  <a:schemeClr val="tx1"/>
                </a:solidFill>
                <a:latin typeface="Arial" charset="0"/>
                <a:cs typeface="Arial" charset="0"/>
              </a:defRPr>
            </a:lvl2pPr>
            <a:lvl3pPr marL="1119797" indent="-223959" eaLnBrk="0" hangingPunct="0">
              <a:defRPr>
                <a:solidFill>
                  <a:schemeClr val="tx1"/>
                </a:solidFill>
                <a:latin typeface="Arial" charset="0"/>
                <a:cs typeface="Arial" charset="0"/>
              </a:defRPr>
            </a:lvl3pPr>
            <a:lvl4pPr marL="1567716" indent="-223959" eaLnBrk="0" hangingPunct="0">
              <a:defRPr>
                <a:solidFill>
                  <a:schemeClr val="tx1"/>
                </a:solidFill>
                <a:latin typeface="Arial" charset="0"/>
                <a:cs typeface="Arial" charset="0"/>
              </a:defRPr>
            </a:lvl4pPr>
            <a:lvl5pPr marL="2015635" indent="-223959" eaLnBrk="0" hangingPunct="0">
              <a:defRPr>
                <a:solidFill>
                  <a:schemeClr val="tx1"/>
                </a:solidFill>
                <a:latin typeface="Arial" charset="0"/>
                <a:cs typeface="Arial" charset="0"/>
              </a:defRPr>
            </a:lvl5pPr>
            <a:lvl6pPr marL="2463554" indent="-223959" eaLnBrk="0" fontAlgn="base" hangingPunct="0">
              <a:spcBef>
                <a:spcPct val="0"/>
              </a:spcBef>
              <a:spcAft>
                <a:spcPct val="0"/>
              </a:spcAft>
              <a:defRPr>
                <a:solidFill>
                  <a:schemeClr val="tx1"/>
                </a:solidFill>
                <a:latin typeface="Arial" charset="0"/>
                <a:cs typeface="Arial" charset="0"/>
              </a:defRPr>
            </a:lvl6pPr>
            <a:lvl7pPr marL="2911472" indent="-223959" eaLnBrk="0" fontAlgn="base" hangingPunct="0">
              <a:spcBef>
                <a:spcPct val="0"/>
              </a:spcBef>
              <a:spcAft>
                <a:spcPct val="0"/>
              </a:spcAft>
              <a:defRPr>
                <a:solidFill>
                  <a:schemeClr val="tx1"/>
                </a:solidFill>
                <a:latin typeface="Arial" charset="0"/>
                <a:cs typeface="Arial" charset="0"/>
              </a:defRPr>
            </a:lvl7pPr>
            <a:lvl8pPr marL="3359391" indent="-223959" eaLnBrk="0" fontAlgn="base" hangingPunct="0">
              <a:spcBef>
                <a:spcPct val="0"/>
              </a:spcBef>
              <a:spcAft>
                <a:spcPct val="0"/>
              </a:spcAft>
              <a:defRPr>
                <a:solidFill>
                  <a:schemeClr val="tx1"/>
                </a:solidFill>
                <a:latin typeface="Arial" charset="0"/>
                <a:cs typeface="Arial" charset="0"/>
              </a:defRPr>
            </a:lvl8pPr>
            <a:lvl9pPr marL="3807310" indent="-223959" eaLnBrk="0" fontAlgn="base" hangingPunct="0">
              <a:spcBef>
                <a:spcPct val="0"/>
              </a:spcBef>
              <a:spcAft>
                <a:spcPct val="0"/>
              </a:spcAft>
              <a:defRPr>
                <a:solidFill>
                  <a:schemeClr val="tx1"/>
                </a:solidFill>
                <a:latin typeface="Arial" charset="0"/>
                <a:cs typeface="Arial" charset="0"/>
              </a:defRPr>
            </a:lvl9pPr>
          </a:lstStyle>
          <a:p>
            <a:pPr eaLnBrk="1" hangingPunct="1"/>
            <a:fld id="{690F4B94-0ACD-462A-AD0D-178880460091}" type="slidenum">
              <a:rPr lang="en-US" smtClean="0">
                <a:latin typeface="Calibri" pitchFamily="34" charset="0"/>
              </a:rPr>
              <a:pPr eaLnBrk="1" hangingPunct="1"/>
              <a:t>3</a:t>
            </a:fld>
            <a:endParaRPr lang="en-US" smtClean="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2"/>
          <p:cNvSpPr>
            <a:spLocks noGrp="1" noRot="1" noChangeAspect="1" noChangeArrowheads="1" noTextEdit="1"/>
          </p:cNvSpPr>
          <p:nvPr>
            <p:ph type="sldImg"/>
          </p:nvPr>
        </p:nvSpPr>
        <p:spPr>
          <a:ln/>
        </p:spPr>
      </p:sp>
      <p:sp>
        <p:nvSpPr>
          <p:cNvPr id="382979" name="Rectangle 3"/>
          <p:cNvSpPr>
            <a:spLocks noGrp="1" noChangeArrowheads="1"/>
          </p:cNvSpPr>
          <p:nvPr>
            <p:ph type="body" idx="1"/>
          </p:nvPr>
        </p:nvSpPr>
        <p:spPr/>
        <p:txBody>
          <a:bodyPr/>
          <a:lstStyle/>
          <a:p>
            <a:r>
              <a:rPr lang="en-US" smtClean="0"/>
              <a:t>This language refers to barriers, and how we overcame them. It talks about  NEEA’s </a:t>
            </a:r>
            <a:r>
              <a:rPr lang="en-US" b="1" smtClean="0"/>
              <a:t>role</a:t>
            </a:r>
            <a:r>
              <a:rPr lang="en-US" smtClean="0"/>
              <a:t>—not just the result.</a:t>
            </a:r>
          </a:p>
          <a:p>
            <a:endParaRPr lang="en-US" smtClean="0"/>
          </a:p>
          <a:p>
            <a:endParaRPr lang="en-US" smtClean="0"/>
          </a:p>
          <a:p>
            <a:r>
              <a:rPr lang="en-US" smtClean="0"/>
              <a:t>Next, going to show some comparisons between language focused on long-term objectives—market share and aMW—and that focused on the “stuff” of MT.  </a:t>
            </a:r>
          </a:p>
          <a:p>
            <a:r>
              <a:rPr lang="en-US" smtClean="0"/>
              <a:t>No criticism—just designed to raise awareness.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2"/>
          <p:cNvSpPr>
            <a:spLocks noGrp="1" noRot="1" noChangeAspect="1" noChangeArrowheads="1" noTextEdit="1"/>
          </p:cNvSpPr>
          <p:nvPr>
            <p:ph type="sldImg"/>
          </p:nvPr>
        </p:nvSpPr>
        <p:spPr>
          <a:ln/>
        </p:spPr>
      </p:sp>
      <p:sp>
        <p:nvSpPr>
          <p:cNvPr id="362499" name="Rectangle 3"/>
          <p:cNvSpPr>
            <a:spLocks noGrp="1" noChangeArrowheads="1"/>
          </p:cNvSpPr>
          <p:nvPr>
            <p:ph type="body" idx="1"/>
          </p:nvPr>
        </p:nvSpPr>
        <p:spPr/>
        <p:txBody>
          <a:bodyPr/>
          <a:lstStyle/>
          <a:p>
            <a:r>
              <a:rPr lang="en-US" smtClean="0"/>
              <a:t>This is descriptive.  The goal is to get everyone to be mindful of how they talk about our work, our progress, our accomplishments.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Rectangle 2"/>
          <p:cNvSpPr>
            <a:spLocks noGrp="1" noRot="1" noChangeAspect="1" noChangeArrowheads="1" noTextEdit="1"/>
          </p:cNvSpPr>
          <p:nvPr>
            <p:ph type="sldImg"/>
          </p:nvPr>
        </p:nvSpPr>
        <p:spPr>
          <a:ln/>
        </p:spPr>
      </p:sp>
      <p:sp>
        <p:nvSpPr>
          <p:cNvPr id="441347" name="Rectangle 3"/>
          <p:cNvSpPr>
            <a:spLocks noGrp="1" noChangeArrowheads="1"/>
          </p:cNvSpPr>
          <p:nvPr>
            <p:ph type="body" idx="1"/>
          </p:nvPr>
        </p:nvSpPr>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Rectangle 2"/>
          <p:cNvSpPr>
            <a:spLocks noGrp="1" noRot="1" noChangeAspect="1" noChangeArrowheads="1" noTextEdit="1"/>
          </p:cNvSpPr>
          <p:nvPr>
            <p:ph type="sldImg"/>
          </p:nvPr>
        </p:nvSpPr>
        <p:spPr>
          <a:ln/>
        </p:spPr>
      </p:sp>
      <p:sp>
        <p:nvSpPr>
          <p:cNvPr id="488451" name="Rectangle 3"/>
          <p:cNvSpPr>
            <a:spLocks noGrp="1" noChangeArrowheads="1"/>
          </p:cNvSpPr>
          <p:nvPr>
            <p:ph type="body" idx="1"/>
          </p:nvPr>
        </p:nvSpPr>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994" name="Rectangle 2"/>
          <p:cNvSpPr>
            <a:spLocks noGrp="1" noRot="1" noChangeAspect="1" noChangeArrowheads="1" noTextEdit="1"/>
          </p:cNvSpPr>
          <p:nvPr>
            <p:ph type="sldImg"/>
          </p:nvPr>
        </p:nvSpPr>
        <p:spPr>
          <a:ln/>
        </p:spPr>
      </p:sp>
      <p:sp>
        <p:nvSpPr>
          <p:cNvPr id="468995" name="Rectangle 3"/>
          <p:cNvSpPr>
            <a:spLocks noGrp="1" noChangeArrowheads="1"/>
          </p:cNvSpPr>
          <p:nvPr>
            <p:ph type="body" idx="1"/>
          </p:nvPr>
        </p:nvSpPr>
        <p:spPr/>
        <p:txBody>
          <a:bodyPr/>
          <a:lstStyle/>
          <a:p>
            <a:r>
              <a:rPr lang="en-US" smtClean="0"/>
              <a:t>Quick note about why barriers and opportunities appear twice.  Strategy typically doesn’t  address everything—should focus on what matters.  </a:t>
            </a:r>
          </a:p>
          <a:p>
            <a:r>
              <a:rPr lang="en-US" smtClean="0"/>
              <a:t>If they are the same, no problem.</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latin typeface="Arial" charset="0"/>
                <a:ea typeface="ＭＳ Ｐゴシック" pitchFamily="1" charset="-128"/>
                <a:cs typeface="Arial" charset="0"/>
              </a:rPr>
              <a:t>This chart shows the way we work at the highest level. What we do is of value to the region, because we use the combined market power of the region to intervene in the market to increase the adoption of energy efficient products, services and practices.</a:t>
            </a:r>
          </a:p>
          <a:p>
            <a:pPr eaLnBrk="1" hangingPunct="1">
              <a:spcBef>
                <a:spcPct val="0"/>
              </a:spcBef>
            </a:pPr>
            <a:endParaRPr lang="en-US" smtClean="0">
              <a:latin typeface="Arial" charset="0"/>
              <a:ea typeface="ＭＳ Ｐゴシック" pitchFamily="1" charset="-128"/>
              <a:cs typeface="Arial" charset="0"/>
            </a:endParaRPr>
          </a:p>
          <a:p>
            <a:pPr eaLnBrk="1" hangingPunct="1">
              <a:spcBef>
                <a:spcPct val="0"/>
              </a:spcBef>
            </a:pPr>
            <a:r>
              <a:rPr lang="en-US" smtClean="0">
                <a:latin typeface="Arial" charset="0"/>
                <a:ea typeface="ＭＳ Ｐゴシック" pitchFamily="1" charset="-128"/>
                <a:cs typeface="Arial" charset="0"/>
              </a:rPr>
              <a:t>We work to remove market barriers and obtain regional funding at the beginning of an initiative to provide incentives to motivate early adopters. As the initiative grows, the funding decreases and eventually incentives go away, but the savings continue.</a:t>
            </a:r>
          </a:p>
        </p:txBody>
      </p:sp>
      <p:sp>
        <p:nvSpPr>
          <p:cNvPr id="62468" name="Slide Number Placeholder 3"/>
          <p:cNvSpPr txBox="1">
            <a:spLocks noGrp="1"/>
          </p:cNvSpPr>
          <p:nvPr/>
        </p:nvSpPr>
        <p:spPr bwMode="auto">
          <a:xfrm>
            <a:off x="3884753" y="8685552"/>
            <a:ext cx="2971697" cy="456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fld id="{6D10E6FB-9045-431F-8105-F69B09BF5882}" type="slidenum">
              <a:rPr lang="en-US" sz="1200">
                <a:latin typeface="Calibri" pitchFamily="34" charset="0"/>
                <a:ea typeface="ＭＳ Ｐゴシック" pitchFamily="1" charset="-128"/>
              </a:rPr>
              <a:pPr algn="r" eaLnBrk="1" hangingPunct="1"/>
              <a:t>29</a:t>
            </a:fld>
            <a:endParaRPr lang="en-US" sz="1200">
              <a:latin typeface="Calibri" pitchFamily="34" charset="0"/>
              <a:ea typeface="ＭＳ Ｐゴシック" pitchFamily="1"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txBox="1">
            <a:spLocks noGrp="1" noChangeArrowheads="1"/>
          </p:cNvSpPr>
          <p:nvPr/>
        </p:nvSpPr>
        <p:spPr bwMode="auto">
          <a:xfrm>
            <a:off x="3886200" y="8685213"/>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4" tIns="45713" rIns="91424" bIns="45713" anchor="b"/>
          <a:lstStyle>
            <a:lvl1pPr defTabSz="911225" eaLnBrk="0" hangingPunct="0">
              <a:defRPr>
                <a:solidFill>
                  <a:schemeClr val="tx1"/>
                </a:solidFill>
                <a:latin typeface="Arial" charset="0"/>
              </a:defRPr>
            </a:lvl1pPr>
            <a:lvl2pPr marL="742950" indent="-285750" defTabSz="911225" eaLnBrk="0" hangingPunct="0">
              <a:defRPr>
                <a:solidFill>
                  <a:schemeClr val="tx1"/>
                </a:solidFill>
                <a:latin typeface="Arial" charset="0"/>
              </a:defRPr>
            </a:lvl2pPr>
            <a:lvl3pPr marL="1143000" indent="-228600" defTabSz="911225" eaLnBrk="0" hangingPunct="0">
              <a:defRPr>
                <a:solidFill>
                  <a:schemeClr val="tx1"/>
                </a:solidFill>
                <a:latin typeface="Arial" charset="0"/>
              </a:defRPr>
            </a:lvl3pPr>
            <a:lvl4pPr marL="1600200" indent="-228600" defTabSz="911225" eaLnBrk="0" hangingPunct="0">
              <a:defRPr>
                <a:solidFill>
                  <a:schemeClr val="tx1"/>
                </a:solidFill>
                <a:latin typeface="Arial" charset="0"/>
              </a:defRPr>
            </a:lvl4pPr>
            <a:lvl5pPr marL="2057400" indent="-228600" defTabSz="911225" eaLnBrk="0" hangingPunct="0">
              <a:defRPr>
                <a:solidFill>
                  <a:schemeClr val="tx1"/>
                </a:solidFill>
                <a:latin typeface="Arial" charset="0"/>
              </a:defRPr>
            </a:lvl5pPr>
            <a:lvl6pPr marL="2514600" indent="-228600" defTabSz="911225" eaLnBrk="0" fontAlgn="base" hangingPunct="0">
              <a:spcBef>
                <a:spcPct val="0"/>
              </a:spcBef>
              <a:spcAft>
                <a:spcPct val="0"/>
              </a:spcAft>
              <a:defRPr>
                <a:solidFill>
                  <a:schemeClr val="tx1"/>
                </a:solidFill>
                <a:latin typeface="Arial" charset="0"/>
              </a:defRPr>
            </a:lvl6pPr>
            <a:lvl7pPr marL="2971800" indent="-228600" defTabSz="911225" eaLnBrk="0" fontAlgn="base" hangingPunct="0">
              <a:spcBef>
                <a:spcPct val="0"/>
              </a:spcBef>
              <a:spcAft>
                <a:spcPct val="0"/>
              </a:spcAft>
              <a:defRPr>
                <a:solidFill>
                  <a:schemeClr val="tx1"/>
                </a:solidFill>
                <a:latin typeface="Arial" charset="0"/>
              </a:defRPr>
            </a:lvl7pPr>
            <a:lvl8pPr marL="3429000" indent="-228600" defTabSz="911225" eaLnBrk="0" fontAlgn="base" hangingPunct="0">
              <a:spcBef>
                <a:spcPct val="0"/>
              </a:spcBef>
              <a:spcAft>
                <a:spcPct val="0"/>
              </a:spcAft>
              <a:defRPr>
                <a:solidFill>
                  <a:schemeClr val="tx1"/>
                </a:solidFill>
                <a:latin typeface="Arial" charset="0"/>
              </a:defRPr>
            </a:lvl8pPr>
            <a:lvl9pPr marL="3886200" indent="-228600" defTabSz="911225" eaLnBrk="0" fontAlgn="base" hangingPunct="0">
              <a:spcBef>
                <a:spcPct val="0"/>
              </a:spcBef>
              <a:spcAft>
                <a:spcPct val="0"/>
              </a:spcAft>
              <a:defRPr>
                <a:solidFill>
                  <a:schemeClr val="tx1"/>
                </a:solidFill>
                <a:latin typeface="Arial" charset="0"/>
              </a:defRPr>
            </a:lvl9pPr>
          </a:lstStyle>
          <a:p>
            <a:pPr algn="r" eaLnBrk="1" hangingPunct="1"/>
            <a:fld id="{C24471B8-672B-4E0A-8FF6-532FE137A795}" type="slidenum">
              <a:rPr lang="en-US" sz="1200">
                <a:latin typeface="Times New Roman" pitchFamily="18" charset="0"/>
                <a:cs typeface="Arial" charset="0"/>
              </a:rPr>
              <a:pPr algn="r" eaLnBrk="1" hangingPunct="1"/>
              <a:t>30</a:t>
            </a:fld>
            <a:endParaRPr lang="en-US" sz="1200">
              <a:latin typeface="Times New Roman" pitchFamily="18" charset="0"/>
              <a:cs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4" tIns="45713" rIns="91424" bIns="45713"/>
          <a:lstStyle/>
          <a:p>
            <a:pPr eaLnBrk="1" hangingPunct="1">
              <a:lnSpc>
                <a:spcPct val="80000"/>
              </a:lnSpc>
            </a:pPr>
            <a:r>
              <a:rPr lang="en-US" sz="1100" b="1" smtClean="0">
                <a:solidFill>
                  <a:schemeClr val="accent1"/>
                </a:solidFill>
                <a:ea typeface="ＭＳ Ｐゴシック" pitchFamily="1" charset="-128"/>
              </a:rPr>
              <a:t>Market Barriers</a:t>
            </a:r>
          </a:p>
          <a:p>
            <a:pPr eaLnBrk="1" hangingPunct="1">
              <a:lnSpc>
                <a:spcPct val="80000"/>
              </a:lnSpc>
              <a:buClr>
                <a:schemeClr val="accent2"/>
              </a:buClr>
              <a:buFont typeface="Wingdings" pitchFamily="2" charset="2"/>
              <a:buChar char="§"/>
            </a:pPr>
            <a:r>
              <a:rPr lang="en-US" sz="900" smtClean="0">
                <a:solidFill>
                  <a:srgbClr val="1D194A"/>
                </a:solidFill>
                <a:ea typeface="ＭＳ Ｐゴシック" pitchFamily="1" charset="-128"/>
              </a:rPr>
              <a:t> Low consumer awareness</a:t>
            </a:r>
          </a:p>
          <a:p>
            <a:pPr eaLnBrk="1" hangingPunct="1">
              <a:lnSpc>
                <a:spcPct val="80000"/>
              </a:lnSpc>
              <a:buClr>
                <a:schemeClr val="accent2"/>
              </a:buClr>
              <a:buFont typeface="Wingdings" pitchFamily="2" charset="2"/>
              <a:buChar char="§"/>
            </a:pPr>
            <a:r>
              <a:rPr lang="en-US" sz="900" smtClean="0">
                <a:solidFill>
                  <a:srgbClr val="1D194A"/>
                </a:solidFill>
                <a:ea typeface="ＭＳ Ｐゴシック" pitchFamily="1" charset="-128"/>
              </a:rPr>
              <a:t> Higher relative price</a:t>
            </a:r>
          </a:p>
          <a:p>
            <a:pPr eaLnBrk="1" hangingPunct="1">
              <a:lnSpc>
                <a:spcPct val="80000"/>
              </a:lnSpc>
              <a:buClr>
                <a:schemeClr val="accent2"/>
              </a:buClr>
              <a:buFont typeface="Wingdings" pitchFamily="2" charset="2"/>
              <a:buChar char="§"/>
            </a:pPr>
            <a:endParaRPr lang="en-US" sz="900" smtClean="0">
              <a:solidFill>
                <a:srgbClr val="1D194A"/>
              </a:solidFill>
              <a:ea typeface="ＭＳ Ｐゴシック" pitchFamily="1" charset="-128"/>
            </a:endParaRPr>
          </a:p>
          <a:p>
            <a:pPr eaLnBrk="1" hangingPunct="1">
              <a:lnSpc>
                <a:spcPct val="80000"/>
              </a:lnSpc>
            </a:pPr>
            <a:r>
              <a:rPr lang="en-US" sz="1100" b="1" smtClean="0">
                <a:solidFill>
                  <a:srgbClr val="0083CA"/>
                </a:solidFill>
                <a:ea typeface="ＭＳ Ｐゴシック" pitchFamily="1" charset="-128"/>
              </a:rPr>
              <a:t>Market Intervention</a:t>
            </a:r>
          </a:p>
          <a:p>
            <a:pPr eaLnBrk="1" hangingPunct="1">
              <a:lnSpc>
                <a:spcPct val="80000"/>
              </a:lnSpc>
              <a:buClr>
                <a:schemeClr val="accent2"/>
              </a:buClr>
              <a:buFont typeface="Wingdings" pitchFamily="2" charset="2"/>
              <a:buChar char="§"/>
            </a:pPr>
            <a:r>
              <a:rPr lang="en-US" sz="900" smtClean="0">
                <a:solidFill>
                  <a:srgbClr val="1D194A"/>
                </a:solidFill>
                <a:ea typeface="ＭＳ Ｐゴシック" pitchFamily="1" charset="-128"/>
              </a:rPr>
              <a:t> Partnered with manufacturers &amp; retailers</a:t>
            </a:r>
          </a:p>
          <a:p>
            <a:pPr eaLnBrk="1" hangingPunct="1">
              <a:lnSpc>
                <a:spcPct val="80000"/>
              </a:lnSpc>
              <a:buClr>
                <a:schemeClr val="accent2"/>
              </a:buClr>
              <a:buFont typeface="Wingdings" pitchFamily="2" charset="2"/>
              <a:buChar char="§"/>
            </a:pPr>
            <a:r>
              <a:rPr lang="en-US" sz="900" smtClean="0">
                <a:solidFill>
                  <a:srgbClr val="1D194A"/>
                </a:solidFill>
                <a:ea typeface="ＭＳ Ｐゴシック" pitchFamily="1" charset="-128"/>
              </a:rPr>
              <a:t> Partnered with utilities</a:t>
            </a:r>
          </a:p>
          <a:p>
            <a:pPr eaLnBrk="1" hangingPunct="1">
              <a:lnSpc>
                <a:spcPct val="80000"/>
              </a:lnSpc>
              <a:buClr>
                <a:schemeClr val="accent2"/>
              </a:buClr>
              <a:buFont typeface="Wingdings" pitchFamily="2" charset="2"/>
              <a:buChar char="§"/>
            </a:pPr>
            <a:r>
              <a:rPr lang="en-US" sz="900" smtClean="0">
                <a:solidFill>
                  <a:srgbClr val="1D194A"/>
                </a:solidFill>
                <a:ea typeface="ＭＳ Ｐゴシック" pitchFamily="1" charset="-128"/>
              </a:rPr>
              <a:t> Rebates boosted sales</a:t>
            </a:r>
          </a:p>
          <a:p>
            <a:pPr eaLnBrk="1" hangingPunct="1">
              <a:lnSpc>
                <a:spcPct val="80000"/>
              </a:lnSpc>
              <a:buClr>
                <a:schemeClr val="accent2"/>
              </a:buClr>
              <a:buFont typeface="Wingdings" pitchFamily="2" charset="2"/>
              <a:buChar char="§"/>
            </a:pPr>
            <a:r>
              <a:rPr lang="en-US" sz="900" smtClean="0">
                <a:solidFill>
                  <a:srgbClr val="1D194A"/>
                </a:solidFill>
                <a:ea typeface="ＭＳ Ｐゴシック" pitchFamily="1" charset="-128"/>
              </a:rPr>
              <a:t> “Best of the best” pushed sales of highest efficiency models</a:t>
            </a:r>
          </a:p>
          <a:p>
            <a:pPr eaLnBrk="1" hangingPunct="1">
              <a:lnSpc>
                <a:spcPct val="80000"/>
              </a:lnSpc>
              <a:buClr>
                <a:schemeClr val="accent2"/>
              </a:buClr>
              <a:buFont typeface="Wingdings" pitchFamily="2" charset="2"/>
              <a:buNone/>
            </a:pPr>
            <a:endParaRPr lang="en-US" sz="900" smtClean="0">
              <a:solidFill>
                <a:srgbClr val="1D194A"/>
              </a:solidFill>
              <a:ea typeface="ＭＳ Ｐゴシック" pitchFamily="1" charset="-128"/>
            </a:endParaRPr>
          </a:p>
          <a:p>
            <a:pPr eaLnBrk="1" hangingPunct="1">
              <a:lnSpc>
                <a:spcPct val="80000"/>
              </a:lnSpc>
            </a:pPr>
            <a:r>
              <a:rPr lang="en-US" sz="1100" b="1" smtClean="0">
                <a:solidFill>
                  <a:srgbClr val="0083CA"/>
                </a:solidFill>
                <a:ea typeface="ＭＳ Ｐゴシック" pitchFamily="1" charset="-128"/>
              </a:rPr>
              <a:t>Regional Results </a:t>
            </a:r>
          </a:p>
          <a:p>
            <a:pPr eaLnBrk="1" hangingPunct="1">
              <a:lnSpc>
                <a:spcPct val="80000"/>
              </a:lnSpc>
              <a:buClr>
                <a:schemeClr val="accent2"/>
              </a:buClr>
              <a:buFont typeface="Wingdings" pitchFamily="2" charset="2"/>
              <a:buChar char="§"/>
            </a:pPr>
            <a:r>
              <a:rPr lang="en-US" sz="900" smtClean="0">
                <a:solidFill>
                  <a:srgbClr val="1D194A"/>
                </a:solidFill>
                <a:ea typeface="ＭＳ Ｐゴシック" pitchFamily="1" charset="-128"/>
              </a:rPr>
              <a:t> 2/3 of washers sold meet ENERGY STAR standards</a:t>
            </a:r>
          </a:p>
          <a:p>
            <a:pPr eaLnBrk="1" hangingPunct="1">
              <a:lnSpc>
                <a:spcPct val="80000"/>
              </a:lnSpc>
              <a:buClr>
                <a:schemeClr val="accent2"/>
              </a:buClr>
              <a:buFont typeface="Wingdings" pitchFamily="2" charset="2"/>
              <a:buChar char="§"/>
            </a:pPr>
            <a:r>
              <a:rPr lang="en-US" sz="900" smtClean="0">
                <a:solidFill>
                  <a:srgbClr val="1D194A"/>
                </a:solidFill>
                <a:ea typeface="ＭＳ Ｐゴシック" pitchFamily="1" charset="-128"/>
              </a:rPr>
              <a:t> 115 aMW total regional savings (1997–2009)</a:t>
            </a:r>
          </a:p>
          <a:p>
            <a:pPr eaLnBrk="1" hangingPunct="1">
              <a:spcBef>
                <a:spcPct val="0"/>
              </a:spcBef>
              <a:buFontTx/>
              <a:buChar char="•"/>
            </a:pPr>
            <a:endParaRPr lang="en-US" sz="900" smtClean="0">
              <a:ea typeface="ＭＳ Ｐゴシック" pitchFamily="1"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ea typeface="ＭＳ Ｐゴシック" pitchFamily="1" charset="-128"/>
              </a:rPr>
              <a:t>Market transformation as defined by NEEA:</a:t>
            </a:r>
          </a:p>
          <a:p>
            <a:r>
              <a:rPr lang="en-US" smtClean="0">
                <a:ea typeface="ＭＳ Ｐゴシック" pitchFamily="1" charset="-128"/>
              </a:rPr>
              <a:t>Is the process of strategically intervening in a market to create lasting change in customer behavior by removing barriers…”</a:t>
            </a:r>
          </a:p>
          <a:p>
            <a:endParaRPr lang="en-US" smtClean="0">
              <a:ea typeface="ＭＳ Ｐゴシック" pitchFamily="1" charset="-128"/>
            </a:endParaRPr>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27868" indent="-279949" eaLnBrk="0" hangingPunct="0">
              <a:defRPr>
                <a:solidFill>
                  <a:schemeClr val="tx1"/>
                </a:solidFill>
                <a:latin typeface="Arial" charset="0"/>
                <a:cs typeface="Arial" charset="0"/>
              </a:defRPr>
            </a:lvl2pPr>
            <a:lvl3pPr marL="1119797" indent="-223959" eaLnBrk="0" hangingPunct="0">
              <a:defRPr>
                <a:solidFill>
                  <a:schemeClr val="tx1"/>
                </a:solidFill>
                <a:latin typeface="Arial" charset="0"/>
                <a:cs typeface="Arial" charset="0"/>
              </a:defRPr>
            </a:lvl3pPr>
            <a:lvl4pPr marL="1567716" indent="-223959" eaLnBrk="0" hangingPunct="0">
              <a:defRPr>
                <a:solidFill>
                  <a:schemeClr val="tx1"/>
                </a:solidFill>
                <a:latin typeface="Arial" charset="0"/>
                <a:cs typeface="Arial" charset="0"/>
              </a:defRPr>
            </a:lvl4pPr>
            <a:lvl5pPr marL="2015635" indent="-223959" eaLnBrk="0" hangingPunct="0">
              <a:defRPr>
                <a:solidFill>
                  <a:schemeClr val="tx1"/>
                </a:solidFill>
                <a:latin typeface="Arial" charset="0"/>
                <a:cs typeface="Arial" charset="0"/>
              </a:defRPr>
            </a:lvl5pPr>
            <a:lvl6pPr marL="2463554" indent="-223959" eaLnBrk="0" fontAlgn="base" hangingPunct="0">
              <a:spcBef>
                <a:spcPct val="0"/>
              </a:spcBef>
              <a:spcAft>
                <a:spcPct val="0"/>
              </a:spcAft>
              <a:defRPr>
                <a:solidFill>
                  <a:schemeClr val="tx1"/>
                </a:solidFill>
                <a:latin typeface="Arial" charset="0"/>
                <a:cs typeface="Arial" charset="0"/>
              </a:defRPr>
            </a:lvl6pPr>
            <a:lvl7pPr marL="2911472" indent="-223959" eaLnBrk="0" fontAlgn="base" hangingPunct="0">
              <a:spcBef>
                <a:spcPct val="0"/>
              </a:spcBef>
              <a:spcAft>
                <a:spcPct val="0"/>
              </a:spcAft>
              <a:defRPr>
                <a:solidFill>
                  <a:schemeClr val="tx1"/>
                </a:solidFill>
                <a:latin typeface="Arial" charset="0"/>
                <a:cs typeface="Arial" charset="0"/>
              </a:defRPr>
            </a:lvl7pPr>
            <a:lvl8pPr marL="3359391" indent="-223959" eaLnBrk="0" fontAlgn="base" hangingPunct="0">
              <a:spcBef>
                <a:spcPct val="0"/>
              </a:spcBef>
              <a:spcAft>
                <a:spcPct val="0"/>
              </a:spcAft>
              <a:defRPr>
                <a:solidFill>
                  <a:schemeClr val="tx1"/>
                </a:solidFill>
                <a:latin typeface="Arial" charset="0"/>
                <a:cs typeface="Arial" charset="0"/>
              </a:defRPr>
            </a:lvl8pPr>
            <a:lvl9pPr marL="3807310" indent="-223959" eaLnBrk="0" fontAlgn="base" hangingPunct="0">
              <a:spcBef>
                <a:spcPct val="0"/>
              </a:spcBef>
              <a:spcAft>
                <a:spcPct val="0"/>
              </a:spcAft>
              <a:defRPr>
                <a:solidFill>
                  <a:schemeClr val="tx1"/>
                </a:solidFill>
                <a:latin typeface="Arial" charset="0"/>
                <a:cs typeface="Arial" charset="0"/>
              </a:defRPr>
            </a:lvl9pPr>
          </a:lstStyle>
          <a:p>
            <a:pPr eaLnBrk="1" hangingPunct="1"/>
            <a:fld id="{370E4977-9C65-4B03-859F-3AD91F0AFC46}" type="slidenum">
              <a:rPr lang="en-US" smtClean="0">
                <a:latin typeface="Calibri" pitchFamily="34" charset="0"/>
              </a:rPr>
              <a:pPr eaLnBrk="1" hangingPunct="1"/>
              <a:t>4</a:t>
            </a:fld>
            <a:endParaRPr lang="en-US" smtClean="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a:r>
              <a:rPr lang="en-US" sz="2400">
                <a:ea typeface="ＭＳ Ｐゴシック" pitchFamily="1" charset="-128"/>
              </a:rPr>
              <a:t>Initial  Board deliberately inclusive and consensus-based: 6 IOUs, 6 Publics on behalf of 100 utilities, 6 public interest groups, 4 state representatives, 4 ex-officio regulatory commissions</a:t>
            </a:r>
          </a:p>
          <a:p>
            <a:endParaRPr lang="en-US" smtClean="0">
              <a:ea typeface="ＭＳ Ｐゴシック" pitchFamily="1" charset="-128"/>
            </a:endParaRPr>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27868" indent="-279949" eaLnBrk="0" hangingPunct="0">
              <a:defRPr>
                <a:solidFill>
                  <a:schemeClr val="tx1"/>
                </a:solidFill>
                <a:latin typeface="Arial" charset="0"/>
                <a:cs typeface="Arial" charset="0"/>
              </a:defRPr>
            </a:lvl2pPr>
            <a:lvl3pPr marL="1119797" indent="-223959" eaLnBrk="0" hangingPunct="0">
              <a:defRPr>
                <a:solidFill>
                  <a:schemeClr val="tx1"/>
                </a:solidFill>
                <a:latin typeface="Arial" charset="0"/>
                <a:cs typeface="Arial" charset="0"/>
              </a:defRPr>
            </a:lvl3pPr>
            <a:lvl4pPr marL="1567716" indent="-223959" eaLnBrk="0" hangingPunct="0">
              <a:defRPr>
                <a:solidFill>
                  <a:schemeClr val="tx1"/>
                </a:solidFill>
                <a:latin typeface="Arial" charset="0"/>
                <a:cs typeface="Arial" charset="0"/>
              </a:defRPr>
            </a:lvl4pPr>
            <a:lvl5pPr marL="2015635" indent="-223959" eaLnBrk="0" hangingPunct="0">
              <a:defRPr>
                <a:solidFill>
                  <a:schemeClr val="tx1"/>
                </a:solidFill>
                <a:latin typeface="Arial" charset="0"/>
                <a:cs typeface="Arial" charset="0"/>
              </a:defRPr>
            </a:lvl5pPr>
            <a:lvl6pPr marL="2463554" indent="-223959" eaLnBrk="0" fontAlgn="base" hangingPunct="0">
              <a:spcBef>
                <a:spcPct val="0"/>
              </a:spcBef>
              <a:spcAft>
                <a:spcPct val="0"/>
              </a:spcAft>
              <a:defRPr>
                <a:solidFill>
                  <a:schemeClr val="tx1"/>
                </a:solidFill>
                <a:latin typeface="Arial" charset="0"/>
                <a:cs typeface="Arial" charset="0"/>
              </a:defRPr>
            </a:lvl6pPr>
            <a:lvl7pPr marL="2911472" indent="-223959" eaLnBrk="0" fontAlgn="base" hangingPunct="0">
              <a:spcBef>
                <a:spcPct val="0"/>
              </a:spcBef>
              <a:spcAft>
                <a:spcPct val="0"/>
              </a:spcAft>
              <a:defRPr>
                <a:solidFill>
                  <a:schemeClr val="tx1"/>
                </a:solidFill>
                <a:latin typeface="Arial" charset="0"/>
                <a:cs typeface="Arial" charset="0"/>
              </a:defRPr>
            </a:lvl7pPr>
            <a:lvl8pPr marL="3359391" indent="-223959" eaLnBrk="0" fontAlgn="base" hangingPunct="0">
              <a:spcBef>
                <a:spcPct val="0"/>
              </a:spcBef>
              <a:spcAft>
                <a:spcPct val="0"/>
              </a:spcAft>
              <a:defRPr>
                <a:solidFill>
                  <a:schemeClr val="tx1"/>
                </a:solidFill>
                <a:latin typeface="Arial" charset="0"/>
                <a:cs typeface="Arial" charset="0"/>
              </a:defRPr>
            </a:lvl8pPr>
            <a:lvl9pPr marL="3807310" indent="-223959" eaLnBrk="0" fontAlgn="base" hangingPunct="0">
              <a:spcBef>
                <a:spcPct val="0"/>
              </a:spcBef>
              <a:spcAft>
                <a:spcPct val="0"/>
              </a:spcAft>
              <a:defRPr>
                <a:solidFill>
                  <a:schemeClr val="tx1"/>
                </a:solidFill>
                <a:latin typeface="Arial" charset="0"/>
                <a:cs typeface="Arial" charset="0"/>
              </a:defRPr>
            </a:lvl9pPr>
          </a:lstStyle>
          <a:p>
            <a:pPr eaLnBrk="1" hangingPunct="1"/>
            <a:fld id="{2688DCF6-52D4-4D43-A696-D06D063AD728}" type="slidenum">
              <a:rPr lang="en-US" smtClean="0">
                <a:latin typeface="Calibri" pitchFamily="34" charset="0"/>
              </a:rPr>
              <a:pPr eaLnBrk="1" hangingPunct="1"/>
              <a:t>5</a:t>
            </a:fld>
            <a:endParaRPr lang="en-US" smtClean="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27868" indent="-279949" eaLnBrk="0" hangingPunct="0">
              <a:defRPr>
                <a:solidFill>
                  <a:schemeClr val="tx1"/>
                </a:solidFill>
                <a:latin typeface="Arial" charset="0"/>
                <a:cs typeface="Arial" charset="0"/>
              </a:defRPr>
            </a:lvl2pPr>
            <a:lvl3pPr marL="1119797" indent="-223959" eaLnBrk="0" hangingPunct="0">
              <a:defRPr>
                <a:solidFill>
                  <a:schemeClr val="tx1"/>
                </a:solidFill>
                <a:latin typeface="Arial" charset="0"/>
                <a:cs typeface="Arial" charset="0"/>
              </a:defRPr>
            </a:lvl3pPr>
            <a:lvl4pPr marL="1567716" indent="-223959" eaLnBrk="0" hangingPunct="0">
              <a:defRPr>
                <a:solidFill>
                  <a:schemeClr val="tx1"/>
                </a:solidFill>
                <a:latin typeface="Arial" charset="0"/>
                <a:cs typeface="Arial" charset="0"/>
              </a:defRPr>
            </a:lvl4pPr>
            <a:lvl5pPr marL="2015635" indent="-223959" eaLnBrk="0" hangingPunct="0">
              <a:defRPr>
                <a:solidFill>
                  <a:schemeClr val="tx1"/>
                </a:solidFill>
                <a:latin typeface="Arial" charset="0"/>
                <a:cs typeface="Arial" charset="0"/>
              </a:defRPr>
            </a:lvl5pPr>
            <a:lvl6pPr marL="2463554" indent="-223959" eaLnBrk="0" fontAlgn="base" hangingPunct="0">
              <a:spcBef>
                <a:spcPct val="0"/>
              </a:spcBef>
              <a:spcAft>
                <a:spcPct val="0"/>
              </a:spcAft>
              <a:defRPr>
                <a:solidFill>
                  <a:schemeClr val="tx1"/>
                </a:solidFill>
                <a:latin typeface="Arial" charset="0"/>
                <a:cs typeface="Arial" charset="0"/>
              </a:defRPr>
            </a:lvl6pPr>
            <a:lvl7pPr marL="2911472" indent="-223959" eaLnBrk="0" fontAlgn="base" hangingPunct="0">
              <a:spcBef>
                <a:spcPct val="0"/>
              </a:spcBef>
              <a:spcAft>
                <a:spcPct val="0"/>
              </a:spcAft>
              <a:defRPr>
                <a:solidFill>
                  <a:schemeClr val="tx1"/>
                </a:solidFill>
                <a:latin typeface="Arial" charset="0"/>
                <a:cs typeface="Arial" charset="0"/>
              </a:defRPr>
            </a:lvl7pPr>
            <a:lvl8pPr marL="3359391" indent="-223959" eaLnBrk="0" fontAlgn="base" hangingPunct="0">
              <a:spcBef>
                <a:spcPct val="0"/>
              </a:spcBef>
              <a:spcAft>
                <a:spcPct val="0"/>
              </a:spcAft>
              <a:defRPr>
                <a:solidFill>
                  <a:schemeClr val="tx1"/>
                </a:solidFill>
                <a:latin typeface="Arial" charset="0"/>
                <a:cs typeface="Arial" charset="0"/>
              </a:defRPr>
            </a:lvl8pPr>
            <a:lvl9pPr marL="3807310" indent="-223959" eaLnBrk="0" fontAlgn="base" hangingPunct="0">
              <a:spcBef>
                <a:spcPct val="0"/>
              </a:spcBef>
              <a:spcAft>
                <a:spcPct val="0"/>
              </a:spcAft>
              <a:defRPr>
                <a:solidFill>
                  <a:schemeClr val="tx1"/>
                </a:solidFill>
                <a:latin typeface="Arial" charset="0"/>
                <a:cs typeface="Arial" charset="0"/>
              </a:defRPr>
            </a:lvl9pPr>
          </a:lstStyle>
          <a:p>
            <a:pPr eaLnBrk="1" hangingPunct="1"/>
            <a:fld id="{282D8509-A901-4CAB-AB70-D0FC4DA3A239}" type="slidenum">
              <a:rPr lang="en-US" smtClean="0">
                <a:ea typeface="ＭＳ Ｐゴシック" pitchFamily="1" charset="-128"/>
              </a:rPr>
              <a:pPr eaLnBrk="1" hangingPunct="1"/>
              <a:t>6</a:t>
            </a:fld>
            <a:endParaRPr lang="en-US" smtClean="0">
              <a:ea typeface="ＭＳ Ｐゴシック" pitchFamily="1" charset="-128"/>
            </a:endParaRPr>
          </a:p>
        </p:txBody>
      </p:sp>
      <p:sp>
        <p:nvSpPr>
          <p:cNvPr id="59395"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59396"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marL="799411" lvl="1" indent="-342160">
              <a:buFontTx/>
              <a:buChar char="•"/>
            </a:pPr>
            <a:r>
              <a:rPr lang="en-US" smtClean="0">
                <a:ea typeface="ＭＳ Ｐゴシック" pitchFamily="1" charset="-128"/>
              </a:rPr>
              <a:t>Governance structure reflects this as well</a:t>
            </a:r>
          </a:p>
          <a:p>
            <a:pPr marL="799411" lvl="1" indent="-342160">
              <a:buFontTx/>
              <a:buChar char="•"/>
            </a:pPr>
            <a:r>
              <a:rPr lang="en-US" smtClean="0">
                <a:ea typeface="ＭＳ Ｐゴシック" pitchFamily="1" charset="-128"/>
                <a:cs typeface="Arial" charset="0"/>
              </a:rPr>
              <a:t>Planning Cycle: Funding renewal in 5 year increments</a:t>
            </a:r>
          </a:p>
          <a:p>
            <a:pPr marL="799411" lvl="1" indent="-342160">
              <a:buFontTx/>
              <a:buChar char="•"/>
            </a:pPr>
            <a:r>
              <a:rPr lang="en-US" smtClean="0">
                <a:ea typeface="ＭＳ Ｐゴシック" pitchFamily="1" charset="-128"/>
                <a:cs typeface="Arial" charset="0"/>
              </a:rPr>
              <a:t>Annual Budget and Operating Plan approved by Board</a:t>
            </a:r>
          </a:p>
          <a:p>
            <a:pPr eaLnBrk="1" hangingPunct="1"/>
            <a:endParaRPr lang="en-US" smtClean="0">
              <a:latin typeface="Arial" charset="0"/>
              <a:ea typeface="ＭＳ Ｐゴシック" pitchFamily="1"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026"/>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Rectangle 1027"/>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ea typeface="ＭＳ Ｐゴシック" pitchFamily="1"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smtClean="0">
                <a:ea typeface="ＭＳ Ｐゴシック" pitchFamily="1" charset="-128"/>
              </a:rPr>
              <a:t>“</a:t>
            </a:r>
            <a:r>
              <a:rPr lang="en-US" altLang="ja-JP" smtClean="0">
                <a:ea typeface="ＭＳ Ｐゴシック" pitchFamily="1" charset="-128"/>
              </a:rPr>
              <a:t>upstream</a:t>
            </a:r>
            <a:r>
              <a:rPr lang="ja-JP" altLang="en-US" smtClean="0">
                <a:ea typeface="ＭＳ Ｐゴシック" pitchFamily="1" charset="-128"/>
              </a:rPr>
              <a:t>”</a:t>
            </a:r>
            <a:r>
              <a:rPr lang="en-US" altLang="ja-JP" smtClean="0">
                <a:ea typeface="ＭＳ Ｐゴシック" pitchFamily="1" charset="-128"/>
              </a:rPr>
              <a:t>…as in the distribution chain</a:t>
            </a:r>
          </a:p>
          <a:p>
            <a:r>
              <a:rPr lang="ja-JP" altLang="en-US" smtClean="0">
                <a:ea typeface="ＭＳ Ｐゴシック" pitchFamily="1" charset="-128"/>
              </a:rPr>
              <a:t>“</a:t>
            </a:r>
            <a:r>
              <a:rPr lang="en-US" altLang="ja-JP" smtClean="0">
                <a:ea typeface="ＭＳ Ｐゴシック" pitchFamily="1" charset="-128"/>
              </a:rPr>
              <a:t>downstream</a:t>
            </a:r>
            <a:r>
              <a:rPr lang="ja-JP" altLang="en-US" smtClean="0">
                <a:ea typeface="ＭＳ Ｐゴシック" pitchFamily="1" charset="-128"/>
              </a:rPr>
              <a:t>”</a:t>
            </a:r>
            <a:r>
              <a:rPr lang="en-US" altLang="ja-JP" smtClean="0">
                <a:ea typeface="ＭＳ Ｐゴシック" pitchFamily="1" charset="-128"/>
              </a:rPr>
              <a:t>…toward the end user</a:t>
            </a:r>
          </a:p>
          <a:p>
            <a:endParaRPr lang="en-US" smtClean="0">
              <a:ea typeface="ＭＳ Ｐゴシック" pitchFamily="1"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NEEA is part of a complex energy efficiency ecosystem</a:t>
            </a:r>
          </a:p>
          <a:p>
            <a:pPr eaLnBrk="1" hangingPunct="1"/>
            <a:endParaRPr lang="en-US" dirty="0" smtClean="0"/>
          </a:p>
          <a:p>
            <a:pPr eaLnBrk="1" hangingPunct="1"/>
            <a:r>
              <a:rPr lang="en-US" dirty="0" smtClean="0"/>
              <a:t>We are not necessarily at the center of that ecosystem</a:t>
            </a:r>
          </a:p>
          <a:p>
            <a:pPr eaLnBrk="1" hangingPunct="1"/>
            <a:endParaRPr lang="en-US" dirty="0" smtClean="0"/>
          </a:p>
          <a:p>
            <a:pPr eaLnBrk="1" hangingPunct="1"/>
            <a:r>
              <a:rPr lang="en-US" dirty="0" smtClean="0"/>
              <a:t>Other members of the ecosystem find value in NEEA depending on their needs</a:t>
            </a:r>
          </a:p>
          <a:p>
            <a:endParaRPr lang="en-US" dirty="0"/>
          </a:p>
        </p:txBody>
      </p:sp>
      <p:sp>
        <p:nvSpPr>
          <p:cNvPr id="4" name="Slide Number Placeholder 3"/>
          <p:cNvSpPr>
            <a:spLocks noGrp="1"/>
          </p:cNvSpPr>
          <p:nvPr>
            <p:ph type="sldNum" sz="quarter" idx="10"/>
          </p:nvPr>
        </p:nvSpPr>
        <p:spPr/>
        <p:txBody>
          <a:bodyPr/>
          <a:lstStyle/>
          <a:p>
            <a:pPr>
              <a:defRPr/>
            </a:pPr>
            <a:fld id="{12436844-14A7-4F2B-940C-92CF95F0927E}" type="slidenum">
              <a:rPr lang="en-US" smtClean="0"/>
              <a:pPr>
                <a:defRPr/>
              </a:pPr>
              <a:t>10</a:t>
            </a:fld>
            <a:endParaRPr lang="en-US" dirty="0"/>
          </a:p>
        </p:txBody>
      </p:sp>
    </p:spTree>
    <p:extLst>
      <p:ext uri="{BB962C8B-B14F-4D97-AF65-F5344CB8AC3E}">
        <p14:creationId xmlns:p14="http://schemas.microsoft.com/office/powerpoint/2010/main" val="3831170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Rectangle 2"/>
          <p:cNvSpPr>
            <a:spLocks noGrp="1" noRot="1" noChangeAspect="1" noChangeArrowheads="1" noTextEdit="1"/>
          </p:cNvSpPr>
          <p:nvPr>
            <p:ph type="sldImg"/>
          </p:nvPr>
        </p:nvSpPr>
        <p:spPr>
          <a:ln/>
        </p:spPr>
      </p:sp>
      <p:sp>
        <p:nvSpPr>
          <p:cNvPr id="392195" name="Rectangle 3"/>
          <p:cNvSpPr>
            <a:spLocks noGrp="1" noChangeArrowheads="1"/>
          </p:cNvSpPr>
          <p:nvPr>
            <p:ph type="body" idx="1"/>
          </p:nvPr>
        </p:nvSpPr>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2"/>
          <p:cNvSpPr>
            <a:spLocks noGrp="1" noRot="1" noChangeAspect="1" noChangeArrowheads="1" noTextEdit="1"/>
          </p:cNvSpPr>
          <p:nvPr>
            <p:ph type="sldImg"/>
          </p:nvPr>
        </p:nvSpPr>
        <p:spPr>
          <a:ln/>
        </p:spPr>
      </p:sp>
      <p:sp>
        <p:nvSpPr>
          <p:cNvPr id="336899" name="Rectangle 3"/>
          <p:cNvSpPr>
            <a:spLocks noGrp="1" noChangeArrowheads="1"/>
          </p:cNvSpPr>
          <p:nvPr>
            <p:ph type="body" idx="1"/>
          </p:nvPr>
        </p:nvSpPr>
        <p:spPr/>
        <p:txBody>
          <a:bodyPr/>
          <a:lstStyle/>
          <a:p>
            <a:pPr>
              <a:lnSpc>
                <a:spcPct val="90000"/>
              </a:lnSpc>
            </a:pPr>
            <a:r>
              <a:rPr lang="en-US" smtClean="0">
                <a:latin typeface="Arial" charset="0"/>
              </a:rPr>
              <a:t>So back to the S-curve—remember: all about increasing market adoption</a:t>
            </a:r>
          </a:p>
          <a:p>
            <a:pPr>
              <a:lnSpc>
                <a:spcPct val="90000"/>
              </a:lnSpc>
            </a:pPr>
            <a:endParaRPr lang="en-US" smtClean="0">
              <a:latin typeface="Arial" charset="0"/>
            </a:endParaRPr>
          </a:p>
          <a:p>
            <a:pPr>
              <a:lnSpc>
                <a:spcPct val="90000"/>
              </a:lnSpc>
            </a:pPr>
            <a:r>
              <a:rPr lang="en-US" smtClean="0">
                <a:latin typeface="Arial" charset="0"/>
              </a:rPr>
              <a:t>Some examples of the long-term objective without the strategy –this is the language naturally suggested by the S-curve</a:t>
            </a:r>
          </a:p>
          <a:p>
            <a:pPr>
              <a:lnSpc>
                <a:spcPct val="90000"/>
              </a:lnSpc>
            </a:pPr>
            <a:endParaRPr lang="en-US" smtClean="0">
              <a:latin typeface="Arial" charset="0"/>
            </a:endParaRPr>
          </a:p>
          <a:p>
            <a:pPr>
              <a:lnSpc>
                <a:spcPct val="90000"/>
              </a:lnSpc>
            </a:pPr>
            <a:r>
              <a:rPr lang="en-US" smtClean="0">
                <a:latin typeface="Arial" charset="0"/>
              </a:rPr>
              <a:t>When we aren’t fluent in the language of how we intervene in the market, we default to the language of LT objective/business results—market penetration and aMW.</a:t>
            </a:r>
          </a:p>
          <a:p>
            <a:pPr>
              <a:lnSpc>
                <a:spcPct val="90000"/>
              </a:lnSpc>
            </a:pPr>
            <a:r>
              <a:rPr lang="en-US" smtClean="0">
                <a:latin typeface="Arial" charset="0"/>
              </a:rPr>
              <a:t>We need that language but its not sufficient.</a:t>
            </a:r>
          </a:p>
          <a:p>
            <a:pPr>
              <a:lnSpc>
                <a:spcPct val="90000"/>
              </a:lnSpc>
            </a:pPr>
            <a:endParaRPr lang="en-US" smtClean="0">
              <a:latin typeface="Arial" charset="0"/>
            </a:endParaRPr>
          </a:p>
          <a:p>
            <a:pPr>
              <a:lnSpc>
                <a:spcPct val="90000"/>
              </a:lnSpc>
            </a:pPr>
            <a:r>
              <a:rPr lang="en-US" smtClean="0">
                <a:latin typeface="Arial" charset="0"/>
              </a:rPr>
              <a:t>Why?  </a:t>
            </a:r>
          </a:p>
          <a:p>
            <a:pPr>
              <a:lnSpc>
                <a:spcPct val="90000"/>
              </a:lnSpc>
            </a:pPr>
            <a:r>
              <a:rPr lang="en-US" smtClean="0">
                <a:latin typeface="Arial" charset="0"/>
              </a:rPr>
              <a:t>Because </a:t>
            </a:r>
            <a:r>
              <a:rPr lang="en-US" smtClean="0">
                <a:latin typeface="Arial" charset="0"/>
                <a:cs typeface="Arial" charset="0"/>
              </a:rPr>
              <a:t>increasing market adoption and delivering aMW is not unique to NEEA—we can’t “own” it.</a:t>
            </a:r>
          </a:p>
          <a:p>
            <a:pPr>
              <a:lnSpc>
                <a:spcPct val="90000"/>
              </a:lnSpc>
            </a:pPr>
            <a:r>
              <a:rPr lang="en-US" smtClean="0">
                <a:latin typeface="Arial" charset="0"/>
                <a:cs typeface="Arial" charset="0"/>
              </a:rPr>
              <a:t>After years of doing this, the CEOs of our funders (who were then ramping up their internal ee investments) asked us why they should fund us?  What could NEEA do that they couldn’t do themselves?</a:t>
            </a:r>
          </a:p>
          <a:p>
            <a:pPr>
              <a:lnSpc>
                <a:spcPct val="90000"/>
              </a:lnSpc>
            </a:pPr>
            <a:endParaRPr lang="en-US" smtClean="0">
              <a:latin typeface="Arial" charset="0"/>
              <a:cs typeface="Arial" charset="0"/>
            </a:endParaRPr>
          </a:p>
          <a:p>
            <a:pPr>
              <a:lnSpc>
                <a:spcPct val="90000"/>
              </a:lnSpc>
            </a:pPr>
            <a:r>
              <a:rPr lang="en-US" smtClean="0">
                <a:latin typeface="Arial" charset="0"/>
                <a:cs typeface="Arial" charset="0"/>
              </a:rPr>
              <a:t>In addition to not telling anything about NEE’s unique value, it’s also not particularly helpful to building good partner relationships.  Because it doesn’t clarify distinct roles and therefore can create perceptions of competition.</a:t>
            </a:r>
          </a:p>
          <a:p>
            <a:pPr>
              <a:lnSpc>
                <a:spcPct val="90000"/>
              </a:lnSpc>
            </a:pPr>
            <a:endParaRPr lang="en-US"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hemeOverride" Target="../theme/themeOverride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7" descr="strip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981200"/>
            <a:ext cx="9144000"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100708_NEEA_logo_final_01.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 y="381000"/>
            <a:ext cx="2201863"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type.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30213" y="6342063"/>
            <a:ext cx="2787650"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1" name="Rectangle 5"/>
          <p:cNvSpPr>
            <a:spLocks noGrp="1" noChangeArrowheads="1"/>
          </p:cNvSpPr>
          <p:nvPr>
            <p:ph type="ctrTitle"/>
          </p:nvPr>
        </p:nvSpPr>
        <p:spPr>
          <a:xfrm>
            <a:off x="381000" y="4267200"/>
            <a:ext cx="7543800" cy="914400"/>
          </a:xfrm>
        </p:spPr>
        <p:txBody>
          <a:bodyPr/>
          <a:lstStyle>
            <a:lvl1pPr>
              <a:defRPr sz="2400"/>
            </a:lvl1pPr>
          </a:lstStyle>
          <a:p>
            <a:pPr lvl="0"/>
            <a:r>
              <a:rPr lang="en-US" noProof="0" smtClean="0"/>
              <a:t>Click to edit Master title style</a:t>
            </a:r>
          </a:p>
        </p:txBody>
      </p:sp>
      <p:sp>
        <p:nvSpPr>
          <p:cNvPr id="4102" name="Rectangle 6"/>
          <p:cNvSpPr>
            <a:spLocks noGrp="1" noChangeArrowheads="1"/>
          </p:cNvSpPr>
          <p:nvPr>
            <p:ph type="subTitle" idx="1"/>
          </p:nvPr>
        </p:nvSpPr>
        <p:spPr>
          <a:xfrm>
            <a:off x="381000" y="5181600"/>
            <a:ext cx="6172200" cy="1066800"/>
          </a:xfrm>
        </p:spPr>
        <p:txBody>
          <a:bodyPr/>
          <a:lstStyle>
            <a:lvl1pPr>
              <a:buFont typeface="Arial" charset="0"/>
              <a:buNone/>
              <a:defRPr sz="1800">
                <a:solidFill>
                  <a:srgbClr val="8CC64F"/>
                </a:solidFill>
              </a:defRPr>
            </a:lvl1pPr>
          </a:lstStyle>
          <a:p>
            <a:pPr lvl="0"/>
            <a:r>
              <a:rPr lang="en-US" noProof="0" smtClean="0"/>
              <a:t>Click to edit Master subtitle style</a:t>
            </a:r>
          </a:p>
        </p:txBody>
      </p:sp>
    </p:spTree>
    <p:extLst>
      <p:ext uri="{BB962C8B-B14F-4D97-AF65-F5344CB8AC3E}">
        <p14:creationId xmlns:p14="http://schemas.microsoft.com/office/powerpoint/2010/main" val="19784443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D4634CB3-592D-4FFF-89D5-30B18528ADA0}" type="slidenum">
              <a:rPr lang="en-US"/>
              <a:pPr>
                <a:defRPr/>
              </a:pPr>
              <a:t>‹#›</a:t>
            </a:fld>
            <a:endParaRPr lang="en-US" dirty="0"/>
          </a:p>
        </p:txBody>
      </p:sp>
    </p:spTree>
    <p:extLst>
      <p:ext uri="{BB962C8B-B14F-4D97-AF65-F5344CB8AC3E}">
        <p14:creationId xmlns:p14="http://schemas.microsoft.com/office/powerpoint/2010/main" val="166077959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0"/>
            <a:ext cx="207645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7695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CFFF525E-5B0B-4E1A-A89D-02FECBFED583}" type="slidenum">
              <a:rPr lang="en-US"/>
              <a:pPr>
                <a:defRPr/>
              </a:pPr>
              <a:t>‹#›</a:t>
            </a:fld>
            <a:endParaRPr lang="en-US" dirty="0"/>
          </a:p>
        </p:txBody>
      </p:sp>
    </p:spTree>
    <p:extLst>
      <p:ext uri="{BB962C8B-B14F-4D97-AF65-F5344CB8AC3E}">
        <p14:creationId xmlns:p14="http://schemas.microsoft.com/office/powerpoint/2010/main" val="87692437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01130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vl1pPr>
          </a:lstStyle>
          <a:p>
            <a:r>
              <a:rPr lang="en-US" smtClean="0"/>
              <a:t>Click to edit Master title style</a:t>
            </a:r>
            <a:endParaRPr lang="en-US" dirty="0"/>
          </a:p>
        </p:txBody>
      </p:sp>
      <p:sp>
        <p:nvSpPr>
          <p:cNvPr id="6" name="Rectangle 6"/>
          <p:cNvSpPr>
            <a:spLocks noGrp="1" noChangeArrowheads="1"/>
          </p:cNvSpPr>
          <p:nvPr>
            <p:ph idx="1"/>
          </p:nvPr>
        </p:nvSpPr>
        <p:spPr bwMode="auto">
          <a:xfrm>
            <a:off x="457200" y="1295400"/>
            <a:ext cx="8077200" cy="483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smtClean="0"/>
          </a:p>
        </p:txBody>
      </p:sp>
      <p:sp>
        <p:nvSpPr>
          <p:cNvPr id="4" name="Rectangle 6"/>
          <p:cNvSpPr>
            <a:spLocks noGrp="1" noChangeArrowheads="1"/>
          </p:cNvSpPr>
          <p:nvPr>
            <p:ph type="sldNum" sz="quarter" idx="10"/>
          </p:nvPr>
        </p:nvSpPr>
        <p:spPr>
          <a:ln/>
        </p:spPr>
        <p:txBody>
          <a:bodyPr/>
          <a:lstStyle>
            <a:lvl1pPr>
              <a:defRPr/>
            </a:lvl1pPr>
          </a:lstStyle>
          <a:p>
            <a:pPr>
              <a:defRPr/>
            </a:pPr>
            <a:fld id="{C487E7D7-B322-4B7B-B7AC-0E5E2582C07B}" type="slidenum">
              <a:rPr lang="en-US"/>
              <a:pPr>
                <a:defRPr/>
              </a:pPr>
              <a:t>‹#›</a:t>
            </a:fld>
            <a:endParaRPr lang="en-US" dirty="0"/>
          </a:p>
        </p:txBody>
      </p:sp>
    </p:spTree>
    <p:extLst>
      <p:ext uri="{BB962C8B-B14F-4D97-AF65-F5344CB8AC3E}">
        <p14:creationId xmlns:p14="http://schemas.microsoft.com/office/powerpoint/2010/main" val="771558655"/>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192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685800" y="1641475"/>
            <a:ext cx="7772400" cy="4454525"/>
          </a:xfrm>
        </p:spPr>
        <p:txBody>
          <a:bodyPr/>
          <a:lstStyle/>
          <a:p>
            <a:pPr lvl="0"/>
            <a:r>
              <a:rPr lang="en-US" noProof="0" smtClean="0"/>
              <a:t>Click icon to add chart</a:t>
            </a:r>
            <a:endParaRPr lang="en-US" noProof="0" dirty="0"/>
          </a:p>
        </p:txBody>
      </p:sp>
      <p:sp>
        <p:nvSpPr>
          <p:cNvPr id="4" name="Date Placeholder 3"/>
          <p:cNvSpPr>
            <a:spLocks noGrp="1"/>
          </p:cNvSpPr>
          <p:nvPr>
            <p:ph type="dt" sz="half" idx="10"/>
          </p:nvPr>
        </p:nvSpPr>
        <p:spPr>
          <a:xfrm>
            <a:off x="685800" y="6248400"/>
            <a:ext cx="1600200" cy="457200"/>
          </a:xfrm>
          <a:prstGeom prst="rect">
            <a:avLst/>
          </a:prstGeom>
        </p:spPr>
        <p:txBody>
          <a:bodyPr/>
          <a:lstStyle>
            <a:lvl1pPr>
              <a:defRPr dirty="0" smtClean="0"/>
            </a:lvl1pPr>
          </a:lstStyle>
          <a:p>
            <a:pPr>
              <a:defRPr/>
            </a:pPr>
            <a:r>
              <a:rPr lang="en-US"/>
              <a:t/>
            </a:r>
            <a:br>
              <a:rPr lang="en-US"/>
            </a:br>
            <a:r>
              <a:rPr lang="en-US"/>
              <a:t>slide </a:t>
            </a:r>
            <a:fld id="{643D078F-FDAF-4036-AB6A-A66E4A2AC505}" type="slidenum">
              <a:rPr lang="en-US"/>
              <a:pPr>
                <a:defRPr/>
              </a:pPr>
              <a:t>‹#›</a:t>
            </a:fld>
            <a:endParaRPr lang="en-US"/>
          </a:p>
        </p:txBody>
      </p:sp>
      <p:sp>
        <p:nvSpPr>
          <p:cNvPr id="5" name="Footer Placeholder 4"/>
          <p:cNvSpPr>
            <a:spLocks noGrp="1"/>
          </p:cNvSpPr>
          <p:nvPr>
            <p:ph type="ftr" sz="quarter" idx="11"/>
          </p:nvPr>
        </p:nvSpPr>
        <p:spPr>
          <a:xfrm>
            <a:off x="2590800" y="6248400"/>
            <a:ext cx="4038600" cy="457200"/>
          </a:xfrm>
          <a:prstGeom prst="rect">
            <a:avLst/>
          </a:prstGeom>
        </p:spPr>
        <p:txBody>
          <a:bodyPr/>
          <a:lstStyle>
            <a:lvl1pPr>
              <a:defRPr dirty="0" smtClean="0"/>
            </a:lvl1pPr>
          </a:lstStyle>
          <a:p>
            <a:pPr>
              <a:defRPr/>
            </a:pPr>
            <a:endParaRPr lang="en-US"/>
          </a:p>
        </p:txBody>
      </p:sp>
    </p:spTree>
    <p:extLst>
      <p:ext uri="{BB962C8B-B14F-4D97-AF65-F5344CB8AC3E}">
        <p14:creationId xmlns:p14="http://schemas.microsoft.com/office/powerpoint/2010/main" val="3439844852"/>
      </p:ext>
    </p:extLst>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668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r>
              <a:rPr lang="en-US" noProof="0" smtClean="0"/>
              <a:t>Click icon to add table</a:t>
            </a:r>
            <a:endParaRPr lang="en-US" noProof="0"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274C5352-F974-4F8B-8E59-C719369816D8}" type="datetime1">
              <a:rPr lang="en-US"/>
              <a:pPr>
                <a:defRPr/>
              </a:pPr>
              <a:t>11/9/2011</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dirty="0"/>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p:spPr>
        <p:txBody>
          <a:bodyPr/>
          <a:lstStyle>
            <a:lvl1pPr>
              <a:defRPr/>
            </a:lvl1pPr>
          </a:lstStyle>
          <a:p>
            <a:pPr>
              <a:defRPr/>
            </a:pPr>
            <a:fld id="{1D6F6B92-90E2-47C9-AAC1-6097276304B5}" type="slidenum">
              <a:rPr lang="en-US"/>
              <a:pPr>
                <a:defRPr/>
              </a:pPr>
              <a:t>‹#›</a:t>
            </a:fld>
            <a:endParaRPr lang="en-US" dirty="0"/>
          </a:p>
        </p:txBody>
      </p:sp>
    </p:spTree>
    <p:extLst>
      <p:ext uri="{BB962C8B-B14F-4D97-AF65-F5344CB8AC3E}">
        <p14:creationId xmlns:p14="http://schemas.microsoft.com/office/powerpoint/2010/main" val="25816869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Blank - No Logo">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400">
              <a:solidFill>
                <a:srgbClr val="0083CA"/>
              </a:solidFill>
            </a:endParaRPr>
          </a:p>
        </p:txBody>
      </p:sp>
      <p:pic>
        <p:nvPicPr>
          <p:cNvPr id="5" name="Picture 10" descr="foto_foot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749300"/>
            <a:ext cx="9144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Hea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6"/>
          <p:cNvSpPr txBox="1">
            <a:spLocks noChangeArrowheads="1"/>
          </p:cNvSpPr>
          <p:nvPr/>
        </p:nvSpPr>
        <p:spPr bwMode="auto">
          <a:xfrm>
            <a:off x="242888" y="6324600"/>
            <a:ext cx="1905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marL="0" algn="l" defTabSz="457200" rtl="0" eaLnBrk="1" latinLnBrk="0" hangingPunct="1">
              <a:defRPr sz="1000" kern="1200">
                <a:solidFill>
                  <a:srgbClr val="808080"/>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E8B7E04E-A36F-4697-9217-1A554B3A3D29}" type="slidenum">
              <a:rPr lang="en-US" sz="1200" smtClean="0"/>
              <a:pPr>
                <a:defRPr/>
              </a:pPr>
              <a:t>‹#›</a:t>
            </a:fld>
            <a:endParaRPr lang="en-US" sz="1200"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8" name="Text Placeholder 7"/>
          <p:cNvSpPr>
            <a:spLocks noGrp="1"/>
          </p:cNvSpPr>
          <p:nvPr>
            <p:ph type="body" sz="quarter" idx="10"/>
          </p:nvPr>
        </p:nvSpPr>
        <p:spPr>
          <a:xfrm>
            <a:off x="457200" y="1316736"/>
            <a:ext cx="8229600" cy="47548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44454810"/>
      </p:ext>
    </p:extLst>
  </p:cSld>
  <p:clrMapOvr>
    <a:masterClrMapping/>
  </p:clrMapOvr>
  <p:transition spd="slow">
    <p:fade/>
  </p:transition>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44B8BC4-D048-4073-BD0B-42BDDC1183F9}" type="datetimeFigureOut">
              <a:rPr lang="en-US"/>
              <a:pPr>
                <a:defRPr/>
              </a:pPr>
              <a:t>11/9/2011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142218E-A00E-43C2-8A99-333463775CCE}" type="slidenum">
              <a:rPr lang="en-US"/>
              <a:pPr>
                <a:defRPr/>
              </a:pPr>
              <a:t>‹#›</a:t>
            </a:fld>
            <a:endParaRPr lang="en-US" dirty="0"/>
          </a:p>
        </p:txBody>
      </p:sp>
    </p:spTree>
    <p:extLst>
      <p:ext uri="{BB962C8B-B14F-4D97-AF65-F5344CB8AC3E}">
        <p14:creationId xmlns:p14="http://schemas.microsoft.com/office/powerpoint/2010/main" val="40483894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C507299-E35F-4860-AD91-8DCF8E9AB19A}" type="datetimeFigureOut">
              <a:rPr lang="en-US"/>
              <a:pPr>
                <a:defRPr/>
              </a:pPr>
              <a:t>11/9/2011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C4CE21B-6974-48BC-8B1D-8DCFB2E5E8A6}" type="slidenum">
              <a:rPr lang="en-US"/>
              <a:pPr>
                <a:defRPr/>
              </a:pPr>
              <a:t>‹#›</a:t>
            </a:fld>
            <a:endParaRPr lang="en-US" dirty="0"/>
          </a:p>
        </p:txBody>
      </p:sp>
    </p:spTree>
    <p:extLst>
      <p:ext uri="{BB962C8B-B14F-4D97-AF65-F5344CB8AC3E}">
        <p14:creationId xmlns:p14="http://schemas.microsoft.com/office/powerpoint/2010/main" val="3760562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5919119-91BA-4916-824C-A4BD9F7E0118}" type="datetimeFigureOut">
              <a:rPr lang="en-US"/>
              <a:pPr>
                <a:defRPr/>
              </a:pPr>
              <a:t>11/9/2011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A1F4440-5E51-448C-AE95-FAB139824F16}" type="slidenum">
              <a:rPr lang="en-US"/>
              <a:pPr>
                <a:defRPr/>
              </a:pPr>
              <a:t>‹#›</a:t>
            </a:fld>
            <a:endParaRPr lang="en-US" dirty="0"/>
          </a:p>
        </p:txBody>
      </p:sp>
    </p:spTree>
    <p:extLst>
      <p:ext uri="{BB962C8B-B14F-4D97-AF65-F5344CB8AC3E}">
        <p14:creationId xmlns:p14="http://schemas.microsoft.com/office/powerpoint/2010/main" val="3717697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0FEBABB6-42A4-4672-814E-827DDAEC8F5F}" type="slidenum">
              <a:rPr lang="en-US"/>
              <a:pPr>
                <a:defRPr/>
              </a:pPr>
              <a:t>‹#›</a:t>
            </a:fld>
            <a:endParaRPr lang="en-US" dirty="0"/>
          </a:p>
        </p:txBody>
      </p:sp>
    </p:spTree>
    <p:extLst>
      <p:ext uri="{BB962C8B-B14F-4D97-AF65-F5344CB8AC3E}">
        <p14:creationId xmlns:p14="http://schemas.microsoft.com/office/powerpoint/2010/main" val="4167755496"/>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530CDE65-4FBD-46C4-AF32-BA5FBBCFFCC4}" type="datetimeFigureOut">
              <a:rPr lang="en-US"/>
              <a:pPr>
                <a:defRPr/>
              </a:pPr>
              <a:t>11/9/2011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ECDCB92-89D4-4364-A3CD-D35E9F7B350E}" type="slidenum">
              <a:rPr lang="en-US"/>
              <a:pPr>
                <a:defRPr/>
              </a:pPr>
              <a:t>‹#›</a:t>
            </a:fld>
            <a:endParaRPr lang="en-US" dirty="0"/>
          </a:p>
        </p:txBody>
      </p:sp>
    </p:spTree>
    <p:extLst>
      <p:ext uri="{BB962C8B-B14F-4D97-AF65-F5344CB8AC3E}">
        <p14:creationId xmlns:p14="http://schemas.microsoft.com/office/powerpoint/2010/main" val="34594768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389CDFD9-13C4-4EFB-B0F6-20AFA3F1C550}" type="datetimeFigureOut">
              <a:rPr lang="en-US"/>
              <a:pPr>
                <a:defRPr/>
              </a:pPr>
              <a:t>11/9/2011</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174EB7C8-7BB8-497C-BDB1-29194FF508CC}" type="slidenum">
              <a:rPr lang="en-US"/>
              <a:pPr>
                <a:defRPr/>
              </a:pPr>
              <a:t>‹#›</a:t>
            </a:fld>
            <a:endParaRPr lang="en-US" dirty="0"/>
          </a:p>
        </p:txBody>
      </p:sp>
    </p:spTree>
    <p:extLst>
      <p:ext uri="{BB962C8B-B14F-4D97-AF65-F5344CB8AC3E}">
        <p14:creationId xmlns:p14="http://schemas.microsoft.com/office/powerpoint/2010/main" val="20014381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16A612B8-2D20-4DC8-8A4C-D86F2219DEF7}" type="datetimeFigureOut">
              <a:rPr lang="en-US"/>
              <a:pPr>
                <a:defRPr/>
              </a:pPr>
              <a:t>11/9/2011</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1DE6D47-611A-4B40-ABFD-96B1B01632E6}" type="slidenum">
              <a:rPr lang="en-US"/>
              <a:pPr>
                <a:defRPr/>
              </a:pPr>
              <a:t>‹#›</a:t>
            </a:fld>
            <a:endParaRPr lang="en-US" dirty="0"/>
          </a:p>
        </p:txBody>
      </p:sp>
    </p:spTree>
    <p:extLst>
      <p:ext uri="{BB962C8B-B14F-4D97-AF65-F5344CB8AC3E}">
        <p14:creationId xmlns:p14="http://schemas.microsoft.com/office/powerpoint/2010/main" val="10324188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586CE10-4AFC-451B-B820-200928D5554E}" type="datetimeFigureOut">
              <a:rPr lang="en-US"/>
              <a:pPr>
                <a:defRPr/>
              </a:pPr>
              <a:t>11/9/2011</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C4E7E40-9918-4B80-849C-87B887E57B1E}" type="slidenum">
              <a:rPr lang="en-US"/>
              <a:pPr>
                <a:defRPr/>
              </a:pPr>
              <a:t>‹#›</a:t>
            </a:fld>
            <a:endParaRPr lang="en-US" dirty="0"/>
          </a:p>
        </p:txBody>
      </p:sp>
    </p:spTree>
    <p:extLst>
      <p:ext uri="{BB962C8B-B14F-4D97-AF65-F5344CB8AC3E}">
        <p14:creationId xmlns:p14="http://schemas.microsoft.com/office/powerpoint/2010/main" val="37385970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0A35938-7B1C-4577-B8E5-5EF681282A5F}" type="datetimeFigureOut">
              <a:rPr lang="en-US"/>
              <a:pPr>
                <a:defRPr/>
              </a:pPr>
              <a:t>11/9/2011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3B00DA7-7A45-46C4-AF08-CF8562C47578}" type="slidenum">
              <a:rPr lang="en-US"/>
              <a:pPr>
                <a:defRPr/>
              </a:pPr>
              <a:t>‹#›</a:t>
            </a:fld>
            <a:endParaRPr lang="en-US" dirty="0"/>
          </a:p>
        </p:txBody>
      </p:sp>
    </p:spTree>
    <p:extLst>
      <p:ext uri="{BB962C8B-B14F-4D97-AF65-F5344CB8AC3E}">
        <p14:creationId xmlns:p14="http://schemas.microsoft.com/office/powerpoint/2010/main" val="16118002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B8929D9-56E7-4CE8-80D6-3957C645168E}" type="datetimeFigureOut">
              <a:rPr lang="en-US"/>
              <a:pPr>
                <a:defRPr/>
              </a:pPr>
              <a:t>11/9/2011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5D55E71-D3D9-424F-B0EE-5374AB3F2E21}" type="slidenum">
              <a:rPr lang="en-US"/>
              <a:pPr>
                <a:defRPr/>
              </a:pPr>
              <a:t>‹#›</a:t>
            </a:fld>
            <a:endParaRPr lang="en-US" dirty="0"/>
          </a:p>
        </p:txBody>
      </p:sp>
    </p:spTree>
    <p:extLst>
      <p:ext uri="{BB962C8B-B14F-4D97-AF65-F5344CB8AC3E}">
        <p14:creationId xmlns:p14="http://schemas.microsoft.com/office/powerpoint/2010/main" val="14753328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C7CD385-566D-4B3C-BD7C-E2C46198B8ED}" type="datetimeFigureOut">
              <a:rPr lang="en-US"/>
              <a:pPr>
                <a:defRPr/>
              </a:pPr>
              <a:t>11/9/2011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D3D598D-40B5-4243-A0C7-F4F6C16A8B0B}" type="slidenum">
              <a:rPr lang="en-US"/>
              <a:pPr>
                <a:defRPr/>
              </a:pPr>
              <a:t>‹#›</a:t>
            </a:fld>
            <a:endParaRPr lang="en-US" dirty="0"/>
          </a:p>
        </p:txBody>
      </p:sp>
    </p:spTree>
    <p:extLst>
      <p:ext uri="{BB962C8B-B14F-4D97-AF65-F5344CB8AC3E}">
        <p14:creationId xmlns:p14="http://schemas.microsoft.com/office/powerpoint/2010/main" val="17573725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58259B8-12B6-46F4-A6B5-798E0EFBD831}" type="datetimeFigureOut">
              <a:rPr lang="en-US"/>
              <a:pPr>
                <a:defRPr/>
              </a:pPr>
              <a:t>11/9/2011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1C5305D-7A0F-4D3A-98A9-5949906900A9}" type="slidenum">
              <a:rPr lang="en-US"/>
              <a:pPr>
                <a:defRPr/>
              </a:pPr>
              <a:t>‹#›</a:t>
            </a:fld>
            <a:endParaRPr lang="en-US" dirty="0"/>
          </a:p>
        </p:txBody>
      </p:sp>
    </p:spTree>
    <p:extLst>
      <p:ext uri="{BB962C8B-B14F-4D97-AF65-F5344CB8AC3E}">
        <p14:creationId xmlns:p14="http://schemas.microsoft.com/office/powerpoint/2010/main" val="23866531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A1F5A61-4D62-4929-8268-E1C0064EA5C0}" type="datetimeFigureOut">
              <a:rPr lang="en-US"/>
              <a:pPr>
                <a:defRPr/>
              </a:pPr>
              <a:t>11/9/2011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C1DCFDE-1FB2-4DA8-86D3-D1EF5A369279}" type="slidenum">
              <a:rPr lang="en-US"/>
              <a:pPr>
                <a:defRPr/>
              </a:pPr>
              <a:t>‹#›</a:t>
            </a:fld>
            <a:endParaRPr lang="en-US" dirty="0"/>
          </a:p>
        </p:txBody>
      </p:sp>
    </p:spTree>
    <p:extLst>
      <p:ext uri="{BB962C8B-B14F-4D97-AF65-F5344CB8AC3E}">
        <p14:creationId xmlns:p14="http://schemas.microsoft.com/office/powerpoint/2010/main" val="36100305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22C16DB-C507-4B94-864F-84C45AA81A66}" type="datetimeFigureOut">
              <a:rPr lang="en-US"/>
              <a:pPr>
                <a:defRPr/>
              </a:pPr>
              <a:t>11/9/2011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BB010B6-A63A-4B4F-899F-6CD4CC70AF06}" type="slidenum">
              <a:rPr lang="en-US"/>
              <a:pPr>
                <a:defRPr/>
              </a:pPr>
              <a:t>‹#›</a:t>
            </a:fld>
            <a:endParaRPr lang="en-US" dirty="0"/>
          </a:p>
        </p:txBody>
      </p:sp>
    </p:spTree>
    <p:extLst>
      <p:ext uri="{BB962C8B-B14F-4D97-AF65-F5344CB8AC3E}">
        <p14:creationId xmlns:p14="http://schemas.microsoft.com/office/powerpoint/2010/main" val="5150976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7432A283-5483-45E4-A04F-F5EAF743008A}" type="slidenum">
              <a:rPr lang="en-US"/>
              <a:pPr>
                <a:defRPr/>
              </a:pPr>
              <a:t>‹#›</a:t>
            </a:fld>
            <a:endParaRPr lang="en-US" dirty="0"/>
          </a:p>
        </p:txBody>
      </p:sp>
    </p:spTree>
    <p:extLst>
      <p:ext uri="{BB962C8B-B14F-4D97-AF65-F5344CB8AC3E}">
        <p14:creationId xmlns:p14="http://schemas.microsoft.com/office/powerpoint/2010/main" val="1158387750"/>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E58BD45-0C3F-4791-A1E5-8E56AC59F9FF}" type="datetimeFigureOut">
              <a:rPr lang="en-US"/>
              <a:pPr>
                <a:defRPr/>
              </a:pPr>
              <a:t>11/9/2011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53F75F3-7D41-4BE7-82E5-81EDD9B9C40D}" type="slidenum">
              <a:rPr lang="en-US"/>
              <a:pPr>
                <a:defRPr/>
              </a:pPr>
              <a:t>‹#›</a:t>
            </a:fld>
            <a:endParaRPr lang="en-US" dirty="0"/>
          </a:p>
        </p:txBody>
      </p:sp>
    </p:spTree>
    <p:extLst>
      <p:ext uri="{BB962C8B-B14F-4D97-AF65-F5344CB8AC3E}">
        <p14:creationId xmlns:p14="http://schemas.microsoft.com/office/powerpoint/2010/main" val="25125409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250626A-74E1-4B52-9AC0-450E579617B2}" type="datetimeFigureOut">
              <a:rPr lang="en-US"/>
              <a:pPr>
                <a:defRPr/>
              </a:pPr>
              <a:t>11/9/2011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D26571B-FF47-404E-AABB-9D58BF0EFDF7}" type="slidenum">
              <a:rPr lang="en-US"/>
              <a:pPr>
                <a:defRPr/>
              </a:pPr>
              <a:t>‹#›</a:t>
            </a:fld>
            <a:endParaRPr lang="en-US" dirty="0"/>
          </a:p>
        </p:txBody>
      </p:sp>
    </p:spTree>
    <p:extLst>
      <p:ext uri="{BB962C8B-B14F-4D97-AF65-F5344CB8AC3E}">
        <p14:creationId xmlns:p14="http://schemas.microsoft.com/office/powerpoint/2010/main" val="25937377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97AF87F6-A4B7-4AE5-85E3-756927694642}" type="datetimeFigureOut">
              <a:rPr lang="en-US"/>
              <a:pPr>
                <a:defRPr/>
              </a:pPr>
              <a:t>11/9/2011</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B1FA174-138E-4EC1-8B40-D9017547907C}" type="slidenum">
              <a:rPr lang="en-US"/>
              <a:pPr>
                <a:defRPr/>
              </a:pPr>
              <a:t>‹#›</a:t>
            </a:fld>
            <a:endParaRPr lang="en-US" dirty="0"/>
          </a:p>
        </p:txBody>
      </p:sp>
    </p:spTree>
    <p:extLst>
      <p:ext uri="{BB962C8B-B14F-4D97-AF65-F5344CB8AC3E}">
        <p14:creationId xmlns:p14="http://schemas.microsoft.com/office/powerpoint/2010/main" val="4422338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BC8EE8AA-E181-432F-A3C1-0D390464A8EF}" type="datetimeFigureOut">
              <a:rPr lang="en-US"/>
              <a:pPr>
                <a:defRPr/>
              </a:pPr>
              <a:t>11/9/2011</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926ED6D-1982-4335-B971-94A65A7A46D0}" type="slidenum">
              <a:rPr lang="en-US"/>
              <a:pPr>
                <a:defRPr/>
              </a:pPr>
              <a:t>‹#›</a:t>
            </a:fld>
            <a:endParaRPr lang="en-US" dirty="0"/>
          </a:p>
        </p:txBody>
      </p:sp>
    </p:spTree>
    <p:extLst>
      <p:ext uri="{BB962C8B-B14F-4D97-AF65-F5344CB8AC3E}">
        <p14:creationId xmlns:p14="http://schemas.microsoft.com/office/powerpoint/2010/main" val="19982936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109AACD-0AF1-4F2C-946F-D076CD406618}" type="datetimeFigureOut">
              <a:rPr lang="en-US"/>
              <a:pPr>
                <a:defRPr/>
              </a:pPr>
              <a:t>11/9/2011</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2CF2811-0892-4EEB-B3AD-5762B8962E56}" type="slidenum">
              <a:rPr lang="en-US"/>
              <a:pPr>
                <a:defRPr/>
              </a:pPr>
              <a:t>‹#›</a:t>
            </a:fld>
            <a:endParaRPr lang="en-US" dirty="0"/>
          </a:p>
        </p:txBody>
      </p:sp>
    </p:spTree>
    <p:extLst>
      <p:ext uri="{BB962C8B-B14F-4D97-AF65-F5344CB8AC3E}">
        <p14:creationId xmlns:p14="http://schemas.microsoft.com/office/powerpoint/2010/main" val="29861055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52D2074-D672-4521-883B-03F32FA6F5CD}" type="datetimeFigureOut">
              <a:rPr lang="en-US"/>
              <a:pPr>
                <a:defRPr/>
              </a:pPr>
              <a:t>11/9/2011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C629CD3-3004-4639-9742-2A390F814A0B}" type="slidenum">
              <a:rPr lang="en-US"/>
              <a:pPr>
                <a:defRPr/>
              </a:pPr>
              <a:t>‹#›</a:t>
            </a:fld>
            <a:endParaRPr lang="en-US" dirty="0"/>
          </a:p>
        </p:txBody>
      </p:sp>
    </p:spTree>
    <p:extLst>
      <p:ext uri="{BB962C8B-B14F-4D97-AF65-F5344CB8AC3E}">
        <p14:creationId xmlns:p14="http://schemas.microsoft.com/office/powerpoint/2010/main" val="111890188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A3DCFCE-BBFF-44ED-993B-8B299D61903E}" type="datetimeFigureOut">
              <a:rPr lang="en-US"/>
              <a:pPr>
                <a:defRPr/>
              </a:pPr>
              <a:t>11/9/2011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F10C15B-A20F-48F3-81B5-D2FE1CA44F12}" type="slidenum">
              <a:rPr lang="en-US"/>
              <a:pPr>
                <a:defRPr/>
              </a:pPr>
              <a:t>‹#›</a:t>
            </a:fld>
            <a:endParaRPr lang="en-US" dirty="0"/>
          </a:p>
        </p:txBody>
      </p:sp>
    </p:spTree>
    <p:extLst>
      <p:ext uri="{BB962C8B-B14F-4D97-AF65-F5344CB8AC3E}">
        <p14:creationId xmlns:p14="http://schemas.microsoft.com/office/powerpoint/2010/main" val="31277971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059B969-A38A-4642-B145-30BD3A6C22B6}" type="datetimeFigureOut">
              <a:rPr lang="en-US"/>
              <a:pPr>
                <a:defRPr/>
              </a:pPr>
              <a:t>11/9/2011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8AFC9F7-2575-42A2-814C-7F9CBE9CADBC}" type="slidenum">
              <a:rPr lang="en-US"/>
              <a:pPr>
                <a:defRPr/>
              </a:pPr>
              <a:t>‹#›</a:t>
            </a:fld>
            <a:endParaRPr lang="en-US" dirty="0"/>
          </a:p>
        </p:txBody>
      </p:sp>
    </p:spTree>
    <p:extLst>
      <p:ext uri="{BB962C8B-B14F-4D97-AF65-F5344CB8AC3E}">
        <p14:creationId xmlns:p14="http://schemas.microsoft.com/office/powerpoint/2010/main" val="14810064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E01E2B3-8CD4-48EF-ABD8-CF09514E741C}" type="datetimeFigureOut">
              <a:rPr lang="en-US"/>
              <a:pPr>
                <a:defRPr/>
              </a:pPr>
              <a:t>11/9/2011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638ED4B-BC73-48F0-AFD1-1E1E42B8CE57}" type="slidenum">
              <a:rPr lang="en-US"/>
              <a:pPr>
                <a:defRPr/>
              </a:pPr>
              <a:t>‹#›</a:t>
            </a:fld>
            <a:endParaRPr lang="en-US" dirty="0"/>
          </a:p>
        </p:txBody>
      </p:sp>
    </p:spTree>
    <p:extLst>
      <p:ext uri="{BB962C8B-B14F-4D97-AF65-F5344CB8AC3E}">
        <p14:creationId xmlns:p14="http://schemas.microsoft.com/office/powerpoint/2010/main" val="3905215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C70E7070-FF3D-4421-95B0-BD3CF4F9B450}" type="slidenum">
              <a:rPr lang="en-US"/>
              <a:pPr>
                <a:defRPr/>
              </a:pPr>
              <a:t>‹#›</a:t>
            </a:fld>
            <a:endParaRPr lang="en-US" dirty="0"/>
          </a:p>
        </p:txBody>
      </p:sp>
    </p:spTree>
    <p:extLst>
      <p:ext uri="{BB962C8B-B14F-4D97-AF65-F5344CB8AC3E}">
        <p14:creationId xmlns:p14="http://schemas.microsoft.com/office/powerpoint/2010/main" val="274352438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95400"/>
            <a:ext cx="39624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0" y="1295400"/>
            <a:ext cx="39624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a:ln/>
        </p:spPr>
        <p:txBody>
          <a:bodyPr/>
          <a:lstStyle>
            <a:lvl1pPr>
              <a:defRPr/>
            </a:lvl1pPr>
          </a:lstStyle>
          <a:p>
            <a:pPr>
              <a:defRPr/>
            </a:pPr>
            <a:fld id="{6CE37E45-5190-4F3C-8CE9-4A8687B56FD6}" type="slidenum">
              <a:rPr lang="en-US"/>
              <a:pPr>
                <a:defRPr/>
              </a:pPr>
              <a:t>‹#›</a:t>
            </a:fld>
            <a:endParaRPr lang="en-US" dirty="0"/>
          </a:p>
        </p:txBody>
      </p:sp>
    </p:spTree>
    <p:extLst>
      <p:ext uri="{BB962C8B-B14F-4D97-AF65-F5344CB8AC3E}">
        <p14:creationId xmlns:p14="http://schemas.microsoft.com/office/powerpoint/2010/main" val="820725126"/>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059FA102-FCF5-4E5E-977B-E1F695BB05AF}" type="slidenum">
              <a:rPr lang="en-US"/>
              <a:pPr>
                <a:defRPr/>
              </a:pPr>
              <a:t>‹#›</a:t>
            </a:fld>
            <a:endParaRPr lang="en-US" dirty="0"/>
          </a:p>
        </p:txBody>
      </p:sp>
    </p:spTree>
    <p:extLst>
      <p:ext uri="{BB962C8B-B14F-4D97-AF65-F5344CB8AC3E}">
        <p14:creationId xmlns:p14="http://schemas.microsoft.com/office/powerpoint/2010/main" val="4266707156"/>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sldNum" sz="quarter" idx="10"/>
          </p:nvPr>
        </p:nvSpPr>
        <p:spPr>
          <a:ln/>
        </p:spPr>
        <p:txBody>
          <a:bodyPr/>
          <a:lstStyle>
            <a:lvl1pPr>
              <a:defRPr/>
            </a:lvl1pPr>
          </a:lstStyle>
          <a:p>
            <a:pPr>
              <a:defRPr/>
            </a:pPr>
            <a:fld id="{033760E4-3CFF-4076-A991-E0C06C5AD115}" type="slidenum">
              <a:rPr lang="en-US"/>
              <a:pPr>
                <a:defRPr/>
              </a:pPr>
              <a:t>‹#›</a:t>
            </a:fld>
            <a:endParaRPr lang="en-US" dirty="0"/>
          </a:p>
        </p:txBody>
      </p:sp>
    </p:spTree>
    <p:extLst>
      <p:ext uri="{BB962C8B-B14F-4D97-AF65-F5344CB8AC3E}">
        <p14:creationId xmlns:p14="http://schemas.microsoft.com/office/powerpoint/2010/main" val="2115632926"/>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267200" y="1219200"/>
            <a:ext cx="22098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629400" y="1219200"/>
            <a:ext cx="22098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sldNum" sz="quarter" idx="10"/>
          </p:nvPr>
        </p:nvSpPr>
        <p:spPr>
          <a:ln/>
        </p:spPr>
        <p:txBody>
          <a:bodyPr/>
          <a:lstStyle>
            <a:lvl1pPr>
              <a:defRPr/>
            </a:lvl1pPr>
          </a:lstStyle>
          <a:p>
            <a:pPr>
              <a:defRPr/>
            </a:pPr>
            <a:fld id="{6F0D6405-9DFD-444D-881F-A87541B9B094}" type="slidenum">
              <a:rPr lang="en-US"/>
              <a:pPr>
                <a:defRPr/>
              </a:pPr>
              <a:t>‹#›</a:t>
            </a:fld>
            <a:endParaRPr lang="en-US" dirty="0"/>
          </a:p>
        </p:txBody>
      </p:sp>
    </p:spTree>
    <p:extLst>
      <p:ext uri="{BB962C8B-B14F-4D97-AF65-F5344CB8AC3E}">
        <p14:creationId xmlns:p14="http://schemas.microsoft.com/office/powerpoint/2010/main" val="1178752663"/>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sldNum" sz="quarter" idx="10"/>
          </p:nvPr>
        </p:nvSpPr>
        <p:spPr>
          <a:ln/>
        </p:spPr>
        <p:txBody>
          <a:bodyPr/>
          <a:lstStyle>
            <a:lvl1pPr>
              <a:defRPr/>
            </a:lvl1pPr>
          </a:lstStyle>
          <a:p>
            <a:pPr>
              <a:defRPr/>
            </a:pPr>
            <a:fld id="{56D12219-87D4-4753-865A-37CB50C99C56}" type="slidenum">
              <a:rPr lang="en-US"/>
              <a:pPr>
                <a:defRPr/>
              </a:pPr>
              <a:t>‹#›</a:t>
            </a:fld>
            <a:endParaRPr lang="en-US" dirty="0"/>
          </a:p>
        </p:txBody>
      </p:sp>
    </p:spTree>
    <p:extLst>
      <p:ext uri="{BB962C8B-B14F-4D97-AF65-F5344CB8AC3E}">
        <p14:creationId xmlns:p14="http://schemas.microsoft.com/office/powerpoint/2010/main" val="2576137389"/>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sldNum" sz="quarter" idx="10"/>
          </p:nvPr>
        </p:nvSpPr>
        <p:spPr>
          <a:ln/>
        </p:spPr>
        <p:txBody>
          <a:bodyPr/>
          <a:lstStyle>
            <a:lvl1pPr>
              <a:defRPr/>
            </a:lvl1pPr>
          </a:lstStyle>
          <a:p>
            <a:pPr>
              <a:defRPr/>
            </a:pPr>
            <a:fld id="{9EDEBCAF-CFA7-48CE-84B3-79256FB22057}" type="slidenum">
              <a:rPr lang="en-US"/>
              <a:pPr>
                <a:defRPr/>
              </a:pPr>
              <a:t>‹#›</a:t>
            </a:fld>
            <a:endParaRPr lang="en-US" dirty="0"/>
          </a:p>
        </p:txBody>
      </p:sp>
    </p:spTree>
    <p:extLst>
      <p:ext uri="{BB962C8B-B14F-4D97-AF65-F5344CB8AC3E}">
        <p14:creationId xmlns:p14="http://schemas.microsoft.com/office/powerpoint/2010/main" val="4246576146"/>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BF63CC81-AB65-4C5C-82D1-094FD12AF529}" type="slidenum">
              <a:rPr lang="en-US"/>
              <a:pPr>
                <a:defRPr/>
              </a:pPr>
              <a:t>‹#›</a:t>
            </a:fld>
            <a:endParaRPr lang="en-US" dirty="0"/>
          </a:p>
        </p:txBody>
      </p:sp>
    </p:spTree>
    <p:extLst>
      <p:ext uri="{BB962C8B-B14F-4D97-AF65-F5344CB8AC3E}">
        <p14:creationId xmlns:p14="http://schemas.microsoft.com/office/powerpoint/2010/main" val="4177786183"/>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fld id="{CCAD2130-F5AA-4C35-A12E-C7AA26307EB4}" type="slidenum">
              <a:rPr lang="en-US"/>
              <a:pPr>
                <a:defRPr/>
              </a:pPr>
              <a:t>‹#›</a:t>
            </a:fld>
            <a:endParaRPr lang="en-US" dirty="0"/>
          </a:p>
        </p:txBody>
      </p:sp>
    </p:spTree>
    <p:extLst>
      <p:ext uri="{BB962C8B-B14F-4D97-AF65-F5344CB8AC3E}">
        <p14:creationId xmlns:p14="http://schemas.microsoft.com/office/powerpoint/2010/main" val="407704400"/>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fld id="{55906F80-034F-4C38-BD3B-73A38F7EEEB9}" type="slidenum">
              <a:rPr lang="en-US"/>
              <a:pPr>
                <a:defRPr/>
              </a:pPr>
              <a:t>‹#›</a:t>
            </a:fld>
            <a:endParaRPr lang="en-US" dirty="0"/>
          </a:p>
        </p:txBody>
      </p:sp>
    </p:spTree>
    <p:extLst>
      <p:ext uri="{BB962C8B-B14F-4D97-AF65-F5344CB8AC3E}">
        <p14:creationId xmlns:p14="http://schemas.microsoft.com/office/powerpoint/2010/main" val="2067239275"/>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A8800EE0-73FA-4B99-B995-7D990534DBEC}" type="slidenum">
              <a:rPr lang="en-US"/>
              <a:pPr>
                <a:defRPr/>
              </a:pPr>
              <a:t>‹#›</a:t>
            </a:fld>
            <a:endParaRPr lang="en-US" dirty="0"/>
          </a:p>
        </p:txBody>
      </p:sp>
    </p:spTree>
    <p:extLst>
      <p:ext uri="{BB962C8B-B14F-4D97-AF65-F5344CB8AC3E}">
        <p14:creationId xmlns:p14="http://schemas.microsoft.com/office/powerpoint/2010/main" val="3844600886"/>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0"/>
            <a:ext cx="2095500" cy="604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134100" cy="604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B6F44F53-F550-44A5-A426-CA8568E2CE9E}" type="slidenum">
              <a:rPr lang="en-US"/>
              <a:pPr>
                <a:defRPr/>
              </a:pPr>
              <a:t>‹#›</a:t>
            </a:fld>
            <a:endParaRPr lang="en-US" dirty="0"/>
          </a:p>
        </p:txBody>
      </p:sp>
    </p:spTree>
    <p:extLst>
      <p:ext uri="{BB962C8B-B14F-4D97-AF65-F5344CB8AC3E}">
        <p14:creationId xmlns:p14="http://schemas.microsoft.com/office/powerpoint/2010/main" val="239451648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a:ln/>
        </p:spPr>
        <p:txBody>
          <a:bodyPr/>
          <a:lstStyle>
            <a:lvl1pPr>
              <a:defRPr/>
            </a:lvl1pPr>
          </a:lstStyle>
          <a:p>
            <a:pPr>
              <a:defRPr/>
            </a:pPr>
            <a:fld id="{9DD89218-F89B-4A89-B5F1-4ACC8D7B461B}" type="slidenum">
              <a:rPr lang="en-US"/>
              <a:pPr>
                <a:defRPr/>
              </a:pPr>
              <a:t>‹#›</a:t>
            </a:fld>
            <a:endParaRPr lang="en-US" dirty="0"/>
          </a:p>
        </p:txBody>
      </p:sp>
    </p:spTree>
    <p:extLst>
      <p:ext uri="{BB962C8B-B14F-4D97-AF65-F5344CB8AC3E}">
        <p14:creationId xmlns:p14="http://schemas.microsoft.com/office/powerpoint/2010/main" val="2348935990"/>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Blank - No Logo">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5" name="Picture 10" descr="foto_foot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749300"/>
            <a:ext cx="9144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Hea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6"/>
          <p:cNvSpPr txBox="1">
            <a:spLocks noChangeArrowheads="1"/>
          </p:cNvSpPr>
          <p:nvPr/>
        </p:nvSpPr>
        <p:spPr bwMode="auto">
          <a:xfrm>
            <a:off x="242888" y="6324600"/>
            <a:ext cx="1905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marL="0" algn="l" defTabSz="457200" rtl="0" eaLnBrk="1" latinLnBrk="0" hangingPunct="1">
              <a:defRPr sz="1000" kern="1200">
                <a:solidFill>
                  <a:srgbClr val="808080"/>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0FE35157-E3CA-4523-80E7-A76E4C61A0BA}" type="slidenum">
              <a:rPr lang="en-US" sz="1200" smtClean="0"/>
              <a:pPr>
                <a:defRPr/>
              </a:pPr>
              <a:t>‹#›</a:t>
            </a:fld>
            <a:endParaRPr lang="en-US" sz="1200"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8" name="Text Placeholder 7"/>
          <p:cNvSpPr>
            <a:spLocks noGrp="1"/>
          </p:cNvSpPr>
          <p:nvPr>
            <p:ph type="body" sz="quarter" idx="10"/>
          </p:nvPr>
        </p:nvSpPr>
        <p:spPr>
          <a:xfrm>
            <a:off x="457200" y="1316736"/>
            <a:ext cx="8229600" cy="47548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09277527"/>
      </p:ext>
    </p:extLst>
  </p:cSld>
  <p:clrMapOvr>
    <a:masterClrMapping/>
  </p:clrMapOvr>
  <p:transition spd="slow">
    <p:fade/>
  </p:transition>
  <p:hf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59555376-D3DC-420A-8A71-A5D6163E551F}" type="slidenum">
              <a:rPr lang="en-US"/>
              <a:pPr>
                <a:defRPr/>
              </a:pPr>
              <a:t>‹#›</a:t>
            </a:fld>
            <a:endParaRPr lang="en-US" dirty="0"/>
          </a:p>
        </p:txBody>
      </p:sp>
    </p:spTree>
    <p:extLst>
      <p:ext uri="{BB962C8B-B14F-4D97-AF65-F5344CB8AC3E}">
        <p14:creationId xmlns:p14="http://schemas.microsoft.com/office/powerpoint/2010/main" val="450774034"/>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3E281225-AE2D-4D94-891C-0ABA8A1FFC12}" type="slidenum">
              <a:rPr lang="en-US"/>
              <a:pPr>
                <a:defRPr/>
              </a:pPr>
              <a:t>‹#›</a:t>
            </a:fld>
            <a:endParaRPr lang="en-US" dirty="0"/>
          </a:p>
        </p:txBody>
      </p:sp>
    </p:spTree>
    <p:extLst>
      <p:ext uri="{BB962C8B-B14F-4D97-AF65-F5344CB8AC3E}">
        <p14:creationId xmlns:p14="http://schemas.microsoft.com/office/powerpoint/2010/main" val="3056783274"/>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sldNum" sz="quarter" idx="10"/>
          </p:nvPr>
        </p:nvSpPr>
        <p:spPr>
          <a:ln/>
        </p:spPr>
        <p:txBody>
          <a:bodyPr/>
          <a:lstStyle>
            <a:lvl1pPr>
              <a:defRPr/>
            </a:lvl1pPr>
          </a:lstStyle>
          <a:p>
            <a:pPr>
              <a:defRPr/>
            </a:pPr>
            <a:fld id="{9A86CEDB-7CC5-459F-9DED-5F8B661F6A21}" type="slidenum">
              <a:rPr lang="en-US"/>
              <a:pPr>
                <a:defRPr/>
              </a:pPr>
              <a:t>‹#›</a:t>
            </a:fld>
            <a:endParaRPr lang="en-US" dirty="0"/>
          </a:p>
        </p:txBody>
      </p:sp>
    </p:spTree>
    <p:extLst>
      <p:ext uri="{BB962C8B-B14F-4D97-AF65-F5344CB8AC3E}">
        <p14:creationId xmlns:p14="http://schemas.microsoft.com/office/powerpoint/2010/main" val="3981548664"/>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95400"/>
            <a:ext cx="39624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0" y="1295400"/>
            <a:ext cx="39624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sldNum" sz="quarter" idx="10"/>
          </p:nvPr>
        </p:nvSpPr>
        <p:spPr>
          <a:ln/>
        </p:spPr>
        <p:txBody>
          <a:bodyPr/>
          <a:lstStyle>
            <a:lvl1pPr>
              <a:defRPr/>
            </a:lvl1pPr>
          </a:lstStyle>
          <a:p>
            <a:pPr>
              <a:defRPr/>
            </a:pPr>
            <a:fld id="{451CF48E-23D5-406D-BECC-088D34B5EE6F}" type="slidenum">
              <a:rPr lang="en-US"/>
              <a:pPr>
                <a:defRPr/>
              </a:pPr>
              <a:t>‹#›</a:t>
            </a:fld>
            <a:endParaRPr lang="en-US" dirty="0"/>
          </a:p>
        </p:txBody>
      </p:sp>
    </p:spTree>
    <p:extLst>
      <p:ext uri="{BB962C8B-B14F-4D97-AF65-F5344CB8AC3E}">
        <p14:creationId xmlns:p14="http://schemas.microsoft.com/office/powerpoint/2010/main" val="4237791008"/>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sldNum" sz="quarter" idx="10"/>
          </p:nvPr>
        </p:nvSpPr>
        <p:spPr>
          <a:ln/>
        </p:spPr>
        <p:txBody>
          <a:bodyPr/>
          <a:lstStyle>
            <a:lvl1pPr>
              <a:defRPr/>
            </a:lvl1pPr>
          </a:lstStyle>
          <a:p>
            <a:pPr>
              <a:defRPr/>
            </a:pPr>
            <a:fld id="{80EF97AA-85ED-47CC-A5A8-BADFD36C02B1}" type="slidenum">
              <a:rPr lang="en-US"/>
              <a:pPr>
                <a:defRPr/>
              </a:pPr>
              <a:t>‹#›</a:t>
            </a:fld>
            <a:endParaRPr lang="en-US" dirty="0"/>
          </a:p>
        </p:txBody>
      </p:sp>
    </p:spTree>
    <p:extLst>
      <p:ext uri="{BB962C8B-B14F-4D97-AF65-F5344CB8AC3E}">
        <p14:creationId xmlns:p14="http://schemas.microsoft.com/office/powerpoint/2010/main" val="3791184852"/>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sldNum" sz="quarter" idx="10"/>
          </p:nvPr>
        </p:nvSpPr>
        <p:spPr>
          <a:ln/>
        </p:spPr>
        <p:txBody>
          <a:bodyPr/>
          <a:lstStyle>
            <a:lvl1pPr>
              <a:defRPr/>
            </a:lvl1pPr>
          </a:lstStyle>
          <a:p>
            <a:pPr>
              <a:defRPr/>
            </a:pPr>
            <a:fld id="{F1BE8CB5-00C2-4C52-882B-11417AF90559}" type="slidenum">
              <a:rPr lang="en-US"/>
              <a:pPr>
                <a:defRPr/>
              </a:pPr>
              <a:t>‹#›</a:t>
            </a:fld>
            <a:endParaRPr lang="en-US" dirty="0"/>
          </a:p>
        </p:txBody>
      </p:sp>
    </p:spTree>
    <p:extLst>
      <p:ext uri="{BB962C8B-B14F-4D97-AF65-F5344CB8AC3E}">
        <p14:creationId xmlns:p14="http://schemas.microsoft.com/office/powerpoint/2010/main" val="2417728615"/>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E4623119-87B9-4E2D-9CF3-7CDF0F3E6F34}" type="slidenum">
              <a:rPr lang="en-US"/>
              <a:pPr>
                <a:defRPr/>
              </a:pPr>
              <a:t>‹#›</a:t>
            </a:fld>
            <a:endParaRPr lang="en-US" dirty="0"/>
          </a:p>
        </p:txBody>
      </p:sp>
    </p:spTree>
    <p:extLst>
      <p:ext uri="{BB962C8B-B14F-4D97-AF65-F5344CB8AC3E}">
        <p14:creationId xmlns:p14="http://schemas.microsoft.com/office/powerpoint/2010/main" val="4092794605"/>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fld id="{8790D762-4DD3-4EFB-AD85-E1269AB3CB83}" type="slidenum">
              <a:rPr lang="en-US"/>
              <a:pPr>
                <a:defRPr/>
              </a:pPr>
              <a:t>‹#›</a:t>
            </a:fld>
            <a:endParaRPr lang="en-US" dirty="0"/>
          </a:p>
        </p:txBody>
      </p:sp>
    </p:spTree>
    <p:extLst>
      <p:ext uri="{BB962C8B-B14F-4D97-AF65-F5344CB8AC3E}">
        <p14:creationId xmlns:p14="http://schemas.microsoft.com/office/powerpoint/2010/main" val="1250689126"/>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fld id="{928AA11D-E4FC-4E58-936A-3EC6F97C997B}" type="slidenum">
              <a:rPr lang="en-US"/>
              <a:pPr>
                <a:defRPr/>
              </a:pPr>
              <a:t>‹#›</a:t>
            </a:fld>
            <a:endParaRPr lang="en-US" dirty="0"/>
          </a:p>
        </p:txBody>
      </p:sp>
    </p:spTree>
    <p:extLst>
      <p:ext uri="{BB962C8B-B14F-4D97-AF65-F5344CB8AC3E}">
        <p14:creationId xmlns:p14="http://schemas.microsoft.com/office/powerpoint/2010/main" val="76324803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sldNum" sz="quarter" idx="10"/>
          </p:nvPr>
        </p:nvSpPr>
        <p:spPr>
          <a:ln/>
        </p:spPr>
        <p:txBody>
          <a:bodyPr/>
          <a:lstStyle>
            <a:lvl1pPr>
              <a:defRPr/>
            </a:lvl1pPr>
          </a:lstStyle>
          <a:p>
            <a:pPr>
              <a:defRPr/>
            </a:pPr>
            <a:fld id="{E6FDA9AE-8F3B-47D5-AD4D-2D24B5144D6E}" type="slidenum">
              <a:rPr lang="en-US"/>
              <a:pPr>
                <a:defRPr/>
              </a:pPr>
              <a:t>‹#›</a:t>
            </a:fld>
            <a:endParaRPr lang="en-US" dirty="0"/>
          </a:p>
        </p:txBody>
      </p:sp>
    </p:spTree>
    <p:extLst>
      <p:ext uri="{BB962C8B-B14F-4D97-AF65-F5344CB8AC3E}">
        <p14:creationId xmlns:p14="http://schemas.microsoft.com/office/powerpoint/2010/main" val="3948512068"/>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9D5D56A9-6881-4515-998E-5F233C649788}" type="slidenum">
              <a:rPr lang="en-US"/>
              <a:pPr>
                <a:defRPr/>
              </a:pPr>
              <a:t>‹#›</a:t>
            </a:fld>
            <a:endParaRPr lang="en-US" dirty="0"/>
          </a:p>
        </p:txBody>
      </p:sp>
    </p:spTree>
    <p:extLst>
      <p:ext uri="{BB962C8B-B14F-4D97-AF65-F5344CB8AC3E}">
        <p14:creationId xmlns:p14="http://schemas.microsoft.com/office/powerpoint/2010/main" val="3053687973"/>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0"/>
            <a:ext cx="207645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7695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F122DB39-29EC-4297-8030-54C123ED074A}" type="slidenum">
              <a:rPr lang="en-US"/>
              <a:pPr>
                <a:defRPr/>
              </a:pPr>
              <a:t>‹#›</a:t>
            </a:fld>
            <a:endParaRPr lang="en-US" dirty="0"/>
          </a:p>
        </p:txBody>
      </p:sp>
    </p:spTree>
    <p:extLst>
      <p:ext uri="{BB962C8B-B14F-4D97-AF65-F5344CB8AC3E}">
        <p14:creationId xmlns:p14="http://schemas.microsoft.com/office/powerpoint/2010/main" val="2405500950"/>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61D3E110-D4F9-487B-BA65-1FFD8835562D}" type="slidenum">
              <a:rPr lang="en-US"/>
              <a:pPr>
                <a:defRPr/>
              </a:pPr>
              <a:t>‹#›</a:t>
            </a:fld>
            <a:endParaRPr lang="en-US" dirty="0"/>
          </a:p>
        </p:txBody>
      </p:sp>
    </p:spTree>
    <p:extLst>
      <p:ext uri="{BB962C8B-B14F-4D97-AF65-F5344CB8AC3E}">
        <p14:creationId xmlns:p14="http://schemas.microsoft.com/office/powerpoint/2010/main" val="1735032804"/>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B5498851-7822-4EED-942D-E32290837ECE}" type="slidenum">
              <a:rPr lang="en-US"/>
              <a:pPr>
                <a:defRPr/>
              </a:pPr>
              <a:t>‹#›</a:t>
            </a:fld>
            <a:endParaRPr lang="en-US" dirty="0"/>
          </a:p>
        </p:txBody>
      </p:sp>
    </p:spTree>
    <p:extLst>
      <p:ext uri="{BB962C8B-B14F-4D97-AF65-F5344CB8AC3E}">
        <p14:creationId xmlns:p14="http://schemas.microsoft.com/office/powerpoint/2010/main" val="1554540042"/>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sldNum" sz="quarter" idx="10"/>
          </p:nvPr>
        </p:nvSpPr>
        <p:spPr>
          <a:ln/>
        </p:spPr>
        <p:txBody>
          <a:bodyPr/>
          <a:lstStyle>
            <a:lvl1pPr>
              <a:defRPr/>
            </a:lvl1pPr>
          </a:lstStyle>
          <a:p>
            <a:pPr>
              <a:defRPr/>
            </a:pPr>
            <a:fld id="{EE216D96-A11E-44DC-94EA-7A94EB05C079}" type="slidenum">
              <a:rPr lang="en-US"/>
              <a:pPr>
                <a:defRPr/>
              </a:pPr>
              <a:t>‹#›</a:t>
            </a:fld>
            <a:endParaRPr lang="en-US" dirty="0"/>
          </a:p>
        </p:txBody>
      </p:sp>
    </p:spTree>
    <p:extLst>
      <p:ext uri="{BB962C8B-B14F-4D97-AF65-F5344CB8AC3E}">
        <p14:creationId xmlns:p14="http://schemas.microsoft.com/office/powerpoint/2010/main" val="251634356"/>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6019800"/>
            <a:ext cx="3962400" cy="106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0" y="6019800"/>
            <a:ext cx="3962400" cy="106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sldNum" sz="quarter" idx="10"/>
          </p:nvPr>
        </p:nvSpPr>
        <p:spPr>
          <a:ln/>
        </p:spPr>
        <p:txBody>
          <a:bodyPr/>
          <a:lstStyle>
            <a:lvl1pPr>
              <a:defRPr/>
            </a:lvl1pPr>
          </a:lstStyle>
          <a:p>
            <a:pPr>
              <a:defRPr/>
            </a:pPr>
            <a:fld id="{8F6BC754-5172-4399-8F8F-741F399A04EA}" type="slidenum">
              <a:rPr lang="en-US"/>
              <a:pPr>
                <a:defRPr/>
              </a:pPr>
              <a:t>‹#›</a:t>
            </a:fld>
            <a:endParaRPr lang="en-US" dirty="0"/>
          </a:p>
        </p:txBody>
      </p:sp>
    </p:spTree>
    <p:extLst>
      <p:ext uri="{BB962C8B-B14F-4D97-AF65-F5344CB8AC3E}">
        <p14:creationId xmlns:p14="http://schemas.microsoft.com/office/powerpoint/2010/main" val="3228156420"/>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sldNum" sz="quarter" idx="10"/>
          </p:nvPr>
        </p:nvSpPr>
        <p:spPr>
          <a:ln/>
        </p:spPr>
        <p:txBody>
          <a:bodyPr/>
          <a:lstStyle>
            <a:lvl1pPr>
              <a:defRPr/>
            </a:lvl1pPr>
          </a:lstStyle>
          <a:p>
            <a:pPr>
              <a:defRPr/>
            </a:pPr>
            <a:fld id="{B3AEA5D9-FAA7-4CA5-87A0-54DC7F67B5F6}" type="slidenum">
              <a:rPr lang="en-US"/>
              <a:pPr>
                <a:defRPr/>
              </a:pPr>
              <a:t>‹#›</a:t>
            </a:fld>
            <a:endParaRPr lang="en-US" dirty="0"/>
          </a:p>
        </p:txBody>
      </p:sp>
    </p:spTree>
    <p:extLst>
      <p:ext uri="{BB962C8B-B14F-4D97-AF65-F5344CB8AC3E}">
        <p14:creationId xmlns:p14="http://schemas.microsoft.com/office/powerpoint/2010/main" val="2916165279"/>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sldNum" sz="quarter" idx="10"/>
          </p:nvPr>
        </p:nvSpPr>
        <p:spPr>
          <a:ln/>
        </p:spPr>
        <p:txBody>
          <a:bodyPr/>
          <a:lstStyle>
            <a:lvl1pPr>
              <a:defRPr/>
            </a:lvl1pPr>
          </a:lstStyle>
          <a:p>
            <a:pPr>
              <a:defRPr/>
            </a:pPr>
            <a:fld id="{6ECBEB14-2A48-4944-ABBF-1854C4DE85AC}" type="slidenum">
              <a:rPr lang="en-US"/>
              <a:pPr>
                <a:defRPr/>
              </a:pPr>
              <a:t>‹#›</a:t>
            </a:fld>
            <a:endParaRPr lang="en-US" dirty="0"/>
          </a:p>
        </p:txBody>
      </p:sp>
    </p:spTree>
    <p:extLst>
      <p:ext uri="{BB962C8B-B14F-4D97-AF65-F5344CB8AC3E}">
        <p14:creationId xmlns:p14="http://schemas.microsoft.com/office/powerpoint/2010/main" val="3770731348"/>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6FC36249-AA6E-4518-B7D3-CBEF6D0F4F07}" type="slidenum">
              <a:rPr lang="en-US"/>
              <a:pPr>
                <a:defRPr/>
              </a:pPr>
              <a:t>‹#›</a:t>
            </a:fld>
            <a:endParaRPr lang="en-US" dirty="0"/>
          </a:p>
        </p:txBody>
      </p:sp>
    </p:spTree>
    <p:extLst>
      <p:ext uri="{BB962C8B-B14F-4D97-AF65-F5344CB8AC3E}">
        <p14:creationId xmlns:p14="http://schemas.microsoft.com/office/powerpoint/2010/main" val="34297146"/>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fld id="{B48E22EA-9B98-46A3-9FA0-86B8A708E6E3}" type="slidenum">
              <a:rPr lang="en-US"/>
              <a:pPr>
                <a:defRPr/>
              </a:pPr>
              <a:t>‹#›</a:t>
            </a:fld>
            <a:endParaRPr lang="en-US" dirty="0"/>
          </a:p>
        </p:txBody>
      </p:sp>
    </p:spTree>
    <p:extLst>
      <p:ext uri="{BB962C8B-B14F-4D97-AF65-F5344CB8AC3E}">
        <p14:creationId xmlns:p14="http://schemas.microsoft.com/office/powerpoint/2010/main" val="87567804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771B4B51-EDCD-4B87-9D06-56B342600EAA}" type="slidenum">
              <a:rPr lang="en-US"/>
              <a:pPr>
                <a:defRPr/>
              </a:pPr>
              <a:t>‹#›</a:t>
            </a:fld>
            <a:endParaRPr lang="en-US" dirty="0"/>
          </a:p>
        </p:txBody>
      </p:sp>
    </p:spTree>
    <p:extLst>
      <p:ext uri="{BB962C8B-B14F-4D97-AF65-F5344CB8AC3E}">
        <p14:creationId xmlns:p14="http://schemas.microsoft.com/office/powerpoint/2010/main" val="2537916010"/>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fld id="{78908A5A-F30A-44E3-B1FD-C8040A2194B8}" type="slidenum">
              <a:rPr lang="en-US"/>
              <a:pPr>
                <a:defRPr/>
              </a:pPr>
              <a:t>‹#›</a:t>
            </a:fld>
            <a:endParaRPr lang="en-US" dirty="0"/>
          </a:p>
        </p:txBody>
      </p:sp>
    </p:spTree>
    <p:extLst>
      <p:ext uri="{BB962C8B-B14F-4D97-AF65-F5344CB8AC3E}">
        <p14:creationId xmlns:p14="http://schemas.microsoft.com/office/powerpoint/2010/main" val="1307437476"/>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4444ADE8-B742-4BFA-A0DF-EF9BB3222C9B}" type="slidenum">
              <a:rPr lang="en-US"/>
              <a:pPr>
                <a:defRPr/>
              </a:pPr>
              <a:t>‹#›</a:t>
            </a:fld>
            <a:endParaRPr lang="en-US" dirty="0"/>
          </a:p>
        </p:txBody>
      </p:sp>
    </p:spTree>
    <p:extLst>
      <p:ext uri="{BB962C8B-B14F-4D97-AF65-F5344CB8AC3E}">
        <p14:creationId xmlns:p14="http://schemas.microsoft.com/office/powerpoint/2010/main" val="2068025258"/>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981200"/>
            <a:ext cx="2076450" cy="4144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981200"/>
            <a:ext cx="6076950" cy="4144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89D52915-0089-4047-9221-612749E292F5}" type="slidenum">
              <a:rPr lang="en-US"/>
              <a:pPr>
                <a:defRPr/>
              </a:pPr>
              <a:t>‹#›</a:t>
            </a:fld>
            <a:endParaRPr lang="en-US" dirty="0"/>
          </a:p>
        </p:txBody>
      </p:sp>
    </p:spTree>
    <p:extLst>
      <p:ext uri="{BB962C8B-B14F-4D97-AF65-F5344CB8AC3E}">
        <p14:creationId xmlns:p14="http://schemas.microsoft.com/office/powerpoint/2010/main" val="755311950"/>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311516377"/>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98980579"/>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89227010"/>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4724400"/>
            <a:ext cx="4038600" cy="1401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95800" y="4724400"/>
            <a:ext cx="4038600" cy="1401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05607807"/>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7888387"/>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2877636"/>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828545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FC74486C-0554-47B5-8547-6752E28013D7}" type="slidenum">
              <a:rPr lang="en-US"/>
              <a:pPr>
                <a:defRPr/>
              </a:pPr>
              <a:t>‹#›</a:t>
            </a:fld>
            <a:endParaRPr lang="en-US" dirty="0"/>
          </a:p>
        </p:txBody>
      </p:sp>
    </p:spTree>
    <p:extLst>
      <p:ext uri="{BB962C8B-B14F-4D97-AF65-F5344CB8AC3E}">
        <p14:creationId xmlns:p14="http://schemas.microsoft.com/office/powerpoint/2010/main" val="3356782386"/>
      </p:ext>
    </p:extLst>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17245672"/>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49237461"/>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4325172"/>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77000" y="3886200"/>
            <a:ext cx="2057400" cy="223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4800" y="3886200"/>
            <a:ext cx="6019800" cy="223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1031978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3C629C7A-5B4F-4008-8CEF-1A7CDF8EC5FD}" type="slidenum">
              <a:rPr lang="en-US"/>
              <a:pPr>
                <a:defRPr/>
              </a:pPr>
              <a:t>‹#›</a:t>
            </a:fld>
            <a:endParaRPr lang="en-US" dirty="0"/>
          </a:p>
        </p:txBody>
      </p:sp>
    </p:spTree>
    <p:extLst>
      <p:ext uri="{BB962C8B-B14F-4D97-AF65-F5344CB8AC3E}">
        <p14:creationId xmlns:p14="http://schemas.microsoft.com/office/powerpoint/2010/main" val="306808904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theme" Target="../theme/theme4.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6" Type="http://schemas.openxmlformats.org/officeDocument/2006/relationships/image" Target="../media/image3.jpeg"/><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5" Type="http://schemas.openxmlformats.org/officeDocument/2006/relationships/image" Target="../media/image2.png"/><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image" Target="../media/image2.png"/><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image" Target="../media/image3.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image" Target="../media/image1.png"/><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theme" Target="../theme/theme6.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image" Target="../media/image2.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image" Target="../media/image1.png"/><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theme" Target="../theme/theme7.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6" descr="100708_NEEA_logo_final_01.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8153400" y="6096000"/>
            <a:ext cx="677863"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10" descr="foto_footer.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0" y="749300"/>
            <a:ext cx="9144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10" descr="Heade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0" y="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Rectangle 2"/>
          <p:cNvSpPr>
            <a:spLocks noGrp="1" noChangeArrowheads="1"/>
          </p:cNvSpPr>
          <p:nvPr>
            <p:ph type="title"/>
          </p:nvPr>
        </p:nvSpPr>
        <p:spPr bwMode="auto">
          <a:xfrm>
            <a:off x="457200" y="0"/>
            <a:ext cx="8305800" cy="71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0" name="Rectangle 3"/>
          <p:cNvSpPr>
            <a:spLocks noGrp="1" noChangeArrowheads="1"/>
          </p:cNvSpPr>
          <p:nvPr>
            <p:ph type="body" idx="1"/>
          </p:nvPr>
        </p:nvSpPr>
        <p:spPr bwMode="auto">
          <a:xfrm>
            <a:off x="457200" y="1295400"/>
            <a:ext cx="8077200" cy="483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6"/>
          <p:cNvSpPr>
            <a:spLocks noGrp="1" noChangeArrowheads="1"/>
          </p:cNvSpPr>
          <p:nvPr>
            <p:ph type="sldNum" sz="quarter" idx="4"/>
          </p:nvPr>
        </p:nvSpPr>
        <p:spPr bwMode="auto">
          <a:xfrm>
            <a:off x="381000" y="6324600"/>
            <a:ext cx="1905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solidFill>
                  <a:srgbClr val="808080"/>
                </a:solidFill>
              </a:defRPr>
            </a:lvl1pPr>
          </a:lstStyle>
          <a:p>
            <a:pPr>
              <a:defRPr/>
            </a:pPr>
            <a:fld id="{551F76F2-ABAB-4C5A-AB3B-822440856B47}"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05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 id="2147484054" r:id="rId12"/>
    <p:sldLayoutId id="2147483986" r:id="rId13"/>
    <p:sldLayoutId id="2147484055" r:id="rId14"/>
    <p:sldLayoutId id="2147484056" r:id="rId15"/>
    <p:sldLayoutId id="2147484058" r:id="rId16"/>
  </p:sldLayoutIdLst>
  <p:transition>
    <p:fade/>
  </p:transition>
  <p:timing>
    <p:tnLst>
      <p:par>
        <p:cTn id="1" dur="indefinite" restart="never" nodeType="tmRoot"/>
      </p:par>
    </p:tnLst>
  </p:timing>
  <p:hf hdr="0" ftr="0" dt="0"/>
  <p:txStyles>
    <p:titleStyle>
      <a:lvl1pPr algn="l" rtl="0" eaLnBrk="1" fontAlgn="base" hangingPunct="1">
        <a:spcBef>
          <a:spcPct val="0"/>
        </a:spcBef>
        <a:spcAft>
          <a:spcPct val="0"/>
        </a:spcAft>
        <a:defRPr sz="3600">
          <a:solidFill>
            <a:srgbClr val="262262"/>
          </a:solidFill>
          <a:latin typeface="+mj-lt"/>
          <a:ea typeface="+mj-ea"/>
          <a:cs typeface="+mj-cs"/>
        </a:defRPr>
      </a:lvl1pPr>
      <a:lvl2pPr algn="l" rtl="0" eaLnBrk="1" fontAlgn="base" hangingPunct="1">
        <a:spcBef>
          <a:spcPct val="0"/>
        </a:spcBef>
        <a:spcAft>
          <a:spcPct val="0"/>
        </a:spcAft>
        <a:defRPr sz="3600">
          <a:solidFill>
            <a:srgbClr val="262262"/>
          </a:solidFill>
          <a:latin typeface="Arial" charset="0"/>
        </a:defRPr>
      </a:lvl2pPr>
      <a:lvl3pPr algn="l" rtl="0" eaLnBrk="1" fontAlgn="base" hangingPunct="1">
        <a:spcBef>
          <a:spcPct val="0"/>
        </a:spcBef>
        <a:spcAft>
          <a:spcPct val="0"/>
        </a:spcAft>
        <a:defRPr sz="3600">
          <a:solidFill>
            <a:srgbClr val="262262"/>
          </a:solidFill>
          <a:latin typeface="Arial" charset="0"/>
        </a:defRPr>
      </a:lvl3pPr>
      <a:lvl4pPr algn="l" rtl="0" eaLnBrk="1" fontAlgn="base" hangingPunct="1">
        <a:spcBef>
          <a:spcPct val="0"/>
        </a:spcBef>
        <a:spcAft>
          <a:spcPct val="0"/>
        </a:spcAft>
        <a:defRPr sz="3600">
          <a:solidFill>
            <a:srgbClr val="262262"/>
          </a:solidFill>
          <a:latin typeface="Arial" charset="0"/>
        </a:defRPr>
      </a:lvl4pPr>
      <a:lvl5pPr algn="l" rtl="0" eaLnBrk="1" fontAlgn="base" hangingPunct="1">
        <a:spcBef>
          <a:spcPct val="0"/>
        </a:spcBef>
        <a:spcAft>
          <a:spcPct val="0"/>
        </a:spcAft>
        <a:defRPr sz="3600">
          <a:solidFill>
            <a:srgbClr val="262262"/>
          </a:solidFill>
          <a:latin typeface="Arial" charset="0"/>
        </a:defRPr>
      </a:lvl5pPr>
      <a:lvl6pPr marL="457200" algn="l" rtl="0" eaLnBrk="1" fontAlgn="base" hangingPunct="1">
        <a:spcBef>
          <a:spcPct val="0"/>
        </a:spcBef>
        <a:spcAft>
          <a:spcPct val="0"/>
        </a:spcAft>
        <a:defRPr sz="3600">
          <a:solidFill>
            <a:srgbClr val="262262"/>
          </a:solidFill>
          <a:latin typeface="Arial" charset="0"/>
        </a:defRPr>
      </a:lvl6pPr>
      <a:lvl7pPr marL="914400" algn="l" rtl="0" eaLnBrk="1" fontAlgn="base" hangingPunct="1">
        <a:spcBef>
          <a:spcPct val="0"/>
        </a:spcBef>
        <a:spcAft>
          <a:spcPct val="0"/>
        </a:spcAft>
        <a:defRPr sz="3600">
          <a:solidFill>
            <a:srgbClr val="262262"/>
          </a:solidFill>
          <a:latin typeface="Arial" charset="0"/>
        </a:defRPr>
      </a:lvl7pPr>
      <a:lvl8pPr marL="1371600" algn="l" rtl="0" eaLnBrk="1" fontAlgn="base" hangingPunct="1">
        <a:spcBef>
          <a:spcPct val="0"/>
        </a:spcBef>
        <a:spcAft>
          <a:spcPct val="0"/>
        </a:spcAft>
        <a:defRPr sz="3600">
          <a:solidFill>
            <a:srgbClr val="262262"/>
          </a:solidFill>
          <a:latin typeface="Arial" charset="0"/>
        </a:defRPr>
      </a:lvl8pPr>
      <a:lvl9pPr marL="1828800" algn="l" rtl="0" eaLnBrk="1" fontAlgn="base" hangingPunct="1">
        <a:spcBef>
          <a:spcPct val="0"/>
        </a:spcBef>
        <a:spcAft>
          <a:spcPct val="0"/>
        </a:spcAft>
        <a:defRPr sz="3600">
          <a:solidFill>
            <a:srgbClr val="262262"/>
          </a:solidFill>
          <a:latin typeface="Arial" charset="0"/>
        </a:defRPr>
      </a:lvl9pPr>
    </p:titleStyle>
    <p:bodyStyle>
      <a:lvl1pPr marL="342900" indent="-342900" algn="l" rtl="0" eaLnBrk="1" fontAlgn="base" hangingPunct="1">
        <a:spcBef>
          <a:spcPct val="20000"/>
        </a:spcBef>
        <a:spcAft>
          <a:spcPct val="0"/>
        </a:spcAft>
        <a:buClr>
          <a:schemeClr val="bg1"/>
        </a:buClr>
        <a:buFont typeface="Arial" charset="0"/>
        <a:buChar char="‎"/>
        <a:defRPr sz="3200">
          <a:solidFill>
            <a:srgbClr val="0083CA"/>
          </a:solidFill>
          <a:latin typeface="+mn-lt"/>
          <a:ea typeface="+mn-ea"/>
          <a:cs typeface="+mn-cs"/>
        </a:defRPr>
      </a:lvl1pPr>
      <a:lvl2pPr marL="342900" indent="-228600" algn="l" rtl="0" eaLnBrk="1" fontAlgn="base" hangingPunct="1">
        <a:spcBef>
          <a:spcPct val="20000"/>
        </a:spcBef>
        <a:spcAft>
          <a:spcPct val="0"/>
        </a:spcAft>
        <a:buClr>
          <a:srgbClr val="8CC64F"/>
        </a:buClr>
        <a:buFont typeface="Wingdings" pitchFamily="2" charset="2"/>
        <a:buChar char="§"/>
        <a:defRPr sz="2800">
          <a:solidFill>
            <a:srgbClr val="262262"/>
          </a:solidFill>
          <a:latin typeface="+mn-lt"/>
        </a:defRPr>
      </a:lvl2pPr>
      <a:lvl3pPr marL="685800" indent="-228600" algn="l" rtl="0" eaLnBrk="1" fontAlgn="base" hangingPunct="1">
        <a:spcBef>
          <a:spcPct val="20000"/>
        </a:spcBef>
        <a:spcAft>
          <a:spcPct val="0"/>
        </a:spcAft>
        <a:buClr>
          <a:srgbClr val="8CC64F"/>
        </a:buClr>
        <a:buFont typeface="Wingdings" pitchFamily="2" charset="2"/>
        <a:buChar char="§"/>
        <a:defRPr sz="2400">
          <a:solidFill>
            <a:srgbClr val="262262"/>
          </a:solidFill>
          <a:latin typeface="+mn-lt"/>
        </a:defRPr>
      </a:lvl3pPr>
      <a:lvl4pPr marL="1028700" indent="-228600" algn="l" rtl="0" eaLnBrk="1" fontAlgn="base" hangingPunct="1">
        <a:spcBef>
          <a:spcPct val="20000"/>
        </a:spcBef>
        <a:spcAft>
          <a:spcPct val="0"/>
        </a:spcAft>
        <a:buClr>
          <a:srgbClr val="8CC64F"/>
        </a:buClr>
        <a:buFont typeface="Wingdings" pitchFamily="2" charset="2"/>
        <a:buChar char="§"/>
        <a:defRPr sz="2000">
          <a:solidFill>
            <a:srgbClr val="262262"/>
          </a:solidFill>
          <a:latin typeface="+mn-lt"/>
        </a:defRPr>
      </a:lvl4pPr>
      <a:lvl5pPr marL="1371600" indent="-228600" algn="l" rtl="0" eaLnBrk="1" fontAlgn="base" hangingPunct="1">
        <a:spcBef>
          <a:spcPct val="20000"/>
        </a:spcBef>
        <a:spcAft>
          <a:spcPct val="0"/>
        </a:spcAft>
        <a:buClr>
          <a:srgbClr val="8CC64F"/>
        </a:buClr>
        <a:buFont typeface="Wingdings" pitchFamily="2" charset="2"/>
        <a:buChar char="§"/>
        <a:defRPr sz="2000">
          <a:solidFill>
            <a:srgbClr val="262262"/>
          </a:solidFill>
          <a:latin typeface="+mn-lt"/>
        </a:defRPr>
      </a:lvl5pPr>
      <a:lvl6pPr marL="1828800" indent="-228600" algn="l" rtl="0" eaLnBrk="1" fontAlgn="base" hangingPunct="1">
        <a:spcBef>
          <a:spcPct val="20000"/>
        </a:spcBef>
        <a:spcAft>
          <a:spcPct val="0"/>
        </a:spcAft>
        <a:buClr>
          <a:srgbClr val="8CC64F"/>
        </a:buClr>
        <a:buFont typeface="Wingdings" pitchFamily="1" charset="2"/>
        <a:buChar char="§"/>
        <a:defRPr sz="2000">
          <a:solidFill>
            <a:srgbClr val="262262"/>
          </a:solidFill>
          <a:latin typeface="+mn-lt"/>
        </a:defRPr>
      </a:lvl6pPr>
      <a:lvl7pPr marL="2286000" indent="-228600" algn="l" rtl="0" eaLnBrk="1" fontAlgn="base" hangingPunct="1">
        <a:spcBef>
          <a:spcPct val="20000"/>
        </a:spcBef>
        <a:spcAft>
          <a:spcPct val="0"/>
        </a:spcAft>
        <a:buClr>
          <a:srgbClr val="8CC64F"/>
        </a:buClr>
        <a:buFont typeface="Wingdings" pitchFamily="1" charset="2"/>
        <a:buChar char="§"/>
        <a:defRPr sz="2000">
          <a:solidFill>
            <a:srgbClr val="262262"/>
          </a:solidFill>
          <a:latin typeface="+mn-lt"/>
        </a:defRPr>
      </a:lvl7pPr>
      <a:lvl8pPr marL="2743200" indent="-228600" algn="l" rtl="0" eaLnBrk="1" fontAlgn="base" hangingPunct="1">
        <a:spcBef>
          <a:spcPct val="20000"/>
        </a:spcBef>
        <a:spcAft>
          <a:spcPct val="0"/>
        </a:spcAft>
        <a:buClr>
          <a:srgbClr val="8CC64F"/>
        </a:buClr>
        <a:buFont typeface="Wingdings" pitchFamily="1" charset="2"/>
        <a:buChar char="§"/>
        <a:defRPr sz="2000">
          <a:solidFill>
            <a:srgbClr val="262262"/>
          </a:solidFill>
          <a:latin typeface="+mn-lt"/>
        </a:defRPr>
      </a:lvl8pPr>
      <a:lvl9pPr marL="3200400" indent="-228600" algn="l" rtl="0" eaLnBrk="1" fontAlgn="base" hangingPunct="1">
        <a:spcBef>
          <a:spcPct val="20000"/>
        </a:spcBef>
        <a:spcAft>
          <a:spcPct val="0"/>
        </a:spcAft>
        <a:buClr>
          <a:srgbClr val="8CC64F"/>
        </a:buClr>
        <a:buFont typeface="Wingdings" pitchFamily="1" charset="2"/>
        <a:buChar char="§"/>
        <a:defRPr sz="2000">
          <a:solidFill>
            <a:srgbClr val="26226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6B80F7BF-FBFD-42A1-B3C6-FE040D35FF5A}" type="datetimeFigureOut">
              <a:rPr lang="en-US"/>
              <a:pPr>
                <a:defRPr/>
              </a:pPr>
              <a:t>11/9/2011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dirty="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516F1220-A45A-41FA-9C1B-3055519E3AFC}"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987" r:id="rId1"/>
    <p:sldLayoutId id="2147483988" r:id="rId2"/>
    <p:sldLayoutId id="2147483989" r:id="rId3"/>
    <p:sldLayoutId id="2147483990" r:id="rId4"/>
    <p:sldLayoutId id="2147483991" r:id="rId5"/>
    <p:sldLayoutId id="2147483992" r:id="rId6"/>
    <p:sldLayoutId id="2147483993" r:id="rId7"/>
    <p:sldLayoutId id="2147483994" r:id="rId8"/>
    <p:sldLayoutId id="2147483995" r:id="rId9"/>
    <p:sldLayoutId id="2147483996" r:id="rId10"/>
    <p:sldLayoutId id="214748399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F75213C5-E641-416A-B13B-2DA03E0A4DB4}" type="datetimeFigureOut">
              <a:rPr lang="en-US"/>
              <a:pPr>
                <a:defRPr/>
              </a:pPr>
              <a:t>11/9/2011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dirty="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7CB58EE8-8EA8-4D84-9933-5C3CAE3F9E9D}"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998" r:id="rId1"/>
    <p:sldLayoutId id="2147483999" r:id="rId2"/>
    <p:sldLayoutId id="2147484000" r:id="rId3"/>
    <p:sldLayoutId id="2147484001" r:id="rId4"/>
    <p:sldLayoutId id="2147484002" r:id="rId5"/>
    <p:sldLayoutId id="2147484003" r:id="rId6"/>
    <p:sldLayoutId id="2147484004" r:id="rId7"/>
    <p:sldLayoutId id="2147484005" r:id="rId8"/>
    <p:sldLayoutId id="2147484006" r:id="rId9"/>
    <p:sldLayoutId id="2147484007" r:id="rId10"/>
    <p:sldLayoutId id="2147484008"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 charset="0"/>
        </a:defRPr>
      </a:lvl2pPr>
      <a:lvl3pPr algn="ctr" rtl="0" eaLnBrk="0" fontAlgn="base" hangingPunct="0">
        <a:spcBef>
          <a:spcPct val="0"/>
        </a:spcBef>
        <a:spcAft>
          <a:spcPct val="0"/>
        </a:spcAft>
        <a:defRPr sz="4400">
          <a:solidFill>
            <a:schemeClr val="tx1"/>
          </a:solidFill>
          <a:latin typeface="Calibri" pitchFamily="1" charset="0"/>
        </a:defRPr>
      </a:lvl3pPr>
      <a:lvl4pPr algn="ctr" rtl="0" eaLnBrk="0" fontAlgn="base" hangingPunct="0">
        <a:spcBef>
          <a:spcPct val="0"/>
        </a:spcBef>
        <a:spcAft>
          <a:spcPct val="0"/>
        </a:spcAft>
        <a:defRPr sz="4400">
          <a:solidFill>
            <a:schemeClr val="tx1"/>
          </a:solidFill>
          <a:latin typeface="Calibri" pitchFamily="1" charset="0"/>
        </a:defRPr>
      </a:lvl4pPr>
      <a:lvl5pPr algn="ctr" rtl="0" eaLnBrk="0" fontAlgn="base" hangingPunct="0">
        <a:spcBef>
          <a:spcPct val="0"/>
        </a:spcBef>
        <a:spcAft>
          <a:spcPct val="0"/>
        </a:spcAft>
        <a:defRPr sz="4400">
          <a:solidFill>
            <a:schemeClr val="tx1"/>
          </a:solidFill>
          <a:latin typeface="Calibri" pitchFamily="1" charset="0"/>
        </a:defRPr>
      </a:lvl5pPr>
      <a:lvl6pPr marL="457200" algn="ctr" rtl="0" fontAlgn="base">
        <a:spcBef>
          <a:spcPct val="0"/>
        </a:spcBef>
        <a:spcAft>
          <a:spcPct val="0"/>
        </a:spcAft>
        <a:defRPr sz="4400">
          <a:solidFill>
            <a:schemeClr val="tx1"/>
          </a:solidFill>
          <a:latin typeface="Calibri" pitchFamily="1" charset="0"/>
        </a:defRPr>
      </a:lvl6pPr>
      <a:lvl7pPr marL="914400" algn="ctr" rtl="0" fontAlgn="base">
        <a:spcBef>
          <a:spcPct val="0"/>
        </a:spcBef>
        <a:spcAft>
          <a:spcPct val="0"/>
        </a:spcAft>
        <a:defRPr sz="4400">
          <a:solidFill>
            <a:schemeClr val="tx1"/>
          </a:solidFill>
          <a:latin typeface="Calibri" pitchFamily="1" charset="0"/>
        </a:defRPr>
      </a:lvl7pPr>
      <a:lvl8pPr marL="1371600" algn="ctr" rtl="0" fontAlgn="base">
        <a:spcBef>
          <a:spcPct val="0"/>
        </a:spcBef>
        <a:spcAft>
          <a:spcPct val="0"/>
        </a:spcAft>
        <a:defRPr sz="4400">
          <a:solidFill>
            <a:schemeClr val="tx1"/>
          </a:solidFill>
          <a:latin typeface="Calibri" pitchFamily="1" charset="0"/>
        </a:defRPr>
      </a:lvl8pPr>
      <a:lvl9pPr marL="1828800" algn="ctr" rtl="0" fontAlgn="base">
        <a:spcBef>
          <a:spcPct val="0"/>
        </a:spcBef>
        <a:spcAft>
          <a:spcPct val="0"/>
        </a:spcAft>
        <a:defRPr sz="4400">
          <a:solidFill>
            <a:schemeClr val="tx1"/>
          </a:solidFill>
          <a:latin typeface="Calibri" pitchFamily="1"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6" descr="100708_NEEA_logo_final_01.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153400" y="6096000"/>
            <a:ext cx="677863"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10" descr="foto_footer.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0" y="749300"/>
            <a:ext cx="9144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10" descr="Heade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1" name="Rectangle 5"/>
          <p:cNvSpPr>
            <a:spLocks noGrp="1" noChangeArrowheads="1"/>
          </p:cNvSpPr>
          <p:nvPr>
            <p:ph type="title"/>
          </p:nvPr>
        </p:nvSpPr>
        <p:spPr bwMode="auto">
          <a:xfrm>
            <a:off x="457200" y="0"/>
            <a:ext cx="8305800" cy="71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02" name="Rectangle 6"/>
          <p:cNvSpPr>
            <a:spLocks noGrp="1" noChangeArrowheads="1"/>
          </p:cNvSpPr>
          <p:nvPr>
            <p:ph type="body" idx="1"/>
          </p:nvPr>
        </p:nvSpPr>
        <p:spPr bwMode="auto">
          <a:xfrm>
            <a:off x="4267200" y="1219200"/>
            <a:ext cx="4572000" cy="483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30055" name="Rectangle 7"/>
          <p:cNvSpPr>
            <a:spLocks noGrp="1" noChangeArrowheads="1"/>
          </p:cNvSpPr>
          <p:nvPr>
            <p:ph type="sldNum" sz="quarter" idx="4"/>
          </p:nvPr>
        </p:nvSpPr>
        <p:spPr bwMode="auto">
          <a:xfrm>
            <a:off x="242888" y="6324600"/>
            <a:ext cx="1905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solidFill>
                  <a:srgbClr val="808080"/>
                </a:solidFill>
              </a:defRPr>
            </a:lvl1pPr>
          </a:lstStyle>
          <a:p>
            <a:pPr>
              <a:defRPr/>
            </a:pPr>
            <a:fld id="{48E9E9A7-18AD-4987-B457-33A3F0A3CECF}"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 id="2147484057" r:id="rId12"/>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3600">
          <a:solidFill>
            <a:srgbClr val="262262"/>
          </a:solidFill>
          <a:latin typeface="+mj-lt"/>
          <a:ea typeface="+mj-ea"/>
          <a:cs typeface="+mj-cs"/>
        </a:defRPr>
      </a:lvl1pPr>
      <a:lvl2pPr algn="l" rtl="0" eaLnBrk="0" fontAlgn="base" hangingPunct="0">
        <a:spcBef>
          <a:spcPct val="0"/>
        </a:spcBef>
        <a:spcAft>
          <a:spcPct val="0"/>
        </a:spcAft>
        <a:defRPr sz="3600">
          <a:solidFill>
            <a:srgbClr val="262262"/>
          </a:solidFill>
          <a:latin typeface="Arial" charset="0"/>
        </a:defRPr>
      </a:lvl2pPr>
      <a:lvl3pPr algn="l" rtl="0" eaLnBrk="0" fontAlgn="base" hangingPunct="0">
        <a:spcBef>
          <a:spcPct val="0"/>
        </a:spcBef>
        <a:spcAft>
          <a:spcPct val="0"/>
        </a:spcAft>
        <a:defRPr sz="3600">
          <a:solidFill>
            <a:srgbClr val="262262"/>
          </a:solidFill>
          <a:latin typeface="Arial" charset="0"/>
        </a:defRPr>
      </a:lvl3pPr>
      <a:lvl4pPr algn="l" rtl="0" eaLnBrk="0" fontAlgn="base" hangingPunct="0">
        <a:spcBef>
          <a:spcPct val="0"/>
        </a:spcBef>
        <a:spcAft>
          <a:spcPct val="0"/>
        </a:spcAft>
        <a:defRPr sz="3600">
          <a:solidFill>
            <a:srgbClr val="262262"/>
          </a:solidFill>
          <a:latin typeface="Arial" charset="0"/>
        </a:defRPr>
      </a:lvl4pPr>
      <a:lvl5pPr algn="l" rtl="0" eaLnBrk="0" fontAlgn="base" hangingPunct="0">
        <a:spcBef>
          <a:spcPct val="0"/>
        </a:spcBef>
        <a:spcAft>
          <a:spcPct val="0"/>
        </a:spcAft>
        <a:defRPr sz="3600">
          <a:solidFill>
            <a:srgbClr val="262262"/>
          </a:solidFill>
          <a:latin typeface="Arial" charset="0"/>
        </a:defRPr>
      </a:lvl5pPr>
      <a:lvl6pPr marL="457200" algn="l" rtl="0" fontAlgn="base">
        <a:spcBef>
          <a:spcPct val="0"/>
        </a:spcBef>
        <a:spcAft>
          <a:spcPct val="0"/>
        </a:spcAft>
        <a:defRPr sz="3600">
          <a:solidFill>
            <a:srgbClr val="262262"/>
          </a:solidFill>
          <a:latin typeface="Arial" charset="0"/>
        </a:defRPr>
      </a:lvl6pPr>
      <a:lvl7pPr marL="914400" algn="l" rtl="0" fontAlgn="base">
        <a:spcBef>
          <a:spcPct val="0"/>
        </a:spcBef>
        <a:spcAft>
          <a:spcPct val="0"/>
        </a:spcAft>
        <a:defRPr sz="3600">
          <a:solidFill>
            <a:srgbClr val="262262"/>
          </a:solidFill>
          <a:latin typeface="Arial" charset="0"/>
        </a:defRPr>
      </a:lvl7pPr>
      <a:lvl8pPr marL="1371600" algn="l" rtl="0" fontAlgn="base">
        <a:spcBef>
          <a:spcPct val="0"/>
        </a:spcBef>
        <a:spcAft>
          <a:spcPct val="0"/>
        </a:spcAft>
        <a:defRPr sz="3600">
          <a:solidFill>
            <a:srgbClr val="262262"/>
          </a:solidFill>
          <a:latin typeface="Arial" charset="0"/>
        </a:defRPr>
      </a:lvl8pPr>
      <a:lvl9pPr marL="1828800" algn="l" rtl="0" fontAlgn="base">
        <a:spcBef>
          <a:spcPct val="0"/>
        </a:spcBef>
        <a:spcAft>
          <a:spcPct val="0"/>
        </a:spcAft>
        <a:defRPr sz="3600">
          <a:solidFill>
            <a:srgbClr val="262262"/>
          </a:solidFill>
          <a:latin typeface="Arial" charset="0"/>
        </a:defRPr>
      </a:lvl9pPr>
    </p:titleStyle>
    <p:bodyStyle>
      <a:lvl1pPr marL="342900" indent="-342900" algn="l" rtl="0" eaLnBrk="0" fontAlgn="base" hangingPunct="0">
        <a:spcBef>
          <a:spcPct val="20000"/>
        </a:spcBef>
        <a:spcAft>
          <a:spcPct val="0"/>
        </a:spcAft>
        <a:buClr>
          <a:schemeClr val="bg1"/>
        </a:buClr>
        <a:buFont typeface="Arial" charset="0"/>
        <a:buChar char="‎"/>
        <a:defRPr sz="2400">
          <a:solidFill>
            <a:srgbClr val="0083CA"/>
          </a:solidFill>
          <a:latin typeface="+mn-lt"/>
          <a:ea typeface="+mn-ea"/>
          <a:cs typeface="+mn-cs"/>
        </a:defRPr>
      </a:lvl1pPr>
      <a:lvl2pPr marL="292100" indent="-177800" algn="l" rtl="0" eaLnBrk="0" fontAlgn="base" hangingPunct="0">
        <a:spcBef>
          <a:spcPct val="20000"/>
        </a:spcBef>
        <a:spcAft>
          <a:spcPct val="0"/>
        </a:spcAft>
        <a:buClr>
          <a:srgbClr val="8CC64F"/>
        </a:buClr>
        <a:buFont typeface="Wingdings" pitchFamily="2" charset="2"/>
        <a:buChar char="§"/>
        <a:defRPr sz="2000">
          <a:solidFill>
            <a:srgbClr val="262262"/>
          </a:solidFill>
          <a:latin typeface="+mn-lt"/>
        </a:defRPr>
      </a:lvl2pPr>
      <a:lvl3pPr marL="568325" indent="-161925" algn="l" rtl="0" eaLnBrk="0" fontAlgn="base" hangingPunct="0">
        <a:spcBef>
          <a:spcPct val="20000"/>
        </a:spcBef>
        <a:spcAft>
          <a:spcPct val="0"/>
        </a:spcAft>
        <a:buClr>
          <a:srgbClr val="8CC64F"/>
        </a:buClr>
        <a:buFont typeface="Wingdings" pitchFamily="2" charset="2"/>
        <a:buChar char="§"/>
        <a:defRPr>
          <a:solidFill>
            <a:srgbClr val="262262"/>
          </a:solidFill>
          <a:latin typeface="+mn-lt"/>
        </a:defRPr>
      </a:lvl3pPr>
      <a:lvl4pPr marL="863600" indent="-180975" algn="l" rtl="0" eaLnBrk="0" fontAlgn="base" hangingPunct="0">
        <a:spcBef>
          <a:spcPct val="20000"/>
        </a:spcBef>
        <a:spcAft>
          <a:spcPct val="0"/>
        </a:spcAft>
        <a:buClr>
          <a:srgbClr val="8CC64F"/>
        </a:buClr>
        <a:buFont typeface="Wingdings" pitchFamily="2" charset="2"/>
        <a:buChar char="§"/>
        <a:defRPr>
          <a:solidFill>
            <a:srgbClr val="262262"/>
          </a:solidFill>
          <a:latin typeface="+mn-lt"/>
        </a:defRPr>
      </a:lvl4pPr>
      <a:lvl5pPr marL="1262063" indent="-174625" algn="l" rtl="0" eaLnBrk="0" fontAlgn="base" hangingPunct="0">
        <a:spcBef>
          <a:spcPct val="20000"/>
        </a:spcBef>
        <a:spcAft>
          <a:spcPct val="0"/>
        </a:spcAft>
        <a:buClr>
          <a:srgbClr val="8CC64F"/>
        </a:buClr>
        <a:buFont typeface="Wingdings" pitchFamily="2" charset="2"/>
        <a:buChar char="§"/>
        <a:defRPr>
          <a:solidFill>
            <a:srgbClr val="262262"/>
          </a:solidFill>
          <a:latin typeface="+mn-lt"/>
        </a:defRPr>
      </a:lvl5pPr>
      <a:lvl6pPr marL="1719263" indent="-174625" algn="l" rtl="0" fontAlgn="base">
        <a:spcBef>
          <a:spcPct val="20000"/>
        </a:spcBef>
        <a:spcAft>
          <a:spcPct val="0"/>
        </a:spcAft>
        <a:buClr>
          <a:srgbClr val="8CC64F"/>
        </a:buClr>
        <a:buFont typeface="Wingdings" pitchFamily="1" charset="2"/>
        <a:buChar char="§"/>
        <a:defRPr>
          <a:solidFill>
            <a:srgbClr val="262262"/>
          </a:solidFill>
          <a:latin typeface="+mn-lt"/>
        </a:defRPr>
      </a:lvl6pPr>
      <a:lvl7pPr marL="2176463" indent="-174625" algn="l" rtl="0" fontAlgn="base">
        <a:spcBef>
          <a:spcPct val="20000"/>
        </a:spcBef>
        <a:spcAft>
          <a:spcPct val="0"/>
        </a:spcAft>
        <a:buClr>
          <a:srgbClr val="8CC64F"/>
        </a:buClr>
        <a:buFont typeface="Wingdings" pitchFamily="1" charset="2"/>
        <a:buChar char="§"/>
        <a:defRPr>
          <a:solidFill>
            <a:srgbClr val="262262"/>
          </a:solidFill>
          <a:latin typeface="+mn-lt"/>
        </a:defRPr>
      </a:lvl7pPr>
      <a:lvl8pPr marL="2633663" indent="-174625" algn="l" rtl="0" fontAlgn="base">
        <a:spcBef>
          <a:spcPct val="20000"/>
        </a:spcBef>
        <a:spcAft>
          <a:spcPct val="0"/>
        </a:spcAft>
        <a:buClr>
          <a:srgbClr val="8CC64F"/>
        </a:buClr>
        <a:buFont typeface="Wingdings" pitchFamily="1" charset="2"/>
        <a:buChar char="§"/>
        <a:defRPr>
          <a:solidFill>
            <a:srgbClr val="262262"/>
          </a:solidFill>
          <a:latin typeface="+mn-lt"/>
        </a:defRPr>
      </a:lvl8pPr>
      <a:lvl9pPr marL="3090863" indent="-174625" algn="l" rtl="0" fontAlgn="base">
        <a:spcBef>
          <a:spcPct val="20000"/>
        </a:spcBef>
        <a:spcAft>
          <a:spcPct val="0"/>
        </a:spcAft>
        <a:buClr>
          <a:srgbClr val="8CC64F"/>
        </a:buClr>
        <a:buFont typeface="Wingdings" pitchFamily="1" charset="2"/>
        <a:buChar char="§"/>
        <a:defRPr>
          <a:solidFill>
            <a:srgbClr val="26226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10" descr="foto_footer.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749300"/>
            <a:ext cx="9144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10" descr="Heade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Rectangle 5"/>
          <p:cNvSpPr>
            <a:spLocks noGrp="1" noChangeArrowheads="1"/>
          </p:cNvSpPr>
          <p:nvPr>
            <p:ph type="title"/>
          </p:nvPr>
        </p:nvSpPr>
        <p:spPr bwMode="auto">
          <a:xfrm>
            <a:off x="457200" y="0"/>
            <a:ext cx="8305800" cy="71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6"/>
          <p:cNvSpPr>
            <a:spLocks noGrp="1" noChangeArrowheads="1"/>
          </p:cNvSpPr>
          <p:nvPr>
            <p:ph type="body" idx="1"/>
          </p:nvPr>
        </p:nvSpPr>
        <p:spPr bwMode="auto">
          <a:xfrm>
            <a:off x="457200" y="1295400"/>
            <a:ext cx="8077200" cy="483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99015" name="Rectangle 7"/>
          <p:cNvSpPr>
            <a:spLocks noGrp="1" noChangeArrowheads="1"/>
          </p:cNvSpPr>
          <p:nvPr>
            <p:ph type="sldNum" sz="quarter" idx="4"/>
          </p:nvPr>
        </p:nvSpPr>
        <p:spPr bwMode="auto">
          <a:xfrm>
            <a:off x="242888" y="6324600"/>
            <a:ext cx="1905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solidFill>
                  <a:srgbClr val="808080"/>
                </a:solidFill>
              </a:defRPr>
            </a:lvl1pPr>
          </a:lstStyle>
          <a:p>
            <a:pPr>
              <a:defRPr/>
            </a:pPr>
            <a:fld id="{D1889E45-07E9-4D08-8F91-4FAD5A0E64C5}"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020" r:id="rId1"/>
    <p:sldLayoutId id="2147484021" r:id="rId2"/>
    <p:sldLayoutId id="2147484022" r:id="rId3"/>
    <p:sldLayoutId id="2147484023" r:id="rId4"/>
    <p:sldLayoutId id="2147484024" r:id="rId5"/>
    <p:sldLayoutId id="2147484025" r:id="rId6"/>
    <p:sldLayoutId id="2147484026" r:id="rId7"/>
    <p:sldLayoutId id="2147484027" r:id="rId8"/>
    <p:sldLayoutId id="2147484028" r:id="rId9"/>
    <p:sldLayoutId id="2147484029" r:id="rId10"/>
    <p:sldLayoutId id="2147484030" r:id="rId11"/>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3600">
          <a:solidFill>
            <a:srgbClr val="262262"/>
          </a:solidFill>
          <a:latin typeface="+mj-lt"/>
          <a:ea typeface="+mj-ea"/>
          <a:cs typeface="+mj-cs"/>
        </a:defRPr>
      </a:lvl1pPr>
      <a:lvl2pPr algn="l" rtl="0" eaLnBrk="0" fontAlgn="base" hangingPunct="0">
        <a:spcBef>
          <a:spcPct val="0"/>
        </a:spcBef>
        <a:spcAft>
          <a:spcPct val="0"/>
        </a:spcAft>
        <a:defRPr sz="3600">
          <a:solidFill>
            <a:srgbClr val="262262"/>
          </a:solidFill>
          <a:latin typeface="Arial" charset="0"/>
        </a:defRPr>
      </a:lvl2pPr>
      <a:lvl3pPr algn="l" rtl="0" eaLnBrk="0" fontAlgn="base" hangingPunct="0">
        <a:spcBef>
          <a:spcPct val="0"/>
        </a:spcBef>
        <a:spcAft>
          <a:spcPct val="0"/>
        </a:spcAft>
        <a:defRPr sz="3600">
          <a:solidFill>
            <a:srgbClr val="262262"/>
          </a:solidFill>
          <a:latin typeface="Arial" charset="0"/>
        </a:defRPr>
      </a:lvl3pPr>
      <a:lvl4pPr algn="l" rtl="0" eaLnBrk="0" fontAlgn="base" hangingPunct="0">
        <a:spcBef>
          <a:spcPct val="0"/>
        </a:spcBef>
        <a:spcAft>
          <a:spcPct val="0"/>
        </a:spcAft>
        <a:defRPr sz="3600">
          <a:solidFill>
            <a:srgbClr val="262262"/>
          </a:solidFill>
          <a:latin typeface="Arial" charset="0"/>
        </a:defRPr>
      </a:lvl4pPr>
      <a:lvl5pPr algn="l" rtl="0" eaLnBrk="0" fontAlgn="base" hangingPunct="0">
        <a:spcBef>
          <a:spcPct val="0"/>
        </a:spcBef>
        <a:spcAft>
          <a:spcPct val="0"/>
        </a:spcAft>
        <a:defRPr sz="3600">
          <a:solidFill>
            <a:srgbClr val="262262"/>
          </a:solidFill>
          <a:latin typeface="Arial" charset="0"/>
        </a:defRPr>
      </a:lvl5pPr>
      <a:lvl6pPr marL="457200" algn="l" rtl="0" fontAlgn="base">
        <a:spcBef>
          <a:spcPct val="0"/>
        </a:spcBef>
        <a:spcAft>
          <a:spcPct val="0"/>
        </a:spcAft>
        <a:defRPr sz="3600">
          <a:solidFill>
            <a:srgbClr val="262262"/>
          </a:solidFill>
          <a:latin typeface="Arial" charset="0"/>
        </a:defRPr>
      </a:lvl6pPr>
      <a:lvl7pPr marL="914400" algn="l" rtl="0" fontAlgn="base">
        <a:spcBef>
          <a:spcPct val="0"/>
        </a:spcBef>
        <a:spcAft>
          <a:spcPct val="0"/>
        </a:spcAft>
        <a:defRPr sz="3600">
          <a:solidFill>
            <a:srgbClr val="262262"/>
          </a:solidFill>
          <a:latin typeface="Arial" charset="0"/>
        </a:defRPr>
      </a:lvl7pPr>
      <a:lvl8pPr marL="1371600" algn="l" rtl="0" fontAlgn="base">
        <a:spcBef>
          <a:spcPct val="0"/>
        </a:spcBef>
        <a:spcAft>
          <a:spcPct val="0"/>
        </a:spcAft>
        <a:defRPr sz="3600">
          <a:solidFill>
            <a:srgbClr val="262262"/>
          </a:solidFill>
          <a:latin typeface="Arial" charset="0"/>
        </a:defRPr>
      </a:lvl8pPr>
      <a:lvl9pPr marL="1828800" algn="l" rtl="0" fontAlgn="base">
        <a:spcBef>
          <a:spcPct val="0"/>
        </a:spcBef>
        <a:spcAft>
          <a:spcPct val="0"/>
        </a:spcAft>
        <a:defRPr sz="3600">
          <a:solidFill>
            <a:srgbClr val="262262"/>
          </a:solidFill>
          <a:latin typeface="Arial" charset="0"/>
        </a:defRPr>
      </a:lvl9pPr>
    </p:titleStyle>
    <p:bodyStyle>
      <a:lvl1pPr marL="342900" indent="-342900" algn="l" rtl="0" eaLnBrk="0" fontAlgn="base" hangingPunct="0">
        <a:spcBef>
          <a:spcPct val="20000"/>
        </a:spcBef>
        <a:spcAft>
          <a:spcPct val="0"/>
        </a:spcAft>
        <a:buClr>
          <a:schemeClr val="bg1"/>
        </a:buClr>
        <a:buFont typeface="Arial" charset="0"/>
        <a:buChar char="‎"/>
        <a:defRPr sz="3200">
          <a:solidFill>
            <a:srgbClr val="0083CA"/>
          </a:solidFill>
          <a:latin typeface="+mn-lt"/>
          <a:ea typeface="+mn-ea"/>
          <a:cs typeface="+mn-cs"/>
        </a:defRPr>
      </a:lvl1pPr>
      <a:lvl2pPr marL="342900" indent="-228600" algn="l" rtl="0" eaLnBrk="0" fontAlgn="base" hangingPunct="0">
        <a:spcBef>
          <a:spcPct val="20000"/>
        </a:spcBef>
        <a:spcAft>
          <a:spcPct val="0"/>
        </a:spcAft>
        <a:buClr>
          <a:srgbClr val="8CC64F"/>
        </a:buClr>
        <a:buFont typeface="Wingdings" pitchFamily="2" charset="2"/>
        <a:buChar char="§"/>
        <a:defRPr sz="2800">
          <a:solidFill>
            <a:srgbClr val="262262"/>
          </a:solidFill>
          <a:latin typeface="+mn-lt"/>
        </a:defRPr>
      </a:lvl2pPr>
      <a:lvl3pPr marL="685800" indent="-228600" algn="l" rtl="0" eaLnBrk="0" fontAlgn="base" hangingPunct="0">
        <a:spcBef>
          <a:spcPct val="20000"/>
        </a:spcBef>
        <a:spcAft>
          <a:spcPct val="0"/>
        </a:spcAft>
        <a:buClr>
          <a:srgbClr val="8CC64F"/>
        </a:buClr>
        <a:buFont typeface="Wingdings" pitchFamily="2" charset="2"/>
        <a:buChar char="§"/>
        <a:defRPr sz="2400">
          <a:solidFill>
            <a:srgbClr val="262262"/>
          </a:solidFill>
          <a:latin typeface="+mn-lt"/>
        </a:defRPr>
      </a:lvl3pPr>
      <a:lvl4pPr marL="1028700" indent="-228600" algn="l" rtl="0" eaLnBrk="0" fontAlgn="base" hangingPunct="0">
        <a:spcBef>
          <a:spcPct val="20000"/>
        </a:spcBef>
        <a:spcAft>
          <a:spcPct val="0"/>
        </a:spcAft>
        <a:buClr>
          <a:srgbClr val="8CC64F"/>
        </a:buClr>
        <a:buFont typeface="Wingdings" pitchFamily="2" charset="2"/>
        <a:buChar char="§"/>
        <a:defRPr sz="2000">
          <a:solidFill>
            <a:srgbClr val="262262"/>
          </a:solidFill>
          <a:latin typeface="+mn-lt"/>
        </a:defRPr>
      </a:lvl4pPr>
      <a:lvl5pPr marL="1371600" indent="-228600" algn="l" rtl="0" eaLnBrk="0" fontAlgn="base" hangingPunct="0">
        <a:spcBef>
          <a:spcPct val="20000"/>
        </a:spcBef>
        <a:spcAft>
          <a:spcPct val="0"/>
        </a:spcAft>
        <a:buClr>
          <a:srgbClr val="8CC64F"/>
        </a:buClr>
        <a:buFont typeface="Wingdings" pitchFamily="2" charset="2"/>
        <a:buChar char="§"/>
        <a:defRPr sz="2000">
          <a:solidFill>
            <a:srgbClr val="262262"/>
          </a:solidFill>
          <a:latin typeface="+mn-lt"/>
        </a:defRPr>
      </a:lvl5pPr>
      <a:lvl6pPr marL="1828800" indent="-228600" algn="l" rtl="0" fontAlgn="base">
        <a:spcBef>
          <a:spcPct val="20000"/>
        </a:spcBef>
        <a:spcAft>
          <a:spcPct val="0"/>
        </a:spcAft>
        <a:buClr>
          <a:srgbClr val="8CC64F"/>
        </a:buClr>
        <a:buFont typeface="Wingdings" pitchFamily="1" charset="2"/>
        <a:buChar char="§"/>
        <a:defRPr sz="2000">
          <a:solidFill>
            <a:srgbClr val="262262"/>
          </a:solidFill>
          <a:latin typeface="+mn-lt"/>
        </a:defRPr>
      </a:lvl6pPr>
      <a:lvl7pPr marL="2286000" indent="-228600" algn="l" rtl="0" fontAlgn="base">
        <a:spcBef>
          <a:spcPct val="20000"/>
        </a:spcBef>
        <a:spcAft>
          <a:spcPct val="0"/>
        </a:spcAft>
        <a:buClr>
          <a:srgbClr val="8CC64F"/>
        </a:buClr>
        <a:buFont typeface="Wingdings" pitchFamily="1" charset="2"/>
        <a:buChar char="§"/>
        <a:defRPr sz="2000">
          <a:solidFill>
            <a:srgbClr val="262262"/>
          </a:solidFill>
          <a:latin typeface="+mn-lt"/>
        </a:defRPr>
      </a:lvl7pPr>
      <a:lvl8pPr marL="2743200" indent="-228600" algn="l" rtl="0" fontAlgn="base">
        <a:spcBef>
          <a:spcPct val="20000"/>
        </a:spcBef>
        <a:spcAft>
          <a:spcPct val="0"/>
        </a:spcAft>
        <a:buClr>
          <a:srgbClr val="8CC64F"/>
        </a:buClr>
        <a:buFont typeface="Wingdings" pitchFamily="1" charset="2"/>
        <a:buChar char="§"/>
        <a:defRPr sz="2000">
          <a:solidFill>
            <a:srgbClr val="262262"/>
          </a:solidFill>
          <a:latin typeface="+mn-lt"/>
        </a:defRPr>
      </a:lvl8pPr>
      <a:lvl9pPr marL="3200400" indent="-228600" algn="l" rtl="0" fontAlgn="base">
        <a:spcBef>
          <a:spcPct val="20000"/>
        </a:spcBef>
        <a:spcAft>
          <a:spcPct val="0"/>
        </a:spcAft>
        <a:buClr>
          <a:srgbClr val="8CC64F"/>
        </a:buClr>
        <a:buFont typeface="Wingdings" pitchFamily="1" charset="2"/>
        <a:buChar char="§"/>
        <a:defRPr sz="2000">
          <a:solidFill>
            <a:srgbClr val="26226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Rectangle 8"/>
          <p:cNvSpPr/>
          <p:nvPr/>
        </p:nvSpPr>
        <p:spPr>
          <a:xfrm>
            <a:off x="0" y="0"/>
            <a:ext cx="9144000" cy="5715000"/>
          </a:xfrm>
          <a:prstGeom prst="rect">
            <a:avLst/>
          </a:prstGeom>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en-US" dirty="0"/>
          </a:p>
        </p:txBody>
      </p:sp>
      <p:pic>
        <p:nvPicPr>
          <p:cNvPr id="6147" name="Picture 6" descr="100708_NEEA_logo_final_01.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8153400" y="6096000"/>
            <a:ext cx="677863"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Rectangle 5"/>
          <p:cNvSpPr>
            <a:spLocks noGrp="1" noChangeArrowheads="1"/>
          </p:cNvSpPr>
          <p:nvPr>
            <p:ph type="title"/>
          </p:nvPr>
        </p:nvSpPr>
        <p:spPr bwMode="auto">
          <a:xfrm>
            <a:off x="457200" y="1981200"/>
            <a:ext cx="8305800" cy="71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27" name="Rectangle 7"/>
          <p:cNvSpPr>
            <a:spLocks noGrp="1" noChangeArrowheads="1"/>
          </p:cNvSpPr>
          <p:nvPr>
            <p:ph type="sldNum" sz="quarter" idx="4"/>
          </p:nvPr>
        </p:nvSpPr>
        <p:spPr bwMode="auto">
          <a:xfrm>
            <a:off x="242888" y="6324600"/>
            <a:ext cx="1905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solidFill>
                  <a:srgbClr val="808080"/>
                </a:solidFill>
              </a:defRPr>
            </a:lvl1pPr>
          </a:lstStyle>
          <a:p>
            <a:pPr>
              <a:defRPr/>
            </a:pPr>
            <a:fld id="{091352FA-1A03-42A0-898B-77C26752CF47}" type="slidenum">
              <a:rPr lang="en-US"/>
              <a:pPr>
                <a:defRPr/>
              </a:pPr>
              <a:t>‹#›</a:t>
            </a:fld>
            <a:endParaRPr lang="en-US" dirty="0"/>
          </a:p>
        </p:txBody>
      </p:sp>
      <p:sp>
        <p:nvSpPr>
          <p:cNvPr id="6150" name="Rectangle 8"/>
          <p:cNvSpPr>
            <a:spLocks noGrp="1" noChangeArrowheads="1"/>
          </p:cNvSpPr>
          <p:nvPr>
            <p:ph type="body" idx="1"/>
          </p:nvPr>
        </p:nvSpPr>
        <p:spPr bwMode="auto">
          <a:xfrm>
            <a:off x="457200" y="6019800"/>
            <a:ext cx="8077200" cy="106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6151" name="Picture 10" descr="foto_footer.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0" y="5707063"/>
            <a:ext cx="9144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031" r:id="rId1"/>
    <p:sldLayoutId id="2147484032" r:id="rId2"/>
    <p:sldLayoutId id="2147484033" r:id="rId3"/>
    <p:sldLayoutId id="2147484034" r:id="rId4"/>
    <p:sldLayoutId id="2147484035" r:id="rId5"/>
    <p:sldLayoutId id="2147484036" r:id="rId6"/>
    <p:sldLayoutId id="2147484037" r:id="rId7"/>
    <p:sldLayoutId id="2147484038" r:id="rId8"/>
    <p:sldLayoutId id="2147484039" r:id="rId9"/>
    <p:sldLayoutId id="2147484040" r:id="rId10"/>
    <p:sldLayoutId id="2147484041" r:id="rId11"/>
  </p:sldLayoutIdLst>
  <p:transition>
    <p:fade/>
  </p:transition>
  <p:timing>
    <p:tnLst>
      <p:par>
        <p:cTn id="1" dur="indefinite" restart="never" nodeType="tmRoot"/>
      </p:par>
    </p:tnLst>
  </p:timing>
  <p:hf hdr="0" ftr="0" dt="0"/>
  <p:txStyles>
    <p:titleStyle>
      <a:lvl1pPr algn="ctr" rtl="0" eaLnBrk="0" fontAlgn="base" hangingPunct="0">
        <a:spcBef>
          <a:spcPct val="0"/>
        </a:spcBef>
        <a:spcAft>
          <a:spcPct val="0"/>
        </a:spcAft>
        <a:defRPr sz="4000">
          <a:solidFill>
            <a:srgbClr val="262262"/>
          </a:solidFill>
          <a:latin typeface="+mj-lt"/>
          <a:ea typeface="+mj-ea"/>
          <a:cs typeface="+mj-cs"/>
        </a:defRPr>
      </a:lvl1pPr>
      <a:lvl2pPr algn="ctr" rtl="0" eaLnBrk="0" fontAlgn="base" hangingPunct="0">
        <a:spcBef>
          <a:spcPct val="0"/>
        </a:spcBef>
        <a:spcAft>
          <a:spcPct val="0"/>
        </a:spcAft>
        <a:defRPr sz="4000">
          <a:solidFill>
            <a:srgbClr val="262262"/>
          </a:solidFill>
          <a:latin typeface="Arial" charset="0"/>
        </a:defRPr>
      </a:lvl2pPr>
      <a:lvl3pPr algn="ctr" rtl="0" eaLnBrk="0" fontAlgn="base" hangingPunct="0">
        <a:spcBef>
          <a:spcPct val="0"/>
        </a:spcBef>
        <a:spcAft>
          <a:spcPct val="0"/>
        </a:spcAft>
        <a:defRPr sz="4000">
          <a:solidFill>
            <a:srgbClr val="262262"/>
          </a:solidFill>
          <a:latin typeface="Arial" charset="0"/>
        </a:defRPr>
      </a:lvl3pPr>
      <a:lvl4pPr algn="ctr" rtl="0" eaLnBrk="0" fontAlgn="base" hangingPunct="0">
        <a:spcBef>
          <a:spcPct val="0"/>
        </a:spcBef>
        <a:spcAft>
          <a:spcPct val="0"/>
        </a:spcAft>
        <a:defRPr sz="4000">
          <a:solidFill>
            <a:srgbClr val="262262"/>
          </a:solidFill>
          <a:latin typeface="Arial" charset="0"/>
        </a:defRPr>
      </a:lvl4pPr>
      <a:lvl5pPr algn="ctr" rtl="0" eaLnBrk="0" fontAlgn="base" hangingPunct="0">
        <a:spcBef>
          <a:spcPct val="0"/>
        </a:spcBef>
        <a:spcAft>
          <a:spcPct val="0"/>
        </a:spcAft>
        <a:defRPr sz="4000">
          <a:solidFill>
            <a:srgbClr val="262262"/>
          </a:solidFill>
          <a:latin typeface="Arial" charset="0"/>
        </a:defRPr>
      </a:lvl5pPr>
      <a:lvl6pPr marL="457200" algn="ctr" rtl="0" fontAlgn="base">
        <a:spcBef>
          <a:spcPct val="0"/>
        </a:spcBef>
        <a:spcAft>
          <a:spcPct val="0"/>
        </a:spcAft>
        <a:defRPr sz="4000">
          <a:solidFill>
            <a:srgbClr val="262262"/>
          </a:solidFill>
          <a:latin typeface="Arial" charset="0"/>
        </a:defRPr>
      </a:lvl6pPr>
      <a:lvl7pPr marL="914400" algn="ctr" rtl="0" fontAlgn="base">
        <a:spcBef>
          <a:spcPct val="0"/>
        </a:spcBef>
        <a:spcAft>
          <a:spcPct val="0"/>
        </a:spcAft>
        <a:defRPr sz="4000">
          <a:solidFill>
            <a:srgbClr val="262262"/>
          </a:solidFill>
          <a:latin typeface="Arial" charset="0"/>
        </a:defRPr>
      </a:lvl7pPr>
      <a:lvl8pPr marL="1371600" algn="ctr" rtl="0" fontAlgn="base">
        <a:spcBef>
          <a:spcPct val="0"/>
        </a:spcBef>
        <a:spcAft>
          <a:spcPct val="0"/>
        </a:spcAft>
        <a:defRPr sz="4000">
          <a:solidFill>
            <a:srgbClr val="262262"/>
          </a:solidFill>
          <a:latin typeface="Arial" charset="0"/>
        </a:defRPr>
      </a:lvl8pPr>
      <a:lvl9pPr marL="1828800" algn="ctr" rtl="0" fontAlgn="base">
        <a:spcBef>
          <a:spcPct val="0"/>
        </a:spcBef>
        <a:spcAft>
          <a:spcPct val="0"/>
        </a:spcAft>
        <a:defRPr sz="4000">
          <a:solidFill>
            <a:srgbClr val="262262"/>
          </a:solidFill>
          <a:latin typeface="Arial" charset="0"/>
        </a:defRPr>
      </a:lvl9pPr>
    </p:titleStyle>
    <p:bodyStyle>
      <a:lvl1pPr marL="342900" indent="-342900" algn="l" rtl="0" eaLnBrk="0" fontAlgn="base" hangingPunct="0">
        <a:spcBef>
          <a:spcPct val="20000"/>
        </a:spcBef>
        <a:spcAft>
          <a:spcPct val="0"/>
        </a:spcAft>
        <a:buClr>
          <a:srgbClr val="8CC64F"/>
        </a:buClr>
        <a:buFont typeface="Wingdings" pitchFamily="2" charset="2"/>
        <a:buChar char="§"/>
        <a:defRPr sz="3200">
          <a:solidFill>
            <a:srgbClr val="262262"/>
          </a:solidFill>
          <a:latin typeface="+mn-lt"/>
          <a:ea typeface="+mn-ea"/>
          <a:cs typeface="+mn-cs"/>
        </a:defRPr>
      </a:lvl1pPr>
      <a:lvl2pPr marL="742950" indent="-285750" algn="l" rtl="0" eaLnBrk="0" fontAlgn="base" hangingPunct="0">
        <a:spcBef>
          <a:spcPct val="20000"/>
        </a:spcBef>
        <a:spcAft>
          <a:spcPct val="0"/>
        </a:spcAft>
        <a:buChar char="–"/>
        <a:defRPr sz="2800">
          <a:solidFill>
            <a:srgbClr val="262262"/>
          </a:solidFill>
          <a:latin typeface="+mn-lt"/>
        </a:defRPr>
      </a:lvl2pPr>
      <a:lvl3pPr marL="1143000" indent="-228600" algn="l" rtl="0" eaLnBrk="0" fontAlgn="base" hangingPunct="0">
        <a:spcBef>
          <a:spcPct val="20000"/>
        </a:spcBef>
        <a:spcAft>
          <a:spcPct val="0"/>
        </a:spcAft>
        <a:buChar char="•"/>
        <a:defRPr sz="2400">
          <a:solidFill>
            <a:srgbClr val="262262"/>
          </a:solidFill>
          <a:latin typeface="+mn-lt"/>
        </a:defRPr>
      </a:lvl3pPr>
      <a:lvl4pPr marL="1600200" indent="-228600" algn="l" rtl="0" eaLnBrk="0" fontAlgn="base" hangingPunct="0">
        <a:spcBef>
          <a:spcPct val="20000"/>
        </a:spcBef>
        <a:spcAft>
          <a:spcPct val="0"/>
        </a:spcAft>
        <a:buChar char="–"/>
        <a:defRPr sz="2000">
          <a:solidFill>
            <a:srgbClr val="262262"/>
          </a:solidFill>
          <a:latin typeface="+mn-lt"/>
        </a:defRPr>
      </a:lvl4pPr>
      <a:lvl5pPr marL="2057400" indent="-228600" algn="l" rtl="0" eaLnBrk="0" fontAlgn="base" hangingPunct="0">
        <a:spcBef>
          <a:spcPct val="20000"/>
        </a:spcBef>
        <a:spcAft>
          <a:spcPct val="0"/>
        </a:spcAft>
        <a:buChar char="»"/>
        <a:defRPr sz="2000">
          <a:solidFill>
            <a:srgbClr val="262262"/>
          </a:solidFill>
          <a:latin typeface="+mn-lt"/>
        </a:defRPr>
      </a:lvl5pPr>
      <a:lvl6pPr marL="2514600" indent="-228600" algn="l" rtl="0" fontAlgn="base">
        <a:spcBef>
          <a:spcPct val="20000"/>
        </a:spcBef>
        <a:spcAft>
          <a:spcPct val="0"/>
        </a:spcAft>
        <a:buChar char="»"/>
        <a:defRPr sz="2000">
          <a:solidFill>
            <a:srgbClr val="262262"/>
          </a:solidFill>
          <a:latin typeface="+mn-lt"/>
        </a:defRPr>
      </a:lvl6pPr>
      <a:lvl7pPr marL="2971800" indent="-228600" algn="l" rtl="0" fontAlgn="base">
        <a:spcBef>
          <a:spcPct val="20000"/>
        </a:spcBef>
        <a:spcAft>
          <a:spcPct val="0"/>
        </a:spcAft>
        <a:buChar char="»"/>
        <a:defRPr sz="2000">
          <a:solidFill>
            <a:srgbClr val="262262"/>
          </a:solidFill>
          <a:latin typeface="+mn-lt"/>
        </a:defRPr>
      </a:lvl7pPr>
      <a:lvl8pPr marL="3429000" indent="-228600" algn="l" rtl="0" fontAlgn="base">
        <a:spcBef>
          <a:spcPct val="20000"/>
        </a:spcBef>
        <a:spcAft>
          <a:spcPct val="0"/>
        </a:spcAft>
        <a:buChar char="»"/>
        <a:defRPr sz="2000">
          <a:solidFill>
            <a:srgbClr val="262262"/>
          </a:solidFill>
          <a:latin typeface="+mn-lt"/>
        </a:defRPr>
      </a:lvl8pPr>
      <a:lvl9pPr marL="3886200" indent="-228600" algn="l" rtl="0" fontAlgn="base">
        <a:spcBef>
          <a:spcPct val="20000"/>
        </a:spcBef>
        <a:spcAft>
          <a:spcPct val="0"/>
        </a:spcAft>
        <a:buChar char="»"/>
        <a:defRPr sz="2000">
          <a:solidFill>
            <a:srgbClr val="26226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304800" y="3886200"/>
            <a:ext cx="8229600" cy="655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171" name="Rectangle 3"/>
          <p:cNvSpPr>
            <a:spLocks noGrp="1" noChangeArrowheads="1"/>
          </p:cNvSpPr>
          <p:nvPr>
            <p:ph type="body" idx="1"/>
          </p:nvPr>
        </p:nvSpPr>
        <p:spPr bwMode="auto">
          <a:xfrm>
            <a:off x="304800" y="4724400"/>
            <a:ext cx="8229600" cy="140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p:txBody>
      </p:sp>
      <p:sp>
        <p:nvSpPr>
          <p:cNvPr id="78855" name="Text Box 11"/>
          <p:cNvSpPr txBox="1">
            <a:spLocks noChangeArrowheads="1"/>
          </p:cNvSpPr>
          <p:nvPr/>
        </p:nvSpPr>
        <p:spPr bwMode="auto">
          <a:xfrm>
            <a:off x="336550" y="6308725"/>
            <a:ext cx="3200400" cy="244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0" hangingPunct="0">
              <a:spcBef>
                <a:spcPct val="50000"/>
              </a:spcBef>
              <a:defRPr/>
            </a:pPr>
            <a:r>
              <a:rPr lang="en-US" sz="1000" dirty="0" smtClean="0">
                <a:solidFill>
                  <a:srgbClr val="28A8E0"/>
                </a:solidFill>
                <a:ea typeface="ＭＳ Ｐゴシック" pitchFamily="1" charset="-128"/>
              </a:rPr>
              <a:t>NORTHWEST ENERGY EFFICIENCY ALLIANCE </a:t>
            </a:r>
          </a:p>
        </p:txBody>
      </p:sp>
      <p:pic>
        <p:nvPicPr>
          <p:cNvPr id="7173" name="Picture 6" descr="100708_NEEA_logo_final_01.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8153400" y="6096000"/>
            <a:ext cx="677863"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last.png" descr="/Users/jamie/Desktop/last.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0" y="1050925"/>
            <a:ext cx="9144000" cy="287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042" r:id="rId1"/>
    <p:sldLayoutId id="2147484043" r:id="rId2"/>
    <p:sldLayoutId id="2147484044" r:id="rId3"/>
    <p:sldLayoutId id="2147484045" r:id="rId4"/>
    <p:sldLayoutId id="2147484046" r:id="rId5"/>
    <p:sldLayoutId id="2147484047" r:id="rId6"/>
    <p:sldLayoutId id="2147484048" r:id="rId7"/>
    <p:sldLayoutId id="2147484049" r:id="rId8"/>
    <p:sldLayoutId id="2147484050" r:id="rId9"/>
    <p:sldLayoutId id="2147484051" r:id="rId10"/>
    <p:sldLayoutId id="2147484052" r:id="rId11"/>
  </p:sldLayoutIdLst>
  <p:transition>
    <p:fade/>
  </p:transition>
  <p:timing>
    <p:tnLst>
      <p:par>
        <p:cTn id="1" dur="indefinite" restart="never" nodeType="tmRoot"/>
      </p:par>
    </p:tnLst>
  </p:timing>
  <p:txStyles>
    <p:titleStyle>
      <a:lvl1pPr algn="l" rtl="0" eaLnBrk="0" fontAlgn="base" hangingPunct="0">
        <a:spcBef>
          <a:spcPct val="0"/>
        </a:spcBef>
        <a:spcAft>
          <a:spcPct val="0"/>
        </a:spcAft>
        <a:defRPr sz="2200">
          <a:solidFill>
            <a:srgbClr val="262262"/>
          </a:solidFill>
          <a:latin typeface="+mj-lt"/>
          <a:ea typeface="+mj-ea"/>
          <a:cs typeface="+mj-cs"/>
        </a:defRPr>
      </a:lvl1pPr>
      <a:lvl2pPr algn="l" rtl="0" eaLnBrk="0" fontAlgn="base" hangingPunct="0">
        <a:spcBef>
          <a:spcPct val="0"/>
        </a:spcBef>
        <a:spcAft>
          <a:spcPct val="0"/>
        </a:spcAft>
        <a:defRPr sz="2200">
          <a:solidFill>
            <a:srgbClr val="262262"/>
          </a:solidFill>
          <a:latin typeface="Arial" charset="0"/>
        </a:defRPr>
      </a:lvl2pPr>
      <a:lvl3pPr algn="l" rtl="0" eaLnBrk="0" fontAlgn="base" hangingPunct="0">
        <a:spcBef>
          <a:spcPct val="0"/>
        </a:spcBef>
        <a:spcAft>
          <a:spcPct val="0"/>
        </a:spcAft>
        <a:defRPr sz="2200">
          <a:solidFill>
            <a:srgbClr val="262262"/>
          </a:solidFill>
          <a:latin typeface="Arial" charset="0"/>
        </a:defRPr>
      </a:lvl3pPr>
      <a:lvl4pPr algn="l" rtl="0" eaLnBrk="0" fontAlgn="base" hangingPunct="0">
        <a:spcBef>
          <a:spcPct val="0"/>
        </a:spcBef>
        <a:spcAft>
          <a:spcPct val="0"/>
        </a:spcAft>
        <a:defRPr sz="2200">
          <a:solidFill>
            <a:srgbClr val="262262"/>
          </a:solidFill>
          <a:latin typeface="Arial" charset="0"/>
        </a:defRPr>
      </a:lvl4pPr>
      <a:lvl5pPr algn="l" rtl="0" eaLnBrk="0" fontAlgn="base" hangingPunct="0">
        <a:spcBef>
          <a:spcPct val="0"/>
        </a:spcBef>
        <a:spcAft>
          <a:spcPct val="0"/>
        </a:spcAft>
        <a:defRPr sz="2200">
          <a:solidFill>
            <a:srgbClr val="262262"/>
          </a:solidFill>
          <a:latin typeface="Arial" charset="0"/>
        </a:defRPr>
      </a:lvl5pPr>
      <a:lvl6pPr marL="457200" algn="l" rtl="0" fontAlgn="base">
        <a:spcBef>
          <a:spcPct val="0"/>
        </a:spcBef>
        <a:spcAft>
          <a:spcPct val="0"/>
        </a:spcAft>
        <a:defRPr sz="2200">
          <a:solidFill>
            <a:srgbClr val="262262"/>
          </a:solidFill>
          <a:latin typeface="Arial" charset="0"/>
        </a:defRPr>
      </a:lvl6pPr>
      <a:lvl7pPr marL="914400" algn="l" rtl="0" fontAlgn="base">
        <a:spcBef>
          <a:spcPct val="0"/>
        </a:spcBef>
        <a:spcAft>
          <a:spcPct val="0"/>
        </a:spcAft>
        <a:defRPr sz="2200">
          <a:solidFill>
            <a:srgbClr val="262262"/>
          </a:solidFill>
          <a:latin typeface="Arial" charset="0"/>
        </a:defRPr>
      </a:lvl7pPr>
      <a:lvl8pPr marL="1371600" algn="l" rtl="0" fontAlgn="base">
        <a:spcBef>
          <a:spcPct val="0"/>
        </a:spcBef>
        <a:spcAft>
          <a:spcPct val="0"/>
        </a:spcAft>
        <a:defRPr sz="2200">
          <a:solidFill>
            <a:srgbClr val="262262"/>
          </a:solidFill>
          <a:latin typeface="Arial" charset="0"/>
        </a:defRPr>
      </a:lvl8pPr>
      <a:lvl9pPr marL="1828800" algn="l" rtl="0" fontAlgn="base">
        <a:spcBef>
          <a:spcPct val="0"/>
        </a:spcBef>
        <a:spcAft>
          <a:spcPct val="0"/>
        </a:spcAft>
        <a:defRPr sz="2200">
          <a:solidFill>
            <a:srgbClr val="262262"/>
          </a:solidFill>
          <a:latin typeface="Arial" charset="0"/>
        </a:defRPr>
      </a:lvl9pPr>
    </p:titleStyle>
    <p:bodyStyle>
      <a:lvl1pPr marL="342900" indent="-342900" algn="l" rtl="0" eaLnBrk="0" fontAlgn="base" hangingPunct="0">
        <a:spcBef>
          <a:spcPct val="20000"/>
        </a:spcBef>
        <a:spcAft>
          <a:spcPct val="0"/>
        </a:spcAft>
        <a:defRPr sz="2200">
          <a:solidFill>
            <a:srgbClr val="8CC64F"/>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notesSlide" Target="../notesSlides/notesSlide8.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tags" Target="../tags/tag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45.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4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18" Type="http://schemas.openxmlformats.org/officeDocument/2006/relationships/image" Target="../media/image30.jpe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17" Type="http://schemas.openxmlformats.org/officeDocument/2006/relationships/image" Target="../media/image29.png"/><Relationship Id="rId2" Type="http://schemas.openxmlformats.org/officeDocument/2006/relationships/notesSlide" Target="../notesSlides/notesSlide6.xml"/><Relationship Id="rId16" Type="http://schemas.openxmlformats.org/officeDocument/2006/relationships/image" Target="../media/image28.png"/><Relationship Id="rId1" Type="http://schemas.openxmlformats.org/officeDocument/2006/relationships/slideLayout" Target="../slideLayouts/slideLayout50.xml"/><Relationship Id="rId6" Type="http://schemas.openxmlformats.org/officeDocument/2006/relationships/image" Target="../media/image18.jpe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ctrTitle"/>
          </p:nvPr>
        </p:nvSpPr>
        <p:spPr/>
        <p:txBody>
          <a:bodyPr/>
          <a:lstStyle/>
          <a:p>
            <a:pPr eaLnBrk="1" hangingPunct="1"/>
            <a:r>
              <a:rPr lang="en-US" smtClean="0"/>
              <a:t>Maximizing Energy Efficiency</a:t>
            </a:r>
          </a:p>
        </p:txBody>
      </p:sp>
      <p:sp>
        <p:nvSpPr>
          <p:cNvPr id="12291" name="Rectangle 3"/>
          <p:cNvSpPr>
            <a:spLocks noGrp="1" noChangeArrowheads="1"/>
          </p:cNvSpPr>
          <p:nvPr>
            <p:ph type="subTitle" idx="1"/>
          </p:nvPr>
        </p:nvSpPr>
        <p:spPr>
          <a:xfrm>
            <a:off x="381000" y="5029200"/>
            <a:ext cx="6172200" cy="1066800"/>
          </a:xfrm>
        </p:spPr>
        <p:txBody>
          <a:bodyPr/>
          <a:lstStyle/>
          <a:p>
            <a:pPr marL="0" indent="0" eaLnBrk="1" hangingPunct="1"/>
            <a:r>
              <a:rPr lang="en-US" smtClean="0">
                <a:solidFill>
                  <a:srgbClr val="262262"/>
                </a:solidFill>
              </a:rPr>
              <a:t>CPUC Market Transformation Indicator Workshop</a:t>
            </a:r>
          </a:p>
          <a:p>
            <a:pPr marL="0" indent="0" eaLnBrk="1" hangingPunct="1"/>
            <a:r>
              <a:rPr lang="en-US" smtClean="0">
                <a:solidFill>
                  <a:srgbClr val="262262"/>
                </a:solidFill>
              </a:rPr>
              <a:t>Rob Russell, Sr. Manager for Market Research and Evaluation</a:t>
            </a:r>
          </a:p>
          <a:p>
            <a:pPr marL="0" indent="0" eaLnBrk="1" hangingPunct="1"/>
            <a:r>
              <a:rPr lang="en-US" smtClean="0">
                <a:solidFill>
                  <a:srgbClr val="262262"/>
                </a:solidFill>
              </a:rPr>
              <a:t>November 7</a:t>
            </a:r>
            <a:r>
              <a:rPr lang="en-US" baseline="30000" smtClean="0">
                <a:solidFill>
                  <a:srgbClr val="262262"/>
                </a:solidFill>
              </a:rPr>
              <a:t>th</a:t>
            </a:r>
            <a:r>
              <a:rPr lang="en-US" smtClean="0">
                <a:solidFill>
                  <a:srgbClr val="262262"/>
                </a:solidFill>
              </a:rPr>
              <a:t>, 2011</a:t>
            </a: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685800" y="0"/>
            <a:ext cx="7772400" cy="990600"/>
          </a:xfrm>
        </p:spPr>
        <p:txBody>
          <a:bodyPr/>
          <a:lstStyle/>
          <a:p>
            <a:r>
              <a:rPr lang="en-US" dirty="0" smtClean="0"/>
              <a:t>How it all fits together</a:t>
            </a:r>
            <a:r>
              <a:rPr lang="en-US" sz="2000" dirty="0" smtClean="0"/>
              <a:t/>
            </a:r>
            <a:br>
              <a:rPr lang="en-US" sz="2000" dirty="0" smtClean="0"/>
            </a:br>
            <a:endParaRPr lang="en-US" sz="2000" dirty="0" smtClean="0"/>
          </a:p>
        </p:txBody>
      </p:sp>
      <p:sp>
        <p:nvSpPr>
          <p:cNvPr id="470019" name="Oval 3"/>
          <p:cNvSpPr>
            <a:spLocks noChangeArrowheads="1"/>
          </p:cNvSpPr>
          <p:nvPr/>
        </p:nvSpPr>
        <p:spPr bwMode="auto">
          <a:xfrm>
            <a:off x="5786438" y="1020763"/>
            <a:ext cx="2133600" cy="1143000"/>
          </a:xfrm>
          <a:prstGeom prst="ellipse">
            <a:avLst/>
          </a:prstGeom>
          <a:solidFill>
            <a:schemeClr val="accent1"/>
          </a:solidFill>
          <a:ln w="12700" cap="sq">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solidFill>
                  <a:schemeClr val="bg2"/>
                </a:solidFill>
              </a:rPr>
              <a:t>Bonneville </a:t>
            </a:r>
          </a:p>
          <a:p>
            <a:pPr algn="ctr"/>
            <a:r>
              <a:rPr lang="en-US">
                <a:solidFill>
                  <a:schemeClr val="bg2"/>
                </a:solidFill>
              </a:rPr>
              <a:t>Power </a:t>
            </a:r>
          </a:p>
          <a:p>
            <a:pPr algn="ctr"/>
            <a:r>
              <a:rPr lang="en-US">
                <a:solidFill>
                  <a:schemeClr val="bg2"/>
                </a:solidFill>
              </a:rPr>
              <a:t>Administration</a:t>
            </a:r>
          </a:p>
        </p:txBody>
      </p:sp>
      <p:sp>
        <p:nvSpPr>
          <p:cNvPr id="470020" name="Oval 4"/>
          <p:cNvSpPr>
            <a:spLocks noChangeArrowheads="1"/>
          </p:cNvSpPr>
          <p:nvPr/>
        </p:nvSpPr>
        <p:spPr bwMode="auto">
          <a:xfrm>
            <a:off x="7253288" y="2735263"/>
            <a:ext cx="1600200" cy="990600"/>
          </a:xfrm>
          <a:prstGeom prst="ellipse">
            <a:avLst/>
          </a:prstGeom>
          <a:solidFill>
            <a:schemeClr val="accent1"/>
          </a:solidFill>
          <a:ln w="12700" cap="sq">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solidFill>
                  <a:schemeClr val="bg2"/>
                </a:solidFill>
              </a:rPr>
              <a:t>Public</a:t>
            </a:r>
          </a:p>
          <a:p>
            <a:pPr algn="ctr"/>
            <a:r>
              <a:rPr lang="en-US">
                <a:solidFill>
                  <a:schemeClr val="bg2"/>
                </a:solidFill>
              </a:rPr>
              <a:t>Utilities</a:t>
            </a:r>
          </a:p>
        </p:txBody>
      </p:sp>
      <p:sp>
        <p:nvSpPr>
          <p:cNvPr id="470021" name="Oval 5"/>
          <p:cNvSpPr>
            <a:spLocks noChangeArrowheads="1"/>
          </p:cNvSpPr>
          <p:nvPr/>
        </p:nvSpPr>
        <p:spPr bwMode="auto">
          <a:xfrm>
            <a:off x="3124200" y="3695700"/>
            <a:ext cx="1676400" cy="990600"/>
          </a:xfrm>
          <a:prstGeom prst="ellipse">
            <a:avLst/>
          </a:prstGeom>
          <a:solidFill>
            <a:schemeClr val="accent1"/>
          </a:solidFill>
          <a:ln w="12700" cap="sq">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solidFill>
                  <a:schemeClr val="bg2"/>
                </a:solidFill>
              </a:rPr>
              <a:t>Investor</a:t>
            </a:r>
          </a:p>
          <a:p>
            <a:pPr algn="ctr"/>
            <a:r>
              <a:rPr lang="en-US">
                <a:solidFill>
                  <a:schemeClr val="bg2"/>
                </a:solidFill>
              </a:rPr>
              <a:t>Owned</a:t>
            </a:r>
          </a:p>
          <a:p>
            <a:pPr algn="ctr"/>
            <a:r>
              <a:rPr lang="en-US">
                <a:solidFill>
                  <a:schemeClr val="bg2"/>
                </a:solidFill>
              </a:rPr>
              <a:t>Utilities</a:t>
            </a:r>
          </a:p>
        </p:txBody>
      </p:sp>
      <p:sp>
        <p:nvSpPr>
          <p:cNvPr id="470022" name="Rectangle 6"/>
          <p:cNvSpPr>
            <a:spLocks noChangeArrowheads="1"/>
          </p:cNvSpPr>
          <p:nvPr/>
        </p:nvSpPr>
        <p:spPr bwMode="auto">
          <a:xfrm>
            <a:off x="528638" y="944563"/>
            <a:ext cx="1905000" cy="1066800"/>
          </a:xfrm>
          <a:prstGeom prst="rect">
            <a:avLst/>
          </a:prstGeom>
          <a:solidFill>
            <a:srgbClr val="008000"/>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t>Northwest Power</a:t>
            </a:r>
          </a:p>
          <a:p>
            <a:pPr algn="ctr"/>
            <a:r>
              <a:rPr lang="en-US"/>
              <a:t>and Conservation</a:t>
            </a:r>
          </a:p>
          <a:p>
            <a:pPr algn="ctr"/>
            <a:r>
              <a:rPr lang="en-US"/>
              <a:t>Council</a:t>
            </a:r>
          </a:p>
        </p:txBody>
      </p:sp>
      <p:sp>
        <p:nvSpPr>
          <p:cNvPr id="470023" name="Rectangle 7"/>
          <p:cNvSpPr>
            <a:spLocks noChangeArrowheads="1"/>
          </p:cNvSpPr>
          <p:nvPr/>
        </p:nvSpPr>
        <p:spPr bwMode="auto">
          <a:xfrm>
            <a:off x="376238" y="3230563"/>
            <a:ext cx="1524000" cy="838200"/>
          </a:xfrm>
          <a:prstGeom prst="rect">
            <a:avLst/>
          </a:prstGeom>
          <a:solidFill>
            <a:schemeClr val="accent2"/>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t>State</a:t>
            </a:r>
          </a:p>
          <a:p>
            <a:pPr algn="ctr"/>
            <a:r>
              <a:rPr lang="en-US"/>
              <a:t>Regulatory</a:t>
            </a:r>
          </a:p>
          <a:p>
            <a:pPr algn="ctr"/>
            <a:r>
              <a:rPr lang="en-US"/>
              <a:t>Commissions</a:t>
            </a:r>
          </a:p>
        </p:txBody>
      </p:sp>
      <p:sp>
        <p:nvSpPr>
          <p:cNvPr id="470024" name="Oval 8"/>
          <p:cNvSpPr>
            <a:spLocks noChangeArrowheads="1"/>
          </p:cNvSpPr>
          <p:nvPr/>
        </p:nvSpPr>
        <p:spPr bwMode="auto">
          <a:xfrm>
            <a:off x="5100638" y="3657600"/>
            <a:ext cx="2438400" cy="1066800"/>
          </a:xfrm>
          <a:prstGeom prst="ellipse">
            <a:avLst/>
          </a:prstGeom>
          <a:solidFill>
            <a:srgbClr val="0000FF"/>
          </a:solidFill>
          <a:ln w="12700" cap="sq">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solidFill>
                  <a:schemeClr val="bg2"/>
                </a:solidFill>
              </a:rPr>
              <a:t>Northwest Energy</a:t>
            </a:r>
          </a:p>
          <a:p>
            <a:pPr algn="ctr"/>
            <a:r>
              <a:rPr lang="en-US">
                <a:solidFill>
                  <a:schemeClr val="bg2"/>
                </a:solidFill>
              </a:rPr>
              <a:t>Efficiency</a:t>
            </a:r>
          </a:p>
          <a:p>
            <a:pPr algn="ctr"/>
            <a:r>
              <a:rPr lang="en-US">
                <a:solidFill>
                  <a:schemeClr val="bg2"/>
                </a:solidFill>
              </a:rPr>
              <a:t>Alliance</a:t>
            </a:r>
          </a:p>
        </p:txBody>
      </p:sp>
      <p:sp>
        <p:nvSpPr>
          <p:cNvPr id="470025" name="Oval 9"/>
          <p:cNvSpPr>
            <a:spLocks noChangeArrowheads="1"/>
          </p:cNvSpPr>
          <p:nvPr/>
        </p:nvSpPr>
        <p:spPr bwMode="auto">
          <a:xfrm>
            <a:off x="1443038" y="4373563"/>
            <a:ext cx="2057400" cy="1143000"/>
          </a:xfrm>
          <a:prstGeom prst="ellipse">
            <a:avLst/>
          </a:prstGeom>
          <a:solidFill>
            <a:srgbClr val="800080"/>
          </a:solidFill>
          <a:ln w="12700" cap="sq">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dirty="0">
                <a:solidFill>
                  <a:schemeClr val="bg2"/>
                </a:solidFill>
                <a:effectLst>
                  <a:outerShdw blurRad="38100" dist="38100" dir="2700000" algn="tl">
                    <a:srgbClr val="000000"/>
                  </a:outerShdw>
                </a:effectLst>
              </a:rPr>
              <a:t>Energy Trust</a:t>
            </a:r>
          </a:p>
          <a:p>
            <a:pPr algn="ctr">
              <a:defRPr/>
            </a:pPr>
            <a:r>
              <a:rPr lang="en-US" dirty="0">
                <a:solidFill>
                  <a:schemeClr val="bg2"/>
                </a:solidFill>
                <a:effectLst>
                  <a:outerShdw blurRad="38100" dist="38100" dir="2700000" algn="tl">
                    <a:srgbClr val="000000"/>
                  </a:outerShdw>
                </a:effectLst>
              </a:rPr>
              <a:t>of</a:t>
            </a:r>
          </a:p>
          <a:p>
            <a:pPr algn="ctr">
              <a:defRPr/>
            </a:pPr>
            <a:r>
              <a:rPr lang="en-US" dirty="0">
                <a:solidFill>
                  <a:schemeClr val="bg2"/>
                </a:solidFill>
                <a:effectLst>
                  <a:outerShdw blurRad="38100" dist="38100" dir="2700000" algn="tl">
                    <a:srgbClr val="000000"/>
                  </a:outerShdw>
                </a:effectLst>
              </a:rPr>
              <a:t>Oregon</a:t>
            </a:r>
          </a:p>
        </p:txBody>
      </p:sp>
      <p:sp>
        <p:nvSpPr>
          <p:cNvPr id="470026" name="Line 10"/>
          <p:cNvSpPr>
            <a:spLocks noChangeShapeType="1"/>
          </p:cNvSpPr>
          <p:nvPr/>
        </p:nvSpPr>
        <p:spPr bwMode="auto">
          <a:xfrm>
            <a:off x="2433638" y="1401763"/>
            <a:ext cx="3352800" cy="228600"/>
          </a:xfrm>
          <a:prstGeom prst="line">
            <a:avLst/>
          </a:prstGeom>
          <a:noFill/>
          <a:ln w="76200" cap="sq" cmpd="tri">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27" name="Line 11"/>
          <p:cNvSpPr>
            <a:spLocks noChangeShapeType="1"/>
          </p:cNvSpPr>
          <p:nvPr/>
        </p:nvSpPr>
        <p:spPr bwMode="auto">
          <a:xfrm>
            <a:off x="1900238" y="2620963"/>
            <a:ext cx="5334000" cy="762000"/>
          </a:xfrm>
          <a:prstGeom prst="line">
            <a:avLst/>
          </a:prstGeom>
          <a:noFill/>
          <a:ln w="57150" cap="sq" cmpd="thinThick">
            <a:solidFill>
              <a:srgbClr val="00FFFF"/>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28" name="Line 12"/>
          <p:cNvSpPr>
            <a:spLocks noChangeShapeType="1"/>
          </p:cNvSpPr>
          <p:nvPr/>
        </p:nvSpPr>
        <p:spPr bwMode="auto">
          <a:xfrm>
            <a:off x="1976438" y="2620963"/>
            <a:ext cx="3581400" cy="1143000"/>
          </a:xfrm>
          <a:prstGeom prst="line">
            <a:avLst/>
          </a:prstGeom>
          <a:noFill/>
          <a:ln w="57150" cap="sq" cmpd="thinThick">
            <a:solidFill>
              <a:srgbClr val="00FFFF"/>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29" name="Line 13"/>
          <p:cNvSpPr>
            <a:spLocks noChangeShapeType="1"/>
          </p:cNvSpPr>
          <p:nvPr/>
        </p:nvSpPr>
        <p:spPr bwMode="auto">
          <a:xfrm>
            <a:off x="1900238" y="2620963"/>
            <a:ext cx="609600" cy="1752600"/>
          </a:xfrm>
          <a:prstGeom prst="line">
            <a:avLst/>
          </a:prstGeom>
          <a:noFill/>
          <a:ln w="57150" cap="sq" cmpd="thinThick">
            <a:solidFill>
              <a:srgbClr val="00FFFF"/>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30" name="Line 14"/>
          <p:cNvSpPr>
            <a:spLocks noChangeShapeType="1"/>
          </p:cNvSpPr>
          <p:nvPr/>
        </p:nvSpPr>
        <p:spPr bwMode="auto">
          <a:xfrm>
            <a:off x="6700838" y="2163763"/>
            <a:ext cx="1066800" cy="609600"/>
          </a:xfrm>
          <a:prstGeom prst="line">
            <a:avLst/>
          </a:prstGeom>
          <a:noFill/>
          <a:ln w="76200" cap="sq" cmpd="tri">
            <a:solidFill>
              <a:srgbClr val="00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31" name="Line 15"/>
          <p:cNvSpPr>
            <a:spLocks noChangeShapeType="1"/>
          </p:cNvSpPr>
          <p:nvPr/>
        </p:nvSpPr>
        <p:spPr bwMode="auto">
          <a:xfrm flipH="1">
            <a:off x="6243638" y="2239963"/>
            <a:ext cx="457200" cy="1371600"/>
          </a:xfrm>
          <a:prstGeom prst="line">
            <a:avLst/>
          </a:prstGeom>
          <a:noFill/>
          <a:ln w="76200" cap="sq" cmpd="tri">
            <a:solidFill>
              <a:srgbClr val="00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32" name="Line 16"/>
          <p:cNvSpPr>
            <a:spLocks noChangeShapeType="1"/>
          </p:cNvSpPr>
          <p:nvPr/>
        </p:nvSpPr>
        <p:spPr bwMode="auto">
          <a:xfrm flipV="1">
            <a:off x="3500438" y="4525963"/>
            <a:ext cx="1981200" cy="381000"/>
          </a:xfrm>
          <a:prstGeom prst="line">
            <a:avLst/>
          </a:prstGeom>
          <a:noFill/>
          <a:ln w="76200" cap="sq" cmpd="tri">
            <a:solidFill>
              <a:srgbClr val="00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33" name="Line 17"/>
          <p:cNvSpPr>
            <a:spLocks noChangeShapeType="1"/>
          </p:cNvSpPr>
          <p:nvPr/>
        </p:nvSpPr>
        <p:spPr bwMode="auto">
          <a:xfrm flipV="1">
            <a:off x="4795838" y="4221163"/>
            <a:ext cx="304800" cy="0"/>
          </a:xfrm>
          <a:prstGeom prst="line">
            <a:avLst/>
          </a:prstGeom>
          <a:noFill/>
          <a:ln w="76200" cap="sq" cmpd="tri">
            <a:solidFill>
              <a:srgbClr val="00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34" name="Rectangle 18"/>
          <p:cNvSpPr>
            <a:spLocks noChangeArrowheads="1"/>
          </p:cNvSpPr>
          <p:nvPr/>
        </p:nvSpPr>
        <p:spPr bwMode="auto">
          <a:xfrm>
            <a:off x="528638" y="2011363"/>
            <a:ext cx="1371600" cy="838200"/>
          </a:xfrm>
          <a:prstGeom prst="rect">
            <a:avLst/>
          </a:prstGeom>
          <a:solidFill>
            <a:srgbClr val="008080"/>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t>Regional</a:t>
            </a:r>
          </a:p>
          <a:p>
            <a:pPr algn="ctr"/>
            <a:r>
              <a:rPr lang="en-US"/>
              <a:t>Technical</a:t>
            </a:r>
          </a:p>
          <a:p>
            <a:pPr algn="ctr"/>
            <a:r>
              <a:rPr lang="en-US"/>
              <a:t>Forum</a:t>
            </a:r>
          </a:p>
        </p:txBody>
      </p:sp>
      <p:sp>
        <p:nvSpPr>
          <p:cNvPr id="470035" name="Line 19"/>
          <p:cNvSpPr>
            <a:spLocks noChangeShapeType="1"/>
          </p:cNvSpPr>
          <p:nvPr/>
        </p:nvSpPr>
        <p:spPr bwMode="auto">
          <a:xfrm>
            <a:off x="1900238" y="2620963"/>
            <a:ext cx="1600200" cy="1143000"/>
          </a:xfrm>
          <a:prstGeom prst="line">
            <a:avLst/>
          </a:prstGeom>
          <a:noFill/>
          <a:ln w="57150" cap="sq" cmpd="thinThick">
            <a:solidFill>
              <a:srgbClr val="00FFFF"/>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36" name="Line 20"/>
          <p:cNvSpPr>
            <a:spLocks noChangeShapeType="1"/>
          </p:cNvSpPr>
          <p:nvPr/>
        </p:nvSpPr>
        <p:spPr bwMode="auto">
          <a:xfrm flipH="1">
            <a:off x="1824038" y="2011363"/>
            <a:ext cx="533400" cy="1219200"/>
          </a:xfrm>
          <a:prstGeom prst="line">
            <a:avLst/>
          </a:prstGeom>
          <a:noFill/>
          <a:ln w="63500" cmpd="thinThick">
            <a:solidFill>
              <a:schemeClr val="tx1"/>
            </a:solidFill>
            <a:prstDash val="sysDot"/>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37" name="Line 21"/>
          <p:cNvSpPr>
            <a:spLocks noChangeShapeType="1"/>
          </p:cNvSpPr>
          <p:nvPr/>
        </p:nvSpPr>
        <p:spPr bwMode="auto">
          <a:xfrm flipH="1">
            <a:off x="7273925" y="3611563"/>
            <a:ext cx="265113" cy="152400"/>
          </a:xfrm>
          <a:prstGeom prst="line">
            <a:avLst/>
          </a:prstGeom>
          <a:noFill/>
          <a:ln w="76200" cap="sq" cmpd="tri">
            <a:solidFill>
              <a:srgbClr val="00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38" name="Line 22"/>
          <p:cNvSpPr>
            <a:spLocks noChangeShapeType="1"/>
          </p:cNvSpPr>
          <p:nvPr/>
        </p:nvSpPr>
        <p:spPr bwMode="auto">
          <a:xfrm flipH="1">
            <a:off x="1900238" y="1858963"/>
            <a:ext cx="3962400" cy="457200"/>
          </a:xfrm>
          <a:prstGeom prst="line">
            <a:avLst/>
          </a:prstGeom>
          <a:noFill/>
          <a:ln w="76200" cap="sq" cmpd="tri">
            <a:solidFill>
              <a:srgbClr val="00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39" name="Line 23"/>
          <p:cNvSpPr>
            <a:spLocks noChangeShapeType="1"/>
          </p:cNvSpPr>
          <p:nvPr/>
        </p:nvSpPr>
        <p:spPr bwMode="auto">
          <a:xfrm flipH="1" flipV="1">
            <a:off x="1900238" y="2392363"/>
            <a:ext cx="1752600" cy="1295400"/>
          </a:xfrm>
          <a:prstGeom prst="line">
            <a:avLst/>
          </a:prstGeom>
          <a:noFill/>
          <a:ln w="76200" cap="sq" cmpd="tri">
            <a:solidFill>
              <a:srgbClr val="00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40" name="Line 24"/>
          <p:cNvSpPr>
            <a:spLocks noChangeShapeType="1"/>
          </p:cNvSpPr>
          <p:nvPr/>
        </p:nvSpPr>
        <p:spPr bwMode="auto">
          <a:xfrm>
            <a:off x="985838" y="4068763"/>
            <a:ext cx="533400" cy="609600"/>
          </a:xfrm>
          <a:prstGeom prst="line">
            <a:avLst/>
          </a:prstGeom>
          <a:noFill/>
          <a:ln w="76200" cap="sq" cmpd="tri">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41" name="Line 25"/>
          <p:cNvSpPr>
            <a:spLocks noChangeShapeType="1"/>
          </p:cNvSpPr>
          <p:nvPr/>
        </p:nvSpPr>
        <p:spPr bwMode="auto">
          <a:xfrm>
            <a:off x="1900238" y="3763963"/>
            <a:ext cx="1219200" cy="381000"/>
          </a:xfrm>
          <a:prstGeom prst="line">
            <a:avLst/>
          </a:prstGeom>
          <a:noFill/>
          <a:ln w="76200" cap="sq" cmpd="tri">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42" name="Text Box 26"/>
          <p:cNvSpPr txBox="1">
            <a:spLocks noChangeArrowheads="1"/>
          </p:cNvSpPr>
          <p:nvPr/>
        </p:nvSpPr>
        <p:spPr bwMode="auto">
          <a:xfrm>
            <a:off x="4414838" y="5135563"/>
            <a:ext cx="2438400" cy="708025"/>
          </a:xfrm>
          <a:prstGeom prst="rect">
            <a:avLst/>
          </a:prstGeom>
          <a:solidFill>
            <a:schemeClr val="tx2"/>
          </a:solidFill>
          <a:ln w="12700" cap="sq">
            <a:solidFill>
              <a:schemeClr val="accent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sz="2000" b="1" dirty="0">
                <a:solidFill>
                  <a:schemeClr val="bg2"/>
                </a:solidFill>
                <a:effectLst>
                  <a:outerShdw blurRad="38100" dist="38100" dir="2700000" algn="tl">
                    <a:srgbClr val="000000"/>
                  </a:outerShdw>
                </a:effectLst>
              </a:rPr>
              <a:t>End Use Consumers</a:t>
            </a:r>
          </a:p>
        </p:txBody>
      </p:sp>
      <p:sp>
        <p:nvSpPr>
          <p:cNvPr id="470043" name="Text Box 27"/>
          <p:cNvSpPr txBox="1">
            <a:spLocks noChangeArrowheads="1"/>
          </p:cNvSpPr>
          <p:nvPr/>
        </p:nvSpPr>
        <p:spPr bwMode="auto">
          <a:xfrm>
            <a:off x="7615238" y="4602163"/>
            <a:ext cx="1341437" cy="1016000"/>
          </a:xfrm>
          <a:prstGeom prst="rect">
            <a:avLst/>
          </a:prstGeom>
          <a:solidFill>
            <a:srgbClr val="008000"/>
          </a:solidFill>
          <a:ln w="12700" cap="sq">
            <a:solidFill>
              <a:schemeClr val="tx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000">
                <a:solidFill>
                  <a:schemeClr val="bg2"/>
                </a:solidFill>
              </a:rPr>
              <a:t>Markets, Codes &amp; Standards</a:t>
            </a:r>
          </a:p>
        </p:txBody>
      </p:sp>
      <p:sp>
        <p:nvSpPr>
          <p:cNvPr id="470044" name="Line 28"/>
          <p:cNvSpPr>
            <a:spLocks noChangeShapeType="1"/>
          </p:cNvSpPr>
          <p:nvPr/>
        </p:nvSpPr>
        <p:spPr bwMode="auto">
          <a:xfrm>
            <a:off x="2433638" y="1782763"/>
            <a:ext cx="4800600" cy="1447800"/>
          </a:xfrm>
          <a:prstGeom prst="line">
            <a:avLst/>
          </a:prstGeom>
          <a:noFill/>
          <a:ln w="63500" cmpd="thinThick">
            <a:solidFill>
              <a:schemeClr val="tx1"/>
            </a:solidFill>
            <a:prstDash val="sysDot"/>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45" name="Line 29"/>
          <p:cNvSpPr>
            <a:spLocks noChangeShapeType="1"/>
          </p:cNvSpPr>
          <p:nvPr/>
        </p:nvSpPr>
        <p:spPr bwMode="auto">
          <a:xfrm>
            <a:off x="2433638" y="1782763"/>
            <a:ext cx="3276600" cy="1828800"/>
          </a:xfrm>
          <a:prstGeom prst="line">
            <a:avLst/>
          </a:prstGeom>
          <a:noFill/>
          <a:ln w="63500" cmpd="thinThick">
            <a:solidFill>
              <a:schemeClr val="tx1"/>
            </a:solidFill>
            <a:prstDash val="sysDot"/>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46" name="Line 30"/>
          <p:cNvSpPr>
            <a:spLocks noChangeShapeType="1"/>
          </p:cNvSpPr>
          <p:nvPr/>
        </p:nvSpPr>
        <p:spPr bwMode="auto">
          <a:xfrm>
            <a:off x="2433638" y="1782763"/>
            <a:ext cx="1676400" cy="1905000"/>
          </a:xfrm>
          <a:prstGeom prst="line">
            <a:avLst/>
          </a:prstGeom>
          <a:noFill/>
          <a:ln w="63500" cmpd="thinThick">
            <a:solidFill>
              <a:schemeClr val="tx1"/>
            </a:solidFill>
            <a:prstDash val="sysDot"/>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47" name="Line 31"/>
          <p:cNvSpPr>
            <a:spLocks noChangeShapeType="1"/>
          </p:cNvSpPr>
          <p:nvPr/>
        </p:nvSpPr>
        <p:spPr bwMode="auto">
          <a:xfrm>
            <a:off x="2438400" y="2133600"/>
            <a:ext cx="228600" cy="2514600"/>
          </a:xfrm>
          <a:prstGeom prst="line">
            <a:avLst/>
          </a:prstGeom>
          <a:noFill/>
          <a:ln w="63500" cmpd="thinThick">
            <a:solidFill>
              <a:schemeClr val="tx1"/>
            </a:solidFill>
            <a:prstDash val="sysDot"/>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48" name="Line 32"/>
          <p:cNvSpPr>
            <a:spLocks noChangeShapeType="1"/>
          </p:cNvSpPr>
          <p:nvPr/>
        </p:nvSpPr>
        <p:spPr bwMode="auto">
          <a:xfrm>
            <a:off x="3424238" y="5135563"/>
            <a:ext cx="990600" cy="152400"/>
          </a:xfrm>
          <a:prstGeom prst="line">
            <a:avLst/>
          </a:prstGeom>
          <a:noFill/>
          <a:ln w="76200" cap="sq" cmpd="tri">
            <a:solidFill>
              <a:srgbClr val="FF00FF"/>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49" name="Line 33"/>
          <p:cNvSpPr>
            <a:spLocks noChangeShapeType="1"/>
          </p:cNvSpPr>
          <p:nvPr/>
        </p:nvSpPr>
        <p:spPr bwMode="auto">
          <a:xfrm>
            <a:off x="4643438" y="4525963"/>
            <a:ext cx="533400" cy="609600"/>
          </a:xfrm>
          <a:prstGeom prst="line">
            <a:avLst/>
          </a:prstGeom>
          <a:noFill/>
          <a:ln w="76200" cap="sq" cmpd="tri">
            <a:solidFill>
              <a:srgbClr val="FF00FF"/>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50" name="Line 34"/>
          <p:cNvSpPr>
            <a:spLocks noChangeShapeType="1"/>
          </p:cNvSpPr>
          <p:nvPr/>
        </p:nvSpPr>
        <p:spPr bwMode="auto">
          <a:xfrm flipH="1">
            <a:off x="6853238" y="3687763"/>
            <a:ext cx="1524000" cy="1676400"/>
          </a:xfrm>
          <a:prstGeom prst="line">
            <a:avLst/>
          </a:prstGeom>
          <a:noFill/>
          <a:ln w="76200" cap="sq" cmpd="tri">
            <a:solidFill>
              <a:srgbClr val="FF00FF"/>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51" name="Line 35"/>
          <p:cNvSpPr>
            <a:spLocks noChangeShapeType="1"/>
          </p:cNvSpPr>
          <p:nvPr/>
        </p:nvSpPr>
        <p:spPr bwMode="auto">
          <a:xfrm flipH="1">
            <a:off x="4643438" y="2163763"/>
            <a:ext cx="2057400" cy="1752600"/>
          </a:xfrm>
          <a:prstGeom prst="line">
            <a:avLst/>
          </a:prstGeom>
          <a:noFill/>
          <a:ln w="76200" cap="sq" cmpd="tri">
            <a:solidFill>
              <a:srgbClr val="00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52" name="Line 36"/>
          <p:cNvSpPr>
            <a:spLocks noChangeShapeType="1"/>
          </p:cNvSpPr>
          <p:nvPr/>
        </p:nvSpPr>
        <p:spPr bwMode="auto">
          <a:xfrm>
            <a:off x="7253288" y="4449763"/>
            <a:ext cx="438150" cy="685800"/>
          </a:xfrm>
          <a:prstGeom prst="line">
            <a:avLst/>
          </a:prstGeom>
          <a:noFill/>
          <a:ln w="76200" cap="sq" cmpd="tri">
            <a:solidFill>
              <a:srgbClr val="FF66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53" name="Line 37"/>
          <p:cNvSpPr>
            <a:spLocks noChangeShapeType="1"/>
          </p:cNvSpPr>
          <p:nvPr/>
        </p:nvSpPr>
        <p:spPr bwMode="auto">
          <a:xfrm flipH="1" flipV="1">
            <a:off x="1824038" y="2849563"/>
            <a:ext cx="381000" cy="1524000"/>
          </a:xfrm>
          <a:prstGeom prst="line">
            <a:avLst/>
          </a:prstGeom>
          <a:noFill/>
          <a:ln w="76200" cap="sq" cmpd="tri">
            <a:solidFill>
              <a:srgbClr val="00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54" name="Line 38"/>
          <p:cNvSpPr>
            <a:spLocks noChangeShapeType="1"/>
          </p:cNvSpPr>
          <p:nvPr/>
        </p:nvSpPr>
        <p:spPr bwMode="auto">
          <a:xfrm>
            <a:off x="228600" y="5410200"/>
            <a:ext cx="381000" cy="0"/>
          </a:xfrm>
          <a:prstGeom prst="line">
            <a:avLst/>
          </a:prstGeom>
          <a:noFill/>
          <a:ln w="76200" cap="sq" cmpd="tri">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55" name="Text Box 39"/>
          <p:cNvSpPr txBox="1">
            <a:spLocks noChangeArrowheads="1"/>
          </p:cNvSpPr>
          <p:nvPr/>
        </p:nvSpPr>
        <p:spPr bwMode="auto">
          <a:xfrm>
            <a:off x="152400" y="6172200"/>
            <a:ext cx="167163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b="1" dirty="0">
                <a:effectLst>
                  <a:outerShdw blurRad="38100" dist="38100" dir="2700000" algn="tl">
                    <a:srgbClr val="000000"/>
                  </a:outerShdw>
                </a:effectLst>
              </a:rPr>
              <a:t>= </a:t>
            </a:r>
            <a:r>
              <a:rPr lang="en-US" sz="1200" b="1" dirty="0">
                <a:effectLst>
                  <a:outerShdw blurRad="38100" dist="38100" dir="2700000" algn="tl">
                    <a:srgbClr val="000000"/>
                  </a:outerShdw>
                </a:effectLst>
              </a:rPr>
              <a:t>Policy </a:t>
            </a:r>
          </a:p>
          <a:p>
            <a:pPr>
              <a:defRPr/>
            </a:pPr>
            <a:r>
              <a:rPr lang="en-US" sz="1200" b="1" dirty="0">
                <a:effectLst>
                  <a:outerShdw blurRad="38100" dist="38100" dir="2700000" algn="tl">
                    <a:srgbClr val="000000"/>
                  </a:outerShdw>
                </a:effectLst>
              </a:rPr>
              <a:t>Recommendations</a:t>
            </a:r>
          </a:p>
        </p:txBody>
      </p:sp>
      <p:sp>
        <p:nvSpPr>
          <p:cNvPr id="470056" name="Line 40"/>
          <p:cNvSpPr>
            <a:spLocks noChangeShapeType="1"/>
          </p:cNvSpPr>
          <p:nvPr/>
        </p:nvSpPr>
        <p:spPr bwMode="auto">
          <a:xfrm>
            <a:off x="2895600" y="6172200"/>
            <a:ext cx="381000" cy="0"/>
          </a:xfrm>
          <a:prstGeom prst="line">
            <a:avLst/>
          </a:prstGeom>
          <a:noFill/>
          <a:ln w="76200" cap="sq" cmpd="tri">
            <a:solidFill>
              <a:srgbClr val="00FFFF"/>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57" name="Text Box 41"/>
          <p:cNvSpPr txBox="1">
            <a:spLocks noChangeArrowheads="1"/>
          </p:cNvSpPr>
          <p:nvPr/>
        </p:nvSpPr>
        <p:spPr bwMode="auto">
          <a:xfrm>
            <a:off x="2895600" y="6248400"/>
            <a:ext cx="1385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1200" b="1" dirty="0">
                <a:solidFill>
                  <a:srgbClr val="66FFFF"/>
                </a:solidFill>
                <a:effectLst>
                  <a:outerShdw blurRad="38100" dist="38100" dir="2700000" algn="tl">
                    <a:srgbClr val="000000"/>
                  </a:outerShdw>
                </a:effectLst>
              </a:rPr>
              <a:t>= Technical</a:t>
            </a:r>
          </a:p>
          <a:p>
            <a:pPr>
              <a:defRPr/>
            </a:pPr>
            <a:r>
              <a:rPr lang="en-US" sz="1200" b="1" dirty="0">
                <a:solidFill>
                  <a:srgbClr val="66FFFF"/>
                </a:solidFill>
                <a:effectLst>
                  <a:outerShdw blurRad="38100" dist="38100" dir="2700000" algn="tl">
                    <a:srgbClr val="000000"/>
                  </a:outerShdw>
                </a:effectLst>
              </a:rPr>
              <a:t>Recommendations</a:t>
            </a:r>
          </a:p>
        </p:txBody>
      </p:sp>
      <p:sp>
        <p:nvSpPr>
          <p:cNvPr id="470058" name="Line 42"/>
          <p:cNvSpPr>
            <a:spLocks noChangeShapeType="1"/>
          </p:cNvSpPr>
          <p:nvPr/>
        </p:nvSpPr>
        <p:spPr bwMode="auto">
          <a:xfrm>
            <a:off x="1871663" y="6172200"/>
            <a:ext cx="457200" cy="0"/>
          </a:xfrm>
          <a:prstGeom prst="line">
            <a:avLst/>
          </a:prstGeom>
          <a:noFill/>
          <a:ln w="76200" cap="sq" cmpd="tri">
            <a:solidFill>
              <a:srgbClr val="00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59" name="Text Box 43"/>
          <p:cNvSpPr txBox="1">
            <a:spLocks noChangeArrowheads="1"/>
          </p:cNvSpPr>
          <p:nvPr/>
        </p:nvSpPr>
        <p:spPr bwMode="auto">
          <a:xfrm>
            <a:off x="1757363" y="6324600"/>
            <a:ext cx="895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1200" b="1" dirty="0">
                <a:solidFill>
                  <a:srgbClr val="00FF00"/>
                </a:solidFill>
                <a:effectLst>
                  <a:outerShdw blurRad="38100" dist="38100" dir="2700000" algn="tl">
                    <a:srgbClr val="000000"/>
                  </a:outerShdw>
                </a:effectLst>
              </a:rPr>
              <a:t>= Program</a:t>
            </a:r>
          </a:p>
          <a:p>
            <a:pPr>
              <a:defRPr/>
            </a:pPr>
            <a:r>
              <a:rPr lang="en-US" sz="1200" b="1" dirty="0">
                <a:solidFill>
                  <a:srgbClr val="00FF00"/>
                </a:solidFill>
                <a:effectLst>
                  <a:outerShdw blurRad="38100" dist="38100" dir="2700000" algn="tl">
                    <a:srgbClr val="000000"/>
                  </a:outerShdw>
                </a:effectLst>
              </a:rPr>
              <a:t>Funding</a:t>
            </a:r>
            <a:r>
              <a:rPr lang="en-US" sz="1200" b="1" dirty="0">
                <a:solidFill>
                  <a:schemeClr val="tx2"/>
                </a:solidFill>
                <a:effectLst>
                  <a:outerShdw blurRad="38100" dist="38100" dir="2700000" algn="tl">
                    <a:srgbClr val="000000"/>
                  </a:outerShdw>
                </a:effectLst>
              </a:rPr>
              <a:t> </a:t>
            </a:r>
          </a:p>
        </p:txBody>
      </p:sp>
      <p:sp>
        <p:nvSpPr>
          <p:cNvPr id="470060" name="Line 44"/>
          <p:cNvSpPr>
            <a:spLocks noChangeShapeType="1"/>
          </p:cNvSpPr>
          <p:nvPr/>
        </p:nvSpPr>
        <p:spPr bwMode="auto">
          <a:xfrm flipV="1">
            <a:off x="1976438" y="2011363"/>
            <a:ext cx="4114800" cy="609600"/>
          </a:xfrm>
          <a:prstGeom prst="line">
            <a:avLst/>
          </a:prstGeom>
          <a:noFill/>
          <a:ln w="57150" cap="sq" cmpd="thinThick">
            <a:solidFill>
              <a:srgbClr val="00FFFF"/>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61" name="Line 45"/>
          <p:cNvSpPr>
            <a:spLocks noChangeShapeType="1"/>
          </p:cNvSpPr>
          <p:nvPr/>
        </p:nvSpPr>
        <p:spPr bwMode="auto">
          <a:xfrm>
            <a:off x="4800600" y="6096000"/>
            <a:ext cx="457200" cy="0"/>
          </a:xfrm>
          <a:prstGeom prst="line">
            <a:avLst/>
          </a:prstGeom>
          <a:noFill/>
          <a:ln w="76200" cap="sq" cmpd="tri">
            <a:solidFill>
              <a:srgbClr val="FF00FF"/>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62" name="Text Box 46"/>
          <p:cNvSpPr txBox="1">
            <a:spLocks noChangeArrowheads="1"/>
          </p:cNvSpPr>
          <p:nvPr/>
        </p:nvSpPr>
        <p:spPr bwMode="auto">
          <a:xfrm>
            <a:off x="4724400" y="6172200"/>
            <a:ext cx="1181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1200" b="1" dirty="0">
                <a:solidFill>
                  <a:srgbClr val="FF66FF"/>
                </a:solidFill>
                <a:effectLst>
                  <a:outerShdw blurRad="38100" dist="38100" dir="2700000" algn="tl">
                    <a:srgbClr val="000000"/>
                  </a:outerShdw>
                </a:effectLst>
              </a:rPr>
              <a:t>= Conservation</a:t>
            </a:r>
          </a:p>
          <a:p>
            <a:pPr>
              <a:defRPr/>
            </a:pPr>
            <a:r>
              <a:rPr lang="en-US" sz="1200" b="1" dirty="0">
                <a:solidFill>
                  <a:srgbClr val="FF66FF"/>
                </a:solidFill>
                <a:effectLst>
                  <a:outerShdw blurRad="38100" dist="38100" dir="2700000" algn="tl">
                    <a:srgbClr val="000000"/>
                  </a:outerShdw>
                </a:effectLst>
              </a:rPr>
              <a:t>Programs</a:t>
            </a:r>
          </a:p>
        </p:txBody>
      </p:sp>
      <p:sp>
        <p:nvSpPr>
          <p:cNvPr id="470063" name="Line 47"/>
          <p:cNvSpPr>
            <a:spLocks noChangeShapeType="1"/>
          </p:cNvSpPr>
          <p:nvPr/>
        </p:nvSpPr>
        <p:spPr bwMode="auto">
          <a:xfrm>
            <a:off x="6248400" y="6096000"/>
            <a:ext cx="457200" cy="0"/>
          </a:xfrm>
          <a:prstGeom prst="line">
            <a:avLst/>
          </a:prstGeom>
          <a:noFill/>
          <a:ln w="76200" cap="sq" cmpd="tri">
            <a:solidFill>
              <a:srgbClr val="FF66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64" name="Text Box 48"/>
          <p:cNvSpPr txBox="1">
            <a:spLocks noChangeArrowheads="1"/>
          </p:cNvSpPr>
          <p:nvPr/>
        </p:nvSpPr>
        <p:spPr bwMode="auto">
          <a:xfrm>
            <a:off x="6172200" y="6172200"/>
            <a:ext cx="18811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b="1">
                <a:solidFill>
                  <a:srgbClr val="FF6600"/>
                </a:solidFill>
              </a:rPr>
              <a:t>= Market Transformation</a:t>
            </a:r>
          </a:p>
          <a:p>
            <a:pPr eaLnBrk="1" hangingPunct="1"/>
            <a:r>
              <a:rPr lang="en-US" sz="1200" b="1">
                <a:solidFill>
                  <a:srgbClr val="FF6600"/>
                </a:solidFill>
              </a:rPr>
              <a:t>Programs/Projects</a:t>
            </a:r>
          </a:p>
        </p:txBody>
      </p:sp>
      <p:sp>
        <p:nvSpPr>
          <p:cNvPr id="470065" name="Text Box 49"/>
          <p:cNvSpPr txBox="1">
            <a:spLocks noChangeArrowheads="1"/>
          </p:cNvSpPr>
          <p:nvPr/>
        </p:nvSpPr>
        <p:spPr bwMode="auto">
          <a:xfrm>
            <a:off x="3652838" y="1020763"/>
            <a:ext cx="1676400" cy="415925"/>
          </a:xfrm>
          <a:prstGeom prst="rect">
            <a:avLst/>
          </a:prstGeom>
          <a:noFill/>
          <a:ln w="19050">
            <a:solidFill>
              <a:schemeClr val="tx2"/>
            </a:solidFill>
            <a:prstDash val="sysDot"/>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sz="2000" b="1" i="1" dirty="0">
                <a:effectLst>
                  <a:outerShdw blurRad="38100" dist="38100" dir="2700000" algn="tl">
                    <a:srgbClr val="000000"/>
                  </a:outerShdw>
                </a:effectLst>
              </a:rPr>
              <a:t>The “Plan”</a:t>
            </a:r>
          </a:p>
        </p:txBody>
      </p:sp>
      <p:sp>
        <p:nvSpPr>
          <p:cNvPr id="470066" name="Line 50"/>
          <p:cNvSpPr>
            <a:spLocks noChangeShapeType="1"/>
          </p:cNvSpPr>
          <p:nvPr/>
        </p:nvSpPr>
        <p:spPr bwMode="auto">
          <a:xfrm>
            <a:off x="228600" y="6172200"/>
            <a:ext cx="381000" cy="0"/>
          </a:xfrm>
          <a:prstGeom prst="line">
            <a:avLst/>
          </a:prstGeom>
          <a:noFill/>
          <a:ln w="63500" cmpd="thinThick">
            <a:solidFill>
              <a:schemeClr val="tx1"/>
            </a:solidFill>
            <a:prstDash val="sysDot"/>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67" name="Rectangle 51"/>
          <p:cNvSpPr>
            <a:spLocks noChangeArrowheads="1"/>
          </p:cNvSpPr>
          <p:nvPr/>
        </p:nvSpPr>
        <p:spPr bwMode="auto">
          <a:xfrm>
            <a:off x="152400" y="5486400"/>
            <a:ext cx="1295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b="1" dirty="0">
                <a:effectLst>
                  <a:outerShdw blurRad="38100" dist="38100" dir="2700000" algn="tl">
                    <a:srgbClr val="000000"/>
                  </a:outerShdw>
                </a:effectLst>
              </a:rPr>
              <a:t>= </a:t>
            </a:r>
            <a:r>
              <a:rPr lang="en-US" sz="1200" b="1" dirty="0">
                <a:effectLst>
                  <a:outerShdw blurRad="38100" dist="38100" dir="2700000" algn="tl">
                    <a:srgbClr val="000000"/>
                  </a:outerShdw>
                </a:effectLst>
              </a:rPr>
              <a:t>Policy </a:t>
            </a:r>
          </a:p>
        </p:txBody>
      </p:sp>
      <p:sp>
        <p:nvSpPr>
          <p:cNvPr id="470068" name="Line 52"/>
          <p:cNvSpPr>
            <a:spLocks noChangeShapeType="1"/>
          </p:cNvSpPr>
          <p:nvPr/>
        </p:nvSpPr>
        <p:spPr bwMode="auto">
          <a:xfrm flipH="1" flipV="1">
            <a:off x="7691438" y="1935163"/>
            <a:ext cx="533400" cy="762000"/>
          </a:xfrm>
          <a:prstGeom prst="line">
            <a:avLst/>
          </a:prstGeom>
          <a:noFill/>
          <a:ln w="101600" cap="sq" cmpd="tri">
            <a:pattFill prst="smCheck">
              <a:fgClr>
                <a:schemeClr val="accent2"/>
              </a:fgClr>
              <a:bgClr>
                <a:srgbClr val="FFFFFF"/>
              </a:bgClr>
            </a:pattFill>
            <a:round/>
            <a:headEnd type="none" w="sm" len="sm"/>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69" name="Line 53"/>
          <p:cNvSpPr>
            <a:spLocks noChangeShapeType="1"/>
          </p:cNvSpPr>
          <p:nvPr/>
        </p:nvSpPr>
        <p:spPr bwMode="auto">
          <a:xfrm flipH="1">
            <a:off x="2814638" y="4297363"/>
            <a:ext cx="304800" cy="152400"/>
          </a:xfrm>
          <a:prstGeom prst="line">
            <a:avLst/>
          </a:prstGeom>
          <a:noFill/>
          <a:ln w="76200" cap="sq" cmpd="tri">
            <a:solidFill>
              <a:srgbClr val="00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70" name="Line 54"/>
          <p:cNvSpPr>
            <a:spLocks noChangeShapeType="1"/>
          </p:cNvSpPr>
          <p:nvPr/>
        </p:nvSpPr>
        <p:spPr bwMode="auto">
          <a:xfrm flipV="1">
            <a:off x="6853238" y="3687763"/>
            <a:ext cx="1219200" cy="1447800"/>
          </a:xfrm>
          <a:prstGeom prst="line">
            <a:avLst/>
          </a:prstGeom>
          <a:noFill/>
          <a:ln w="101600" cap="sq" cmpd="tri">
            <a:pattFill prst="smCheck">
              <a:fgClr>
                <a:schemeClr val="accent2"/>
              </a:fgClr>
              <a:bgClr>
                <a:srgbClr val="FFFFFF"/>
              </a:bgClr>
            </a:pattFill>
            <a:round/>
            <a:headEnd type="none" w="sm" len="sm"/>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71" name="Line 55"/>
          <p:cNvSpPr>
            <a:spLocks noChangeShapeType="1"/>
          </p:cNvSpPr>
          <p:nvPr/>
        </p:nvSpPr>
        <p:spPr bwMode="auto">
          <a:xfrm flipH="1" flipV="1">
            <a:off x="3881438" y="4678363"/>
            <a:ext cx="762000" cy="457200"/>
          </a:xfrm>
          <a:prstGeom prst="line">
            <a:avLst/>
          </a:prstGeom>
          <a:noFill/>
          <a:ln w="101600" cap="sq" cmpd="tri">
            <a:pattFill prst="smCheck">
              <a:fgClr>
                <a:schemeClr val="accent2"/>
              </a:fgClr>
              <a:bgClr>
                <a:srgbClr val="FFFFFF"/>
              </a:bgClr>
            </a:pattFill>
            <a:round/>
            <a:headEnd type="none" w="sm" len="sm"/>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72" name="Line 56"/>
          <p:cNvSpPr>
            <a:spLocks noChangeShapeType="1"/>
          </p:cNvSpPr>
          <p:nvPr/>
        </p:nvSpPr>
        <p:spPr bwMode="auto">
          <a:xfrm flipV="1">
            <a:off x="152400" y="4648200"/>
            <a:ext cx="838200" cy="0"/>
          </a:xfrm>
          <a:prstGeom prst="line">
            <a:avLst/>
          </a:prstGeom>
          <a:noFill/>
          <a:ln w="101600" cap="sq" cmpd="tri">
            <a:pattFill prst="smCheck">
              <a:fgClr>
                <a:schemeClr val="accent2"/>
              </a:fgClr>
              <a:bgClr>
                <a:srgbClr val="FFFFFF"/>
              </a:bgClr>
            </a:pattFill>
            <a:round/>
            <a:headEnd type="none" w="sm" len="sm"/>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0073" name="Text Box 57"/>
          <p:cNvSpPr txBox="1">
            <a:spLocks noChangeArrowheads="1"/>
          </p:cNvSpPr>
          <p:nvPr/>
        </p:nvSpPr>
        <p:spPr bwMode="auto">
          <a:xfrm>
            <a:off x="212725" y="4837113"/>
            <a:ext cx="8334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1200" b="1" dirty="0">
                <a:solidFill>
                  <a:srgbClr val="00FF00"/>
                </a:solidFill>
                <a:effectLst>
                  <a:outerShdw blurRad="38100" dist="38100" dir="2700000" algn="tl">
                    <a:srgbClr val="000000"/>
                  </a:outerShdw>
                </a:effectLst>
              </a:rPr>
              <a:t>= Rate</a:t>
            </a:r>
          </a:p>
          <a:p>
            <a:pPr>
              <a:defRPr/>
            </a:pPr>
            <a:r>
              <a:rPr lang="en-US" dirty="0">
                <a:solidFill>
                  <a:srgbClr val="00FF00"/>
                </a:solidFill>
              </a:rPr>
              <a:t> </a:t>
            </a:r>
            <a:r>
              <a:rPr lang="en-US" sz="1200" b="1" dirty="0">
                <a:solidFill>
                  <a:srgbClr val="00FF00"/>
                </a:solidFill>
                <a:effectLst>
                  <a:outerShdw blurRad="38100" dist="38100" dir="2700000" algn="tl">
                    <a:srgbClr val="000000"/>
                  </a:outerShdw>
                </a:effectLst>
              </a:rPr>
              <a:t>Revenues</a:t>
            </a:r>
          </a:p>
        </p:txBody>
      </p:sp>
      <p:sp>
        <p:nvSpPr>
          <p:cNvPr id="58" name="Line 36"/>
          <p:cNvSpPr>
            <a:spLocks noChangeShapeType="1"/>
          </p:cNvSpPr>
          <p:nvPr/>
        </p:nvSpPr>
        <p:spPr bwMode="auto">
          <a:xfrm flipH="1">
            <a:off x="6243638" y="4724400"/>
            <a:ext cx="4762" cy="411163"/>
          </a:xfrm>
          <a:prstGeom prst="line">
            <a:avLst/>
          </a:prstGeom>
          <a:noFill/>
          <a:ln w="76200" cap="sq" cmpd="tri">
            <a:solidFill>
              <a:srgbClr val="FF66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7002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7003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7001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7002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470021"/>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47002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470024"/>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470025"/>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470042"/>
                                        </p:tgtEl>
                                        <p:attrNameLst>
                                          <p:attrName>style.visibility</p:attrName>
                                        </p:attrNameLst>
                                      </p:cBhvr>
                                      <p:to>
                                        <p:strVal val="visible"/>
                                      </p:to>
                                    </p:set>
                                    <p:anim calcmode="lin" valueType="num">
                                      <p:cBhvr>
                                        <p:cTn id="39" dur="1000" fill="hold"/>
                                        <p:tgtEl>
                                          <p:spTgt spid="470042"/>
                                        </p:tgtEl>
                                        <p:attrNameLst>
                                          <p:attrName>ppt_w</p:attrName>
                                        </p:attrNameLst>
                                      </p:cBhvr>
                                      <p:tavLst>
                                        <p:tav tm="0">
                                          <p:val>
                                            <p:fltVal val="0"/>
                                          </p:val>
                                        </p:tav>
                                        <p:tav tm="100000">
                                          <p:val>
                                            <p:strVal val="#ppt_w"/>
                                          </p:val>
                                        </p:tav>
                                      </p:tavLst>
                                    </p:anim>
                                    <p:anim calcmode="lin" valueType="num">
                                      <p:cBhvr>
                                        <p:cTn id="40" dur="1000" fill="hold"/>
                                        <p:tgtEl>
                                          <p:spTgt spid="470042"/>
                                        </p:tgtEl>
                                        <p:attrNameLst>
                                          <p:attrName>ppt_h</p:attrName>
                                        </p:attrNameLst>
                                      </p:cBhvr>
                                      <p:tavLst>
                                        <p:tav tm="0">
                                          <p:val>
                                            <p:fltVal val="0"/>
                                          </p:val>
                                        </p:tav>
                                        <p:tav tm="100000">
                                          <p:val>
                                            <p:strVal val="#ppt_h"/>
                                          </p:val>
                                        </p:tav>
                                      </p:tavLst>
                                    </p:anim>
                                    <p:anim calcmode="lin" valueType="num">
                                      <p:cBhvr>
                                        <p:cTn id="41" dur="1000" fill="hold"/>
                                        <p:tgtEl>
                                          <p:spTgt spid="470042"/>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47004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15" presetClass="entr" presetSubtype="0" fill="hold" grpId="0" nodeType="clickEffect">
                                  <p:stCondLst>
                                    <p:cond delay="0"/>
                                  </p:stCondLst>
                                  <p:childTnLst>
                                    <p:set>
                                      <p:cBhvr>
                                        <p:cTn id="46" dur="1" fill="hold">
                                          <p:stCondLst>
                                            <p:cond delay="0"/>
                                          </p:stCondLst>
                                        </p:cTn>
                                        <p:tgtEl>
                                          <p:spTgt spid="470043"/>
                                        </p:tgtEl>
                                        <p:attrNameLst>
                                          <p:attrName>style.visibility</p:attrName>
                                        </p:attrNameLst>
                                      </p:cBhvr>
                                      <p:to>
                                        <p:strVal val="visible"/>
                                      </p:to>
                                    </p:set>
                                    <p:anim calcmode="lin" valueType="num">
                                      <p:cBhvr>
                                        <p:cTn id="47" dur="1000" fill="hold"/>
                                        <p:tgtEl>
                                          <p:spTgt spid="470043"/>
                                        </p:tgtEl>
                                        <p:attrNameLst>
                                          <p:attrName>ppt_w</p:attrName>
                                        </p:attrNameLst>
                                      </p:cBhvr>
                                      <p:tavLst>
                                        <p:tav tm="0">
                                          <p:val>
                                            <p:fltVal val="0"/>
                                          </p:val>
                                        </p:tav>
                                        <p:tav tm="100000">
                                          <p:val>
                                            <p:strVal val="#ppt_w"/>
                                          </p:val>
                                        </p:tav>
                                      </p:tavLst>
                                    </p:anim>
                                    <p:anim calcmode="lin" valueType="num">
                                      <p:cBhvr>
                                        <p:cTn id="48" dur="1000" fill="hold"/>
                                        <p:tgtEl>
                                          <p:spTgt spid="470043"/>
                                        </p:tgtEl>
                                        <p:attrNameLst>
                                          <p:attrName>ppt_h</p:attrName>
                                        </p:attrNameLst>
                                      </p:cBhvr>
                                      <p:tavLst>
                                        <p:tav tm="0">
                                          <p:val>
                                            <p:fltVal val="0"/>
                                          </p:val>
                                        </p:tav>
                                        <p:tav tm="100000">
                                          <p:val>
                                            <p:strVal val="#ppt_h"/>
                                          </p:val>
                                        </p:tav>
                                      </p:tavLst>
                                    </p:anim>
                                    <p:anim calcmode="lin" valueType="num">
                                      <p:cBhvr>
                                        <p:cTn id="49" dur="1000" fill="hold"/>
                                        <p:tgtEl>
                                          <p:spTgt spid="470043"/>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47004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470068"/>
                                        </p:tgtEl>
                                        <p:attrNameLst>
                                          <p:attrName>style.visibility</p:attrName>
                                        </p:attrNameLst>
                                      </p:cBhvr>
                                      <p:to>
                                        <p:strVal val="visible"/>
                                      </p:to>
                                    </p:set>
                                  </p:childTnLst>
                                </p:cTn>
                              </p:par>
                            </p:childTnLst>
                          </p:cTn>
                        </p:par>
                        <p:par>
                          <p:cTn id="55" fill="hold" nodeType="afterGroup">
                            <p:stCondLst>
                              <p:cond delay="500"/>
                            </p:stCondLst>
                            <p:childTnLst>
                              <p:par>
                                <p:cTn id="56" presetID="1" presetClass="entr" presetSubtype="0" fill="hold" grpId="0" nodeType="afterEffect">
                                  <p:stCondLst>
                                    <p:cond delay="0"/>
                                  </p:stCondLst>
                                  <p:childTnLst>
                                    <p:set>
                                      <p:cBhvr>
                                        <p:cTn id="57" dur="1" fill="hold">
                                          <p:stCondLst>
                                            <p:cond delay="499"/>
                                          </p:stCondLst>
                                        </p:cTn>
                                        <p:tgtEl>
                                          <p:spTgt spid="470070"/>
                                        </p:tgtEl>
                                        <p:attrNameLst>
                                          <p:attrName>style.visibility</p:attrName>
                                        </p:attrNameLst>
                                      </p:cBhvr>
                                      <p:to>
                                        <p:strVal val="visible"/>
                                      </p:to>
                                    </p:set>
                                  </p:childTnLst>
                                </p:cTn>
                              </p:par>
                            </p:childTnLst>
                          </p:cTn>
                        </p:par>
                        <p:par>
                          <p:cTn id="58" fill="hold" nodeType="afterGroup">
                            <p:stCondLst>
                              <p:cond delay="1000"/>
                            </p:stCondLst>
                            <p:childTnLst>
                              <p:par>
                                <p:cTn id="59" presetID="1" presetClass="entr" presetSubtype="0" fill="hold" grpId="0" nodeType="afterEffect">
                                  <p:stCondLst>
                                    <p:cond delay="0"/>
                                  </p:stCondLst>
                                  <p:childTnLst>
                                    <p:set>
                                      <p:cBhvr>
                                        <p:cTn id="60" dur="1" fill="hold">
                                          <p:stCondLst>
                                            <p:cond delay="499"/>
                                          </p:stCondLst>
                                        </p:cTn>
                                        <p:tgtEl>
                                          <p:spTgt spid="470071"/>
                                        </p:tgtEl>
                                        <p:attrNameLst>
                                          <p:attrName>style.visibility</p:attrName>
                                        </p:attrNameLst>
                                      </p:cBhvr>
                                      <p:to>
                                        <p:strVal val="visible"/>
                                      </p:to>
                                    </p:set>
                                  </p:childTnLst>
                                </p:cTn>
                              </p:par>
                            </p:childTnLst>
                          </p:cTn>
                        </p:par>
                        <p:par>
                          <p:cTn id="61" fill="hold" nodeType="afterGroup">
                            <p:stCondLst>
                              <p:cond delay="1500"/>
                            </p:stCondLst>
                            <p:childTnLst>
                              <p:par>
                                <p:cTn id="62" presetID="1" presetClass="entr" presetSubtype="0" fill="hold" grpId="0" nodeType="afterEffect">
                                  <p:stCondLst>
                                    <p:cond delay="0"/>
                                  </p:stCondLst>
                                  <p:childTnLst>
                                    <p:set>
                                      <p:cBhvr>
                                        <p:cTn id="63" dur="1" fill="hold">
                                          <p:stCondLst>
                                            <p:cond delay="499"/>
                                          </p:stCondLst>
                                        </p:cTn>
                                        <p:tgtEl>
                                          <p:spTgt spid="470072"/>
                                        </p:tgtEl>
                                        <p:attrNameLst>
                                          <p:attrName>style.visibility</p:attrName>
                                        </p:attrNameLst>
                                      </p:cBhvr>
                                      <p:to>
                                        <p:strVal val="visible"/>
                                      </p:to>
                                    </p:set>
                                  </p:childTnLst>
                                </p:cTn>
                              </p:par>
                            </p:childTnLst>
                          </p:cTn>
                        </p:par>
                        <p:par>
                          <p:cTn id="64" fill="hold" nodeType="afterGroup">
                            <p:stCondLst>
                              <p:cond delay="2000"/>
                            </p:stCondLst>
                            <p:childTnLst>
                              <p:par>
                                <p:cTn id="65" presetID="1" presetClass="entr" presetSubtype="0" fill="hold" grpId="0" nodeType="afterEffect">
                                  <p:stCondLst>
                                    <p:cond delay="0"/>
                                  </p:stCondLst>
                                  <p:childTnLst>
                                    <p:set>
                                      <p:cBhvr>
                                        <p:cTn id="66" dur="1" fill="hold">
                                          <p:stCondLst>
                                            <p:cond delay="499"/>
                                          </p:stCondLst>
                                        </p:cTn>
                                        <p:tgtEl>
                                          <p:spTgt spid="470073"/>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withGroup">
                            <p:stCondLst>
                              <p:cond delay="0"/>
                            </p:stCondLst>
                            <p:childTnLst>
                              <p:par>
                                <p:cTn id="69" presetID="1" presetClass="entr" presetSubtype="0" fill="hold" grpId="0" nodeType="clickEffect">
                                  <p:stCondLst>
                                    <p:cond delay="0"/>
                                  </p:stCondLst>
                                  <p:childTnLst>
                                    <p:set>
                                      <p:cBhvr>
                                        <p:cTn id="70" dur="1" fill="hold">
                                          <p:stCondLst>
                                            <p:cond delay="499"/>
                                          </p:stCondLst>
                                        </p:cTn>
                                        <p:tgtEl>
                                          <p:spTgt spid="470054"/>
                                        </p:tgtEl>
                                        <p:attrNameLst>
                                          <p:attrName>style.visibility</p:attrName>
                                        </p:attrNameLst>
                                      </p:cBhvr>
                                      <p:to>
                                        <p:strVal val="visible"/>
                                      </p:to>
                                    </p:set>
                                  </p:childTnLst>
                                </p:cTn>
                              </p:par>
                            </p:childTnLst>
                          </p:cTn>
                        </p:par>
                        <p:par>
                          <p:cTn id="71" fill="hold" nodeType="afterGroup">
                            <p:stCondLst>
                              <p:cond delay="500"/>
                            </p:stCondLst>
                            <p:childTnLst>
                              <p:par>
                                <p:cTn id="72" presetID="1" presetClass="entr" presetSubtype="0" fill="hold" grpId="0" nodeType="afterEffect">
                                  <p:stCondLst>
                                    <p:cond delay="0"/>
                                  </p:stCondLst>
                                  <p:childTnLst>
                                    <p:set>
                                      <p:cBhvr>
                                        <p:cTn id="73" dur="1" fill="hold">
                                          <p:stCondLst>
                                            <p:cond delay="499"/>
                                          </p:stCondLst>
                                        </p:cTn>
                                        <p:tgtEl>
                                          <p:spTgt spid="470067"/>
                                        </p:tgtEl>
                                        <p:attrNameLst>
                                          <p:attrName>style.visibility</p:attrName>
                                        </p:attrNameLst>
                                      </p:cBhvr>
                                      <p:to>
                                        <p:strVal val="visible"/>
                                      </p:to>
                                    </p:set>
                                  </p:childTnLst>
                                </p:cTn>
                              </p:par>
                            </p:childTnLst>
                          </p:cTn>
                        </p:par>
                        <p:par>
                          <p:cTn id="74" fill="hold" nodeType="afterGroup">
                            <p:stCondLst>
                              <p:cond delay="1000"/>
                            </p:stCondLst>
                            <p:childTnLst>
                              <p:par>
                                <p:cTn id="75" presetID="1" presetClass="entr" presetSubtype="0" fill="hold" grpId="0" nodeType="afterEffect">
                                  <p:stCondLst>
                                    <p:cond delay="0"/>
                                  </p:stCondLst>
                                  <p:childTnLst>
                                    <p:set>
                                      <p:cBhvr>
                                        <p:cTn id="76" dur="1" fill="hold">
                                          <p:stCondLst>
                                            <p:cond delay="499"/>
                                          </p:stCondLst>
                                        </p:cTn>
                                        <p:tgtEl>
                                          <p:spTgt spid="470065"/>
                                        </p:tgtEl>
                                        <p:attrNameLst>
                                          <p:attrName>style.visibility</p:attrName>
                                        </p:attrNameLst>
                                      </p:cBhvr>
                                      <p:to>
                                        <p:strVal val="visible"/>
                                      </p:to>
                                    </p:set>
                                  </p:childTnLst>
                                </p:cTn>
                              </p:par>
                            </p:childTnLst>
                          </p:cTn>
                        </p:par>
                        <p:par>
                          <p:cTn id="77" fill="hold" nodeType="afterGroup">
                            <p:stCondLst>
                              <p:cond delay="1500"/>
                            </p:stCondLst>
                            <p:childTnLst>
                              <p:par>
                                <p:cTn id="78" presetID="1" presetClass="entr" presetSubtype="0" fill="hold" grpId="0" nodeType="afterEffect">
                                  <p:stCondLst>
                                    <p:cond delay="0"/>
                                  </p:stCondLst>
                                  <p:childTnLst>
                                    <p:set>
                                      <p:cBhvr>
                                        <p:cTn id="79" dur="1" fill="hold">
                                          <p:stCondLst>
                                            <p:cond delay="499"/>
                                          </p:stCondLst>
                                        </p:cTn>
                                        <p:tgtEl>
                                          <p:spTgt spid="470026"/>
                                        </p:tgtEl>
                                        <p:attrNameLst>
                                          <p:attrName>style.visibility</p:attrName>
                                        </p:attrNameLst>
                                      </p:cBhvr>
                                      <p:to>
                                        <p:strVal val="visible"/>
                                      </p:to>
                                    </p:set>
                                  </p:childTnLst>
                                </p:cTn>
                              </p:par>
                            </p:childTnLst>
                          </p:cTn>
                        </p:par>
                        <p:par>
                          <p:cTn id="80" fill="hold" nodeType="afterGroup">
                            <p:stCondLst>
                              <p:cond delay="2000"/>
                            </p:stCondLst>
                            <p:childTnLst>
                              <p:par>
                                <p:cTn id="81" presetID="1" presetClass="entr" presetSubtype="0" fill="hold" grpId="0" nodeType="afterEffect">
                                  <p:stCondLst>
                                    <p:cond delay="0"/>
                                  </p:stCondLst>
                                  <p:childTnLst>
                                    <p:set>
                                      <p:cBhvr>
                                        <p:cTn id="82" dur="1" fill="hold">
                                          <p:stCondLst>
                                            <p:cond delay="499"/>
                                          </p:stCondLst>
                                        </p:cTn>
                                        <p:tgtEl>
                                          <p:spTgt spid="470040"/>
                                        </p:tgtEl>
                                        <p:attrNameLst>
                                          <p:attrName>style.visibility</p:attrName>
                                        </p:attrNameLst>
                                      </p:cBhvr>
                                      <p:to>
                                        <p:strVal val="visible"/>
                                      </p:to>
                                    </p:set>
                                  </p:childTnLst>
                                </p:cTn>
                              </p:par>
                            </p:childTnLst>
                          </p:cTn>
                        </p:par>
                        <p:par>
                          <p:cTn id="83" fill="hold" nodeType="afterGroup">
                            <p:stCondLst>
                              <p:cond delay="2500"/>
                            </p:stCondLst>
                            <p:childTnLst>
                              <p:par>
                                <p:cTn id="84" presetID="1" presetClass="entr" presetSubtype="0" fill="hold" grpId="0" nodeType="afterEffect">
                                  <p:stCondLst>
                                    <p:cond delay="0"/>
                                  </p:stCondLst>
                                  <p:childTnLst>
                                    <p:set>
                                      <p:cBhvr>
                                        <p:cTn id="85" dur="1" fill="hold">
                                          <p:stCondLst>
                                            <p:cond delay="499"/>
                                          </p:stCondLst>
                                        </p:cTn>
                                        <p:tgtEl>
                                          <p:spTgt spid="470041"/>
                                        </p:tgtEl>
                                        <p:attrNameLst>
                                          <p:attrName>style.visibility</p:attrName>
                                        </p:attrNameLst>
                                      </p:cBhvr>
                                      <p:to>
                                        <p:strVal val="visible"/>
                                      </p:to>
                                    </p:set>
                                  </p:childTnLst>
                                </p:cTn>
                              </p:par>
                            </p:childTnLst>
                          </p:cTn>
                        </p:par>
                      </p:childTnLst>
                    </p:cTn>
                  </p:par>
                  <p:par>
                    <p:cTn id="86" fill="hold" nodeType="clickPar">
                      <p:stCondLst>
                        <p:cond delay="indefinite"/>
                      </p:stCondLst>
                      <p:childTnLst>
                        <p:par>
                          <p:cTn id="87" fill="hold" nodeType="withGroup">
                            <p:stCondLst>
                              <p:cond delay="0"/>
                            </p:stCondLst>
                            <p:childTnLst>
                              <p:par>
                                <p:cTn id="88" presetID="1" presetClass="entr" presetSubtype="0" fill="hold" grpId="0" nodeType="clickEffect">
                                  <p:stCondLst>
                                    <p:cond delay="0"/>
                                  </p:stCondLst>
                                  <p:childTnLst>
                                    <p:set>
                                      <p:cBhvr>
                                        <p:cTn id="89" dur="1" fill="hold">
                                          <p:stCondLst>
                                            <p:cond delay="499"/>
                                          </p:stCondLst>
                                        </p:cTn>
                                        <p:tgtEl>
                                          <p:spTgt spid="470036"/>
                                        </p:tgtEl>
                                        <p:attrNameLst>
                                          <p:attrName>style.visibility</p:attrName>
                                        </p:attrNameLst>
                                      </p:cBhvr>
                                      <p:to>
                                        <p:strVal val="visible"/>
                                      </p:to>
                                    </p:set>
                                  </p:childTnLst>
                                </p:cTn>
                              </p:par>
                            </p:childTnLst>
                          </p:cTn>
                        </p:par>
                        <p:par>
                          <p:cTn id="90" fill="hold" nodeType="afterGroup">
                            <p:stCondLst>
                              <p:cond delay="500"/>
                            </p:stCondLst>
                            <p:childTnLst>
                              <p:par>
                                <p:cTn id="91" presetID="1" presetClass="entr" presetSubtype="0" fill="hold" grpId="0" nodeType="afterEffect">
                                  <p:stCondLst>
                                    <p:cond delay="0"/>
                                  </p:stCondLst>
                                  <p:childTnLst>
                                    <p:set>
                                      <p:cBhvr>
                                        <p:cTn id="92" dur="1" fill="hold">
                                          <p:stCondLst>
                                            <p:cond delay="499"/>
                                          </p:stCondLst>
                                        </p:cTn>
                                        <p:tgtEl>
                                          <p:spTgt spid="470044"/>
                                        </p:tgtEl>
                                        <p:attrNameLst>
                                          <p:attrName>style.visibility</p:attrName>
                                        </p:attrNameLst>
                                      </p:cBhvr>
                                      <p:to>
                                        <p:strVal val="visible"/>
                                      </p:to>
                                    </p:set>
                                  </p:childTnLst>
                                </p:cTn>
                              </p:par>
                            </p:childTnLst>
                          </p:cTn>
                        </p:par>
                        <p:par>
                          <p:cTn id="93" fill="hold" nodeType="afterGroup">
                            <p:stCondLst>
                              <p:cond delay="1000"/>
                            </p:stCondLst>
                            <p:childTnLst>
                              <p:par>
                                <p:cTn id="94" presetID="1" presetClass="entr" presetSubtype="0" fill="hold" grpId="0" nodeType="afterEffect">
                                  <p:stCondLst>
                                    <p:cond delay="0"/>
                                  </p:stCondLst>
                                  <p:childTnLst>
                                    <p:set>
                                      <p:cBhvr>
                                        <p:cTn id="95" dur="1" fill="hold">
                                          <p:stCondLst>
                                            <p:cond delay="499"/>
                                          </p:stCondLst>
                                        </p:cTn>
                                        <p:tgtEl>
                                          <p:spTgt spid="470045"/>
                                        </p:tgtEl>
                                        <p:attrNameLst>
                                          <p:attrName>style.visibility</p:attrName>
                                        </p:attrNameLst>
                                      </p:cBhvr>
                                      <p:to>
                                        <p:strVal val="visible"/>
                                      </p:to>
                                    </p:set>
                                  </p:childTnLst>
                                </p:cTn>
                              </p:par>
                            </p:childTnLst>
                          </p:cTn>
                        </p:par>
                        <p:par>
                          <p:cTn id="96" fill="hold" nodeType="afterGroup">
                            <p:stCondLst>
                              <p:cond delay="1500"/>
                            </p:stCondLst>
                            <p:childTnLst>
                              <p:par>
                                <p:cTn id="97" presetID="1" presetClass="entr" presetSubtype="0" fill="hold" grpId="0" nodeType="afterEffect">
                                  <p:stCondLst>
                                    <p:cond delay="0"/>
                                  </p:stCondLst>
                                  <p:childTnLst>
                                    <p:set>
                                      <p:cBhvr>
                                        <p:cTn id="98" dur="1" fill="hold">
                                          <p:stCondLst>
                                            <p:cond delay="499"/>
                                          </p:stCondLst>
                                        </p:cTn>
                                        <p:tgtEl>
                                          <p:spTgt spid="470046"/>
                                        </p:tgtEl>
                                        <p:attrNameLst>
                                          <p:attrName>style.visibility</p:attrName>
                                        </p:attrNameLst>
                                      </p:cBhvr>
                                      <p:to>
                                        <p:strVal val="visible"/>
                                      </p:to>
                                    </p:set>
                                  </p:childTnLst>
                                </p:cTn>
                              </p:par>
                            </p:childTnLst>
                          </p:cTn>
                        </p:par>
                        <p:par>
                          <p:cTn id="99" fill="hold" nodeType="afterGroup">
                            <p:stCondLst>
                              <p:cond delay="2000"/>
                            </p:stCondLst>
                            <p:childTnLst>
                              <p:par>
                                <p:cTn id="100" presetID="1" presetClass="entr" presetSubtype="0" fill="hold" grpId="0" nodeType="afterEffect">
                                  <p:stCondLst>
                                    <p:cond delay="0"/>
                                  </p:stCondLst>
                                  <p:childTnLst>
                                    <p:set>
                                      <p:cBhvr>
                                        <p:cTn id="101" dur="1" fill="hold">
                                          <p:stCondLst>
                                            <p:cond delay="499"/>
                                          </p:stCondLst>
                                        </p:cTn>
                                        <p:tgtEl>
                                          <p:spTgt spid="470047"/>
                                        </p:tgtEl>
                                        <p:attrNameLst>
                                          <p:attrName>style.visibility</p:attrName>
                                        </p:attrNameLst>
                                      </p:cBhvr>
                                      <p:to>
                                        <p:strVal val="visible"/>
                                      </p:to>
                                    </p:set>
                                  </p:childTnLst>
                                </p:cTn>
                              </p:par>
                            </p:childTnLst>
                          </p:cTn>
                        </p:par>
                        <p:par>
                          <p:cTn id="102" fill="hold" nodeType="afterGroup">
                            <p:stCondLst>
                              <p:cond delay="2500"/>
                            </p:stCondLst>
                            <p:childTnLst>
                              <p:par>
                                <p:cTn id="103" presetID="1" presetClass="entr" presetSubtype="0" fill="hold" grpId="0" nodeType="afterEffect">
                                  <p:stCondLst>
                                    <p:cond delay="0"/>
                                  </p:stCondLst>
                                  <p:childTnLst>
                                    <p:set>
                                      <p:cBhvr>
                                        <p:cTn id="104" dur="1" fill="hold">
                                          <p:stCondLst>
                                            <p:cond delay="499"/>
                                          </p:stCondLst>
                                        </p:cTn>
                                        <p:tgtEl>
                                          <p:spTgt spid="470066"/>
                                        </p:tgtEl>
                                        <p:attrNameLst>
                                          <p:attrName>style.visibility</p:attrName>
                                        </p:attrNameLst>
                                      </p:cBhvr>
                                      <p:to>
                                        <p:strVal val="visible"/>
                                      </p:to>
                                    </p:set>
                                  </p:childTnLst>
                                </p:cTn>
                              </p:par>
                            </p:childTnLst>
                          </p:cTn>
                        </p:par>
                        <p:par>
                          <p:cTn id="105" fill="hold" nodeType="afterGroup">
                            <p:stCondLst>
                              <p:cond delay="3000"/>
                            </p:stCondLst>
                            <p:childTnLst>
                              <p:par>
                                <p:cTn id="106" presetID="1" presetClass="entr" presetSubtype="0" fill="hold" grpId="0" nodeType="afterEffect">
                                  <p:stCondLst>
                                    <p:cond delay="0"/>
                                  </p:stCondLst>
                                  <p:childTnLst>
                                    <p:set>
                                      <p:cBhvr>
                                        <p:cTn id="107" dur="1" fill="hold">
                                          <p:stCondLst>
                                            <p:cond delay="499"/>
                                          </p:stCondLst>
                                        </p:cTn>
                                        <p:tgtEl>
                                          <p:spTgt spid="470055"/>
                                        </p:tgtEl>
                                        <p:attrNameLst>
                                          <p:attrName>style.visibility</p:attrName>
                                        </p:attrNameLst>
                                      </p:cBhvr>
                                      <p:to>
                                        <p:strVal val="visible"/>
                                      </p:to>
                                    </p:se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1" presetClass="entr" presetSubtype="0" fill="hold" grpId="0" nodeType="clickEffect">
                                  <p:stCondLst>
                                    <p:cond delay="0"/>
                                  </p:stCondLst>
                                  <p:childTnLst>
                                    <p:set>
                                      <p:cBhvr>
                                        <p:cTn id="111" dur="1" fill="hold">
                                          <p:stCondLst>
                                            <p:cond delay="499"/>
                                          </p:stCondLst>
                                        </p:cTn>
                                        <p:tgtEl>
                                          <p:spTgt spid="470058"/>
                                        </p:tgtEl>
                                        <p:attrNameLst>
                                          <p:attrName>style.visibility</p:attrName>
                                        </p:attrNameLst>
                                      </p:cBhvr>
                                      <p:to>
                                        <p:strVal val="visible"/>
                                      </p:to>
                                    </p:set>
                                  </p:childTnLst>
                                </p:cTn>
                              </p:par>
                            </p:childTnLst>
                          </p:cTn>
                        </p:par>
                        <p:par>
                          <p:cTn id="112" fill="hold" nodeType="afterGroup">
                            <p:stCondLst>
                              <p:cond delay="500"/>
                            </p:stCondLst>
                            <p:childTnLst>
                              <p:par>
                                <p:cTn id="113" presetID="1" presetClass="entr" presetSubtype="0" fill="hold" grpId="0" nodeType="afterEffect">
                                  <p:stCondLst>
                                    <p:cond delay="0"/>
                                  </p:stCondLst>
                                  <p:childTnLst>
                                    <p:set>
                                      <p:cBhvr>
                                        <p:cTn id="114" dur="1" fill="hold">
                                          <p:stCondLst>
                                            <p:cond delay="499"/>
                                          </p:stCondLst>
                                        </p:cTn>
                                        <p:tgtEl>
                                          <p:spTgt spid="470059"/>
                                        </p:tgtEl>
                                        <p:attrNameLst>
                                          <p:attrName>style.visibility</p:attrName>
                                        </p:attrNameLst>
                                      </p:cBhvr>
                                      <p:to>
                                        <p:strVal val="visible"/>
                                      </p:to>
                                    </p:set>
                                  </p:childTnLst>
                                </p:cTn>
                              </p:par>
                            </p:childTnLst>
                          </p:cTn>
                        </p:par>
                        <p:par>
                          <p:cTn id="115" fill="hold" nodeType="afterGroup">
                            <p:stCondLst>
                              <p:cond delay="1000"/>
                            </p:stCondLst>
                            <p:childTnLst>
                              <p:par>
                                <p:cTn id="116" presetID="1" presetClass="entr" presetSubtype="0" fill="hold" grpId="0" nodeType="afterEffect">
                                  <p:stCondLst>
                                    <p:cond delay="0"/>
                                  </p:stCondLst>
                                  <p:childTnLst>
                                    <p:set>
                                      <p:cBhvr>
                                        <p:cTn id="117" dur="1" fill="hold">
                                          <p:stCondLst>
                                            <p:cond delay="499"/>
                                          </p:stCondLst>
                                        </p:cTn>
                                        <p:tgtEl>
                                          <p:spTgt spid="470038"/>
                                        </p:tgtEl>
                                        <p:attrNameLst>
                                          <p:attrName>style.visibility</p:attrName>
                                        </p:attrNameLst>
                                      </p:cBhvr>
                                      <p:to>
                                        <p:strVal val="visible"/>
                                      </p:to>
                                    </p:set>
                                  </p:childTnLst>
                                </p:cTn>
                              </p:par>
                            </p:childTnLst>
                          </p:cTn>
                        </p:par>
                        <p:par>
                          <p:cTn id="118" fill="hold" nodeType="afterGroup">
                            <p:stCondLst>
                              <p:cond delay="1500"/>
                            </p:stCondLst>
                            <p:childTnLst>
                              <p:par>
                                <p:cTn id="119" presetID="1" presetClass="entr" presetSubtype="0" fill="hold" grpId="0" nodeType="afterEffect">
                                  <p:stCondLst>
                                    <p:cond delay="0"/>
                                  </p:stCondLst>
                                  <p:childTnLst>
                                    <p:set>
                                      <p:cBhvr>
                                        <p:cTn id="120" dur="1" fill="hold">
                                          <p:stCondLst>
                                            <p:cond delay="499"/>
                                          </p:stCondLst>
                                        </p:cTn>
                                        <p:tgtEl>
                                          <p:spTgt spid="470039"/>
                                        </p:tgtEl>
                                        <p:attrNameLst>
                                          <p:attrName>style.visibility</p:attrName>
                                        </p:attrNameLst>
                                      </p:cBhvr>
                                      <p:to>
                                        <p:strVal val="visible"/>
                                      </p:to>
                                    </p:set>
                                  </p:childTnLst>
                                </p:cTn>
                              </p:par>
                            </p:childTnLst>
                          </p:cTn>
                        </p:par>
                        <p:par>
                          <p:cTn id="121" fill="hold" nodeType="afterGroup">
                            <p:stCondLst>
                              <p:cond delay="2000"/>
                            </p:stCondLst>
                            <p:childTnLst>
                              <p:par>
                                <p:cTn id="122" presetID="1" presetClass="entr" presetSubtype="0" fill="hold" grpId="0" nodeType="afterEffect">
                                  <p:stCondLst>
                                    <p:cond delay="0"/>
                                  </p:stCondLst>
                                  <p:childTnLst>
                                    <p:set>
                                      <p:cBhvr>
                                        <p:cTn id="123" dur="1" fill="hold">
                                          <p:stCondLst>
                                            <p:cond delay="499"/>
                                          </p:stCondLst>
                                        </p:cTn>
                                        <p:tgtEl>
                                          <p:spTgt spid="470053"/>
                                        </p:tgtEl>
                                        <p:attrNameLst>
                                          <p:attrName>style.visibility</p:attrName>
                                        </p:attrNameLst>
                                      </p:cBhvr>
                                      <p:to>
                                        <p:strVal val="visible"/>
                                      </p:to>
                                    </p:set>
                                  </p:childTnLst>
                                </p:cTn>
                              </p:par>
                            </p:childTnLst>
                          </p:cTn>
                        </p:par>
                        <p:par>
                          <p:cTn id="124" fill="hold" nodeType="afterGroup">
                            <p:stCondLst>
                              <p:cond delay="2500"/>
                            </p:stCondLst>
                            <p:childTnLst>
                              <p:par>
                                <p:cTn id="125" presetID="1" presetClass="entr" presetSubtype="0" fill="hold" grpId="0" nodeType="afterEffect">
                                  <p:stCondLst>
                                    <p:cond delay="0"/>
                                  </p:stCondLst>
                                  <p:childTnLst>
                                    <p:set>
                                      <p:cBhvr>
                                        <p:cTn id="126" dur="1" fill="hold">
                                          <p:stCondLst>
                                            <p:cond delay="499"/>
                                          </p:stCondLst>
                                        </p:cTn>
                                        <p:tgtEl>
                                          <p:spTgt spid="470030"/>
                                        </p:tgtEl>
                                        <p:attrNameLst>
                                          <p:attrName>style.visibility</p:attrName>
                                        </p:attrNameLst>
                                      </p:cBhvr>
                                      <p:to>
                                        <p:strVal val="visible"/>
                                      </p:to>
                                    </p:set>
                                  </p:childTnLst>
                                </p:cTn>
                              </p:par>
                            </p:childTnLst>
                          </p:cTn>
                        </p:par>
                        <p:par>
                          <p:cTn id="127" fill="hold" nodeType="afterGroup">
                            <p:stCondLst>
                              <p:cond delay="3000"/>
                            </p:stCondLst>
                            <p:childTnLst>
                              <p:par>
                                <p:cTn id="128" presetID="1" presetClass="entr" presetSubtype="0" fill="hold" grpId="0" nodeType="afterEffect">
                                  <p:stCondLst>
                                    <p:cond delay="0"/>
                                  </p:stCondLst>
                                  <p:childTnLst>
                                    <p:set>
                                      <p:cBhvr>
                                        <p:cTn id="129" dur="1" fill="hold">
                                          <p:stCondLst>
                                            <p:cond delay="499"/>
                                          </p:stCondLst>
                                        </p:cTn>
                                        <p:tgtEl>
                                          <p:spTgt spid="470031"/>
                                        </p:tgtEl>
                                        <p:attrNameLst>
                                          <p:attrName>style.visibility</p:attrName>
                                        </p:attrNameLst>
                                      </p:cBhvr>
                                      <p:to>
                                        <p:strVal val="visible"/>
                                      </p:to>
                                    </p:set>
                                  </p:childTnLst>
                                </p:cTn>
                              </p:par>
                            </p:childTnLst>
                          </p:cTn>
                        </p:par>
                        <p:par>
                          <p:cTn id="130" fill="hold" nodeType="afterGroup">
                            <p:stCondLst>
                              <p:cond delay="3500"/>
                            </p:stCondLst>
                            <p:childTnLst>
                              <p:par>
                                <p:cTn id="131" presetID="1" presetClass="entr" presetSubtype="0" fill="hold" grpId="0" nodeType="afterEffect">
                                  <p:stCondLst>
                                    <p:cond delay="0"/>
                                  </p:stCondLst>
                                  <p:childTnLst>
                                    <p:set>
                                      <p:cBhvr>
                                        <p:cTn id="132" dur="1" fill="hold">
                                          <p:stCondLst>
                                            <p:cond delay="499"/>
                                          </p:stCondLst>
                                        </p:cTn>
                                        <p:tgtEl>
                                          <p:spTgt spid="470051"/>
                                        </p:tgtEl>
                                        <p:attrNameLst>
                                          <p:attrName>style.visibility</p:attrName>
                                        </p:attrNameLst>
                                      </p:cBhvr>
                                      <p:to>
                                        <p:strVal val="visible"/>
                                      </p:to>
                                    </p:set>
                                  </p:childTnLst>
                                </p:cTn>
                              </p:par>
                            </p:childTnLst>
                          </p:cTn>
                        </p:par>
                        <p:par>
                          <p:cTn id="133" fill="hold" nodeType="afterGroup">
                            <p:stCondLst>
                              <p:cond delay="4000"/>
                            </p:stCondLst>
                            <p:childTnLst>
                              <p:par>
                                <p:cTn id="134" presetID="1" presetClass="entr" presetSubtype="0" fill="hold" grpId="0" nodeType="afterEffect">
                                  <p:stCondLst>
                                    <p:cond delay="0"/>
                                  </p:stCondLst>
                                  <p:childTnLst>
                                    <p:set>
                                      <p:cBhvr>
                                        <p:cTn id="135" dur="1" fill="hold">
                                          <p:stCondLst>
                                            <p:cond delay="499"/>
                                          </p:stCondLst>
                                        </p:cTn>
                                        <p:tgtEl>
                                          <p:spTgt spid="470069"/>
                                        </p:tgtEl>
                                        <p:attrNameLst>
                                          <p:attrName>style.visibility</p:attrName>
                                        </p:attrNameLst>
                                      </p:cBhvr>
                                      <p:to>
                                        <p:strVal val="visible"/>
                                      </p:to>
                                    </p:set>
                                  </p:childTnLst>
                                </p:cTn>
                              </p:par>
                            </p:childTnLst>
                          </p:cTn>
                        </p:par>
                        <p:par>
                          <p:cTn id="136" fill="hold" nodeType="afterGroup">
                            <p:stCondLst>
                              <p:cond delay="4500"/>
                            </p:stCondLst>
                            <p:childTnLst>
                              <p:par>
                                <p:cTn id="137" presetID="1" presetClass="entr" presetSubtype="0" fill="hold" grpId="0" nodeType="afterEffect">
                                  <p:stCondLst>
                                    <p:cond delay="0"/>
                                  </p:stCondLst>
                                  <p:childTnLst>
                                    <p:set>
                                      <p:cBhvr>
                                        <p:cTn id="138" dur="1" fill="hold">
                                          <p:stCondLst>
                                            <p:cond delay="499"/>
                                          </p:stCondLst>
                                        </p:cTn>
                                        <p:tgtEl>
                                          <p:spTgt spid="470037"/>
                                        </p:tgtEl>
                                        <p:attrNameLst>
                                          <p:attrName>style.visibility</p:attrName>
                                        </p:attrNameLst>
                                      </p:cBhvr>
                                      <p:to>
                                        <p:strVal val="visible"/>
                                      </p:to>
                                    </p:set>
                                  </p:childTnLst>
                                </p:cTn>
                              </p:par>
                            </p:childTnLst>
                          </p:cTn>
                        </p:par>
                        <p:par>
                          <p:cTn id="139" fill="hold" nodeType="afterGroup">
                            <p:stCondLst>
                              <p:cond delay="5000"/>
                            </p:stCondLst>
                            <p:childTnLst>
                              <p:par>
                                <p:cTn id="140" presetID="1" presetClass="entr" presetSubtype="0" fill="hold" grpId="0" nodeType="afterEffect">
                                  <p:stCondLst>
                                    <p:cond delay="0"/>
                                  </p:stCondLst>
                                  <p:childTnLst>
                                    <p:set>
                                      <p:cBhvr>
                                        <p:cTn id="141" dur="1" fill="hold">
                                          <p:stCondLst>
                                            <p:cond delay="499"/>
                                          </p:stCondLst>
                                        </p:cTn>
                                        <p:tgtEl>
                                          <p:spTgt spid="470033"/>
                                        </p:tgtEl>
                                        <p:attrNameLst>
                                          <p:attrName>style.visibility</p:attrName>
                                        </p:attrNameLst>
                                      </p:cBhvr>
                                      <p:to>
                                        <p:strVal val="visible"/>
                                      </p:to>
                                    </p:set>
                                  </p:childTnLst>
                                </p:cTn>
                              </p:par>
                            </p:childTnLst>
                          </p:cTn>
                        </p:par>
                        <p:par>
                          <p:cTn id="142" fill="hold" nodeType="afterGroup">
                            <p:stCondLst>
                              <p:cond delay="5500"/>
                            </p:stCondLst>
                            <p:childTnLst>
                              <p:par>
                                <p:cTn id="143" presetID="1" presetClass="entr" presetSubtype="0" fill="hold" grpId="0" nodeType="afterEffect">
                                  <p:stCondLst>
                                    <p:cond delay="0"/>
                                  </p:stCondLst>
                                  <p:childTnLst>
                                    <p:set>
                                      <p:cBhvr>
                                        <p:cTn id="144" dur="1" fill="hold">
                                          <p:stCondLst>
                                            <p:cond delay="499"/>
                                          </p:stCondLst>
                                        </p:cTn>
                                        <p:tgtEl>
                                          <p:spTgt spid="470032"/>
                                        </p:tgtEl>
                                        <p:attrNameLst>
                                          <p:attrName>style.visibility</p:attrName>
                                        </p:attrNameLst>
                                      </p:cBhvr>
                                      <p:to>
                                        <p:strVal val="visible"/>
                                      </p:to>
                                    </p:set>
                                  </p:childTnLst>
                                </p:cTn>
                              </p:par>
                            </p:childTnLst>
                          </p:cTn>
                        </p:par>
                      </p:childTnLst>
                    </p:cTn>
                  </p:par>
                  <p:par>
                    <p:cTn id="145" fill="hold" nodeType="clickPar">
                      <p:stCondLst>
                        <p:cond delay="indefinite"/>
                      </p:stCondLst>
                      <p:childTnLst>
                        <p:par>
                          <p:cTn id="146" fill="hold" nodeType="withGroup">
                            <p:stCondLst>
                              <p:cond delay="0"/>
                            </p:stCondLst>
                            <p:childTnLst>
                              <p:par>
                                <p:cTn id="147" presetID="1" presetClass="entr" presetSubtype="0" fill="hold" grpId="0" nodeType="clickEffect">
                                  <p:stCondLst>
                                    <p:cond delay="0"/>
                                  </p:stCondLst>
                                  <p:childTnLst>
                                    <p:set>
                                      <p:cBhvr>
                                        <p:cTn id="148" dur="1" fill="hold">
                                          <p:stCondLst>
                                            <p:cond delay="499"/>
                                          </p:stCondLst>
                                        </p:cTn>
                                        <p:tgtEl>
                                          <p:spTgt spid="470056"/>
                                        </p:tgtEl>
                                        <p:attrNameLst>
                                          <p:attrName>style.visibility</p:attrName>
                                        </p:attrNameLst>
                                      </p:cBhvr>
                                      <p:to>
                                        <p:strVal val="visible"/>
                                      </p:to>
                                    </p:set>
                                  </p:childTnLst>
                                </p:cTn>
                              </p:par>
                            </p:childTnLst>
                          </p:cTn>
                        </p:par>
                        <p:par>
                          <p:cTn id="149" fill="hold" nodeType="afterGroup">
                            <p:stCondLst>
                              <p:cond delay="500"/>
                            </p:stCondLst>
                            <p:childTnLst>
                              <p:par>
                                <p:cTn id="150" presetID="1" presetClass="entr" presetSubtype="0" fill="hold" grpId="0" nodeType="afterEffect">
                                  <p:stCondLst>
                                    <p:cond delay="0"/>
                                  </p:stCondLst>
                                  <p:childTnLst>
                                    <p:set>
                                      <p:cBhvr>
                                        <p:cTn id="151" dur="1" fill="hold">
                                          <p:stCondLst>
                                            <p:cond delay="499"/>
                                          </p:stCondLst>
                                        </p:cTn>
                                        <p:tgtEl>
                                          <p:spTgt spid="470057"/>
                                        </p:tgtEl>
                                        <p:attrNameLst>
                                          <p:attrName>style.visibility</p:attrName>
                                        </p:attrNameLst>
                                      </p:cBhvr>
                                      <p:to>
                                        <p:strVal val="visible"/>
                                      </p:to>
                                    </p:set>
                                  </p:childTnLst>
                                </p:cTn>
                              </p:par>
                            </p:childTnLst>
                          </p:cTn>
                        </p:par>
                        <p:par>
                          <p:cTn id="152" fill="hold" nodeType="afterGroup">
                            <p:stCondLst>
                              <p:cond delay="1000"/>
                            </p:stCondLst>
                            <p:childTnLst>
                              <p:par>
                                <p:cTn id="153" presetID="1" presetClass="entr" presetSubtype="0" fill="hold" grpId="0" nodeType="afterEffect">
                                  <p:stCondLst>
                                    <p:cond delay="0"/>
                                  </p:stCondLst>
                                  <p:childTnLst>
                                    <p:set>
                                      <p:cBhvr>
                                        <p:cTn id="154" dur="1" fill="hold">
                                          <p:stCondLst>
                                            <p:cond delay="499"/>
                                          </p:stCondLst>
                                        </p:cTn>
                                        <p:tgtEl>
                                          <p:spTgt spid="470060"/>
                                        </p:tgtEl>
                                        <p:attrNameLst>
                                          <p:attrName>style.visibility</p:attrName>
                                        </p:attrNameLst>
                                      </p:cBhvr>
                                      <p:to>
                                        <p:strVal val="visible"/>
                                      </p:to>
                                    </p:set>
                                  </p:childTnLst>
                                </p:cTn>
                              </p:par>
                            </p:childTnLst>
                          </p:cTn>
                        </p:par>
                        <p:par>
                          <p:cTn id="155" fill="hold" nodeType="afterGroup">
                            <p:stCondLst>
                              <p:cond delay="1500"/>
                            </p:stCondLst>
                            <p:childTnLst>
                              <p:par>
                                <p:cTn id="156" presetID="1" presetClass="entr" presetSubtype="0" fill="hold" grpId="0" nodeType="afterEffect">
                                  <p:stCondLst>
                                    <p:cond delay="0"/>
                                  </p:stCondLst>
                                  <p:childTnLst>
                                    <p:set>
                                      <p:cBhvr>
                                        <p:cTn id="157" dur="1" fill="hold">
                                          <p:stCondLst>
                                            <p:cond delay="499"/>
                                          </p:stCondLst>
                                        </p:cTn>
                                        <p:tgtEl>
                                          <p:spTgt spid="470027"/>
                                        </p:tgtEl>
                                        <p:attrNameLst>
                                          <p:attrName>style.visibility</p:attrName>
                                        </p:attrNameLst>
                                      </p:cBhvr>
                                      <p:to>
                                        <p:strVal val="visible"/>
                                      </p:to>
                                    </p:set>
                                  </p:childTnLst>
                                </p:cTn>
                              </p:par>
                            </p:childTnLst>
                          </p:cTn>
                        </p:par>
                        <p:par>
                          <p:cTn id="158" fill="hold" nodeType="afterGroup">
                            <p:stCondLst>
                              <p:cond delay="2000"/>
                            </p:stCondLst>
                            <p:childTnLst>
                              <p:par>
                                <p:cTn id="159" presetID="1" presetClass="entr" presetSubtype="0" fill="hold" grpId="0" nodeType="afterEffect">
                                  <p:stCondLst>
                                    <p:cond delay="0"/>
                                  </p:stCondLst>
                                  <p:childTnLst>
                                    <p:set>
                                      <p:cBhvr>
                                        <p:cTn id="160" dur="1" fill="hold">
                                          <p:stCondLst>
                                            <p:cond delay="499"/>
                                          </p:stCondLst>
                                        </p:cTn>
                                        <p:tgtEl>
                                          <p:spTgt spid="470028"/>
                                        </p:tgtEl>
                                        <p:attrNameLst>
                                          <p:attrName>style.visibility</p:attrName>
                                        </p:attrNameLst>
                                      </p:cBhvr>
                                      <p:to>
                                        <p:strVal val="visible"/>
                                      </p:to>
                                    </p:set>
                                  </p:childTnLst>
                                </p:cTn>
                              </p:par>
                            </p:childTnLst>
                          </p:cTn>
                        </p:par>
                        <p:par>
                          <p:cTn id="161" fill="hold" nodeType="afterGroup">
                            <p:stCondLst>
                              <p:cond delay="2500"/>
                            </p:stCondLst>
                            <p:childTnLst>
                              <p:par>
                                <p:cTn id="162" presetID="1" presetClass="entr" presetSubtype="0" fill="hold" grpId="0" nodeType="afterEffect">
                                  <p:stCondLst>
                                    <p:cond delay="0"/>
                                  </p:stCondLst>
                                  <p:childTnLst>
                                    <p:set>
                                      <p:cBhvr>
                                        <p:cTn id="163" dur="1" fill="hold">
                                          <p:stCondLst>
                                            <p:cond delay="499"/>
                                          </p:stCondLst>
                                        </p:cTn>
                                        <p:tgtEl>
                                          <p:spTgt spid="470035"/>
                                        </p:tgtEl>
                                        <p:attrNameLst>
                                          <p:attrName>style.visibility</p:attrName>
                                        </p:attrNameLst>
                                      </p:cBhvr>
                                      <p:to>
                                        <p:strVal val="visible"/>
                                      </p:to>
                                    </p:set>
                                  </p:childTnLst>
                                </p:cTn>
                              </p:par>
                            </p:childTnLst>
                          </p:cTn>
                        </p:par>
                        <p:par>
                          <p:cTn id="164" fill="hold" nodeType="afterGroup">
                            <p:stCondLst>
                              <p:cond delay="3000"/>
                            </p:stCondLst>
                            <p:childTnLst>
                              <p:par>
                                <p:cTn id="165" presetID="1" presetClass="entr" presetSubtype="0" fill="hold" grpId="0" nodeType="afterEffect">
                                  <p:stCondLst>
                                    <p:cond delay="0"/>
                                  </p:stCondLst>
                                  <p:childTnLst>
                                    <p:set>
                                      <p:cBhvr>
                                        <p:cTn id="166" dur="1" fill="hold">
                                          <p:stCondLst>
                                            <p:cond delay="499"/>
                                          </p:stCondLst>
                                        </p:cTn>
                                        <p:tgtEl>
                                          <p:spTgt spid="470029"/>
                                        </p:tgtEl>
                                        <p:attrNameLst>
                                          <p:attrName>style.visibility</p:attrName>
                                        </p:attrNameLst>
                                      </p:cBhvr>
                                      <p:to>
                                        <p:strVal val="visible"/>
                                      </p:to>
                                    </p:set>
                                  </p:childTnLst>
                                </p:cTn>
                              </p:par>
                            </p:childTnLst>
                          </p:cTn>
                        </p:par>
                      </p:childTnLst>
                    </p:cTn>
                  </p:par>
                  <p:par>
                    <p:cTn id="167" fill="hold" nodeType="clickPar">
                      <p:stCondLst>
                        <p:cond delay="indefinite"/>
                      </p:stCondLst>
                      <p:childTnLst>
                        <p:par>
                          <p:cTn id="168" fill="hold" nodeType="withGroup">
                            <p:stCondLst>
                              <p:cond delay="0"/>
                            </p:stCondLst>
                            <p:childTnLst>
                              <p:par>
                                <p:cTn id="169" presetID="1" presetClass="entr" presetSubtype="0" fill="hold" grpId="0" nodeType="clickEffect">
                                  <p:stCondLst>
                                    <p:cond delay="0"/>
                                  </p:stCondLst>
                                  <p:childTnLst>
                                    <p:set>
                                      <p:cBhvr>
                                        <p:cTn id="170" dur="1" fill="hold">
                                          <p:stCondLst>
                                            <p:cond delay="499"/>
                                          </p:stCondLst>
                                        </p:cTn>
                                        <p:tgtEl>
                                          <p:spTgt spid="470061"/>
                                        </p:tgtEl>
                                        <p:attrNameLst>
                                          <p:attrName>style.visibility</p:attrName>
                                        </p:attrNameLst>
                                      </p:cBhvr>
                                      <p:to>
                                        <p:strVal val="visible"/>
                                      </p:to>
                                    </p:set>
                                  </p:childTnLst>
                                </p:cTn>
                              </p:par>
                            </p:childTnLst>
                          </p:cTn>
                        </p:par>
                        <p:par>
                          <p:cTn id="171" fill="hold" nodeType="afterGroup">
                            <p:stCondLst>
                              <p:cond delay="500"/>
                            </p:stCondLst>
                            <p:childTnLst>
                              <p:par>
                                <p:cTn id="172" presetID="1" presetClass="entr" presetSubtype="0" fill="hold" grpId="0" nodeType="afterEffect">
                                  <p:stCondLst>
                                    <p:cond delay="0"/>
                                  </p:stCondLst>
                                  <p:childTnLst>
                                    <p:set>
                                      <p:cBhvr>
                                        <p:cTn id="173" dur="1" fill="hold">
                                          <p:stCondLst>
                                            <p:cond delay="499"/>
                                          </p:stCondLst>
                                        </p:cTn>
                                        <p:tgtEl>
                                          <p:spTgt spid="470062"/>
                                        </p:tgtEl>
                                        <p:attrNameLst>
                                          <p:attrName>style.visibility</p:attrName>
                                        </p:attrNameLst>
                                      </p:cBhvr>
                                      <p:to>
                                        <p:strVal val="visible"/>
                                      </p:to>
                                    </p:set>
                                  </p:childTnLst>
                                </p:cTn>
                              </p:par>
                            </p:childTnLst>
                          </p:cTn>
                        </p:par>
                        <p:par>
                          <p:cTn id="174" fill="hold" nodeType="afterGroup">
                            <p:stCondLst>
                              <p:cond delay="1000"/>
                            </p:stCondLst>
                            <p:childTnLst>
                              <p:par>
                                <p:cTn id="175" presetID="1" presetClass="entr" presetSubtype="0" fill="hold" grpId="0" nodeType="afterEffect">
                                  <p:stCondLst>
                                    <p:cond delay="0"/>
                                  </p:stCondLst>
                                  <p:childTnLst>
                                    <p:set>
                                      <p:cBhvr>
                                        <p:cTn id="176" dur="1" fill="hold">
                                          <p:stCondLst>
                                            <p:cond delay="499"/>
                                          </p:stCondLst>
                                        </p:cTn>
                                        <p:tgtEl>
                                          <p:spTgt spid="470048"/>
                                        </p:tgtEl>
                                        <p:attrNameLst>
                                          <p:attrName>style.visibility</p:attrName>
                                        </p:attrNameLst>
                                      </p:cBhvr>
                                      <p:to>
                                        <p:strVal val="visible"/>
                                      </p:to>
                                    </p:set>
                                  </p:childTnLst>
                                </p:cTn>
                              </p:par>
                            </p:childTnLst>
                          </p:cTn>
                        </p:par>
                        <p:par>
                          <p:cTn id="177" fill="hold" nodeType="afterGroup">
                            <p:stCondLst>
                              <p:cond delay="1500"/>
                            </p:stCondLst>
                            <p:childTnLst>
                              <p:par>
                                <p:cTn id="178" presetID="1" presetClass="entr" presetSubtype="0" fill="hold" grpId="0" nodeType="afterEffect">
                                  <p:stCondLst>
                                    <p:cond delay="0"/>
                                  </p:stCondLst>
                                  <p:childTnLst>
                                    <p:set>
                                      <p:cBhvr>
                                        <p:cTn id="179" dur="1" fill="hold">
                                          <p:stCondLst>
                                            <p:cond delay="499"/>
                                          </p:stCondLst>
                                        </p:cTn>
                                        <p:tgtEl>
                                          <p:spTgt spid="470049"/>
                                        </p:tgtEl>
                                        <p:attrNameLst>
                                          <p:attrName>style.visibility</p:attrName>
                                        </p:attrNameLst>
                                      </p:cBhvr>
                                      <p:to>
                                        <p:strVal val="visible"/>
                                      </p:to>
                                    </p:set>
                                  </p:childTnLst>
                                </p:cTn>
                              </p:par>
                            </p:childTnLst>
                          </p:cTn>
                        </p:par>
                        <p:par>
                          <p:cTn id="180" fill="hold" nodeType="afterGroup">
                            <p:stCondLst>
                              <p:cond delay="2000"/>
                            </p:stCondLst>
                            <p:childTnLst>
                              <p:par>
                                <p:cTn id="181" presetID="1" presetClass="entr" presetSubtype="0" fill="hold" grpId="0" nodeType="afterEffect">
                                  <p:stCondLst>
                                    <p:cond delay="0"/>
                                  </p:stCondLst>
                                  <p:childTnLst>
                                    <p:set>
                                      <p:cBhvr>
                                        <p:cTn id="182" dur="1" fill="hold">
                                          <p:stCondLst>
                                            <p:cond delay="499"/>
                                          </p:stCondLst>
                                        </p:cTn>
                                        <p:tgtEl>
                                          <p:spTgt spid="470050"/>
                                        </p:tgtEl>
                                        <p:attrNameLst>
                                          <p:attrName>style.visibility</p:attrName>
                                        </p:attrNameLst>
                                      </p:cBhvr>
                                      <p:to>
                                        <p:strVal val="visible"/>
                                      </p:to>
                                    </p:set>
                                  </p:childTnLst>
                                </p:cTn>
                              </p:par>
                            </p:childTnLst>
                          </p:cTn>
                        </p:par>
                      </p:childTnLst>
                    </p:cTn>
                  </p:par>
                  <p:par>
                    <p:cTn id="183" fill="hold" nodeType="clickPar">
                      <p:stCondLst>
                        <p:cond delay="indefinite"/>
                      </p:stCondLst>
                      <p:childTnLst>
                        <p:par>
                          <p:cTn id="184" fill="hold" nodeType="withGroup">
                            <p:stCondLst>
                              <p:cond delay="0"/>
                            </p:stCondLst>
                            <p:childTnLst>
                              <p:par>
                                <p:cTn id="185" presetID="1" presetClass="entr" presetSubtype="0" fill="hold" grpId="0" nodeType="clickEffect">
                                  <p:stCondLst>
                                    <p:cond delay="0"/>
                                  </p:stCondLst>
                                  <p:childTnLst>
                                    <p:set>
                                      <p:cBhvr>
                                        <p:cTn id="186" dur="1" fill="hold">
                                          <p:stCondLst>
                                            <p:cond delay="499"/>
                                          </p:stCondLst>
                                        </p:cTn>
                                        <p:tgtEl>
                                          <p:spTgt spid="470063"/>
                                        </p:tgtEl>
                                        <p:attrNameLst>
                                          <p:attrName>style.visibility</p:attrName>
                                        </p:attrNameLst>
                                      </p:cBhvr>
                                      <p:to>
                                        <p:strVal val="visible"/>
                                      </p:to>
                                    </p:set>
                                  </p:childTnLst>
                                </p:cTn>
                              </p:par>
                            </p:childTnLst>
                          </p:cTn>
                        </p:par>
                        <p:par>
                          <p:cTn id="187" fill="hold" nodeType="afterGroup">
                            <p:stCondLst>
                              <p:cond delay="500"/>
                            </p:stCondLst>
                            <p:childTnLst>
                              <p:par>
                                <p:cTn id="188" presetID="1" presetClass="entr" presetSubtype="0" fill="hold" grpId="0" nodeType="afterEffect">
                                  <p:stCondLst>
                                    <p:cond delay="0"/>
                                  </p:stCondLst>
                                  <p:childTnLst>
                                    <p:set>
                                      <p:cBhvr>
                                        <p:cTn id="189" dur="1" fill="hold">
                                          <p:stCondLst>
                                            <p:cond delay="499"/>
                                          </p:stCondLst>
                                        </p:cTn>
                                        <p:tgtEl>
                                          <p:spTgt spid="470064"/>
                                        </p:tgtEl>
                                        <p:attrNameLst>
                                          <p:attrName>style.visibility</p:attrName>
                                        </p:attrNameLst>
                                      </p:cBhvr>
                                      <p:to>
                                        <p:strVal val="visible"/>
                                      </p:to>
                                    </p:set>
                                  </p:childTnLst>
                                </p:cTn>
                              </p:par>
                            </p:childTnLst>
                          </p:cTn>
                        </p:par>
                        <p:par>
                          <p:cTn id="190" fill="hold" nodeType="afterGroup">
                            <p:stCondLst>
                              <p:cond delay="1000"/>
                            </p:stCondLst>
                            <p:childTnLst>
                              <p:par>
                                <p:cTn id="191" presetID="1" presetClass="entr" presetSubtype="0" fill="hold" grpId="0" nodeType="afterEffect">
                                  <p:stCondLst>
                                    <p:cond delay="0"/>
                                  </p:stCondLst>
                                  <p:childTnLst>
                                    <p:set>
                                      <p:cBhvr>
                                        <p:cTn id="192" dur="1" fill="hold">
                                          <p:stCondLst>
                                            <p:cond delay="499"/>
                                          </p:stCondLst>
                                        </p:cTn>
                                        <p:tgtEl>
                                          <p:spTgt spid="470052"/>
                                        </p:tgtEl>
                                        <p:attrNameLst>
                                          <p:attrName>style.visibility</p:attrName>
                                        </p:attrNameLst>
                                      </p:cBhvr>
                                      <p:to>
                                        <p:strVal val="visible"/>
                                      </p:to>
                                    </p:set>
                                  </p:childTnLst>
                                </p:cTn>
                              </p:par>
                            </p:childTnLst>
                          </p:cTn>
                        </p:par>
                        <p:par>
                          <p:cTn id="193" fill="hold" nodeType="afterGroup">
                            <p:stCondLst>
                              <p:cond delay="1500"/>
                            </p:stCondLst>
                            <p:childTnLst>
                              <p:par>
                                <p:cTn id="194" presetID="1" presetClass="entr" presetSubtype="0" fill="hold" grpId="0" nodeType="afterEffect">
                                  <p:stCondLst>
                                    <p:cond delay="0"/>
                                  </p:stCondLst>
                                  <p:childTnLst>
                                    <p:set>
                                      <p:cBhvr>
                                        <p:cTn id="195" dur="1" fill="hold">
                                          <p:stCondLst>
                                            <p:cond delay="499"/>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0019" grpId="0" animBg="1" autoUpdateAnimBg="0"/>
      <p:bldP spid="470020" grpId="0" animBg="1" autoUpdateAnimBg="0"/>
      <p:bldP spid="470021" grpId="0" animBg="1" autoUpdateAnimBg="0"/>
      <p:bldP spid="470022" grpId="0" animBg="1" autoUpdateAnimBg="0"/>
      <p:bldP spid="470023" grpId="0" animBg="1" autoUpdateAnimBg="0"/>
      <p:bldP spid="470024" grpId="0" animBg="1" autoUpdateAnimBg="0"/>
      <p:bldP spid="470025" grpId="0" animBg="1" autoUpdateAnimBg="0"/>
      <p:bldP spid="470026" grpId="0" animBg="1"/>
      <p:bldP spid="470027" grpId="0" animBg="1"/>
      <p:bldP spid="470028" grpId="0" animBg="1"/>
      <p:bldP spid="470029" grpId="0" animBg="1"/>
      <p:bldP spid="470030" grpId="0" animBg="1"/>
      <p:bldP spid="470031" grpId="0" animBg="1"/>
      <p:bldP spid="470032" grpId="0" animBg="1"/>
      <p:bldP spid="470033" grpId="0" animBg="1"/>
      <p:bldP spid="470034" grpId="0" animBg="1" autoUpdateAnimBg="0"/>
      <p:bldP spid="470035" grpId="0" animBg="1"/>
      <p:bldP spid="470036" grpId="0" animBg="1"/>
      <p:bldP spid="470037" grpId="0" animBg="1"/>
      <p:bldP spid="470038" grpId="0" animBg="1"/>
      <p:bldP spid="470039" grpId="0" animBg="1"/>
      <p:bldP spid="470040" grpId="0" animBg="1"/>
      <p:bldP spid="470041" grpId="0" animBg="1"/>
      <p:bldP spid="470042" grpId="0" animBg="1" autoUpdateAnimBg="0"/>
      <p:bldP spid="470043" grpId="0" animBg="1" autoUpdateAnimBg="0"/>
      <p:bldP spid="470044" grpId="0" animBg="1"/>
      <p:bldP spid="470045" grpId="0" animBg="1"/>
      <p:bldP spid="470046" grpId="0" animBg="1"/>
      <p:bldP spid="470047" grpId="0" animBg="1"/>
      <p:bldP spid="470048" grpId="0" animBg="1"/>
      <p:bldP spid="470049" grpId="0" animBg="1"/>
      <p:bldP spid="470050" grpId="0" animBg="1"/>
      <p:bldP spid="470051" grpId="0" animBg="1"/>
      <p:bldP spid="470052" grpId="0" animBg="1"/>
      <p:bldP spid="470053" grpId="0" animBg="1"/>
      <p:bldP spid="470054" grpId="0" animBg="1"/>
      <p:bldP spid="470055" grpId="0" autoUpdateAnimBg="0"/>
      <p:bldP spid="470056" grpId="0" animBg="1"/>
      <p:bldP spid="470057" grpId="0" autoUpdateAnimBg="0"/>
      <p:bldP spid="470058" grpId="0" animBg="1"/>
      <p:bldP spid="470059" grpId="0" autoUpdateAnimBg="0"/>
      <p:bldP spid="470060" grpId="0" animBg="1"/>
      <p:bldP spid="470061" grpId="0" animBg="1"/>
      <p:bldP spid="470062" grpId="0" autoUpdateAnimBg="0"/>
      <p:bldP spid="470063" grpId="0" animBg="1"/>
      <p:bldP spid="470064" grpId="0" autoUpdateAnimBg="0"/>
      <p:bldP spid="470065" grpId="0" animBg="1" autoUpdateAnimBg="0"/>
      <p:bldP spid="470066" grpId="0" animBg="1"/>
      <p:bldP spid="470067" grpId="0" autoUpdateAnimBg="0"/>
      <p:bldP spid="470068" grpId="0" animBg="1"/>
      <p:bldP spid="470069" grpId="0" animBg="1"/>
      <p:bldP spid="470070" grpId="0" animBg="1"/>
      <p:bldP spid="470071" grpId="0" animBg="1"/>
      <p:bldP spid="470072" grpId="0" animBg="1"/>
      <p:bldP spid="470073" grpId="0" autoUpdateAnimBg="0"/>
      <p:bldP spid="58"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2"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
            </a:r>
            <a:br>
              <a:rPr lang="en-US"/>
            </a:br>
            <a:r>
              <a:rPr lang="en-US"/>
              <a:t>slide </a:t>
            </a:r>
            <a:fld id="{39DD6CF3-FADA-432C-A5F3-7FF2A1907A53}" type="slidenum">
              <a:rPr lang="en-US"/>
              <a:pPr eaLnBrk="1" hangingPunct="1"/>
              <a:t>11</a:t>
            </a:fld>
            <a:endParaRPr lang="en-US"/>
          </a:p>
        </p:txBody>
      </p:sp>
      <p:sp>
        <p:nvSpPr>
          <p:cNvPr id="20483" name="Rectangle 2"/>
          <p:cNvSpPr>
            <a:spLocks noGrp="1" noChangeArrowheads="1"/>
          </p:cNvSpPr>
          <p:nvPr>
            <p:ph type="title"/>
          </p:nvPr>
        </p:nvSpPr>
        <p:spPr>
          <a:xfrm>
            <a:off x="685800" y="0"/>
            <a:ext cx="7848600" cy="838200"/>
          </a:xfrm>
        </p:spPr>
        <p:txBody>
          <a:bodyPr/>
          <a:lstStyle/>
          <a:p>
            <a:pPr eaLnBrk="1" hangingPunct="1"/>
            <a:r>
              <a:rPr lang="en-US" sz="3000" dirty="0" smtClean="0"/>
              <a:t>Previous Cycle MT Savings in the Northwest</a:t>
            </a:r>
          </a:p>
        </p:txBody>
      </p:sp>
      <p:graphicFrame>
        <p:nvGraphicFramePr>
          <p:cNvPr id="2" name="Object 3"/>
          <p:cNvGraphicFramePr>
            <a:graphicFrameLocks noGrp="1" noChangeAspect="1"/>
          </p:cNvGraphicFramePr>
          <p:nvPr>
            <p:ph type="chart" idx="1"/>
          </p:nvPr>
        </p:nvGraphicFramePr>
        <p:xfrm>
          <a:off x="368300" y="1041400"/>
          <a:ext cx="8420100" cy="524192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2133600"/>
            <a:ext cx="7772400" cy="1362075"/>
          </a:xfrm>
        </p:spPr>
        <p:txBody>
          <a:bodyPr/>
          <a:lstStyle/>
          <a:p>
            <a:r>
              <a:rPr lang="en-US" dirty="0"/>
              <a:t>Market Transformation Indicators </a:t>
            </a:r>
            <a:r>
              <a:rPr lang="en-US" dirty="0" smtClean="0"/>
              <a:t>– Challenges  </a:t>
            </a:r>
            <a:r>
              <a:rPr lang="en-US" dirty="0"/>
              <a:t/>
            </a:r>
            <a:br>
              <a:rPr lang="en-US" dirty="0"/>
            </a:br>
            <a:endParaRPr lang="en-US" dirty="0"/>
          </a:p>
        </p:txBody>
      </p:sp>
    </p:spTree>
    <p:extLst>
      <p:ext uri="{BB962C8B-B14F-4D97-AF65-F5344CB8AC3E}">
        <p14:creationId xmlns:p14="http://schemas.microsoft.com/office/powerpoint/2010/main" val="265109708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3"/>
          <p:cNvSpPr>
            <a:spLocks noGrp="1"/>
          </p:cNvSpPr>
          <p:nvPr>
            <p:ph type="title"/>
          </p:nvPr>
        </p:nvSpPr>
        <p:spPr/>
        <p:txBody>
          <a:bodyPr/>
          <a:lstStyle/>
          <a:p>
            <a:pPr eaLnBrk="1" hangingPunct="1"/>
            <a:r>
              <a:rPr lang="en-US" smtClean="0"/>
              <a:t>Market Transformation Indicators</a:t>
            </a:r>
          </a:p>
        </p:txBody>
      </p:sp>
      <p:sp>
        <p:nvSpPr>
          <p:cNvPr id="21507" name="Content Placeholder 4"/>
          <p:cNvSpPr>
            <a:spLocks noGrp="1"/>
          </p:cNvSpPr>
          <p:nvPr>
            <p:ph idx="1"/>
          </p:nvPr>
        </p:nvSpPr>
        <p:spPr/>
        <p:txBody>
          <a:bodyPr/>
          <a:lstStyle/>
          <a:p>
            <a:pPr lvl="1" eaLnBrk="1" hangingPunct="1"/>
            <a:r>
              <a:rPr lang="en-US" dirty="0" smtClean="0"/>
              <a:t>Challenge #1:  choosing the right indicators</a:t>
            </a:r>
          </a:p>
          <a:p>
            <a:pPr lvl="2"/>
            <a:r>
              <a:rPr lang="en-US" dirty="0" smtClean="0"/>
              <a:t>A comparison to Resource Acquisition</a:t>
            </a:r>
          </a:p>
          <a:p>
            <a:pPr lvl="2"/>
            <a:r>
              <a:rPr lang="en-US" dirty="0" smtClean="0"/>
              <a:t>Market Transformation Theory</a:t>
            </a:r>
          </a:p>
          <a:p>
            <a:pPr lvl="2"/>
            <a:r>
              <a:rPr lang="en-US" dirty="0" smtClean="0"/>
              <a:t>Expressed in terms of  Supply and Demand</a:t>
            </a:r>
          </a:p>
          <a:p>
            <a:pPr lvl="1" eaLnBrk="1" hangingPunct="1"/>
            <a:r>
              <a:rPr lang="en-US" dirty="0" smtClean="0"/>
              <a:t>Challenge #2:  changing </a:t>
            </a:r>
            <a:r>
              <a:rPr lang="en-US" dirty="0"/>
              <a:t>i</a:t>
            </a:r>
            <a:r>
              <a:rPr lang="en-US" dirty="0" smtClean="0"/>
              <a:t>ndicators over time</a:t>
            </a:r>
          </a:p>
          <a:p>
            <a:pPr lvl="1" eaLnBrk="1" hangingPunct="1"/>
            <a:r>
              <a:rPr lang="en-US" dirty="0" smtClean="0"/>
              <a:t>Challenge #3:  misleading indicators</a:t>
            </a:r>
          </a:p>
          <a:p>
            <a:pPr lvl="1" eaLnBrk="1" hangingPunct="1"/>
            <a:r>
              <a:rPr lang="en-US" dirty="0" smtClean="0"/>
              <a:t>Examples:</a:t>
            </a:r>
          </a:p>
          <a:p>
            <a:pPr lvl="2"/>
            <a:r>
              <a:rPr lang="en-US" dirty="0" smtClean="0"/>
              <a:t>Ductless Heat Pumps</a:t>
            </a:r>
          </a:p>
          <a:p>
            <a:pPr lvl="2"/>
            <a:r>
              <a:rPr lang="en-US" dirty="0" smtClean="0"/>
              <a:t>Energy Star Homes</a:t>
            </a:r>
          </a:p>
          <a:p>
            <a:pPr lvl="2"/>
            <a:r>
              <a:rPr lang="en-US" dirty="0" smtClean="0"/>
              <a:t>Ultra-High Efficiency </a:t>
            </a:r>
            <a:r>
              <a:rPr lang="en-US" smtClean="0"/>
              <a:t>Clothes Washers</a:t>
            </a:r>
            <a:endParaRPr lang="en-US" dirty="0" smtClean="0"/>
          </a:p>
          <a:p>
            <a:pPr lvl="2"/>
            <a:endParaRPr lang="en-US" dirty="0" smtClean="0"/>
          </a:p>
          <a:p>
            <a:pPr lvl="2"/>
            <a:endParaRPr lang="en-US" dirty="0" smtClean="0"/>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 #1: choose the right indicator</a:t>
            </a:r>
            <a:endParaRPr lang="en-US" dirty="0"/>
          </a:p>
        </p:txBody>
      </p:sp>
      <p:sp>
        <p:nvSpPr>
          <p:cNvPr id="3" name="Content Placeholder 2"/>
          <p:cNvSpPr>
            <a:spLocks noGrp="1"/>
          </p:cNvSpPr>
          <p:nvPr>
            <p:ph idx="1"/>
          </p:nvPr>
        </p:nvSpPr>
        <p:spPr/>
        <p:txBody>
          <a:bodyPr/>
          <a:lstStyle/>
          <a:p>
            <a:pPr lvl="2"/>
            <a:r>
              <a:rPr lang="en-US" sz="3600" dirty="0" smtClean="0"/>
              <a:t>A comparison to Resource Acquisition</a:t>
            </a:r>
          </a:p>
          <a:p>
            <a:pPr lvl="2"/>
            <a:r>
              <a:rPr lang="en-US" sz="3600" dirty="0" smtClean="0"/>
              <a:t>Market Transformation Theory</a:t>
            </a:r>
          </a:p>
          <a:p>
            <a:pPr lvl="2"/>
            <a:r>
              <a:rPr lang="en-US" sz="3600" dirty="0" smtClean="0"/>
              <a:t>Expressed in terms of  Supply and Demand</a:t>
            </a:r>
          </a:p>
          <a:p>
            <a:pPr lvl="2"/>
            <a:r>
              <a:rPr lang="en-US" sz="3600" dirty="0" smtClean="0"/>
              <a:t>Business Results vs. Market Transformation</a:t>
            </a:r>
          </a:p>
          <a:p>
            <a:endParaRPr lang="en-US" dirty="0"/>
          </a:p>
        </p:txBody>
      </p:sp>
      <p:sp>
        <p:nvSpPr>
          <p:cNvPr id="4" name="Slide Number Placeholder 3"/>
          <p:cNvSpPr>
            <a:spLocks noGrp="1"/>
          </p:cNvSpPr>
          <p:nvPr>
            <p:ph type="sldNum" sz="quarter" idx="10"/>
          </p:nvPr>
        </p:nvSpPr>
        <p:spPr/>
        <p:txBody>
          <a:bodyPr/>
          <a:lstStyle/>
          <a:p>
            <a:pPr>
              <a:defRPr/>
            </a:pPr>
            <a:fld id="{0FEBABB6-42A4-4672-814E-827DDAEC8F5F}" type="slidenum">
              <a:rPr lang="en-US" smtClean="0"/>
              <a:pPr>
                <a:defRPr/>
              </a:pPr>
              <a:t>14</a:t>
            </a:fld>
            <a:endParaRPr lang="en-US" dirty="0"/>
          </a:p>
        </p:txBody>
      </p:sp>
    </p:spTree>
    <p:extLst>
      <p:ext uri="{BB962C8B-B14F-4D97-AF65-F5344CB8AC3E}">
        <p14:creationId xmlns:p14="http://schemas.microsoft.com/office/powerpoint/2010/main" val="299547552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820025" y="6005513"/>
            <a:ext cx="1323975" cy="6540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5" name="Rectangle 4"/>
          <p:cNvSpPr/>
          <p:nvPr/>
        </p:nvSpPr>
        <p:spPr>
          <a:xfrm>
            <a:off x="2319338" y="1719263"/>
            <a:ext cx="2647950" cy="4518025"/>
          </a:xfrm>
          <a:prstGeom prst="rect">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6" name="Rectangle 5"/>
          <p:cNvSpPr/>
          <p:nvPr/>
        </p:nvSpPr>
        <p:spPr>
          <a:xfrm>
            <a:off x="5240338" y="1719263"/>
            <a:ext cx="3698875" cy="4518025"/>
          </a:xfrm>
          <a:prstGeom prst="rect">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7" name="Rectangle 6"/>
          <p:cNvSpPr/>
          <p:nvPr/>
        </p:nvSpPr>
        <p:spPr>
          <a:xfrm>
            <a:off x="2319338" y="1187450"/>
            <a:ext cx="2647950" cy="4572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8" name="Rectangle 7"/>
          <p:cNvSpPr/>
          <p:nvPr/>
        </p:nvSpPr>
        <p:spPr>
          <a:xfrm>
            <a:off x="5240338" y="1187450"/>
            <a:ext cx="3698875" cy="4572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graphicFrame>
        <p:nvGraphicFramePr>
          <p:cNvPr id="157778" name="Group 82"/>
          <p:cNvGraphicFramePr>
            <a:graphicFrameLocks noGrp="1"/>
          </p:cNvGraphicFramePr>
          <p:nvPr>
            <p:ph type="tbl" idx="1"/>
          </p:nvPr>
        </p:nvGraphicFramePr>
        <p:xfrm>
          <a:off x="457200" y="1219200"/>
          <a:ext cx="8458200" cy="4755050"/>
        </p:xfrm>
        <a:graphic>
          <a:graphicData uri="http://schemas.openxmlformats.org/drawingml/2006/table">
            <a:tbl>
              <a:tblPr/>
              <a:tblGrid>
                <a:gridCol w="1908175"/>
                <a:gridCol w="2862263"/>
                <a:gridCol w="3687762"/>
              </a:tblGrid>
              <a:tr h="533322">
                <a:tc>
                  <a:txBody>
                    <a:bodyPr/>
                    <a:lstStyle/>
                    <a:p>
                      <a:pPr marL="0" marR="0" lvl="0" indent="0" algn="l" defTabSz="457200" rtl="0" eaLnBrk="1" fontAlgn="base" latinLnBrk="0" hangingPunct="1">
                        <a:lnSpc>
                          <a:spcPct val="100000"/>
                        </a:lnSpc>
                        <a:spcBef>
                          <a:spcPct val="20000"/>
                        </a:spcBef>
                        <a:spcAft>
                          <a:spcPct val="0"/>
                        </a:spcAft>
                        <a:buClr>
                          <a:schemeClr val="tx2"/>
                        </a:buClr>
                        <a:buSzTx/>
                        <a:buFont typeface="Wingdings" pitchFamily="2" charset="2"/>
                        <a:buNone/>
                        <a:tabLst/>
                      </a:pPr>
                      <a:endParaRPr kumimoji="0" lang="en-US" sz="2400" b="0" i="0" u="none" strike="noStrike" cap="none" normalizeH="0" baseline="0" dirty="0" smtClean="0">
                        <a:ln>
                          <a:noFill/>
                        </a:ln>
                        <a:solidFill>
                          <a:schemeClr val="tx1"/>
                        </a:solidFill>
                        <a:effectLst/>
                        <a:latin typeface="Arial" charset="0"/>
                        <a:ea typeface="ＭＳ Ｐゴシック" pitchFamily="1" charset="-128"/>
                        <a:cs typeface="Arial" charset="0"/>
                      </a:endParaRPr>
                    </a:p>
                  </a:txBody>
                  <a:tcPr marT="45713" marB="45713"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1800" b="1" i="0" u="none" strike="noStrike" cap="none" normalizeH="0" baseline="0" dirty="0" smtClean="0">
                          <a:ln>
                            <a:noFill/>
                          </a:ln>
                          <a:solidFill>
                            <a:schemeClr val="bg2"/>
                          </a:solidFill>
                          <a:effectLst/>
                          <a:latin typeface="Arial" charset="0"/>
                          <a:ea typeface="ＭＳ Ｐゴシック" pitchFamily="1" charset="-128"/>
                          <a:cs typeface="Arial" charset="0"/>
                        </a:rPr>
                        <a:t>Resource Acquisition</a:t>
                      </a:r>
                      <a:endParaRPr kumimoji="0" lang="en-US" sz="2400" b="0" i="0" u="none" strike="noStrike" cap="none" normalizeH="0" baseline="0" dirty="0" smtClean="0">
                        <a:ln>
                          <a:noFill/>
                        </a:ln>
                        <a:solidFill>
                          <a:schemeClr val="bg2"/>
                        </a:solidFill>
                        <a:effectLst/>
                        <a:latin typeface="Arial" charset="0"/>
                        <a:ea typeface="ＭＳ Ｐゴシック" pitchFamily="1" charset="-128"/>
                        <a:cs typeface="Arial" charset="0"/>
                      </a:endParaRPr>
                    </a:p>
                  </a:txBody>
                  <a:tcPr marT="45713" marB="45713"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1800" b="1" i="0" u="none" strike="noStrike" cap="none" normalizeH="0" baseline="0" dirty="0" smtClean="0">
                          <a:ln>
                            <a:noFill/>
                          </a:ln>
                          <a:solidFill>
                            <a:schemeClr val="bg2"/>
                          </a:solidFill>
                          <a:effectLst/>
                          <a:latin typeface="Arial" charset="0"/>
                          <a:ea typeface="ＭＳ Ｐゴシック" pitchFamily="1" charset="-128"/>
                          <a:cs typeface="Arial" charset="0"/>
                        </a:rPr>
                        <a:t>Market Transformation</a:t>
                      </a:r>
                    </a:p>
                  </a:txBody>
                  <a:tcPr marT="45713" marB="45713"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r>
              <a:tr h="619034">
                <a:tc>
                  <a:txBody>
                    <a:bodyPr/>
                    <a:lstStyle/>
                    <a:p>
                      <a:pPr marL="0" marR="0" lvl="0" indent="0" algn="l" defTabSz="4572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1800" b="1" i="0" u="none" strike="noStrike" cap="none" normalizeH="0" baseline="0" dirty="0" smtClean="0">
                          <a:ln>
                            <a:noFill/>
                          </a:ln>
                          <a:solidFill>
                            <a:schemeClr val="tx1"/>
                          </a:solidFill>
                          <a:effectLst/>
                          <a:latin typeface="Arial" charset="0"/>
                          <a:ea typeface="ＭＳ Ｐゴシック" pitchFamily="1" charset="-128"/>
                          <a:cs typeface="Arial" charset="0"/>
                        </a:rPr>
                        <a:t>Approach</a:t>
                      </a:r>
                    </a:p>
                  </a:txBody>
                  <a:tcPr marT="45713" marB="45713"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1400" b="1" i="0" u="none" strike="noStrike" cap="none" normalizeH="0" baseline="0" dirty="0" smtClean="0">
                          <a:ln>
                            <a:noFill/>
                          </a:ln>
                          <a:solidFill>
                            <a:srgbClr val="000000"/>
                          </a:solidFill>
                          <a:effectLst/>
                          <a:latin typeface="Arial" charset="0"/>
                          <a:ea typeface="ＭＳ Ｐゴシック" pitchFamily="1" charset="-128"/>
                          <a:cs typeface="Arial" charset="0"/>
                        </a:rPr>
                        <a:t>Save energy via customer participation</a:t>
                      </a:r>
                    </a:p>
                  </a:txBody>
                  <a:tcPr marT="45713" marB="45713"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1400" b="1" i="0" u="none" strike="noStrike" cap="none" normalizeH="0" baseline="0" dirty="0" smtClean="0">
                          <a:ln>
                            <a:noFill/>
                          </a:ln>
                          <a:solidFill>
                            <a:srgbClr val="000000"/>
                          </a:solidFill>
                          <a:effectLst/>
                          <a:latin typeface="Arial" charset="0"/>
                          <a:ea typeface="ＭＳ Ｐゴシック" pitchFamily="1" charset="-128"/>
                          <a:cs typeface="Arial" charset="0"/>
                        </a:rPr>
                        <a:t>Save energy by mobilizing widespread market adoption</a:t>
                      </a:r>
                    </a:p>
                  </a:txBody>
                  <a:tcPr marT="45713" marB="45713"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r>
              <a:tr h="639986">
                <a:tc>
                  <a:txBody>
                    <a:bodyPr/>
                    <a:lstStyle/>
                    <a:p>
                      <a:pPr marL="0" marR="0" lvl="0" indent="0" algn="l" defTabSz="4572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1800" b="1" i="0" u="none" strike="noStrike" cap="none" normalizeH="0" baseline="0" dirty="0" smtClean="0">
                          <a:ln>
                            <a:noFill/>
                          </a:ln>
                          <a:solidFill>
                            <a:schemeClr val="tx1"/>
                          </a:solidFill>
                          <a:effectLst/>
                          <a:latin typeface="Arial" charset="0"/>
                          <a:ea typeface="ＭＳ Ｐゴシック" pitchFamily="1" charset="-128"/>
                          <a:cs typeface="Arial" charset="0"/>
                        </a:rPr>
                        <a:t>End-User Characteristics</a:t>
                      </a:r>
                    </a:p>
                  </a:txBody>
                  <a:tcPr marT="45713" marB="45713"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1400" b="1" i="0" u="none" strike="noStrike" cap="none" normalizeH="0" baseline="0" dirty="0" smtClean="0">
                          <a:ln>
                            <a:noFill/>
                          </a:ln>
                          <a:solidFill>
                            <a:srgbClr val="000000"/>
                          </a:solidFill>
                          <a:effectLst/>
                          <a:latin typeface="Arial" charset="0"/>
                          <a:ea typeface="ＭＳ Ｐゴシック" pitchFamily="1" charset="-128"/>
                          <a:cs typeface="Arial" charset="0"/>
                        </a:rPr>
                        <a:t>Participants/ enrollees are known &amp; recruited directly</a:t>
                      </a:r>
                    </a:p>
                  </a:txBody>
                  <a:tcPr marT="45713" marB="45713"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1400" b="1" i="0" u="none" strike="noStrike" cap="none" normalizeH="0" baseline="0" dirty="0" smtClean="0">
                          <a:ln>
                            <a:noFill/>
                          </a:ln>
                          <a:solidFill>
                            <a:srgbClr val="000000"/>
                          </a:solidFill>
                          <a:effectLst/>
                          <a:latin typeface="Arial" charset="0"/>
                          <a:ea typeface="ＭＳ Ｐゴシック" pitchFamily="1" charset="-128"/>
                          <a:cs typeface="Arial" charset="0"/>
                        </a:rPr>
                        <a:t>Adopters are not known (aside from early partners/ demonstrations)</a:t>
                      </a:r>
                    </a:p>
                  </a:txBody>
                  <a:tcPr marT="45713" marB="45713"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r>
              <a:tr h="1078834">
                <a:tc>
                  <a:txBody>
                    <a:bodyPr/>
                    <a:lstStyle/>
                    <a:p>
                      <a:pPr marL="0" marR="0" lvl="0" indent="0" algn="l" defTabSz="4572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1800" b="1" i="0" u="none" strike="noStrike" cap="none" normalizeH="0" baseline="0" dirty="0" smtClean="0">
                          <a:ln>
                            <a:noFill/>
                          </a:ln>
                          <a:solidFill>
                            <a:schemeClr val="tx1"/>
                          </a:solidFill>
                          <a:effectLst/>
                          <a:latin typeface="Arial" charset="0"/>
                          <a:ea typeface="ＭＳ Ｐゴシック" pitchFamily="1" charset="-128"/>
                          <a:cs typeface="Arial" charset="0"/>
                        </a:rPr>
                        <a:t>Savings Estimation</a:t>
                      </a:r>
                    </a:p>
                    <a:p>
                      <a:pPr marL="0" marR="0" lvl="0" indent="0" algn="l" defTabSz="457200" rtl="0" eaLnBrk="1" fontAlgn="base" latinLnBrk="0" hangingPunct="1">
                        <a:lnSpc>
                          <a:spcPct val="100000"/>
                        </a:lnSpc>
                        <a:spcBef>
                          <a:spcPct val="20000"/>
                        </a:spcBef>
                        <a:spcAft>
                          <a:spcPct val="0"/>
                        </a:spcAft>
                        <a:buClr>
                          <a:schemeClr val="tx2"/>
                        </a:buClr>
                        <a:buSzTx/>
                        <a:buFont typeface="Wingdings" pitchFamily="2" charset="2"/>
                        <a:buNone/>
                        <a:tabLst/>
                      </a:pPr>
                      <a:endParaRPr kumimoji="0" lang="en-US" sz="2400" b="0" i="0" u="none" strike="noStrike" cap="none" normalizeH="0" baseline="0" dirty="0" smtClean="0">
                        <a:ln>
                          <a:noFill/>
                        </a:ln>
                        <a:solidFill>
                          <a:schemeClr val="tx1"/>
                        </a:solidFill>
                        <a:effectLst/>
                        <a:latin typeface="Arial" charset="0"/>
                        <a:ea typeface="ＭＳ Ｐゴシック" pitchFamily="1" charset="-128"/>
                        <a:cs typeface="Arial" charset="0"/>
                      </a:endParaRPr>
                    </a:p>
                  </a:txBody>
                  <a:tcPr marT="45713" marB="45713"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1400" b="1" i="0" u="none" strike="noStrike" cap="none" normalizeH="0" baseline="0" dirty="0" smtClean="0">
                          <a:ln>
                            <a:noFill/>
                          </a:ln>
                          <a:solidFill>
                            <a:srgbClr val="000000"/>
                          </a:solidFill>
                          <a:effectLst/>
                          <a:latin typeface="Arial" charset="0"/>
                          <a:ea typeface="ＭＳ Ｐゴシック" pitchFamily="1" charset="-128"/>
                          <a:cs typeface="Arial" charset="0"/>
                        </a:rPr>
                        <a:t>Summation of site-by-site savings</a:t>
                      </a:r>
                    </a:p>
                  </a:txBody>
                  <a:tcPr marT="45713" marB="45713"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20000"/>
                        </a:spcBef>
                        <a:spcAft>
                          <a:spcPct val="0"/>
                        </a:spcAft>
                        <a:buClr>
                          <a:schemeClr val="tx2"/>
                        </a:buClr>
                        <a:buSzTx/>
                        <a:buFont typeface="Wingdings" pitchFamily="2" charset="2"/>
                        <a:buNone/>
                        <a:tabLst/>
                        <a:defRPr/>
                      </a:pPr>
                      <a:r>
                        <a:rPr kumimoji="0" lang="en-US" sz="1400" b="1" i="0" u="none" strike="noStrike" cap="none" normalizeH="0" baseline="0" dirty="0" smtClean="0">
                          <a:ln>
                            <a:noFill/>
                          </a:ln>
                          <a:solidFill>
                            <a:srgbClr val="000000"/>
                          </a:solidFill>
                          <a:effectLst/>
                          <a:latin typeface="Arial" charset="0"/>
                          <a:ea typeface="ＭＳ Ｐゴシック" pitchFamily="1" charset="-128"/>
                          <a:cs typeface="Arial" charset="0"/>
                        </a:rPr>
                        <a:t>“Deemed”/ average savings value must be calculated in order to project savings to market</a:t>
                      </a:r>
                    </a:p>
                  </a:txBody>
                  <a:tcPr marT="45713" marB="45713"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r>
              <a:tr h="1883388">
                <a:tc>
                  <a:txBody>
                    <a:bodyPr/>
                    <a:lstStyle/>
                    <a:p>
                      <a:pPr marL="0" marR="0" lvl="0" indent="0" algn="l" defTabSz="4572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1800" b="1" i="0" u="none" strike="noStrike" cap="none" normalizeH="0" baseline="0" dirty="0" smtClean="0">
                          <a:ln>
                            <a:noFill/>
                          </a:ln>
                          <a:solidFill>
                            <a:schemeClr val="tx1"/>
                          </a:solidFill>
                          <a:effectLst/>
                          <a:latin typeface="Arial" charset="0"/>
                          <a:ea typeface="ＭＳ Ｐゴシック" pitchFamily="1" charset="-128"/>
                          <a:cs typeface="Arial" charset="0"/>
                        </a:rPr>
                        <a:t>Implications</a:t>
                      </a:r>
                      <a:endParaRPr kumimoji="0" lang="en-US" sz="2400" b="0" i="0" u="none" strike="noStrike" cap="none" normalizeH="0" baseline="0" dirty="0" smtClean="0">
                        <a:ln>
                          <a:noFill/>
                        </a:ln>
                        <a:solidFill>
                          <a:schemeClr val="tx1"/>
                        </a:solidFill>
                        <a:effectLst/>
                        <a:latin typeface="Arial" charset="0"/>
                        <a:ea typeface="ＭＳ Ｐゴシック" pitchFamily="1" charset="-128"/>
                        <a:cs typeface="Arial" charset="0"/>
                      </a:endParaRPr>
                    </a:p>
                  </a:txBody>
                  <a:tcPr marT="45713" marB="45713"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228600" marR="0" lvl="0" indent="-228600" algn="l" defTabSz="457200" rtl="0" eaLnBrk="1" fontAlgn="base" latinLnBrk="0" hangingPunct="1">
                        <a:lnSpc>
                          <a:spcPct val="100000"/>
                        </a:lnSpc>
                        <a:spcBef>
                          <a:spcPct val="20000"/>
                        </a:spcBef>
                        <a:spcAft>
                          <a:spcPct val="0"/>
                        </a:spcAft>
                        <a:buClr>
                          <a:schemeClr val="accent6"/>
                        </a:buClr>
                        <a:buSzTx/>
                        <a:buFont typeface="Wingdings" pitchFamily="2" charset="2"/>
                        <a:buChar char="§"/>
                        <a:tabLst/>
                      </a:pPr>
                      <a:r>
                        <a:rPr kumimoji="0" lang="en-US" sz="1400" b="1" i="0" u="none" strike="noStrike" cap="none" normalizeH="0" baseline="0" dirty="0" smtClean="0">
                          <a:ln>
                            <a:noFill/>
                          </a:ln>
                          <a:solidFill>
                            <a:srgbClr val="000000"/>
                          </a:solidFill>
                          <a:effectLst/>
                          <a:latin typeface="Arial" charset="0"/>
                          <a:ea typeface="ＭＳ Ｐゴシック" pitchFamily="1" charset="-128"/>
                          <a:cs typeface="Arial" charset="0"/>
                        </a:rPr>
                        <a:t>All savings based on verifiable results</a:t>
                      </a:r>
                    </a:p>
                    <a:p>
                      <a:pPr marL="228600" marR="0" lvl="0" indent="-228600" algn="l" defTabSz="457200" rtl="0" eaLnBrk="1" fontAlgn="base" latinLnBrk="0" hangingPunct="1">
                        <a:lnSpc>
                          <a:spcPct val="100000"/>
                        </a:lnSpc>
                        <a:spcBef>
                          <a:spcPct val="20000"/>
                        </a:spcBef>
                        <a:spcAft>
                          <a:spcPct val="0"/>
                        </a:spcAft>
                        <a:buClr>
                          <a:schemeClr val="accent6"/>
                        </a:buClr>
                        <a:buSzTx/>
                        <a:buFont typeface="Wingdings" pitchFamily="2" charset="2"/>
                        <a:buChar char="§"/>
                        <a:tabLst/>
                      </a:pPr>
                      <a:r>
                        <a:rPr kumimoji="0" lang="en-US" sz="1400" b="1" i="0" u="none" strike="noStrike" cap="none" normalizeH="0" baseline="0" dirty="0" smtClean="0">
                          <a:ln>
                            <a:noFill/>
                          </a:ln>
                          <a:solidFill>
                            <a:srgbClr val="000000"/>
                          </a:solidFill>
                          <a:effectLst/>
                          <a:latin typeface="Arial" charset="0"/>
                          <a:ea typeface="ＭＳ Ｐゴシック" pitchFamily="1" charset="-128"/>
                          <a:cs typeface="Arial" charset="0"/>
                        </a:rPr>
                        <a:t>Success of program     judged on short-term results, and easily determined.  </a:t>
                      </a:r>
                    </a:p>
                    <a:p>
                      <a:pPr marL="228600" marR="0" lvl="0" indent="-228600" algn="l" defTabSz="457200" rtl="0" eaLnBrk="1" fontAlgn="base" latinLnBrk="0" hangingPunct="1">
                        <a:lnSpc>
                          <a:spcPct val="100000"/>
                        </a:lnSpc>
                        <a:spcBef>
                          <a:spcPct val="20000"/>
                        </a:spcBef>
                        <a:spcAft>
                          <a:spcPct val="0"/>
                        </a:spcAft>
                        <a:buClr>
                          <a:schemeClr val="accent6"/>
                        </a:buClr>
                        <a:buSzTx/>
                        <a:buFont typeface="Wingdings" pitchFamily="2" charset="2"/>
                        <a:buChar char="§"/>
                        <a:tabLst/>
                      </a:pPr>
                      <a:r>
                        <a:rPr kumimoji="0" lang="en-US" sz="1400" b="1" i="0" u="none" strike="noStrike" cap="none" normalizeH="0" baseline="0" dirty="0" smtClean="0">
                          <a:ln>
                            <a:noFill/>
                          </a:ln>
                          <a:solidFill>
                            <a:srgbClr val="000000"/>
                          </a:solidFill>
                          <a:effectLst/>
                          <a:latin typeface="Arial" charset="0"/>
                          <a:ea typeface="ＭＳ Ｐゴシック" pitchFamily="1" charset="-128"/>
                          <a:cs typeface="Arial" charset="0"/>
                        </a:rPr>
                        <a:t>No logic model needed</a:t>
                      </a:r>
                    </a:p>
                  </a:txBody>
                  <a:tcPr marT="45713" marB="45713"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c>
                  <a:txBody>
                    <a:bodyPr/>
                    <a:lstStyle/>
                    <a:p>
                      <a:pPr marL="228600" marR="0" lvl="0" indent="-228600" algn="l" defTabSz="457200" rtl="0" eaLnBrk="1" fontAlgn="base" latinLnBrk="0" hangingPunct="1">
                        <a:lnSpc>
                          <a:spcPct val="100000"/>
                        </a:lnSpc>
                        <a:spcBef>
                          <a:spcPct val="20000"/>
                        </a:spcBef>
                        <a:spcAft>
                          <a:spcPct val="0"/>
                        </a:spcAft>
                        <a:buClr>
                          <a:schemeClr val="accent6"/>
                        </a:buClr>
                        <a:buSzTx/>
                        <a:buFont typeface="Wingdings" pitchFamily="2" charset="2"/>
                        <a:buChar char="§"/>
                        <a:tabLst/>
                      </a:pPr>
                      <a:r>
                        <a:rPr kumimoji="0" lang="en-US" sz="1400" b="1" i="0" u="none" strike="noStrike" cap="none" normalizeH="0" baseline="0" dirty="0" smtClean="0">
                          <a:ln>
                            <a:noFill/>
                          </a:ln>
                          <a:solidFill>
                            <a:srgbClr val="000000"/>
                          </a:solidFill>
                          <a:effectLst/>
                          <a:latin typeface="Arial" charset="0"/>
                          <a:ea typeface="ＭＳ Ｐゴシック" pitchFamily="1" charset="-128"/>
                          <a:cs typeface="Arial" charset="0"/>
                        </a:rPr>
                        <a:t>Savings based on market projections using accepted &amp; replicable techniques</a:t>
                      </a:r>
                    </a:p>
                    <a:p>
                      <a:pPr marL="228600" marR="0" lvl="0" indent="-228600" algn="l" defTabSz="457200" rtl="0" eaLnBrk="1" fontAlgn="base" latinLnBrk="0" hangingPunct="1">
                        <a:lnSpc>
                          <a:spcPct val="100000"/>
                        </a:lnSpc>
                        <a:spcBef>
                          <a:spcPct val="20000"/>
                        </a:spcBef>
                        <a:spcAft>
                          <a:spcPct val="0"/>
                        </a:spcAft>
                        <a:buClr>
                          <a:schemeClr val="accent6"/>
                        </a:buClr>
                        <a:buSzTx/>
                        <a:buFont typeface="Wingdings" pitchFamily="2" charset="2"/>
                        <a:buChar char="§"/>
                        <a:tabLst/>
                      </a:pPr>
                      <a:r>
                        <a:rPr kumimoji="0" lang="en-US" sz="1400" b="1" i="0" u="none" strike="noStrike" cap="none" normalizeH="0" baseline="0" dirty="0" smtClean="0">
                          <a:ln>
                            <a:noFill/>
                          </a:ln>
                          <a:solidFill>
                            <a:srgbClr val="000000"/>
                          </a:solidFill>
                          <a:effectLst/>
                          <a:latin typeface="Arial" charset="0"/>
                          <a:ea typeface="ＭＳ Ｐゴシック" pitchFamily="1" charset="-128"/>
                          <a:cs typeface="Arial" charset="0"/>
                        </a:rPr>
                        <a:t>Success of initiative based on long-term outcomes.</a:t>
                      </a:r>
                    </a:p>
                    <a:p>
                      <a:pPr marL="228600" marR="0" lvl="0" indent="-228600" algn="l" defTabSz="457200" rtl="0" eaLnBrk="1" fontAlgn="base" latinLnBrk="0" hangingPunct="1">
                        <a:lnSpc>
                          <a:spcPct val="100000"/>
                        </a:lnSpc>
                        <a:spcBef>
                          <a:spcPct val="20000"/>
                        </a:spcBef>
                        <a:spcAft>
                          <a:spcPct val="0"/>
                        </a:spcAft>
                        <a:buClr>
                          <a:schemeClr val="accent6"/>
                        </a:buClr>
                        <a:buSzTx/>
                        <a:buFont typeface="Wingdings" pitchFamily="2" charset="2"/>
                        <a:buChar char="§"/>
                        <a:tabLst/>
                      </a:pPr>
                      <a:r>
                        <a:rPr kumimoji="0" lang="en-US" sz="1400" b="1" i="0" u="none" strike="noStrike" cap="none" normalizeH="0" baseline="0" dirty="0" smtClean="0">
                          <a:ln>
                            <a:noFill/>
                          </a:ln>
                          <a:solidFill>
                            <a:srgbClr val="000000"/>
                          </a:solidFill>
                          <a:effectLst/>
                          <a:latin typeface="Arial" charset="0"/>
                          <a:ea typeface="ＭＳ Ｐゴシック" pitchFamily="1" charset="-128"/>
                          <a:cs typeface="Arial" charset="0"/>
                        </a:rPr>
                        <a:t>Theory of change with specific market progress indicators required to validate progress</a:t>
                      </a:r>
                    </a:p>
                  </a:txBody>
                  <a:tcPr marT="45713" marB="45713"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noFill/>
                  </a:tcPr>
                </a:tc>
              </a:tr>
            </a:tbl>
          </a:graphicData>
        </a:graphic>
      </p:graphicFrame>
      <p:sp>
        <p:nvSpPr>
          <p:cNvPr id="22551" name="Rectangle 2"/>
          <p:cNvSpPr>
            <a:spLocks noGrp="1"/>
          </p:cNvSpPr>
          <p:nvPr>
            <p:ph type="title"/>
          </p:nvPr>
        </p:nvSpPr>
        <p:spPr>
          <a:xfrm>
            <a:off x="457200" y="-119063"/>
            <a:ext cx="8229600" cy="1066801"/>
          </a:xfrm>
        </p:spPr>
        <p:txBody>
          <a:bodyPr/>
          <a:lstStyle/>
          <a:p>
            <a:pPr eaLnBrk="1" hangingPunct="1"/>
            <a:r>
              <a:rPr lang="en-US" smtClean="0">
                <a:ea typeface="ＭＳ Ｐゴシック" pitchFamily="1" charset="-128"/>
                <a:cs typeface="Arial" charset="0"/>
              </a:rPr>
              <a:t>MT and RA Program Evaluation</a:t>
            </a:r>
          </a:p>
        </p:txBody>
      </p:sp>
      <p:cxnSp>
        <p:nvCxnSpPr>
          <p:cNvPr id="11" name="Straight Connector 10"/>
          <p:cNvCxnSpPr/>
          <p:nvPr/>
        </p:nvCxnSpPr>
        <p:spPr>
          <a:xfrm>
            <a:off x="531813" y="2347913"/>
            <a:ext cx="8407400" cy="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531813" y="2974975"/>
            <a:ext cx="8407400" cy="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531813" y="3971925"/>
            <a:ext cx="8407400" cy="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p:cNvSpPr>
          <p:nvPr>
            <p:ph type="title"/>
          </p:nvPr>
        </p:nvSpPr>
        <p:spPr/>
        <p:txBody>
          <a:bodyPr/>
          <a:lstStyle/>
          <a:p>
            <a:r>
              <a:rPr lang="en-US" smtClean="0">
                <a:latin typeface="Arial" charset="0"/>
                <a:ea typeface="ＭＳ Ｐゴシック" pitchFamily="1" charset="-128"/>
                <a:cs typeface="Arial" charset="0"/>
              </a:rPr>
              <a:t>Market Transformation Theory</a:t>
            </a:r>
          </a:p>
        </p:txBody>
      </p:sp>
      <p:sp>
        <p:nvSpPr>
          <p:cNvPr id="161797" name="Notes"/>
          <p:cNvSpPr txBox="1">
            <a:spLocks noChangeArrowheads="1"/>
          </p:cNvSpPr>
          <p:nvPr>
            <p:custDataLst>
              <p:tags r:id="rId1"/>
            </p:custDataLst>
          </p:nvPr>
        </p:nvSpPr>
        <p:spPr bwMode="auto">
          <a:xfrm>
            <a:off x="525463" y="6921500"/>
            <a:ext cx="635000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190500" indent="-190500" eaLnBrk="0" hangingPunct="0">
              <a:defRPr sz="1600">
                <a:solidFill>
                  <a:schemeClr val="tx1"/>
                </a:solidFill>
                <a:latin typeface="Arial" charset="0"/>
              </a:defRPr>
            </a:lvl1pPr>
            <a:lvl2pPr marL="571500" indent="-190500" eaLnBrk="0" hangingPunct="0">
              <a:defRPr sz="1600">
                <a:solidFill>
                  <a:schemeClr val="tx1"/>
                </a:solidFill>
                <a:latin typeface="Arial" charset="0"/>
              </a:defRPr>
            </a:lvl2pPr>
            <a:lvl3pPr marL="952500" indent="-190500" eaLnBrk="0" hangingPunct="0">
              <a:defRPr sz="1600">
                <a:solidFill>
                  <a:schemeClr val="tx1"/>
                </a:solidFill>
                <a:latin typeface="Arial" charset="0"/>
              </a:defRPr>
            </a:lvl3pPr>
            <a:lvl4pPr marL="1333500" indent="-190500" eaLnBrk="0" hangingPunct="0">
              <a:defRPr sz="1600">
                <a:solidFill>
                  <a:schemeClr val="tx1"/>
                </a:solidFill>
                <a:latin typeface="Arial" charset="0"/>
              </a:defRPr>
            </a:lvl4pPr>
            <a:lvl5pPr marL="1714500" indent="-190500" eaLnBrk="0" hangingPunct="0">
              <a:defRPr sz="1600">
                <a:solidFill>
                  <a:schemeClr val="tx1"/>
                </a:solidFill>
                <a:latin typeface="Arial" charset="0"/>
              </a:defRPr>
            </a:lvl5pPr>
            <a:lvl6pPr marL="2171700" indent="-190500" eaLnBrk="0" fontAlgn="base" hangingPunct="0">
              <a:spcBef>
                <a:spcPct val="0"/>
              </a:spcBef>
              <a:spcAft>
                <a:spcPct val="0"/>
              </a:spcAft>
              <a:defRPr sz="1600">
                <a:solidFill>
                  <a:schemeClr val="tx1"/>
                </a:solidFill>
                <a:latin typeface="Arial" charset="0"/>
              </a:defRPr>
            </a:lvl6pPr>
            <a:lvl7pPr marL="2628900" indent="-190500" eaLnBrk="0" fontAlgn="base" hangingPunct="0">
              <a:spcBef>
                <a:spcPct val="0"/>
              </a:spcBef>
              <a:spcAft>
                <a:spcPct val="0"/>
              </a:spcAft>
              <a:defRPr sz="1600">
                <a:solidFill>
                  <a:schemeClr val="tx1"/>
                </a:solidFill>
                <a:latin typeface="Arial" charset="0"/>
              </a:defRPr>
            </a:lvl7pPr>
            <a:lvl8pPr marL="3086100" indent="-190500" eaLnBrk="0" fontAlgn="base" hangingPunct="0">
              <a:spcBef>
                <a:spcPct val="0"/>
              </a:spcBef>
              <a:spcAft>
                <a:spcPct val="0"/>
              </a:spcAft>
              <a:defRPr sz="1600">
                <a:solidFill>
                  <a:schemeClr val="tx1"/>
                </a:solidFill>
                <a:latin typeface="Arial" charset="0"/>
              </a:defRPr>
            </a:lvl8pPr>
            <a:lvl9pPr marL="3543300" indent="-190500" eaLnBrk="0" fontAlgn="base" hangingPunct="0">
              <a:spcBef>
                <a:spcPct val="0"/>
              </a:spcBef>
              <a:spcAft>
                <a:spcPct val="0"/>
              </a:spcAft>
              <a:defRPr sz="1600">
                <a:solidFill>
                  <a:schemeClr val="tx1"/>
                </a:solidFill>
                <a:latin typeface="Arial" charset="0"/>
              </a:defRPr>
            </a:lvl9pPr>
          </a:lstStyle>
          <a:p>
            <a:pPr defTabSz="914400" fontAlgn="t"/>
            <a:endParaRPr lang="en-US" sz="1000"/>
          </a:p>
        </p:txBody>
      </p:sp>
      <p:sp>
        <p:nvSpPr>
          <p:cNvPr id="161804" name="KMA1D1FEAF"/>
          <p:cNvSpPr>
            <a:spLocks noChangeArrowheads="1"/>
          </p:cNvSpPr>
          <p:nvPr>
            <p:custDataLst>
              <p:tags r:id="rId2"/>
            </p:custDataLst>
          </p:nvPr>
        </p:nvSpPr>
        <p:spPr bwMode="auto">
          <a:xfrm>
            <a:off x="523875" y="3560763"/>
            <a:ext cx="1898650" cy="247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5720" tIns="46038" rIns="45720" bIns="46038"/>
          <a:lstStyle/>
          <a:p>
            <a:pPr marL="342900" indent="-342900">
              <a:spcBef>
                <a:spcPct val="20000"/>
              </a:spcBef>
              <a:buClr>
                <a:schemeClr val="tx2"/>
              </a:buClr>
              <a:buFont typeface="Wingdings" pitchFamily="2" charset="2"/>
              <a:buChar char="§"/>
            </a:pPr>
            <a:endParaRPr lang="en-US" sz="3600" b="1">
              <a:ea typeface="ＭＳ Ｐゴシック" pitchFamily="1" charset="-128"/>
              <a:cs typeface="Arial" charset="0"/>
            </a:endParaRPr>
          </a:p>
        </p:txBody>
      </p:sp>
      <p:sp>
        <p:nvSpPr>
          <p:cNvPr id="161805" name="KMA1D1FEAF"/>
          <p:cNvSpPr>
            <a:spLocks noChangeArrowheads="1"/>
          </p:cNvSpPr>
          <p:nvPr>
            <p:custDataLst>
              <p:tags r:id="rId3"/>
            </p:custDataLst>
          </p:nvPr>
        </p:nvSpPr>
        <p:spPr bwMode="auto">
          <a:xfrm>
            <a:off x="2828925" y="3560763"/>
            <a:ext cx="1898650" cy="247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5720" tIns="46038" rIns="45720" bIns="46038"/>
          <a:lstStyle/>
          <a:p>
            <a:pPr marL="342900" indent="-342900">
              <a:spcBef>
                <a:spcPct val="20000"/>
              </a:spcBef>
              <a:buClr>
                <a:schemeClr val="tx2"/>
              </a:buClr>
              <a:buFont typeface="Wingdings" pitchFamily="2" charset="2"/>
              <a:buChar char="§"/>
            </a:pPr>
            <a:endParaRPr lang="en-US" sz="3600" b="1">
              <a:ea typeface="ＭＳ Ｐゴシック" pitchFamily="1" charset="-128"/>
              <a:cs typeface="Arial" charset="0"/>
            </a:endParaRPr>
          </a:p>
        </p:txBody>
      </p:sp>
      <p:sp>
        <p:nvSpPr>
          <p:cNvPr id="161806" name="KMA1D1FEAF"/>
          <p:cNvSpPr>
            <a:spLocks noChangeArrowheads="1"/>
          </p:cNvSpPr>
          <p:nvPr>
            <p:custDataLst>
              <p:tags r:id="rId4"/>
            </p:custDataLst>
          </p:nvPr>
        </p:nvSpPr>
        <p:spPr bwMode="auto">
          <a:xfrm>
            <a:off x="5229225" y="3560763"/>
            <a:ext cx="1898650" cy="247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5720" tIns="46038" rIns="45720" bIns="46038"/>
          <a:lstStyle/>
          <a:p>
            <a:pPr marL="342900" indent="-342900">
              <a:spcBef>
                <a:spcPct val="20000"/>
              </a:spcBef>
              <a:buClr>
                <a:schemeClr val="tx2"/>
              </a:buClr>
              <a:buFont typeface="Wingdings" pitchFamily="2" charset="2"/>
              <a:buChar char="§"/>
            </a:pPr>
            <a:endParaRPr lang="en-US" sz="3600" b="1">
              <a:ea typeface="ＭＳ Ｐゴシック" pitchFamily="1" charset="-128"/>
              <a:cs typeface="Arial" charset="0"/>
            </a:endParaRPr>
          </a:p>
        </p:txBody>
      </p:sp>
      <p:sp>
        <p:nvSpPr>
          <p:cNvPr id="161807" name="KMA1D1FEAF"/>
          <p:cNvSpPr>
            <a:spLocks noChangeArrowheads="1"/>
          </p:cNvSpPr>
          <p:nvPr>
            <p:custDataLst>
              <p:tags r:id="rId5"/>
            </p:custDataLst>
          </p:nvPr>
        </p:nvSpPr>
        <p:spPr bwMode="auto">
          <a:xfrm>
            <a:off x="7705725" y="3560763"/>
            <a:ext cx="1898650" cy="247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5720" tIns="46038" rIns="45720" bIns="46038"/>
          <a:lstStyle/>
          <a:p>
            <a:pPr marL="342900" indent="-342900">
              <a:spcBef>
                <a:spcPct val="20000"/>
              </a:spcBef>
              <a:buClr>
                <a:schemeClr val="tx2"/>
              </a:buClr>
              <a:buFont typeface="Wingdings" pitchFamily="2" charset="2"/>
              <a:buChar char="§"/>
            </a:pPr>
            <a:endParaRPr lang="en-US" sz="3600" b="1">
              <a:ea typeface="ＭＳ Ｐゴシック" pitchFamily="1" charset="-128"/>
              <a:cs typeface="Arial" charset="0"/>
            </a:endParaRPr>
          </a:p>
        </p:txBody>
      </p:sp>
      <p:grpSp>
        <p:nvGrpSpPr>
          <p:cNvPr id="161815" name="Group 23"/>
          <p:cNvGrpSpPr>
            <a:grpSpLocks/>
          </p:cNvGrpSpPr>
          <p:nvPr/>
        </p:nvGrpSpPr>
        <p:grpSpPr bwMode="auto">
          <a:xfrm>
            <a:off x="228600" y="2058988"/>
            <a:ext cx="8763000" cy="1674812"/>
            <a:chOff x="288" y="1297"/>
            <a:chExt cx="3880" cy="702"/>
          </a:xfrm>
        </p:grpSpPr>
        <p:sp>
          <p:nvSpPr>
            <p:cNvPr id="161798" name="Rectangle 6"/>
            <p:cNvSpPr>
              <a:spLocks noChangeArrowheads="1"/>
            </p:cNvSpPr>
            <p:nvPr/>
          </p:nvSpPr>
          <p:spPr bwMode="auto">
            <a:xfrm>
              <a:off x="288" y="1303"/>
              <a:ext cx="1022" cy="696"/>
            </a:xfrm>
            <a:prstGeom prst="rect">
              <a:avLst/>
            </a:prstGeom>
            <a:gradFill rotWithShape="1">
              <a:gsLst>
                <a:gs pos="0">
                  <a:srgbClr val="99CC00"/>
                </a:gs>
                <a:gs pos="100000">
                  <a:srgbClr val="99CC00">
                    <a:gamma/>
                    <a:tint val="73725"/>
                    <a:invGamma/>
                  </a:srgbClr>
                </a:gs>
              </a:gsLst>
              <a:lin ang="0" scaled="1"/>
            </a:gradFill>
            <a:ln>
              <a:noFill/>
            </a:ln>
            <a:effectLst>
              <a:outerShdw dist="35921" dir="2700000" algn="ctr" rotWithShape="0">
                <a:srgbClr val="000000"/>
              </a:outerShdw>
            </a:effectLst>
            <a:extLst>
              <a:ext uri="{91240B29-F687-4F45-9708-019B960494DF}">
                <a14:hiddenLine xmlns:a14="http://schemas.microsoft.com/office/drawing/2010/main" w="9525">
                  <a:solidFill>
                    <a:schemeClr val="tx1"/>
                  </a:solidFill>
                  <a:miter lim="800000"/>
                  <a:headEnd type="none" w="sm" len="sm"/>
                  <a:tailEnd type="none" w="sm" len="sm"/>
                </a14:hiddenLine>
              </a:ext>
            </a:extLst>
          </p:spPr>
          <p:txBody>
            <a:bodyPr wrap="none" lIns="101882" tIns="50941" rIns="101882" bIns="50941" anchor="ctr"/>
            <a:lstStyle/>
            <a:p>
              <a:pPr algn="ctr" defTabSz="1019175" eaLnBrk="0" hangingPunct="0"/>
              <a:r>
                <a:rPr lang="en-US" sz="1800" b="1">
                  <a:solidFill>
                    <a:srgbClr val="000000"/>
                  </a:solidFill>
                </a:rPr>
                <a:t>Barriers &amp;</a:t>
              </a:r>
            </a:p>
            <a:p>
              <a:pPr algn="ctr" defTabSz="1019175" eaLnBrk="0" hangingPunct="0"/>
              <a:r>
                <a:rPr lang="en-US" sz="1800" b="1">
                  <a:solidFill>
                    <a:srgbClr val="000000"/>
                  </a:solidFill>
                </a:rPr>
                <a:t>Opportunities</a:t>
              </a:r>
            </a:p>
          </p:txBody>
        </p:sp>
        <p:sp>
          <p:nvSpPr>
            <p:cNvPr id="161799" name="AutoShape 7"/>
            <p:cNvSpPr>
              <a:spLocks noChangeArrowheads="1"/>
            </p:cNvSpPr>
            <p:nvPr/>
          </p:nvSpPr>
          <p:spPr bwMode="auto">
            <a:xfrm rot="5400000">
              <a:off x="1098" y="1530"/>
              <a:ext cx="696" cy="229"/>
            </a:xfrm>
            <a:prstGeom prst="triangle">
              <a:avLst>
                <a:gd name="adj" fmla="val 50000"/>
              </a:avLst>
            </a:prstGeom>
            <a:gradFill rotWithShape="1">
              <a:gsLst>
                <a:gs pos="0">
                  <a:srgbClr val="99CC00"/>
                </a:gs>
                <a:gs pos="100000">
                  <a:srgbClr val="99CC00">
                    <a:gamma/>
                    <a:tint val="63922"/>
                    <a:invGamma/>
                  </a:srgbClr>
                </a:gs>
              </a:gsLst>
              <a:lin ang="0" scaled="1"/>
            </a:gradFill>
            <a:ln>
              <a:noFill/>
            </a:ln>
            <a:effectLst>
              <a:outerShdw dist="35921" dir="2700000" algn="ctr" rotWithShape="0">
                <a:srgbClr val="000000"/>
              </a:outerShdw>
            </a:effectLst>
            <a:extLst>
              <a:ext uri="{91240B29-F687-4F45-9708-019B960494DF}">
                <a14:hiddenLine xmlns:a14="http://schemas.microsoft.com/office/drawing/2010/main" w="9525">
                  <a:solidFill>
                    <a:schemeClr val="tx1"/>
                  </a:solidFill>
                  <a:miter lim="800000"/>
                  <a:headEnd type="none" w="sm" len="sm"/>
                  <a:tailEnd type="none" w="sm" len="sm"/>
                </a14:hiddenLine>
              </a:ext>
            </a:extLst>
          </p:spPr>
          <p:txBody>
            <a:bodyPr rot="10800000" vert="eaVert" wrap="none" lIns="101882" tIns="50941" rIns="101882" bIns="50941" anchor="ctr"/>
            <a:lstStyle/>
            <a:p>
              <a:pPr algn="ctr" defTabSz="1019175" eaLnBrk="0" hangingPunct="0"/>
              <a:endParaRPr lang="en-US" sz="1800" b="1">
                <a:solidFill>
                  <a:srgbClr val="000000"/>
                </a:solidFill>
              </a:endParaRPr>
            </a:p>
          </p:txBody>
        </p:sp>
        <p:sp>
          <p:nvSpPr>
            <p:cNvPr id="161800" name="Rectangle 8"/>
            <p:cNvSpPr>
              <a:spLocks noChangeArrowheads="1"/>
            </p:cNvSpPr>
            <p:nvPr/>
          </p:nvSpPr>
          <p:spPr bwMode="auto">
            <a:xfrm>
              <a:off x="1592" y="1303"/>
              <a:ext cx="1022" cy="696"/>
            </a:xfrm>
            <a:prstGeom prst="rect">
              <a:avLst/>
            </a:prstGeom>
            <a:gradFill rotWithShape="1">
              <a:gsLst>
                <a:gs pos="0">
                  <a:srgbClr val="99CC00"/>
                </a:gs>
                <a:gs pos="100000">
                  <a:srgbClr val="99CC00">
                    <a:gamma/>
                    <a:tint val="63922"/>
                    <a:invGamma/>
                  </a:srgbClr>
                </a:gs>
              </a:gsLst>
              <a:lin ang="0" scaled="1"/>
            </a:gradFill>
            <a:ln>
              <a:noFill/>
            </a:ln>
            <a:effectLst>
              <a:outerShdw dist="35921" dir="2700000" algn="ctr" rotWithShape="0">
                <a:srgbClr val="000000"/>
              </a:outerShdw>
            </a:effectLst>
            <a:extLst>
              <a:ext uri="{91240B29-F687-4F45-9708-019B960494DF}">
                <a14:hiddenLine xmlns:a14="http://schemas.microsoft.com/office/drawing/2010/main" w="9525">
                  <a:solidFill>
                    <a:schemeClr val="tx1"/>
                  </a:solidFill>
                  <a:miter lim="800000"/>
                  <a:headEnd type="none" w="sm" len="sm"/>
                  <a:tailEnd type="none" w="sm" len="sm"/>
                </a14:hiddenLine>
              </a:ext>
            </a:extLst>
          </p:spPr>
          <p:txBody>
            <a:bodyPr wrap="none" lIns="101882" tIns="50941" rIns="101882" bIns="50941" anchor="ctr"/>
            <a:lstStyle/>
            <a:p>
              <a:pPr algn="ctr" defTabSz="1019175" eaLnBrk="0" hangingPunct="0"/>
              <a:r>
                <a:rPr lang="en-US" sz="1800" b="1">
                  <a:solidFill>
                    <a:srgbClr val="000000"/>
                  </a:solidFill>
                </a:rPr>
                <a:t>Interventions</a:t>
              </a:r>
            </a:p>
          </p:txBody>
        </p:sp>
        <p:sp>
          <p:nvSpPr>
            <p:cNvPr id="161801" name="AutoShape 9"/>
            <p:cNvSpPr>
              <a:spLocks noChangeArrowheads="1"/>
            </p:cNvSpPr>
            <p:nvPr/>
          </p:nvSpPr>
          <p:spPr bwMode="auto">
            <a:xfrm rot="5400000">
              <a:off x="2402" y="1536"/>
              <a:ext cx="696" cy="229"/>
            </a:xfrm>
            <a:prstGeom prst="triangle">
              <a:avLst>
                <a:gd name="adj" fmla="val 50000"/>
              </a:avLst>
            </a:prstGeom>
            <a:gradFill rotWithShape="1">
              <a:gsLst>
                <a:gs pos="0">
                  <a:srgbClr val="99CC00"/>
                </a:gs>
                <a:gs pos="100000">
                  <a:srgbClr val="99CC00">
                    <a:gamma/>
                    <a:tint val="63922"/>
                    <a:invGamma/>
                  </a:srgbClr>
                </a:gs>
              </a:gsLst>
              <a:lin ang="0" scaled="1"/>
            </a:gradFill>
            <a:ln>
              <a:noFill/>
            </a:ln>
            <a:effectLst>
              <a:outerShdw dist="35921" dir="2700000" algn="ctr" rotWithShape="0">
                <a:srgbClr val="000000"/>
              </a:outerShdw>
            </a:effectLst>
            <a:extLst>
              <a:ext uri="{91240B29-F687-4F45-9708-019B960494DF}">
                <a14:hiddenLine xmlns:a14="http://schemas.microsoft.com/office/drawing/2010/main" w="9525">
                  <a:solidFill>
                    <a:schemeClr val="tx1"/>
                  </a:solidFill>
                  <a:miter lim="800000"/>
                  <a:headEnd type="none" w="sm" len="sm"/>
                  <a:tailEnd type="none" w="sm" len="sm"/>
                </a14:hiddenLine>
              </a:ext>
            </a:extLst>
          </p:spPr>
          <p:txBody>
            <a:bodyPr rot="10800000" vert="eaVert" wrap="none" lIns="101882" tIns="50941" rIns="101882" bIns="50941" anchor="ctr"/>
            <a:lstStyle/>
            <a:p>
              <a:pPr algn="ctr" defTabSz="1019175" eaLnBrk="0" hangingPunct="0"/>
              <a:endParaRPr lang="en-US" sz="1800" b="1">
                <a:solidFill>
                  <a:srgbClr val="000000"/>
                </a:solidFill>
              </a:endParaRPr>
            </a:p>
          </p:txBody>
        </p:sp>
        <p:sp>
          <p:nvSpPr>
            <p:cNvPr id="161802" name="Rectangle 10"/>
            <p:cNvSpPr>
              <a:spLocks noChangeArrowheads="1"/>
            </p:cNvSpPr>
            <p:nvPr/>
          </p:nvSpPr>
          <p:spPr bwMode="auto">
            <a:xfrm>
              <a:off x="2896" y="1303"/>
              <a:ext cx="1022" cy="696"/>
            </a:xfrm>
            <a:prstGeom prst="rect">
              <a:avLst/>
            </a:prstGeom>
            <a:gradFill rotWithShape="1">
              <a:gsLst>
                <a:gs pos="0">
                  <a:srgbClr val="99CC00"/>
                </a:gs>
                <a:gs pos="100000">
                  <a:srgbClr val="99CC00">
                    <a:gamma/>
                    <a:tint val="63922"/>
                    <a:invGamma/>
                  </a:srgbClr>
                </a:gs>
              </a:gsLst>
              <a:lin ang="0" scaled="1"/>
            </a:gradFill>
            <a:ln>
              <a:noFill/>
            </a:ln>
            <a:effectLst>
              <a:outerShdw dist="35921" dir="2700000" algn="ctr" rotWithShape="0">
                <a:srgbClr val="000000"/>
              </a:outerShdw>
            </a:effectLst>
            <a:extLst>
              <a:ext uri="{91240B29-F687-4F45-9708-019B960494DF}">
                <a14:hiddenLine xmlns:a14="http://schemas.microsoft.com/office/drawing/2010/main" w="9525">
                  <a:solidFill>
                    <a:schemeClr val="tx1"/>
                  </a:solidFill>
                  <a:miter lim="800000"/>
                  <a:headEnd type="none" w="sm" len="sm"/>
                  <a:tailEnd type="none" w="sm" len="sm"/>
                </a14:hiddenLine>
              </a:ext>
            </a:extLst>
          </p:spPr>
          <p:txBody>
            <a:bodyPr wrap="none" lIns="101882" tIns="50941" rIns="101882" bIns="50941" anchor="ctr"/>
            <a:lstStyle/>
            <a:p>
              <a:pPr algn="ctr" defTabSz="1019175" eaLnBrk="0" hangingPunct="0"/>
              <a:r>
                <a:rPr lang="en-US" sz="1800" b="1">
                  <a:solidFill>
                    <a:srgbClr val="000000"/>
                  </a:solidFill>
                </a:rPr>
                <a:t>Outcomes</a:t>
              </a:r>
            </a:p>
            <a:p>
              <a:pPr algn="ctr" defTabSz="1019175" eaLnBrk="0" hangingPunct="0"/>
              <a:r>
                <a:rPr lang="en-US" sz="1800" b="1">
                  <a:solidFill>
                    <a:srgbClr val="000000"/>
                  </a:solidFill>
                </a:rPr>
                <a:t>(Progress Indicators)</a:t>
              </a:r>
            </a:p>
          </p:txBody>
        </p:sp>
        <p:sp>
          <p:nvSpPr>
            <p:cNvPr id="161803" name="AutoShape 11"/>
            <p:cNvSpPr>
              <a:spLocks noChangeArrowheads="1"/>
            </p:cNvSpPr>
            <p:nvPr/>
          </p:nvSpPr>
          <p:spPr bwMode="auto">
            <a:xfrm rot="5400000">
              <a:off x="3706" y="1537"/>
              <a:ext cx="696" cy="228"/>
            </a:xfrm>
            <a:prstGeom prst="triangle">
              <a:avLst>
                <a:gd name="adj" fmla="val 50000"/>
              </a:avLst>
            </a:prstGeom>
            <a:gradFill rotWithShape="1">
              <a:gsLst>
                <a:gs pos="0">
                  <a:srgbClr val="99CC00"/>
                </a:gs>
                <a:gs pos="100000">
                  <a:srgbClr val="99CC00">
                    <a:gamma/>
                    <a:tint val="63922"/>
                    <a:invGamma/>
                  </a:srgbClr>
                </a:gs>
              </a:gsLst>
              <a:lin ang="0" scaled="1"/>
            </a:gradFill>
            <a:ln>
              <a:noFill/>
            </a:ln>
            <a:effectLst>
              <a:outerShdw dist="35921" dir="2700000" algn="ctr" rotWithShape="0">
                <a:srgbClr val="000000"/>
              </a:outerShdw>
            </a:effectLst>
            <a:extLst>
              <a:ext uri="{91240B29-F687-4F45-9708-019B960494DF}">
                <a14:hiddenLine xmlns:a14="http://schemas.microsoft.com/office/drawing/2010/main" w="9525">
                  <a:solidFill>
                    <a:schemeClr val="tx1"/>
                  </a:solidFill>
                  <a:miter lim="800000"/>
                  <a:headEnd type="none" w="sm" len="sm"/>
                  <a:tailEnd type="none" w="sm" len="sm"/>
                </a14:hiddenLine>
              </a:ext>
            </a:extLst>
          </p:spPr>
          <p:txBody>
            <a:bodyPr rot="10800000" vert="eaVert" wrap="none" lIns="101882" tIns="50941" rIns="101882" bIns="50941" anchor="ctr"/>
            <a:lstStyle/>
            <a:p>
              <a:pPr algn="ctr" defTabSz="1019175" eaLnBrk="0" hangingPunct="0"/>
              <a:endParaRPr lang="en-US" sz="1800" b="1">
                <a:solidFill>
                  <a:srgbClr val="000000"/>
                </a:solidFill>
              </a:endParaRPr>
            </a:p>
          </p:txBody>
        </p:sp>
      </p:grpSp>
      <p:sp>
        <p:nvSpPr>
          <p:cNvPr id="161816" name="Rectangle 24"/>
          <p:cNvSpPr>
            <a:spLocks noChangeArrowheads="1"/>
          </p:cNvSpPr>
          <p:nvPr/>
        </p:nvSpPr>
        <p:spPr bwMode="auto">
          <a:xfrm>
            <a:off x="347663" y="3886200"/>
            <a:ext cx="2720975" cy="166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04800" indent="-304800" defTabSz="914400" eaLnBrk="0" hangingPunct="0">
              <a:spcAft>
                <a:spcPct val="20000"/>
              </a:spcAft>
              <a:buFontTx/>
              <a:buChar char="•"/>
            </a:pPr>
            <a:r>
              <a:rPr lang="en-US" dirty="0">
                <a:solidFill>
                  <a:srgbClr val="000000"/>
                </a:solidFill>
              </a:rPr>
              <a:t>Which barriers are we </a:t>
            </a:r>
            <a:br>
              <a:rPr lang="en-US" dirty="0">
                <a:solidFill>
                  <a:srgbClr val="000000"/>
                </a:solidFill>
              </a:rPr>
            </a:br>
            <a:r>
              <a:rPr lang="en-US" dirty="0">
                <a:solidFill>
                  <a:srgbClr val="000000"/>
                </a:solidFill>
              </a:rPr>
              <a:t>trying to remove/ overcome?</a:t>
            </a:r>
          </a:p>
          <a:p>
            <a:pPr marL="304800" indent="-304800" defTabSz="914400" eaLnBrk="0" hangingPunct="0">
              <a:spcAft>
                <a:spcPct val="20000"/>
              </a:spcAft>
              <a:buFontTx/>
              <a:buChar char="•"/>
            </a:pPr>
            <a:r>
              <a:rPr lang="en-US" dirty="0">
                <a:solidFill>
                  <a:srgbClr val="000000"/>
                </a:solidFill>
              </a:rPr>
              <a:t>What are the points of market leverage?</a:t>
            </a:r>
          </a:p>
          <a:p>
            <a:pPr marL="304800" indent="-304800" defTabSz="914400" eaLnBrk="0" hangingPunct="0">
              <a:spcAft>
                <a:spcPct val="20000"/>
              </a:spcAft>
              <a:buFontTx/>
              <a:buChar char="•"/>
            </a:pPr>
            <a:r>
              <a:rPr lang="en-US" dirty="0">
                <a:solidFill>
                  <a:srgbClr val="000000"/>
                </a:solidFill>
              </a:rPr>
              <a:t>What are other market opportunities?</a:t>
            </a:r>
            <a:endParaRPr lang="en-US" dirty="0"/>
          </a:p>
        </p:txBody>
      </p:sp>
      <p:sp>
        <p:nvSpPr>
          <p:cNvPr id="161817" name="Rectangle 25"/>
          <p:cNvSpPr>
            <a:spLocks noChangeArrowheads="1"/>
          </p:cNvSpPr>
          <p:nvPr/>
        </p:nvSpPr>
        <p:spPr bwMode="auto">
          <a:xfrm>
            <a:off x="3173413" y="3886200"/>
            <a:ext cx="2840037" cy="166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04800" indent="-304800" defTabSz="914400" eaLnBrk="0" hangingPunct="0">
              <a:spcAft>
                <a:spcPct val="20000"/>
              </a:spcAft>
              <a:buFontTx/>
              <a:buChar char="•"/>
            </a:pPr>
            <a:r>
              <a:rPr lang="en-US">
                <a:solidFill>
                  <a:srgbClr val="000000"/>
                </a:solidFill>
              </a:rPr>
              <a:t>What are the interventions</a:t>
            </a:r>
            <a:br>
              <a:rPr lang="en-US">
                <a:solidFill>
                  <a:srgbClr val="000000"/>
                </a:solidFill>
              </a:rPr>
            </a:br>
            <a:r>
              <a:rPr lang="en-US">
                <a:solidFill>
                  <a:srgbClr val="000000"/>
                </a:solidFill>
              </a:rPr>
              <a:t>you believe will:</a:t>
            </a:r>
          </a:p>
          <a:p>
            <a:pPr marL="723900" lvl="1" indent="-304800" defTabSz="914400" eaLnBrk="0" hangingPunct="0">
              <a:spcAft>
                <a:spcPct val="20000"/>
              </a:spcAft>
              <a:buFont typeface="Trebuchet MS" pitchFamily="34" charset="0"/>
              <a:buChar char="-"/>
            </a:pPr>
            <a:r>
              <a:rPr lang="en-US">
                <a:solidFill>
                  <a:srgbClr val="000000"/>
                </a:solidFill>
              </a:rPr>
              <a:t>overcome those barriers?</a:t>
            </a:r>
          </a:p>
          <a:p>
            <a:pPr marL="723900" lvl="1" indent="-304800" defTabSz="914400" eaLnBrk="0" hangingPunct="0">
              <a:spcAft>
                <a:spcPct val="20000"/>
              </a:spcAft>
              <a:buFont typeface="Trebuchet MS" pitchFamily="34" charset="0"/>
              <a:buChar char="-"/>
            </a:pPr>
            <a:r>
              <a:rPr lang="en-US">
                <a:solidFill>
                  <a:srgbClr val="000000"/>
                </a:solidFill>
              </a:rPr>
              <a:t>exploit those points leverage and opportunities? </a:t>
            </a:r>
          </a:p>
        </p:txBody>
      </p:sp>
      <p:sp>
        <p:nvSpPr>
          <p:cNvPr id="161818" name="Rectangle 26"/>
          <p:cNvSpPr>
            <a:spLocks noChangeArrowheads="1"/>
          </p:cNvSpPr>
          <p:nvPr/>
        </p:nvSpPr>
        <p:spPr bwMode="auto">
          <a:xfrm>
            <a:off x="6118225" y="3886200"/>
            <a:ext cx="2840038" cy="162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04800" indent="-304800" defTabSz="914400" eaLnBrk="0" hangingPunct="0">
              <a:spcAft>
                <a:spcPct val="20000"/>
              </a:spcAft>
              <a:buFontTx/>
              <a:buChar char="•"/>
            </a:pPr>
            <a:r>
              <a:rPr lang="en-US">
                <a:solidFill>
                  <a:srgbClr val="000000"/>
                </a:solidFill>
              </a:rPr>
              <a:t>How will we know we’re making progress toward our long-term objective?</a:t>
            </a:r>
          </a:p>
          <a:p>
            <a:pPr marL="304800" indent="-304800" defTabSz="914400" eaLnBrk="0" hangingPunct="0">
              <a:spcAft>
                <a:spcPct val="20000"/>
              </a:spcAft>
              <a:buFontTx/>
              <a:buChar char="•"/>
            </a:pPr>
            <a:r>
              <a:rPr lang="en-US">
                <a:solidFill>
                  <a:srgbClr val="000000"/>
                </a:solidFill>
              </a:rPr>
              <a:t>What do we need to observe to be confident that the MT theory and strategy are sound? </a:t>
            </a:r>
          </a:p>
        </p:txBody>
      </p:sp>
      <p:sp>
        <p:nvSpPr>
          <p:cNvPr id="11" name="Curved Right Arrow 10"/>
          <p:cNvSpPr/>
          <p:nvPr/>
        </p:nvSpPr>
        <p:spPr>
          <a:xfrm rot="5400000">
            <a:off x="3904542" y="-1533930"/>
            <a:ext cx="731520" cy="6539387"/>
          </a:xfrm>
          <a:prstGeom prst="curvedRightArrow">
            <a:avLst/>
          </a:prstGeom>
          <a:solidFill>
            <a:srgbClr val="CAE57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TextBox 11"/>
          <p:cNvSpPr txBox="1"/>
          <p:nvPr/>
        </p:nvSpPr>
        <p:spPr>
          <a:xfrm>
            <a:off x="2561332" y="1031193"/>
            <a:ext cx="3557449" cy="369332"/>
          </a:xfrm>
          <a:prstGeom prst="rect">
            <a:avLst/>
          </a:prstGeom>
          <a:noFill/>
        </p:spPr>
        <p:txBody>
          <a:bodyPr wrap="none" rtlCol="0">
            <a:spAutoFit/>
          </a:bodyPr>
          <a:lstStyle/>
          <a:p>
            <a:r>
              <a:rPr lang="en-US" dirty="0" smtClean="0"/>
              <a:t>Market Transformation Indicators</a:t>
            </a:r>
            <a:endParaRPr lang="en-US" dirty="0"/>
          </a:p>
        </p:txBody>
      </p:sp>
    </p:spTree>
    <p:extLst>
      <p:ext uri="{BB962C8B-B14F-4D97-AF65-F5344CB8AC3E}">
        <p14:creationId xmlns:p14="http://schemas.microsoft.com/office/powerpoint/2010/main" val="19950467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3"/>
          <p:cNvSpPr>
            <a:spLocks noGrp="1"/>
          </p:cNvSpPr>
          <p:nvPr>
            <p:ph type="title"/>
          </p:nvPr>
        </p:nvSpPr>
        <p:spPr/>
        <p:txBody>
          <a:bodyPr/>
          <a:lstStyle/>
          <a:p>
            <a:pPr eaLnBrk="1" hangingPunct="1"/>
            <a:r>
              <a:rPr lang="en-US" smtClean="0"/>
              <a:t>MTI’s should relate to market barriers</a:t>
            </a:r>
          </a:p>
        </p:txBody>
      </p:sp>
      <p:sp>
        <p:nvSpPr>
          <p:cNvPr id="24579" name="Content Placeholder 5"/>
          <p:cNvSpPr>
            <a:spLocks noGrp="1"/>
          </p:cNvSpPr>
          <p:nvPr>
            <p:ph sz="half" idx="1"/>
          </p:nvPr>
        </p:nvSpPr>
        <p:spPr>
          <a:xfrm>
            <a:off x="457200" y="1066800"/>
            <a:ext cx="3962400" cy="5059363"/>
          </a:xfrm>
        </p:spPr>
        <p:txBody>
          <a:bodyPr/>
          <a:lstStyle/>
          <a:p>
            <a:pPr eaLnBrk="1" hangingPunct="1"/>
            <a:r>
              <a:rPr lang="en-US" b="1" u="sng" dirty="0" smtClean="0"/>
              <a:t>Supply</a:t>
            </a:r>
          </a:p>
          <a:p>
            <a:pPr lvl="1" eaLnBrk="1" hangingPunct="1"/>
            <a:r>
              <a:rPr lang="en-US" dirty="0" smtClean="0"/>
              <a:t>Lack of Product</a:t>
            </a:r>
          </a:p>
          <a:p>
            <a:pPr lvl="1" eaLnBrk="1" hangingPunct="1"/>
            <a:r>
              <a:rPr lang="en-US" dirty="0" smtClean="0"/>
              <a:t>Product Quality/Performance</a:t>
            </a:r>
          </a:p>
          <a:p>
            <a:pPr lvl="1" eaLnBrk="1" hangingPunct="1"/>
            <a:r>
              <a:rPr lang="en-US" dirty="0" smtClean="0"/>
              <a:t>Lack of Product Availability</a:t>
            </a:r>
          </a:p>
          <a:p>
            <a:pPr lvl="1" eaLnBrk="1" hangingPunct="1"/>
            <a:r>
              <a:rPr lang="en-US" dirty="0" smtClean="0"/>
              <a:t>Lack of Market Capacity/Capability</a:t>
            </a:r>
          </a:p>
          <a:p>
            <a:pPr lvl="1" eaLnBrk="1" hangingPunct="1"/>
            <a:r>
              <a:rPr lang="en-US" dirty="0" smtClean="0"/>
              <a:t>Perceived Lack of Value for Cost</a:t>
            </a:r>
          </a:p>
          <a:p>
            <a:pPr lvl="1" eaLnBrk="1" hangingPunct="1"/>
            <a:r>
              <a:rPr lang="en-US" dirty="0" smtClean="0"/>
              <a:t>Regulation, Code or Standard </a:t>
            </a:r>
          </a:p>
        </p:txBody>
      </p:sp>
      <p:sp>
        <p:nvSpPr>
          <p:cNvPr id="24580" name="Content Placeholder 6"/>
          <p:cNvSpPr>
            <a:spLocks noGrp="1"/>
          </p:cNvSpPr>
          <p:nvPr>
            <p:ph sz="half" idx="2"/>
          </p:nvPr>
        </p:nvSpPr>
        <p:spPr>
          <a:xfrm>
            <a:off x="4572000" y="1066800"/>
            <a:ext cx="3962400" cy="5059363"/>
          </a:xfrm>
        </p:spPr>
        <p:txBody>
          <a:bodyPr/>
          <a:lstStyle/>
          <a:p>
            <a:pPr eaLnBrk="1" hangingPunct="1"/>
            <a:r>
              <a:rPr lang="en-US" b="1" u="sng" dirty="0" smtClean="0"/>
              <a:t>Demand</a:t>
            </a:r>
          </a:p>
          <a:p>
            <a:pPr lvl="1" eaLnBrk="1" hangingPunct="1"/>
            <a:r>
              <a:rPr lang="en-US" dirty="0" smtClean="0"/>
              <a:t>Lack of Awareness of Product</a:t>
            </a:r>
          </a:p>
          <a:p>
            <a:pPr lvl="1" eaLnBrk="1" hangingPunct="1"/>
            <a:r>
              <a:rPr lang="en-US" dirty="0" smtClean="0"/>
              <a:t>Perceived Lack of Value for Price</a:t>
            </a:r>
          </a:p>
          <a:p>
            <a:pPr lvl="1" eaLnBrk="1" hangingPunct="1"/>
            <a:r>
              <a:rPr lang="en-US" dirty="0" smtClean="0"/>
              <a:t>Lack of Information about Product</a:t>
            </a:r>
          </a:p>
          <a:p>
            <a:pPr lvl="1" eaLnBrk="1" hangingPunct="1"/>
            <a:r>
              <a:rPr lang="en-US" dirty="0" smtClean="0"/>
              <a:t>Lack of Product Differentiation</a:t>
            </a:r>
          </a:p>
          <a:p>
            <a:pPr lvl="1" eaLnBrk="1" hangingPunct="1"/>
            <a:r>
              <a:rPr lang="en-US" dirty="0" smtClean="0"/>
              <a:t>Price</a:t>
            </a:r>
          </a:p>
          <a:p>
            <a:pPr lvl="1" eaLnBrk="1" hangingPunct="1"/>
            <a:r>
              <a:rPr lang="en-US" dirty="0" smtClean="0"/>
              <a:t>Lack of Financing</a:t>
            </a:r>
          </a:p>
          <a:p>
            <a:pPr lvl="1" eaLnBrk="1" hangingPunct="1"/>
            <a:endParaRPr lang="en-US" dirty="0" smtClean="0"/>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2"/>
          <p:cNvSpPr>
            <a:spLocks noGrp="1"/>
          </p:cNvSpPr>
          <p:nvPr>
            <p:ph type="title"/>
          </p:nvPr>
        </p:nvSpPr>
        <p:spPr/>
        <p:txBody>
          <a:bodyPr/>
          <a:lstStyle/>
          <a:p>
            <a:r>
              <a:rPr lang="en-US" smtClean="0">
                <a:latin typeface="Arial" charset="0"/>
                <a:ea typeface="ＭＳ Ｐゴシック" pitchFamily="1" charset="-128"/>
                <a:cs typeface="Arial" charset="0"/>
              </a:rPr>
              <a:t>The Language of Business Results</a:t>
            </a:r>
          </a:p>
        </p:txBody>
      </p:sp>
      <p:sp>
        <p:nvSpPr>
          <p:cNvPr id="335875" name="Rectangle 3"/>
          <p:cNvSpPr>
            <a:spLocks noGrp="1"/>
          </p:cNvSpPr>
          <p:nvPr>
            <p:ph type="body" idx="1"/>
          </p:nvPr>
        </p:nvSpPr>
        <p:spPr/>
        <p:txBody>
          <a:bodyPr/>
          <a:lstStyle/>
          <a:p>
            <a:pPr>
              <a:spcAft>
                <a:spcPct val="20000"/>
              </a:spcAft>
            </a:pPr>
            <a:r>
              <a:rPr lang="en-US" sz="2400" smtClean="0">
                <a:latin typeface="Arial" charset="0"/>
                <a:ea typeface="ＭＳ Ｐゴシック" pitchFamily="1" charset="-128"/>
                <a:cs typeface="Arial" charset="0"/>
              </a:rPr>
              <a:t>11.5% of new homes certified Northwest ENERGY STAR</a:t>
            </a:r>
          </a:p>
          <a:p>
            <a:pPr>
              <a:spcAft>
                <a:spcPct val="20000"/>
              </a:spcAft>
            </a:pPr>
            <a:r>
              <a:rPr lang="en-US" sz="2400" smtClean="0">
                <a:latin typeface="Arial" charset="0"/>
                <a:ea typeface="ＭＳ Ｐゴシック" pitchFamily="1" charset="-128"/>
                <a:cs typeface="Arial" charset="0"/>
              </a:rPr>
              <a:t>Hospitals representing 30% of beds have a SEMP</a:t>
            </a:r>
          </a:p>
          <a:p>
            <a:pPr>
              <a:spcAft>
                <a:spcPct val="20000"/>
              </a:spcAft>
            </a:pPr>
            <a:r>
              <a:rPr lang="en-US" sz="2400" smtClean="0">
                <a:latin typeface="Arial" charset="0"/>
                <a:ea typeface="ＭＳ Ｐゴシック" pitchFamily="1" charset="-128"/>
                <a:cs typeface="Arial" charset="0"/>
              </a:rPr>
              <a:t>20% energy intensity reduction in food processing plants</a:t>
            </a:r>
          </a:p>
          <a:p>
            <a:pPr>
              <a:spcAft>
                <a:spcPct val="20000"/>
              </a:spcAft>
            </a:pPr>
            <a:r>
              <a:rPr lang="en-US" sz="2400" smtClean="0">
                <a:latin typeface="Arial" charset="0"/>
                <a:ea typeface="ＭＳ Ｐゴシック" pitchFamily="1" charset="-128"/>
                <a:cs typeface="Arial" charset="0"/>
              </a:rPr>
              <a:t>60,000 desktop computers with 80 PLUS power supplies</a:t>
            </a:r>
          </a:p>
          <a:p>
            <a:pPr>
              <a:spcAft>
                <a:spcPct val="20000"/>
              </a:spcAft>
            </a:pPr>
            <a:r>
              <a:rPr lang="en-US" sz="2400" smtClean="0">
                <a:latin typeface="Arial" charset="0"/>
                <a:ea typeface="ＭＳ Ｐゴシック" pitchFamily="1" charset="-128"/>
                <a:cs typeface="Arial" charset="0"/>
              </a:rPr>
              <a:t>$.01 per kwh </a:t>
            </a:r>
          </a:p>
          <a:p>
            <a:pPr>
              <a:spcAft>
                <a:spcPct val="20000"/>
              </a:spcAft>
            </a:pPr>
            <a:r>
              <a:rPr lang="en-US" sz="2400" smtClean="0">
                <a:latin typeface="Arial" charset="0"/>
                <a:ea typeface="ＭＳ Ｐゴシック" pitchFamily="1" charset="-128"/>
                <a:cs typeface="Arial" charset="0"/>
              </a:rPr>
              <a:t>4 aMW in 2010</a:t>
            </a:r>
          </a:p>
          <a:p>
            <a:pPr>
              <a:spcAft>
                <a:spcPct val="20000"/>
              </a:spcAft>
              <a:buFont typeface="Wingdings" pitchFamily="2" charset="2"/>
              <a:buNone/>
            </a:pPr>
            <a:endParaRPr lang="en-US" sz="2400" smtClean="0">
              <a:latin typeface="Arial" charset="0"/>
              <a:ea typeface="ＭＳ Ｐゴシック" pitchFamily="1" charset="-128"/>
              <a:cs typeface="Arial" charset="0"/>
            </a:endParaRPr>
          </a:p>
        </p:txBody>
      </p:sp>
    </p:spTree>
    <p:extLst>
      <p:ext uri="{BB962C8B-B14F-4D97-AF65-F5344CB8AC3E}">
        <p14:creationId xmlns:p14="http://schemas.microsoft.com/office/powerpoint/2010/main" val="11067468"/>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2"/>
          <p:cNvSpPr>
            <a:spLocks noGrp="1"/>
          </p:cNvSpPr>
          <p:nvPr>
            <p:ph type="title"/>
          </p:nvPr>
        </p:nvSpPr>
        <p:spPr/>
        <p:txBody>
          <a:bodyPr/>
          <a:lstStyle/>
          <a:p>
            <a:r>
              <a:rPr lang="en-US" sz="3200" dirty="0" smtClean="0">
                <a:latin typeface="Arial" charset="0"/>
                <a:ea typeface="ＭＳ Ｐゴシック" pitchFamily="1" charset="-128"/>
                <a:cs typeface="Arial" charset="0"/>
              </a:rPr>
              <a:t>The Language of Market Transformation</a:t>
            </a:r>
          </a:p>
        </p:txBody>
      </p:sp>
      <p:sp>
        <p:nvSpPr>
          <p:cNvPr id="372739" name="Rectangle 3"/>
          <p:cNvSpPr>
            <a:spLocks noGrp="1"/>
          </p:cNvSpPr>
          <p:nvPr>
            <p:ph type="body" idx="1"/>
          </p:nvPr>
        </p:nvSpPr>
        <p:spPr/>
        <p:txBody>
          <a:bodyPr/>
          <a:lstStyle/>
          <a:p>
            <a:pPr>
              <a:lnSpc>
                <a:spcPct val="80000"/>
              </a:lnSpc>
              <a:spcAft>
                <a:spcPct val="20000"/>
              </a:spcAft>
            </a:pPr>
            <a:r>
              <a:rPr lang="en-US" sz="2000" smtClean="0">
                <a:latin typeface="Arial" charset="0"/>
                <a:ea typeface="ＭＳ Ｐゴシック" pitchFamily="1" charset="-128"/>
                <a:cs typeface="Arial" charset="0"/>
              </a:rPr>
              <a:t>Worked with manufacturers to increase market availability of DHPs and the capability of contractors to sell and install</a:t>
            </a:r>
          </a:p>
          <a:p>
            <a:pPr>
              <a:lnSpc>
                <a:spcPct val="80000"/>
              </a:lnSpc>
              <a:spcAft>
                <a:spcPct val="20000"/>
              </a:spcAft>
            </a:pPr>
            <a:r>
              <a:rPr lang="en-US" sz="2000" smtClean="0">
                <a:latin typeface="Arial" charset="0"/>
                <a:ea typeface="ＭＳ Ｐゴシック" pitchFamily="1" charset="-128"/>
                <a:cs typeface="Arial" charset="0"/>
              </a:rPr>
              <a:t>Aggregated the collective market power of the NW to increase availability of higher efficiency flat-screen TVs.  Influenced California to adopt a higher efficiency standard for retailer incentive program</a:t>
            </a:r>
          </a:p>
          <a:p>
            <a:pPr>
              <a:lnSpc>
                <a:spcPct val="80000"/>
              </a:lnSpc>
              <a:spcAft>
                <a:spcPct val="20000"/>
              </a:spcAft>
            </a:pPr>
            <a:r>
              <a:rPr lang="en-US" sz="2000" smtClean="0">
                <a:latin typeface="Arial" charset="0"/>
                <a:ea typeface="ＭＳ Ｐゴシック" pitchFamily="1" charset="-128"/>
                <a:cs typeface="Arial" charset="0"/>
              </a:rPr>
              <a:t>Partnered with national and local retailers to increase promotion and awareness of ultra-efficient flat-screen TVs via training and promotional tools</a:t>
            </a:r>
          </a:p>
          <a:p>
            <a:pPr>
              <a:lnSpc>
                <a:spcPct val="80000"/>
              </a:lnSpc>
              <a:spcAft>
                <a:spcPct val="20000"/>
              </a:spcAft>
            </a:pPr>
            <a:r>
              <a:rPr lang="en-US" sz="2000" smtClean="0">
                <a:latin typeface="Arial" charset="0"/>
                <a:ea typeface="ＭＳ Ｐゴシック" pitchFamily="1" charset="-128"/>
                <a:cs typeface="Arial" charset="0"/>
              </a:rPr>
              <a:t>Influenced EPA to incorporate 80 PLUS efficiency for power supplies in new ENERGY STAR specification</a:t>
            </a:r>
          </a:p>
          <a:p>
            <a:pPr>
              <a:lnSpc>
                <a:spcPct val="80000"/>
              </a:lnSpc>
              <a:spcAft>
                <a:spcPct val="20000"/>
              </a:spcAft>
            </a:pPr>
            <a:r>
              <a:rPr lang="en-US" sz="2000" smtClean="0">
                <a:latin typeface="Arial" charset="0"/>
                <a:ea typeface="ＭＳ Ｐゴシック" pitchFamily="1" charset="-128"/>
                <a:cs typeface="Arial" charset="0"/>
              </a:rPr>
              <a:t>Partnered with NWFPA to promote and expand industry commitment to continuous energy improvement</a:t>
            </a:r>
          </a:p>
          <a:p>
            <a:pPr>
              <a:lnSpc>
                <a:spcPct val="80000"/>
              </a:lnSpc>
              <a:spcAft>
                <a:spcPct val="20000"/>
              </a:spcAft>
            </a:pPr>
            <a:r>
              <a:rPr lang="en-US" sz="2000" smtClean="0">
                <a:latin typeface="Arial" charset="0"/>
                <a:ea typeface="ＭＳ Ｐゴシック" pitchFamily="1" charset="-128"/>
                <a:cs typeface="Arial" charset="0"/>
              </a:rPr>
              <a:t>Partnered with AIA to incorporate integrated design into training curriculum/path to 2030 challenge</a:t>
            </a:r>
          </a:p>
          <a:p>
            <a:pPr>
              <a:lnSpc>
                <a:spcPct val="80000"/>
              </a:lnSpc>
              <a:spcAft>
                <a:spcPct val="20000"/>
              </a:spcAft>
            </a:pPr>
            <a:endParaRPr lang="en-US" sz="2000" smtClean="0">
              <a:latin typeface="Arial" charset="0"/>
              <a:ea typeface="ＭＳ Ｐゴシック" pitchFamily="1" charset="-128"/>
              <a:cs typeface="Arial" charset="0"/>
            </a:endParaRPr>
          </a:p>
        </p:txBody>
      </p:sp>
    </p:spTree>
    <p:extLst>
      <p:ext uri="{BB962C8B-B14F-4D97-AF65-F5344CB8AC3E}">
        <p14:creationId xmlns:p14="http://schemas.microsoft.com/office/powerpoint/2010/main" val="315961925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3"/>
          <p:cNvSpPr>
            <a:spLocks noGrp="1"/>
          </p:cNvSpPr>
          <p:nvPr>
            <p:ph type="sldNum" sz="quarter" idx="10"/>
          </p:nvPr>
        </p:nvSpPr>
        <p:spPr>
          <a:xfrm>
            <a:off x="457200" y="6324600"/>
            <a:ext cx="1905000" cy="304800"/>
          </a:xfrm>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E8CDCA1-3798-4224-B1C8-14125CDFCBE5}" type="slidenum">
              <a:rPr lang="en-US" smtClean="0">
                <a:solidFill>
                  <a:srgbClr val="808080"/>
                </a:solidFill>
              </a:rPr>
              <a:pPr eaLnBrk="1" hangingPunct="1"/>
              <a:t>2</a:t>
            </a:fld>
            <a:endParaRPr lang="en-US" smtClean="0">
              <a:solidFill>
                <a:srgbClr val="808080"/>
              </a:solidFill>
            </a:endParaRPr>
          </a:p>
        </p:txBody>
      </p:sp>
      <p:sp>
        <p:nvSpPr>
          <p:cNvPr id="13315" name="Rectangle 2"/>
          <p:cNvSpPr>
            <a:spLocks noGrp="1" noChangeArrowheads="1"/>
          </p:cNvSpPr>
          <p:nvPr>
            <p:ph type="title"/>
          </p:nvPr>
        </p:nvSpPr>
        <p:spPr/>
        <p:txBody>
          <a:bodyPr/>
          <a:lstStyle/>
          <a:p>
            <a:pPr eaLnBrk="1" hangingPunct="1"/>
            <a:r>
              <a:rPr lang="en-US" smtClean="0"/>
              <a:t>Today’s Talk</a:t>
            </a:r>
          </a:p>
        </p:txBody>
      </p:sp>
      <p:sp>
        <p:nvSpPr>
          <p:cNvPr id="10244" name="Rectangle 3"/>
          <p:cNvSpPr>
            <a:spLocks noGrp="1" noChangeArrowheads="1"/>
          </p:cNvSpPr>
          <p:nvPr>
            <p:ph type="body" idx="1"/>
          </p:nvPr>
        </p:nvSpPr>
        <p:spPr>
          <a:xfrm>
            <a:off x="4953000" y="1169988"/>
            <a:ext cx="3482975" cy="4830762"/>
          </a:xfrm>
        </p:spPr>
        <p:txBody>
          <a:bodyPr/>
          <a:lstStyle/>
          <a:p>
            <a:pPr marL="0" indent="0" eaLnBrk="1" hangingPunct="1">
              <a:defRPr/>
            </a:pPr>
            <a:endParaRPr lang="en-US" sz="2200" dirty="0" smtClean="0"/>
          </a:p>
          <a:p>
            <a:pPr eaLnBrk="1" hangingPunct="1">
              <a:buFont typeface="Wingdings" pitchFamily="1" charset="2"/>
              <a:buNone/>
              <a:defRPr/>
            </a:pPr>
            <a:r>
              <a:rPr lang="en-US" sz="2200" dirty="0"/>
              <a:t>About </a:t>
            </a:r>
            <a:r>
              <a:rPr lang="en-US" sz="2200" dirty="0" smtClean="0"/>
              <a:t>Us – a quick introduction to NEEA</a:t>
            </a:r>
            <a:endParaRPr lang="en-US" sz="2200" dirty="0"/>
          </a:p>
          <a:p>
            <a:pPr eaLnBrk="1" hangingPunct="1">
              <a:buFont typeface="Wingdings" pitchFamily="1" charset="2"/>
              <a:buNone/>
              <a:defRPr/>
            </a:pPr>
            <a:endParaRPr lang="en-US" sz="2200" dirty="0"/>
          </a:p>
          <a:p>
            <a:pPr eaLnBrk="1" hangingPunct="1">
              <a:buFont typeface="Wingdings" pitchFamily="1" charset="2"/>
              <a:buNone/>
              <a:defRPr/>
            </a:pPr>
            <a:r>
              <a:rPr lang="en-US" sz="2200" dirty="0" smtClean="0"/>
              <a:t>How does Market Transformation fit in the NW</a:t>
            </a:r>
            <a:endParaRPr lang="en-US" sz="2200" dirty="0"/>
          </a:p>
          <a:p>
            <a:pPr eaLnBrk="1" hangingPunct="1">
              <a:buFont typeface="Wingdings" pitchFamily="1" charset="2"/>
              <a:buNone/>
              <a:defRPr/>
            </a:pPr>
            <a:endParaRPr lang="en-US" sz="2200" dirty="0"/>
          </a:p>
          <a:p>
            <a:pPr eaLnBrk="1" hangingPunct="1">
              <a:buFont typeface="Wingdings" pitchFamily="1" charset="2"/>
              <a:buNone/>
              <a:defRPr/>
            </a:pPr>
            <a:r>
              <a:rPr lang="en-US" sz="2200" dirty="0" smtClean="0"/>
              <a:t>Market Transformation Indicators –Challenges  </a:t>
            </a:r>
            <a:endParaRPr lang="en-US" sz="2200" dirty="0"/>
          </a:p>
          <a:p>
            <a:pPr eaLnBrk="1" hangingPunct="1">
              <a:buFont typeface="Wingdings" pitchFamily="1" charset="2"/>
              <a:buNone/>
              <a:defRPr/>
            </a:pPr>
            <a:endParaRPr lang="en-US" sz="2200" dirty="0"/>
          </a:p>
          <a:p>
            <a:pPr eaLnBrk="1" hangingPunct="1">
              <a:buFont typeface="Wingdings" pitchFamily="1" charset="2"/>
              <a:buNone/>
              <a:defRPr/>
            </a:pPr>
            <a:r>
              <a:rPr lang="en-US" sz="2200" dirty="0" smtClean="0"/>
              <a:t>Lesson Learned</a:t>
            </a:r>
            <a:endParaRPr lang="en-US" sz="2200" dirty="0"/>
          </a:p>
        </p:txBody>
      </p:sp>
      <p:pic>
        <p:nvPicPr>
          <p:cNvPr id="13317" name="100601neea-annual_468_treated.jpg" descr="/Clients/Colehour+Cohen/Projects/NEEA/ NEW Stuff/Images/100601neea-annual_468_treated.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9275" y="2105025"/>
            <a:ext cx="4056063"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2" name="Straight Connector 21"/>
          <p:cNvCxnSpPr/>
          <p:nvPr/>
        </p:nvCxnSpPr>
        <p:spPr>
          <a:xfrm rot="5400000">
            <a:off x="2164557" y="3659981"/>
            <a:ext cx="4851400" cy="1587"/>
          </a:xfrm>
          <a:prstGeom prst="line">
            <a:avLst/>
          </a:prstGeom>
          <a:ln w="6350"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5"/>
          <p:cNvSpPr>
            <a:spLocks noGrp="1"/>
          </p:cNvSpPr>
          <p:nvPr>
            <p:ph type="title"/>
          </p:nvPr>
        </p:nvSpPr>
        <p:spPr/>
        <p:txBody>
          <a:bodyPr/>
          <a:lstStyle/>
          <a:p>
            <a:pPr eaLnBrk="1" hangingPunct="1"/>
            <a:r>
              <a:rPr lang="en-US" sz="3200" dirty="0" smtClean="0"/>
              <a:t>Challenge #2:  changing indicators over time</a:t>
            </a:r>
          </a:p>
        </p:txBody>
      </p:sp>
      <p:sp>
        <p:nvSpPr>
          <p:cNvPr id="25603" name="Content Placeholder 6"/>
          <p:cNvSpPr>
            <a:spLocks noGrp="1"/>
          </p:cNvSpPr>
          <p:nvPr>
            <p:ph idx="1"/>
          </p:nvPr>
        </p:nvSpPr>
        <p:spPr>
          <a:xfrm>
            <a:off x="457200" y="1295400"/>
            <a:ext cx="8077200" cy="5257800"/>
          </a:xfrm>
        </p:spPr>
        <p:txBody>
          <a:bodyPr/>
          <a:lstStyle/>
          <a:p>
            <a:pPr eaLnBrk="1" hangingPunct="1"/>
            <a:r>
              <a:rPr lang="en-US" smtClean="0"/>
              <a:t>Early Outcomes (1 to 2 Years)</a:t>
            </a:r>
          </a:p>
          <a:p>
            <a:pPr lvl="2" eaLnBrk="1" hangingPunct="1"/>
            <a:r>
              <a:rPr lang="en-US" smtClean="0"/>
              <a:t>Initial product availability</a:t>
            </a:r>
          </a:p>
          <a:p>
            <a:pPr lvl="2" eaLnBrk="1" hangingPunct="1"/>
            <a:r>
              <a:rPr lang="en-US" smtClean="0"/>
              <a:t>Increased awareness and knowledge</a:t>
            </a:r>
          </a:p>
          <a:p>
            <a:pPr lvl="2" eaLnBrk="1" hangingPunct="1"/>
            <a:r>
              <a:rPr lang="en-US" smtClean="0"/>
              <a:t>Introduction of new capacity/capability</a:t>
            </a:r>
          </a:p>
          <a:p>
            <a:pPr eaLnBrk="1" hangingPunct="1"/>
            <a:r>
              <a:rPr lang="en-US" smtClean="0"/>
              <a:t>Intermediate Outcomes (3 to 5 Years)</a:t>
            </a:r>
          </a:p>
          <a:p>
            <a:pPr lvl="2" eaLnBrk="1" hangingPunct="1"/>
            <a:r>
              <a:rPr lang="en-US" smtClean="0"/>
              <a:t>Increased perceived value for cost/price</a:t>
            </a:r>
          </a:p>
          <a:p>
            <a:pPr eaLnBrk="1" hangingPunct="1"/>
            <a:r>
              <a:rPr lang="en-US" smtClean="0"/>
              <a:t>Later Outcomes</a:t>
            </a:r>
          </a:p>
          <a:p>
            <a:pPr lvl="2" eaLnBrk="1" hangingPunct="1"/>
            <a:r>
              <a:rPr lang="en-US" smtClean="0"/>
              <a:t>Increased market share leads to lowered price</a:t>
            </a:r>
          </a:p>
          <a:p>
            <a:pPr lvl="2" eaLnBrk="1" hangingPunct="1"/>
            <a:r>
              <a:rPr lang="en-US" smtClean="0"/>
              <a:t>Increased market share leads to wide spread capacity/capability</a:t>
            </a:r>
          </a:p>
          <a:p>
            <a:pPr lvl="2" eaLnBrk="1" hangingPunct="1"/>
            <a:r>
              <a:rPr lang="en-US" smtClean="0"/>
              <a:t>Entry of new products and market players</a:t>
            </a:r>
          </a:p>
        </p:txBody>
      </p:sp>
      <p:sp>
        <p:nvSpPr>
          <p:cNvPr id="25604" name="Slide Number Placeholder 4"/>
          <p:cNvSpPr>
            <a:spLocks noGrp="1"/>
          </p:cNvSpPr>
          <p:nvPr>
            <p:ph type="sldNum"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5A70333-4A95-4D9B-8DD7-ABB9E9F02D88}" type="slidenum">
              <a:rPr lang="en-US" smtClean="0">
                <a:solidFill>
                  <a:srgbClr val="808080"/>
                </a:solidFill>
              </a:rPr>
              <a:pPr eaLnBrk="1" hangingPunct="1"/>
              <a:t>20</a:t>
            </a:fld>
            <a:endParaRPr lang="en-US" smtClean="0">
              <a:solidFill>
                <a:srgbClr val="808080"/>
              </a:solidFill>
            </a:endParaRP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4"/>
          <p:cNvSpPr>
            <a:spLocks noGrp="1"/>
          </p:cNvSpPr>
          <p:nvPr>
            <p:ph type="title"/>
          </p:nvPr>
        </p:nvSpPr>
        <p:spPr>
          <a:xfrm>
            <a:off x="457200" y="0"/>
            <a:ext cx="8382000" cy="715963"/>
          </a:xfrm>
        </p:spPr>
        <p:txBody>
          <a:bodyPr/>
          <a:lstStyle/>
          <a:p>
            <a:pPr eaLnBrk="1" hangingPunct="1"/>
            <a:r>
              <a:rPr lang="en-US" sz="3000" dirty="0" smtClean="0"/>
              <a:t>Challenge #3:  Market Transformation Indicators</a:t>
            </a:r>
          </a:p>
        </p:txBody>
      </p:sp>
      <p:sp>
        <p:nvSpPr>
          <p:cNvPr id="23555" name="Content Placeholder 5"/>
          <p:cNvSpPr>
            <a:spLocks noGrp="1"/>
          </p:cNvSpPr>
          <p:nvPr>
            <p:ph idx="1"/>
          </p:nvPr>
        </p:nvSpPr>
        <p:spPr/>
        <p:txBody>
          <a:bodyPr/>
          <a:lstStyle/>
          <a:p>
            <a:pPr eaLnBrk="1" hangingPunct="1"/>
            <a:r>
              <a:rPr lang="en-US" smtClean="0"/>
              <a:t>. . . that can be misleading:</a:t>
            </a:r>
          </a:p>
          <a:p>
            <a:pPr lvl="1" eaLnBrk="1" hangingPunct="1"/>
            <a:r>
              <a:rPr lang="en-US" smtClean="0"/>
              <a:t>Awareness</a:t>
            </a:r>
          </a:p>
          <a:p>
            <a:pPr lvl="2" eaLnBrk="1" hangingPunct="1"/>
            <a:r>
              <a:rPr lang="en-US" smtClean="0"/>
              <a:t>as a long-term indicator</a:t>
            </a:r>
          </a:p>
          <a:p>
            <a:pPr lvl="1" eaLnBrk="1" hangingPunct="1"/>
            <a:r>
              <a:rPr lang="en-US" smtClean="0"/>
              <a:t>Energy Savings</a:t>
            </a:r>
          </a:p>
          <a:p>
            <a:pPr lvl="2" eaLnBrk="1" hangingPunct="1"/>
            <a:r>
              <a:rPr lang="en-US" smtClean="0"/>
              <a:t> as an indicator of early market change</a:t>
            </a:r>
          </a:p>
          <a:p>
            <a:pPr lvl="1" eaLnBrk="1" hangingPunct="1"/>
            <a:r>
              <a:rPr lang="en-US" smtClean="0"/>
              <a:t>Market Share </a:t>
            </a:r>
          </a:p>
          <a:p>
            <a:pPr lvl="2" eaLnBrk="1" hangingPunct="1"/>
            <a:r>
              <a:rPr lang="en-US" smtClean="0"/>
              <a:t> as an expression of initiative influence</a:t>
            </a:r>
          </a:p>
          <a:p>
            <a:pPr eaLnBrk="1" hangingPunct="1"/>
            <a:r>
              <a:rPr lang="en-US" smtClean="0"/>
              <a:t>(Should be put into proper context using a logic model)</a:t>
            </a:r>
          </a:p>
          <a:p>
            <a:pPr eaLnBrk="1" hangingPunct="1"/>
            <a:endParaRPr lang="en-US" smtClean="0"/>
          </a:p>
        </p:txBody>
      </p:sp>
      <p:sp>
        <p:nvSpPr>
          <p:cNvPr id="23556" name="Slide Number Placeholder 3"/>
          <p:cNvSpPr>
            <a:spLocks noGrp="1"/>
          </p:cNvSpPr>
          <p:nvPr>
            <p:ph type="sldNum"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537679B-D222-4DEE-A745-0B7AC1C85C04}" type="slidenum">
              <a:rPr lang="en-US" smtClean="0">
                <a:solidFill>
                  <a:srgbClr val="808080"/>
                </a:solidFill>
              </a:rPr>
              <a:pPr eaLnBrk="1" hangingPunct="1"/>
              <a:t>21</a:t>
            </a:fld>
            <a:endParaRPr lang="en-US" smtClean="0">
              <a:solidFill>
                <a:srgbClr val="808080"/>
              </a:solidFill>
            </a:endParaRP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Rectangle 2"/>
          <p:cNvSpPr>
            <a:spLocks noGrp="1"/>
          </p:cNvSpPr>
          <p:nvPr>
            <p:ph type="title"/>
          </p:nvPr>
        </p:nvSpPr>
        <p:spPr/>
        <p:txBody>
          <a:bodyPr/>
          <a:lstStyle/>
          <a:p>
            <a:r>
              <a:rPr lang="en-US" smtClean="0">
                <a:latin typeface="Arial" charset="0"/>
                <a:ea typeface="ＭＳ Ｐゴシック" pitchFamily="1" charset="-128"/>
                <a:cs typeface="Arial" charset="0"/>
              </a:rPr>
              <a:t>Examples to Consider:  DHPs</a:t>
            </a:r>
          </a:p>
        </p:txBody>
      </p:sp>
      <p:graphicFrame>
        <p:nvGraphicFramePr>
          <p:cNvPr id="361497" name="Group 25"/>
          <p:cNvGraphicFramePr>
            <a:graphicFrameLocks noGrp="1"/>
          </p:cNvGraphicFramePr>
          <p:nvPr>
            <p:ph idx="1"/>
          </p:nvPr>
        </p:nvGraphicFramePr>
        <p:xfrm>
          <a:off x="457200" y="1600200"/>
          <a:ext cx="8229600" cy="4145280"/>
        </p:xfrm>
        <a:graphic>
          <a:graphicData uri="http://schemas.openxmlformats.org/drawingml/2006/table">
            <a:tbl>
              <a:tblPr/>
              <a:tblGrid>
                <a:gridCol w="2667000"/>
                <a:gridCol w="5562600"/>
              </a:tblGrid>
              <a:tr h="838200">
                <a:tc>
                  <a:txBody>
                    <a:bodyPr/>
                    <a:lstStyle/>
                    <a:p>
                      <a:pPr marL="0" marR="0" lvl="0" indent="0" algn="l" defTabSz="4572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ea typeface="ＭＳ Ｐゴシック" pitchFamily="1" charset="-128"/>
                          <a:cs typeface="Arial" charset="0"/>
                        </a:rPr>
                        <a:t>Business Results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2000" b="0" i="0" u="none" strike="noStrike" cap="none" normalizeH="0" baseline="0" smtClean="0">
                          <a:ln>
                            <a:noFill/>
                          </a:ln>
                          <a:solidFill>
                            <a:schemeClr val="tx1"/>
                          </a:solidFill>
                          <a:effectLst/>
                          <a:latin typeface="Arial" charset="0"/>
                          <a:ea typeface="ＭＳ Ｐゴシック" pitchFamily="1" charset="-128"/>
                          <a:cs typeface="Arial" charset="0"/>
                        </a:rPr>
                        <a:t>Installed 3,491 units by end of 2009 in 59 utility territories, exceeding goal of 2,500 units</a:t>
                      </a:r>
                    </a:p>
                    <a:p>
                      <a:pPr marL="228600" marR="0" lvl="0" indent="-228600" algn="l" defTabSz="457200" rtl="0" eaLnBrk="1" fontAlgn="base" latinLnBrk="0" hangingPunct="1">
                        <a:lnSpc>
                          <a:spcPct val="100000"/>
                        </a:lnSpc>
                        <a:spcBef>
                          <a:spcPct val="20000"/>
                        </a:spcBef>
                        <a:spcAft>
                          <a:spcPct val="0"/>
                        </a:spcAft>
                        <a:buClr>
                          <a:schemeClr val="tx2"/>
                        </a:buClr>
                        <a:buSzTx/>
                        <a:buFont typeface="Arial" charset="0"/>
                        <a:buNone/>
                        <a:tabLst/>
                      </a:pPr>
                      <a:endParaRPr kumimoji="0" lang="en-US" sz="2000" b="0" i="0" u="none" strike="noStrike" cap="none" normalizeH="0" baseline="0" smtClean="0">
                        <a:ln>
                          <a:noFill/>
                        </a:ln>
                        <a:solidFill>
                          <a:schemeClr val="tx1"/>
                        </a:solidFill>
                        <a:effectLst/>
                        <a:latin typeface="Arial" charset="0"/>
                        <a:ea typeface="ＭＳ Ｐゴシック" pitchFamily="1" charset="-128"/>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1250">
                <a:tc>
                  <a:txBody>
                    <a:bodyPr/>
                    <a:lstStyle/>
                    <a:p>
                      <a:pPr marL="0" marR="0" lvl="0" indent="0" algn="l" defTabSz="4572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2000" b="1" i="0" u="none" strike="noStrike" cap="none" normalizeH="0" baseline="0" smtClean="0">
                          <a:ln>
                            <a:noFill/>
                          </a:ln>
                          <a:solidFill>
                            <a:schemeClr val="tx1"/>
                          </a:solidFill>
                          <a:effectLst/>
                          <a:latin typeface="Arial" charset="0"/>
                          <a:ea typeface="ＭＳ Ｐゴシック" pitchFamily="1" charset="-128"/>
                          <a:cs typeface="Arial" charset="0"/>
                        </a:rPr>
                        <a:t>Market Transformation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228600" marR="0" lvl="0" indent="-228600" algn="l" defTabSz="457200" rtl="0" eaLnBrk="1" fontAlgn="base" latinLnBrk="0" hangingPunct="1">
                        <a:lnSpc>
                          <a:spcPct val="100000"/>
                        </a:lnSpc>
                        <a:spcBef>
                          <a:spcPct val="20000"/>
                        </a:spcBef>
                        <a:spcAft>
                          <a:spcPct val="20000"/>
                        </a:spcAft>
                        <a:buClr>
                          <a:schemeClr val="tx2"/>
                        </a:buClr>
                        <a:buSzTx/>
                        <a:buFont typeface="Wingdings" pitchFamily="2" charset="2"/>
                        <a:buChar char="§"/>
                        <a:tabLst/>
                      </a:pPr>
                      <a:r>
                        <a:rPr kumimoji="0" lang="en-US" sz="2000" b="1" i="0" u="none" strike="noStrike" cap="none" normalizeH="0" baseline="0" smtClean="0">
                          <a:ln>
                            <a:noFill/>
                          </a:ln>
                          <a:solidFill>
                            <a:schemeClr val="accent2"/>
                          </a:solidFill>
                          <a:effectLst/>
                          <a:latin typeface="Arial" charset="0"/>
                          <a:ea typeface="ＭＳ Ｐゴシック" pitchFamily="1" charset="-128"/>
                          <a:cs typeface="Arial" charset="0"/>
                        </a:rPr>
                        <a:t>Expanded market capability</a:t>
                      </a:r>
                      <a:r>
                        <a:rPr kumimoji="0" lang="en-US" sz="2000" b="0" i="0" u="none" strike="noStrike" cap="none" normalizeH="0" baseline="0" smtClean="0">
                          <a:ln>
                            <a:noFill/>
                          </a:ln>
                          <a:solidFill>
                            <a:schemeClr val="tx1"/>
                          </a:solidFill>
                          <a:effectLst/>
                          <a:latin typeface="Arial" charset="0"/>
                          <a:ea typeface="ＭＳ Ｐゴシック" pitchFamily="1" charset="-128"/>
                          <a:cs typeface="Arial" charset="0"/>
                        </a:rPr>
                        <a:t> by training 592 HVAC contractors; 292 contractors installed units in 2009.</a:t>
                      </a:r>
                    </a:p>
                    <a:p>
                      <a:pPr marL="228600" marR="0" lvl="0" indent="-228600" algn="l" defTabSz="457200" rtl="0" eaLnBrk="1" fontAlgn="base" latinLnBrk="0" hangingPunct="1">
                        <a:lnSpc>
                          <a:spcPct val="100000"/>
                        </a:lnSpc>
                        <a:spcBef>
                          <a:spcPct val="20000"/>
                        </a:spcBef>
                        <a:spcAft>
                          <a:spcPct val="20000"/>
                        </a:spcAft>
                        <a:buClr>
                          <a:schemeClr val="tx2"/>
                        </a:buClr>
                        <a:buSzTx/>
                        <a:buFont typeface="Wingdings" pitchFamily="2" charset="2"/>
                        <a:buChar char="§"/>
                        <a:tabLst/>
                      </a:pPr>
                      <a:r>
                        <a:rPr kumimoji="0" lang="en-US" sz="2000" b="1" i="0" u="none" strike="noStrike" cap="none" normalizeH="0" baseline="0" smtClean="0">
                          <a:ln>
                            <a:noFill/>
                          </a:ln>
                          <a:solidFill>
                            <a:schemeClr val="accent2"/>
                          </a:solidFill>
                          <a:effectLst/>
                          <a:latin typeface="Arial" charset="0"/>
                          <a:ea typeface="ＭＳ Ｐゴシック" pitchFamily="1" charset="-128"/>
                          <a:cs typeface="Arial" charset="0"/>
                        </a:rPr>
                        <a:t>Partnered with 59 utilities to exceed regional goal</a:t>
                      </a:r>
                      <a:r>
                        <a:rPr kumimoji="0" lang="en-US" sz="2000" b="0" i="0" u="none" strike="noStrike" cap="none" normalizeH="0" baseline="0" smtClean="0">
                          <a:ln>
                            <a:noFill/>
                          </a:ln>
                          <a:solidFill>
                            <a:schemeClr val="tx1"/>
                          </a:solidFill>
                          <a:effectLst/>
                          <a:latin typeface="Arial" charset="0"/>
                          <a:ea typeface="ＭＳ Ｐゴシック" pitchFamily="1" charset="-128"/>
                          <a:cs typeface="Arial" charset="0"/>
                        </a:rPr>
                        <a:t> of 2,500 DHP installations.</a:t>
                      </a:r>
                    </a:p>
                    <a:p>
                      <a:pPr marL="228600" marR="0" lvl="0" indent="-228600" algn="l" defTabSz="457200" rtl="0" eaLnBrk="1" fontAlgn="base" latinLnBrk="0" hangingPunct="1">
                        <a:lnSpc>
                          <a:spcPct val="100000"/>
                        </a:lnSpc>
                        <a:spcBef>
                          <a:spcPct val="20000"/>
                        </a:spcBef>
                        <a:spcAft>
                          <a:spcPct val="20000"/>
                        </a:spcAft>
                        <a:buClr>
                          <a:schemeClr val="tx2"/>
                        </a:buClr>
                        <a:buSzTx/>
                        <a:buFont typeface="Wingdings" pitchFamily="2" charset="2"/>
                        <a:buChar char="§"/>
                        <a:tabLst/>
                      </a:pPr>
                      <a:r>
                        <a:rPr kumimoji="0" lang="en-US" sz="2000" b="0" i="0" u="none" strike="noStrike" cap="none" normalizeH="0" baseline="0" smtClean="0">
                          <a:ln>
                            <a:noFill/>
                          </a:ln>
                          <a:solidFill>
                            <a:schemeClr val="tx1"/>
                          </a:solidFill>
                          <a:effectLst/>
                          <a:latin typeface="Arial" charset="0"/>
                          <a:ea typeface="ＭＳ Ｐゴシック" pitchFamily="1" charset="-128"/>
                          <a:cs typeface="Arial" charset="0"/>
                        </a:rPr>
                        <a:t>Utility incentive programs together with NEEA’s work to increase product availability and contractor training resulted in 3,491 installations.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137348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Rectangle 2"/>
          <p:cNvSpPr>
            <a:spLocks noGrp="1"/>
          </p:cNvSpPr>
          <p:nvPr>
            <p:ph type="title"/>
          </p:nvPr>
        </p:nvSpPr>
        <p:spPr>
          <a:xfrm>
            <a:off x="457200" y="0"/>
            <a:ext cx="8229600" cy="762000"/>
          </a:xfrm>
        </p:spPr>
        <p:txBody>
          <a:bodyPr/>
          <a:lstStyle/>
          <a:p>
            <a:r>
              <a:rPr lang="en-US" sz="3000" dirty="0" smtClean="0">
                <a:latin typeface="Arial" charset="0"/>
                <a:ea typeface="ＭＳ Ｐゴシック" pitchFamily="1" charset="-128"/>
                <a:cs typeface="Arial" charset="0"/>
              </a:rPr>
              <a:t>Examples to Consider:  ENERGY STAR Homes</a:t>
            </a:r>
          </a:p>
        </p:txBody>
      </p:sp>
      <p:graphicFrame>
        <p:nvGraphicFramePr>
          <p:cNvPr id="440374" name="Group 54"/>
          <p:cNvGraphicFramePr>
            <a:graphicFrameLocks noGrp="1"/>
          </p:cNvGraphicFramePr>
          <p:nvPr>
            <p:ph idx="1"/>
          </p:nvPr>
        </p:nvGraphicFramePr>
        <p:xfrm>
          <a:off x="457200" y="1295400"/>
          <a:ext cx="8229600" cy="5343144"/>
        </p:xfrm>
        <a:graphic>
          <a:graphicData uri="http://schemas.openxmlformats.org/drawingml/2006/table">
            <a:tbl>
              <a:tblPr/>
              <a:tblGrid>
                <a:gridCol w="2133600"/>
                <a:gridCol w="6096000"/>
              </a:tblGrid>
              <a:tr h="1447800">
                <a:tc>
                  <a:txBody>
                    <a:bodyPr/>
                    <a:lstStyle/>
                    <a:p>
                      <a:pPr marL="0" marR="0" lvl="0" indent="0" algn="l" defTabSz="4572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1600" b="1" i="0" u="none" strike="noStrike" cap="none" normalizeH="0" baseline="0" smtClean="0">
                          <a:ln>
                            <a:noFill/>
                          </a:ln>
                          <a:solidFill>
                            <a:schemeClr val="tx1"/>
                          </a:solidFill>
                          <a:effectLst/>
                          <a:latin typeface="Arial" charset="0"/>
                          <a:ea typeface="ＭＳ Ｐゴシック" pitchFamily="1" charset="-128"/>
                          <a:cs typeface="Arial" charset="0"/>
                        </a:rPr>
                        <a:t>Business Results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600" b="0" i="0" u="none" strike="noStrike" cap="none" normalizeH="0" baseline="0" smtClean="0">
                          <a:ln>
                            <a:noFill/>
                          </a:ln>
                          <a:solidFill>
                            <a:schemeClr val="tx1"/>
                          </a:solidFill>
                          <a:effectLst/>
                          <a:latin typeface="Arial" charset="0"/>
                          <a:ea typeface="ＭＳ Ｐゴシック" pitchFamily="1" charset="-128"/>
                          <a:cs typeface="Arial" charset="0"/>
                        </a:rPr>
                        <a:t>Ended 2009 at 11.5% certified homes in region due to the effect of rapidly advancing codes.  Actual market share is 34% of new homes built at original standard.</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600" b="0" i="0" u="none" strike="noStrike" cap="none" normalizeH="0" baseline="0" smtClean="0">
                          <a:ln>
                            <a:noFill/>
                          </a:ln>
                          <a:solidFill>
                            <a:schemeClr val="tx1"/>
                          </a:solidFill>
                          <a:effectLst/>
                          <a:latin typeface="Arial" charset="0"/>
                          <a:ea typeface="ＭＳ Ｐゴシック" pitchFamily="1" charset="-128"/>
                          <a:cs typeface="Arial" charset="0"/>
                        </a:rPr>
                        <a:t>Secured two additional NW builders with expected additional 1.5% impact in 2010.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1250">
                <a:tc>
                  <a:txBody>
                    <a:bodyPr/>
                    <a:lstStyle/>
                    <a:p>
                      <a:pPr marL="0" marR="0" lvl="0" indent="0" algn="l" defTabSz="4572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1600" b="1" i="0" u="none" strike="noStrike" cap="none" normalizeH="0" baseline="0" smtClean="0">
                          <a:ln>
                            <a:noFill/>
                          </a:ln>
                          <a:solidFill>
                            <a:schemeClr val="tx1"/>
                          </a:solidFill>
                          <a:effectLst/>
                          <a:latin typeface="Arial" charset="0"/>
                          <a:ea typeface="ＭＳ Ｐゴシック" pitchFamily="1" charset="-128"/>
                          <a:cs typeface="Arial" charset="0"/>
                        </a:rPr>
                        <a:t>Market Transformation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228600" marR="0" lvl="0" indent="-228600" algn="l" defTabSz="457200" rtl="0" eaLnBrk="1" fontAlgn="base" latinLnBrk="0" hangingPunct="1">
                        <a:lnSpc>
                          <a:spcPct val="100000"/>
                        </a:lnSpc>
                        <a:spcBef>
                          <a:spcPct val="20000"/>
                        </a:spcBef>
                        <a:spcAft>
                          <a:spcPct val="20000"/>
                        </a:spcAft>
                        <a:buClr>
                          <a:schemeClr val="tx2"/>
                        </a:buClr>
                        <a:buSzTx/>
                        <a:buFont typeface="Wingdings" pitchFamily="2" charset="2"/>
                        <a:buChar char="§"/>
                        <a:tabLst/>
                      </a:pPr>
                      <a:r>
                        <a:rPr kumimoji="0" lang="en-US" sz="1600" b="1" i="0" u="none" strike="noStrike" cap="none" normalizeH="0" baseline="0" smtClean="0">
                          <a:ln>
                            <a:noFill/>
                          </a:ln>
                          <a:solidFill>
                            <a:schemeClr val="accent2"/>
                          </a:solidFill>
                          <a:effectLst/>
                          <a:latin typeface="Arial" charset="0"/>
                          <a:ea typeface="ＭＳ Ｐゴシック" pitchFamily="1" charset="-128"/>
                          <a:cs typeface="Arial" charset="0"/>
                        </a:rPr>
                        <a:t>Worked with EPA to approve an innovative</a:t>
                      </a:r>
                      <a:r>
                        <a:rPr kumimoji="0" lang="en-US" sz="1600" b="0" i="0" u="none" strike="noStrike" cap="none" normalizeH="0" baseline="0" smtClean="0">
                          <a:ln>
                            <a:noFill/>
                          </a:ln>
                          <a:solidFill>
                            <a:schemeClr val="tx1"/>
                          </a:solidFill>
                          <a:effectLst/>
                          <a:latin typeface="Arial" charset="0"/>
                          <a:ea typeface="ＭＳ Ｐゴシック" pitchFamily="1" charset="-128"/>
                          <a:cs typeface="Arial" charset="0"/>
                        </a:rPr>
                        <a:t> NW-specific ENERGY STAR standard—15% above codes. </a:t>
                      </a:r>
                    </a:p>
                    <a:p>
                      <a:pPr marL="228600" marR="0" lvl="0" indent="-228600" algn="l" defTabSz="457200" rtl="0" eaLnBrk="1" fontAlgn="base" latinLnBrk="0" hangingPunct="1">
                        <a:lnSpc>
                          <a:spcPct val="100000"/>
                        </a:lnSpc>
                        <a:spcBef>
                          <a:spcPct val="20000"/>
                        </a:spcBef>
                        <a:spcAft>
                          <a:spcPct val="20000"/>
                        </a:spcAft>
                        <a:buClr>
                          <a:schemeClr val="tx2"/>
                        </a:buClr>
                        <a:buSzTx/>
                        <a:buFont typeface="Wingdings" pitchFamily="2" charset="2"/>
                        <a:buChar char="§"/>
                        <a:tabLst/>
                      </a:pPr>
                      <a:r>
                        <a:rPr kumimoji="0" lang="en-US" sz="1600" b="1" i="0" u="none" strike="noStrike" cap="none" normalizeH="0" baseline="0" smtClean="0">
                          <a:ln>
                            <a:noFill/>
                          </a:ln>
                          <a:solidFill>
                            <a:schemeClr val="accent2"/>
                          </a:solidFill>
                          <a:effectLst/>
                          <a:latin typeface="Arial" charset="0"/>
                          <a:ea typeface="ＭＳ Ｐゴシック" pitchFamily="1" charset="-128"/>
                          <a:cs typeface="Arial" charset="0"/>
                        </a:rPr>
                        <a:t>Delivered training and technical support</a:t>
                      </a:r>
                      <a:r>
                        <a:rPr kumimoji="0" lang="en-US" sz="1600" b="0" i="0" u="none" strike="noStrike" cap="none" normalizeH="0" baseline="0" smtClean="0">
                          <a:ln>
                            <a:noFill/>
                          </a:ln>
                          <a:solidFill>
                            <a:schemeClr val="tx1"/>
                          </a:solidFill>
                          <a:effectLst/>
                          <a:latin typeface="Arial" charset="0"/>
                          <a:ea typeface="ＭＳ Ｐゴシック" pitchFamily="1" charset="-128"/>
                          <a:cs typeface="Arial" charset="0"/>
                        </a:rPr>
                        <a:t> to 19% of the region’s builders that </a:t>
                      </a:r>
                      <a:r>
                        <a:rPr kumimoji="0" lang="en-US" sz="1600" b="1" i="0" u="none" strike="noStrike" cap="none" normalizeH="0" baseline="0" smtClean="0">
                          <a:ln>
                            <a:noFill/>
                          </a:ln>
                          <a:solidFill>
                            <a:schemeClr val="accent2"/>
                          </a:solidFill>
                          <a:effectLst/>
                          <a:latin typeface="Arial" charset="0"/>
                          <a:ea typeface="ＭＳ Ｐゴシック" pitchFamily="1" charset="-128"/>
                          <a:cs typeface="Arial" charset="0"/>
                        </a:rPr>
                        <a:t>increased market capability</a:t>
                      </a:r>
                      <a:r>
                        <a:rPr kumimoji="0" lang="en-US" sz="1600" b="0" i="0" u="none" strike="noStrike" cap="none" normalizeH="0" baseline="0" smtClean="0">
                          <a:ln>
                            <a:noFill/>
                          </a:ln>
                          <a:solidFill>
                            <a:schemeClr val="tx1"/>
                          </a:solidFill>
                          <a:effectLst/>
                          <a:latin typeface="Arial" charset="0"/>
                          <a:ea typeface="ＭＳ Ｐゴシック" pitchFamily="1" charset="-128"/>
                          <a:cs typeface="Arial" charset="0"/>
                        </a:rPr>
                        <a:t> to build energy ES homes.</a:t>
                      </a:r>
                    </a:p>
                    <a:p>
                      <a:pPr marL="228600" marR="0" lvl="0" indent="-228600" algn="l" defTabSz="457200" rtl="0" eaLnBrk="1" fontAlgn="base" latinLnBrk="0" hangingPunct="1">
                        <a:lnSpc>
                          <a:spcPct val="100000"/>
                        </a:lnSpc>
                        <a:spcBef>
                          <a:spcPct val="20000"/>
                        </a:spcBef>
                        <a:spcAft>
                          <a:spcPct val="20000"/>
                        </a:spcAft>
                        <a:buClr>
                          <a:schemeClr val="tx2"/>
                        </a:buClr>
                        <a:buSzTx/>
                        <a:buFont typeface="Wingdings" pitchFamily="2" charset="2"/>
                        <a:buChar char="§"/>
                        <a:tabLst/>
                      </a:pPr>
                      <a:r>
                        <a:rPr kumimoji="0" lang="en-US" sz="1600" b="0" i="0" u="none" strike="noStrike" cap="none" normalizeH="0" baseline="0" smtClean="0">
                          <a:ln>
                            <a:noFill/>
                          </a:ln>
                          <a:solidFill>
                            <a:schemeClr val="tx1"/>
                          </a:solidFill>
                          <a:effectLst/>
                          <a:latin typeface="Arial" charset="0"/>
                          <a:ea typeface="ＭＳ Ｐゴシック" pitchFamily="1" charset="-128"/>
                          <a:cs typeface="Arial" charset="0"/>
                        </a:rPr>
                        <a:t>Developed regional marketing campaign in partnership with utilities that helped </a:t>
                      </a:r>
                      <a:r>
                        <a:rPr kumimoji="0" lang="en-US" sz="1600" b="1" i="0" u="none" strike="noStrike" cap="none" normalizeH="0" baseline="0" smtClean="0">
                          <a:ln>
                            <a:noFill/>
                          </a:ln>
                          <a:solidFill>
                            <a:schemeClr val="accent2"/>
                          </a:solidFill>
                          <a:effectLst/>
                          <a:latin typeface="Arial" charset="0"/>
                          <a:ea typeface="ＭＳ Ｐゴシック" pitchFamily="1" charset="-128"/>
                          <a:cs typeface="Arial" charset="0"/>
                        </a:rPr>
                        <a:t>increase consumer awareness of ES homes</a:t>
                      </a:r>
                      <a:r>
                        <a:rPr kumimoji="0" lang="en-US" sz="1600" b="0" i="0" u="none" strike="noStrike" cap="none" normalizeH="0" baseline="0" smtClean="0">
                          <a:ln>
                            <a:noFill/>
                          </a:ln>
                          <a:solidFill>
                            <a:schemeClr val="tx1"/>
                          </a:solidFill>
                          <a:effectLst/>
                          <a:latin typeface="Arial" charset="0"/>
                          <a:ea typeface="ＭＳ Ｐゴシック" pitchFamily="1" charset="-128"/>
                          <a:cs typeface="Arial" charset="0"/>
                        </a:rPr>
                        <a:t> from 19% to 51%</a:t>
                      </a:r>
                    </a:p>
                    <a:p>
                      <a:pPr marL="228600" marR="0" lvl="0" indent="-228600" algn="l" defTabSz="457200" rtl="0" eaLnBrk="1" fontAlgn="base" latinLnBrk="0" hangingPunct="1">
                        <a:lnSpc>
                          <a:spcPct val="100000"/>
                        </a:lnSpc>
                        <a:spcBef>
                          <a:spcPct val="20000"/>
                        </a:spcBef>
                        <a:spcAft>
                          <a:spcPct val="20000"/>
                        </a:spcAft>
                        <a:buClr>
                          <a:schemeClr val="tx2"/>
                        </a:buClr>
                        <a:buSzTx/>
                        <a:buFont typeface="Wingdings" pitchFamily="2" charset="2"/>
                        <a:buChar char="§"/>
                        <a:tabLst/>
                      </a:pPr>
                      <a:r>
                        <a:rPr kumimoji="0" lang="en-US" sz="1600" b="1" i="0" u="none" strike="noStrike" cap="none" normalizeH="0" baseline="0" smtClean="0">
                          <a:ln>
                            <a:noFill/>
                          </a:ln>
                          <a:solidFill>
                            <a:schemeClr val="accent2"/>
                          </a:solidFill>
                          <a:effectLst/>
                          <a:latin typeface="Arial" charset="0"/>
                          <a:ea typeface="ＭＳ Ｐゴシック" pitchFamily="1" charset="-128"/>
                          <a:cs typeface="Arial" charset="0"/>
                        </a:rPr>
                        <a:t>Participated in codes adoption process to influence</a:t>
                      </a:r>
                      <a:r>
                        <a:rPr kumimoji="0" lang="en-US" sz="1600" b="0" i="0" u="none" strike="noStrike" cap="none" normalizeH="0" baseline="0" smtClean="0">
                          <a:ln>
                            <a:noFill/>
                          </a:ln>
                          <a:solidFill>
                            <a:schemeClr val="tx1"/>
                          </a:solidFill>
                          <a:effectLst/>
                          <a:latin typeface="Arial" charset="0"/>
                          <a:ea typeface="ＭＳ Ｐゴシック" pitchFamily="1" charset="-128"/>
                          <a:cs typeface="Arial" charset="0"/>
                        </a:rPr>
                        <a:t> OR and WA adoption of new codes similar to the NW ES standard.</a:t>
                      </a:r>
                    </a:p>
                    <a:p>
                      <a:pPr marL="228600" marR="0" lvl="0" indent="-228600" algn="l" defTabSz="457200" rtl="0" eaLnBrk="1" fontAlgn="base" latinLnBrk="0" hangingPunct="1">
                        <a:lnSpc>
                          <a:spcPct val="100000"/>
                        </a:lnSpc>
                        <a:spcBef>
                          <a:spcPct val="20000"/>
                        </a:spcBef>
                        <a:spcAft>
                          <a:spcPct val="20000"/>
                        </a:spcAft>
                        <a:buClr>
                          <a:schemeClr val="tx2"/>
                        </a:buClr>
                        <a:buSzTx/>
                        <a:buFont typeface="Wingdings" pitchFamily="2" charset="2"/>
                        <a:buChar char="§"/>
                        <a:tabLst/>
                      </a:pPr>
                      <a:r>
                        <a:rPr kumimoji="0" lang="en-US" sz="1600" b="0" i="0" u="none" strike="noStrike" cap="none" normalizeH="0" baseline="0" smtClean="0">
                          <a:ln>
                            <a:noFill/>
                          </a:ln>
                          <a:solidFill>
                            <a:schemeClr val="tx1"/>
                          </a:solidFill>
                          <a:effectLst/>
                          <a:latin typeface="Arial" charset="0"/>
                          <a:ea typeface="ＭＳ Ｐゴシック" pitchFamily="1" charset="-128"/>
                          <a:cs typeface="Arial" charset="0"/>
                        </a:rPr>
                        <a:t>Utility incentive programs together with NEEA’s work to increase consumer demand and builder capability has resulted in 11.5% market share of ES-certified homes and 34% of homes built to original NW standard.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151683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2133600"/>
            <a:ext cx="7772400" cy="1362075"/>
          </a:xfrm>
        </p:spPr>
        <p:txBody>
          <a:bodyPr/>
          <a:lstStyle/>
          <a:p>
            <a:r>
              <a:rPr lang="en-US" dirty="0" smtClean="0"/>
              <a:t>Lessons Learned</a:t>
            </a:r>
            <a:endParaRPr lang="en-US" dirty="0"/>
          </a:p>
        </p:txBody>
      </p:sp>
    </p:spTree>
    <p:extLst>
      <p:ext uri="{BB962C8B-B14F-4D97-AF65-F5344CB8AC3E}">
        <p14:creationId xmlns:p14="http://schemas.microsoft.com/office/powerpoint/2010/main" val="335612573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US" dirty="0" smtClean="0"/>
              <a:t>NEEA’s “difference”</a:t>
            </a:r>
          </a:p>
        </p:txBody>
      </p:sp>
      <p:sp>
        <p:nvSpPr>
          <p:cNvPr id="28675" name="Content Placeholder 2"/>
          <p:cNvSpPr>
            <a:spLocks noGrp="1"/>
          </p:cNvSpPr>
          <p:nvPr>
            <p:ph idx="1"/>
          </p:nvPr>
        </p:nvSpPr>
        <p:spPr>
          <a:xfrm>
            <a:off x="457200" y="1295400"/>
            <a:ext cx="8077200" cy="5029200"/>
          </a:xfrm>
        </p:spPr>
        <p:txBody>
          <a:bodyPr/>
          <a:lstStyle/>
          <a:p>
            <a:pPr eaLnBrk="1" hangingPunct="1"/>
            <a:r>
              <a:rPr lang="en-US" smtClean="0"/>
              <a:t>Define the “difference” you intend to make before you develop MTIs</a:t>
            </a:r>
          </a:p>
          <a:p>
            <a:pPr lvl="2" eaLnBrk="1" hangingPunct="1"/>
            <a:r>
              <a:rPr lang="en-US" smtClean="0"/>
              <a:t>Your difference should relate to market barriers that you intend to remove</a:t>
            </a:r>
          </a:p>
          <a:p>
            <a:pPr eaLnBrk="1" hangingPunct="1"/>
            <a:endParaRPr lang="en-US" smtClean="0"/>
          </a:p>
          <a:p>
            <a:pPr eaLnBrk="1" hangingPunct="1"/>
            <a:r>
              <a:rPr lang="en-US" smtClean="0"/>
              <a:t>The “difference” will define your baseline and your tracking requirements</a:t>
            </a:r>
          </a:p>
          <a:p>
            <a:pPr lvl="2" eaLnBrk="1" hangingPunct="1"/>
            <a:r>
              <a:rPr lang="en-US" smtClean="0"/>
              <a:t>Once you identify the market barriers that you intend to remove, the next step is to plan for the data collection necessary to compare actual with intended outcomes</a:t>
            </a:r>
          </a:p>
        </p:txBody>
      </p:sp>
      <p:sp>
        <p:nvSpPr>
          <p:cNvPr id="28676" name="Slide Number Placeholder 3"/>
          <p:cNvSpPr>
            <a:spLocks noGrp="1"/>
          </p:cNvSpPr>
          <p:nvPr>
            <p:ph type="sldNum"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CB6F7C8-DAAA-46DE-BDB9-73BCEF8AB5B2}" type="slidenum">
              <a:rPr lang="en-US" smtClean="0">
                <a:solidFill>
                  <a:srgbClr val="808080"/>
                </a:solidFill>
              </a:rPr>
              <a:pPr eaLnBrk="1" hangingPunct="1"/>
              <a:t>25</a:t>
            </a:fld>
            <a:endParaRPr lang="en-US" smtClean="0">
              <a:solidFill>
                <a:srgbClr val="808080"/>
              </a:solidFill>
            </a:endParaRP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last.png" descr="/Users/jamie/Desktop/last.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050925"/>
            <a:ext cx="9144000" cy="287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itle 1"/>
          <p:cNvSpPr txBox="1">
            <a:spLocks/>
          </p:cNvSpPr>
          <p:nvPr/>
        </p:nvSpPr>
        <p:spPr bwMode="auto">
          <a:xfrm>
            <a:off x="381000" y="4692650"/>
            <a:ext cx="7772400"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eaLnBrk="0" hangingPunct="0">
              <a:defRPr>
                <a:solidFill>
                  <a:schemeClr val="tx1"/>
                </a:solidFill>
                <a:latin typeface="Arial" charset="0"/>
              </a:defRPr>
            </a:lvl1pPr>
            <a:lvl2pPr marL="742950" indent="-285750" defTabSz="457200" eaLnBrk="0" hangingPunct="0">
              <a:defRPr>
                <a:solidFill>
                  <a:schemeClr val="tx1"/>
                </a:solidFill>
                <a:latin typeface="Arial" charset="0"/>
              </a:defRPr>
            </a:lvl2pPr>
            <a:lvl3pPr marL="1143000" indent="-228600" defTabSz="457200" eaLnBrk="0" hangingPunct="0">
              <a:defRPr>
                <a:solidFill>
                  <a:schemeClr val="tx1"/>
                </a:solidFill>
                <a:latin typeface="Arial" charset="0"/>
              </a:defRPr>
            </a:lvl3pPr>
            <a:lvl4pPr marL="1600200" indent="-228600" defTabSz="457200" eaLnBrk="0" hangingPunct="0">
              <a:defRPr>
                <a:solidFill>
                  <a:schemeClr val="tx1"/>
                </a:solidFill>
                <a:latin typeface="Arial" charset="0"/>
              </a:defRPr>
            </a:lvl4pPr>
            <a:lvl5pPr marL="2057400" indent="-228600" defTabSz="4572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2200">
                <a:solidFill>
                  <a:srgbClr val="262262"/>
                </a:solidFill>
                <a:ea typeface="ＭＳ Ｐゴシック" pitchFamily="1" charset="-128"/>
                <a:cs typeface="Arial" charset="0"/>
              </a:rPr>
              <a:t>Questions or Comments</a:t>
            </a:r>
          </a:p>
          <a:p>
            <a:pPr eaLnBrk="1" hangingPunct="1"/>
            <a:endParaRPr lang="en-US" sz="2200">
              <a:solidFill>
                <a:srgbClr val="262262"/>
              </a:solidFill>
              <a:ea typeface="ＭＳ Ｐゴシック" pitchFamily="1" charset="-128"/>
              <a:cs typeface="Arial" charset="0"/>
            </a:endParaRPr>
          </a:p>
          <a:p>
            <a:pPr eaLnBrk="1" hangingPunct="1"/>
            <a:r>
              <a:rPr lang="en-US" sz="2200">
                <a:solidFill>
                  <a:srgbClr val="262262"/>
                </a:solidFill>
                <a:ea typeface="ＭＳ Ｐゴシック" pitchFamily="1" charset="-128"/>
                <a:cs typeface="Arial" charset="0"/>
              </a:rPr>
              <a:t>Thank You!</a:t>
            </a:r>
          </a:p>
          <a:p>
            <a:pPr eaLnBrk="1" hangingPunct="1"/>
            <a:endParaRPr lang="en-US" sz="2200">
              <a:solidFill>
                <a:srgbClr val="262262"/>
              </a:solidFill>
              <a:ea typeface="ＭＳ Ｐゴシック" pitchFamily="1" charset="-128"/>
              <a:cs typeface="Arial" charset="0"/>
            </a:endParaRPr>
          </a:p>
          <a:p>
            <a:pPr eaLnBrk="1" hangingPunct="1"/>
            <a:r>
              <a:rPr lang="en-US">
                <a:solidFill>
                  <a:srgbClr val="262262"/>
                </a:solidFill>
                <a:ea typeface="ＭＳ Ｐゴシック" pitchFamily="1" charset="-128"/>
                <a:cs typeface="Arial" charset="0"/>
              </a:rPr>
              <a:t>Rob Russell</a:t>
            </a:r>
          </a:p>
          <a:p>
            <a:pPr eaLnBrk="1" hangingPunct="1"/>
            <a:r>
              <a:rPr lang="en-US">
                <a:solidFill>
                  <a:srgbClr val="262262"/>
                </a:solidFill>
                <a:ea typeface="ＭＳ Ｐゴシック" pitchFamily="1" charset="-128"/>
                <a:cs typeface="Arial" charset="0"/>
              </a:rPr>
              <a:t>(503) – 688 – 5423</a:t>
            </a:r>
          </a:p>
          <a:p>
            <a:pPr eaLnBrk="1" hangingPunct="1"/>
            <a:r>
              <a:rPr lang="en-US">
                <a:solidFill>
                  <a:srgbClr val="262262"/>
                </a:solidFill>
                <a:ea typeface="ＭＳ Ｐゴシック" pitchFamily="1" charset="-128"/>
                <a:cs typeface="Arial" charset="0"/>
              </a:rPr>
              <a:t>Rrussell@NEEA.org</a:t>
            </a:r>
          </a:p>
          <a:p>
            <a:pPr eaLnBrk="1" hangingPunct="1"/>
            <a:endParaRPr lang="en-US" sz="3200">
              <a:solidFill>
                <a:srgbClr val="73B632"/>
              </a:solidFill>
              <a:ea typeface="ＭＳ Ｐゴシック" pitchFamily="1" charset="-128"/>
              <a:cs typeface="Arial" charset="0"/>
            </a:endParaRPr>
          </a:p>
        </p:txBody>
      </p:sp>
      <p:pic>
        <p:nvPicPr>
          <p:cNvPr id="30724" name="Picture 6" descr="100708_NEEA_logo_final_0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6096000"/>
            <a:ext cx="677863"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4" descr="typ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0213" y="6342063"/>
            <a:ext cx="2787650"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6" name="Title 1"/>
          <p:cNvSpPr>
            <a:spLocks noGrp="1"/>
          </p:cNvSpPr>
          <p:nvPr>
            <p:ph type="title"/>
          </p:nvPr>
        </p:nvSpPr>
        <p:spPr/>
        <p:txBody>
          <a:bodyPr/>
          <a:lstStyle/>
          <a:p>
            <a:pPr eaLnBrk="1" hangingPunct="1"/>
            <a:endParaRPr lang="en-US" smtClean="0"/>
          </a:p>
        </p:txBody>
      </p:sp>
      <p:sp>
        <p:nvSpPr>
          <p:cNvPr id="30727" name="Content Placeholder 2"/>
          <p:cNvSpPr>
            <a:spLocks noGrp="1"/>
          </p:cNvSpPr>
          <p:nvPr>
            <p:ph idx="1"/>
          </p:nvPr>
        </p:nvSpPr>
        <p:spPr/>
        <p:txBody>
          <a:bodyPr/>
          <a:lstStyle/>
          <a:p>
            <a:pPr eaLnBrk="1" hangingPunct="1"/>
            <a:endParaRPr lang="en-US" smtClean="0"/>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66946" name="Rectangle 2"/>
          <p:cNvSpPr>
            <a:spLocks noGrp="1"/>
          </p:cNvSpPr>
          <p:nvPr>
            <p:ph type="title"/>
          </p:nvPr>
        </p:nvSpPr>
        <p:spPr>
          <a:xfrm>
            <a:off x="457200" y="0"/>
            <a:ext cx="8229600" cy="762000"/>
          </a:xfrm>
        </p:spPr>
        <p:txBody>
          <a:bodyPr/>
          <a:lstStyle/>
          <a:p>
            <a:r>
              <a:rPr lang="en-US" sz="3000" dirty="0" smtClean="0">
                <a:latin typeface="Arial" charset="0"/>
                <a:ea typeface="ＭＳ Ｐゴシック" pitchFamily="1" charset="-128"/>
                <a:cs typeface="Arial" charset="0"/>
              </a:rPr>
              <a:t>Example: Ultra-High Efficiency Clothes Washers</a:t>
            </a:r>
          </a:p>
        </p:txBody>
      </p:sp>
      <p:graphicFrame>
        <p:nvGraphicFramePr>
          <p:cNvPr id="466971" name="Group 27"/>
          <p:cNvGraphicFramePr>
            <a:graphicFrameLocks noGrp="1"/>
          </p:cNvGraphicFramePr>
          <p:nvPr>
            <p:ph idx="1"/>
          </p:nvPr>
        </p:nvGraphicFramePr>
        <p:xfrm>
          <a:off x="457200" y="2493963"/>
          <a:ext cx="8229600" cy="3867658"/>
        </p:xfrm>
        <a:graphic>
          <a:graphicData uri="http://schemas.openxmlformats.org/drawingml/2006/table">
            <a:tbl>
              <a:tblPr/>
              <a:tblGrid>
                <a:gridCol w="2743200"/>
                <a:gridCol w="5486400"/>
              </a:tblGrid>
              <a:tr h="571500">
                <a:tc>
                  <a:txBody>
                    <a:bodyPr/>
                    <a:lstStyle/>
                    <a:p>
                      <a:pPr marL="0" marR="0" lvl="0" indent="0" algn="l" defTabSz="4572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1800" b="1" i="0" u="none" strike="noStrike" cap="none" normalizeH="0" baseline="0" smtClean="0">
                          <a:ln>
                            <a:noFill/>
                          </a:ln>
                          <a:solidFill>
                            <a:schemeClr val="tx1"/>
                          </a:solidFill>
                          <a:effectLst/>
                          <a:latin typeface="Arial" charset="0"/>
                          <a:ea typeface="ＭＳ Ｐゴシック" pitchFamily="1" charset="-128"/>
                          <a:cs typeface="Arial" charset="0"/>
                        </a:rPr>
                        <a:t>Market Barriers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800" b="0" i="0" u="none" strike="noStrike" cap="none" normalizeH="0" baseline="0" smtClean="0">
                          <a:ln>
                            <a:noFill/>
                          </a:ln>
                          <a:solidFill>
                            <a:schemeClr val="tx1"/>
                          </a:solidFill>
                          <a:effectLst/>
                          <a:latin typeface="Arial" charset="0"/>
                          <a:ea typeface="ＭＳ Ｐゴシック" pitchFamily="1" charset="-128"/>
                          <a:cs typeface="Arial" charset="0"/>
                        </a:rPr>
                        <a:t>Limited availability</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800" b="0" i="0" u="none" strike="noStrike" cap="none" normalizeH="0" baseline="0" smtClean="0">
                          <a:ln>
                            <a:noFill/>
                          </a:ln>
                          <a:solidFill>
                            <a:schemeClr val="tx1"/>
                          </a:solidFill>
                          <a:effectLst/>
                          <a:latin typeface="Arial" charset="0"/>
                          <a:ea typeface="ＭＳ Ｐゴシック" pitchFamily="1" charset="-128"/>
                          <a:cs typeface="Arial" charset="0"/>
                        </a:rPr>
                        <a:t>Higher price</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800" b="0" i="0" u="none" strike="noStrike" cap="none" normalizeH="0" baseline="0" smtClean="0">
                          <a:ln>
                            <a:noFill/>
                          </a:ln>
                          <a:solidFill>
                            <a:schemeClr val="tx1"/>
                          </a:solidFill>
                          <a:effectLst/>
                          <a:latin typeface="Arial" charset="0"/>
                          <a:ea typeface="ＭＳ Ｐゴシック" pitchFamily="1" charset="-128"/>
                          <a:cs typeface="Arial" charset="0"/>
                        </a:rPr>
                        <a:t>Low consumer awareness</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800" b="0" i="0" u="none" strike="noStrike" cap="none" normalizeH="0" baseline="0" smtClean="0">
                          <a:ln>
                            <a:noFill/>
                          </a:ln>
                          <a:solidFill>
                            <a:schemeClr val="tx1"/>
                          </a:solidFill>
                          <a:effectLst/>
                          <a:latin typeface="Arial" charset="0"/>
                          <a:ea typeface="ＭＳ Ｐゴシック" pitchFamily="1" charset="-128"/>
                          <a:cs typeface="Arial" charset="0"/>
                        </a:rPr>
                        <a:t>Low salesperson awareness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03313">
                <a:tc>
                  <a:txBody>
                    <a:bodyPr/>
                    <a:lstStyle/>
                    <a:p>
                      <a:pPr marL="0" marR="0" lvl="0" indent="0" algn="l" defTabSz="4572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1800" b="1" i="0" u="none" strike="noStrike" cap="none" normalizeH="0" baseline="0" smtClean="0">
                          <a:ln>
                            <a:noFill/>
                          </a:ln>
                          <a:solidFill>
                            <a:schemeClr val="tx1"/>
                          </a:solidFill>
                          <a:effectLst/>
                          <a:latin typeface="Arial" charset="0"/>
                          <a:ea typeface="ＭＳ Ｐゴシック" pitchFamily="1" charset="-128"/>
                          <a:cs typeface="Arial" charset="0"/>
                        </a:rPr>
                        <a:t>Market Leverage Points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pattFill prst="pct50">
                      <a:fgClr>
                        <a:schemeClr val="accent1"/>
                      </a:fgClr>
                      <a:bgClr>
                        <a:schemeClr val="bg1"/>
                      </a:bgClr>
                    </a:pattFill>
                  </a:tcPr>
                </a:tc>
                <a:tc>
                  <a:txBody>
                    <a:bodyPr/>
                    <a:lstStyle/>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800" b="0" i="0" u="none" strike="noStrike" cap="none" normalizeH="0" baseline="0" smtClean="0">
                          <a:ln>
                            <a:noFill/>
                          </a:ln>
                          <a:solidFill>
                            <a:schemeClr val="tx1"/>
                          </a:solidFill>
                          <a:effectLst/>
                          <a:latin typeface="Arial" charset="0"/>
                          <a:ea typeface="ＭＳ Ｐゴシック" pitchFamily="1" charset="-128"/>
                          <a:cs typeface="Arial" charset="0"/>
                        </a:rPr>
                        <a:t>ENERGY STAR partner network</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800" b="0" i="0" u="none" strike="noStrike" cap="none" normalizeH="0" baseline="0" smtClean="0">
                          <a:ln>
                            <a:noFill/>
                          </a:ln>
                          <a:solidFill>
                            <a:schemeClr val="tx1"/>
                          </a:solidFill>
                          <a:effectLst/>
                          <a:latin typeface="Arial" charset="0"/>
                          <a:ea typeface="ＭＳ Ｐゴシック" pitchFamily="1" charset="-128"/>
                          <a:cs typeface="Arial" charset="0"/>
                        </a:rPr>
                        <a:t>Manufacturers &amp; retailers</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800" b="0" i="0" u="none" strike="noStrike" cap="none" normalizeH="0" baseline="0" smtClean="0">
                          <a:ln>
                            <a:noFill/>
                          </a:ln>
                          <a:solidFill>
                            <a:schemeClr val="tx1"/>
                          </a:solidFill>
                          <a:effectLst/>
                          <a:latin typeface="Arial" charset="0"/>
                          <a:ea typeface="ＭＳ Ｐゴシック" pitchFamily="1" charset="-128"/>
                          <a:cs typeface="Arial" charset="0"/>
                        </a:rPr>
                        <a:t>CEE</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800" b="0" i="0" u="none" strike="noStrike" cap="none" normalizeH="0" baseline="0" smtClean="0">
                          <a:ln>
                            <a:noFill/>
                          </a:ln>
                          <a:solidFill>
                            <a:schemeClr val="tx1"/>
                          </a:solidFill>
                          <a:effectLst/>
                          <a:latin typeface="Arial" charset="0"/>
                          <a:ea typeface="ＭＳ Ｐゴシック" pitchFamily="1" charset="-128"/>
                          <a:cs typeface="Arial" charset="0"/>
                        </a:rPr>
                        <a:t>Utility incentive programs</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800" b="0" i="0" u="none" strike="noStrike" cap="none" normalizeH="0" baseline="0" smtClean="0">
                          <a:ln>
                            <a:noFill/>
                          </a:ln>
                          <a:solidFill>
                            <a:schemeClr val="tx1"/>
                          </a:solidFill>
                          <a:effectLst/>
                          <a:latin typeface="Arial" charset="0"/>
                          <a:ea typeface="ＭＳ Ｐゴシック" pitchFamily="1" charset="-128"/>
                          <a:cs typeface="Arial" charset="0"/>
                        </a:rPr>
                        <a:t>State energy offices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pattFill prst="pct50">
                      <a:fgClr>
                        <a:schemeClr val="accent1"/>
                      </a:fgClr>
                      <a:bgClr>
                        <a:schemeClr val="bg1"/>
                      </a:bgClr>
                    </a:pattFill>
                  </a:tcPr>
                </a:tc>
              </a:tr>
              <a:tr h="831850">
                <a:tc>
                  <a:txBody>
                    <a:bodyPr/>
                    <a:lstStyle/>
                    <a:p>
                      <a:pPr marL="0" marR="0" lvl="0" indent="0" algn="l" defTabSz="4572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sz="1800" b="1" i="0" u="none" strike="noStrike" cap="none" normalizeH="0" baseline="0" smtClean="0">
                          <a:ln>
                            <a:noFill/>
                          </a:ln>
                          <a:solidFill>
                            <a:schemeClr val="tx1"/>
                          </a:solidFill>
                          <a:effectLst/>
                          <a:latin typeface="Arial" charset="0"/>
                          <a:ea typeface="ＭＳ Ｐゴシック" pitchFamily="1" charset="-128"/>
                          <a:cs typeface="Arial" charset="0"/>
                        </a:rPr>
                        <a:t>Other Opportunities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292100" marR="0" lvl="0" indent="-2921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800" b="0" i="0" u="none" strike="noStrike" cap="none" normalizeH="0" baseline="0" smtClean="0">
                          <a:ln>
                            <a:noFill/>
                          </a:ln>
                          <a:solidFill>
                            <a:schemeClr val="tx1"/>
                          </a:solidFill>
                          <a:effectLst/>
                          <a:latin typeface="Arial" charset="0"/>
                          <a:ea typeface="ＭＳ Ｐゴシック" pitchFamily="1" charset="-128"/>
                          <a:cs typeface="Arial" charset="0"/>
                        </a:rPr>
                        <a:t>Upcoming ENERGY STAR spec revision</a:t>
                      </a:r>
                    </a:p>
                    <a:p>
                      <a:pPr marL="292100" marR="0" lvl="0" indent="-2921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800" b="0" i="0" u="none" strike="noStrike" cap="none" normalizeH="0" baseline="0" smtClean="0">
                          <a:ln>
                            <a:noFill/>
                          </a:ln>
                          <a:solidFill>
                            <a:schemeClr val="tx1"/>
                          </a:solidFill>
                          <a:effectLst/>
                          <a:latin typeface="Arial" charset="0"/>
                          <a:ea typeface="ＭＳ Ｐゴシック" pitchFamily="1" charset="-128"/>
                          <a:cs typeface="Arial" charset="0"/>
                        </a:rPr>
                        <a:t>Upcoming DOE federal standard revision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66968" name="Rectangle 24"/>
          <p:cNvSpPr>
            <a:spLocks noChangeArrowheads="1"/>
          </p:cNvSpPr>
          <p:nvPr/>
        </p:nvSpPr>
        <p:spPr bwMode="auto">
          <a:xfrm>
            <a:off x="457200" y="1219200"/>
            <a:ext cx="8229600" cy="1274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buClr>
                <a:schemeClr val="tx2"/>
              </a:buClr>
              <a:buFont typeface="Wingdings" pitchFamily="2" charset="2"/>
              <a:buNone/>
            </a:pPr>
            <a:r>
              <a:rPr lang="en-US" sz="2000" b="1"/>
              <a:t>Long-Term Objective:</a:t>
            </a:r>
          </a:p>
          <a:p>
            <a:pPr>
              <a:spcBef>
                <a:spcPct val="20000"/>
              </a:spcBef>
              <a:buClr>
                <a:schemeClr val="tx2"/>
              </a:buClr>
              <a:buFont typeface="Wingdings" pitchFamily="2" charset="2"/>
              <a:buNone/>
            </a:pPr>
            <a:r>
              <a:rPr lang="en-US" sz="1800"/>
              <a:t>Increase market share to 30% of clothes washers with MEF &gt;=1.8</a:t>
            </a:r>
          </a:p>
          <a:p>
            <a:pPr>
              <a:spcBef>
                <a:spcPct val="20000"/>
              </a:spcBef>
              <a:buClr>
                <a:schemeClr val="tx2"/>
              </a:buClr>
              <a:buFont typeface="Wingdings" pitchFamily="2" charset="2"/>
              <a:buNone/>
            </a:pPr>
            <a:endParaRPr lang="en-US" sz="1000"/>
          </a:p>
          <a:p>
            <a:pPr>
              <a:spcBef>
                <a:spcPct val="20000"/>
              </a:spcBef>
              <a:buClr>
                <a:schemeClr val="tx2"/>
              </a:buClr>
              <a:buFont typeface="Wingdings" pitchFamily="2" charset="2"/>
              <a:buNone/>
            </a:pPr>
            <a:r>
              <a:rPr lang="en-US" sz="2000" b="1"/>
              <a:t>Market Assessment</a:t>
            </a:r>
            <a:r>
              <a:rPr lang="en-US" sz="2000"/>
              <a:t> </a:t>
            </a:r>
          </a:p>
        </p:txBody>
      </p:sp>
    </p:spTree>
    <p:extLst>
      <p:ext uri="{BB962C8B-B14F-4D97-AF65-F5344CB8AC3E}">
        <p14:creationId xmlns:p14="http://schemas.microsoft.com/office/powerpoint/2010/main" val="1421280975"/>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7314" name="Rectangle 2"/>
          <p:cNvSpPr>
            <a:spLocks noGrp="1"/>
          </p:cNvSpPr>
          <p:nvPr>
            <p:ph type="title"/>
          </p:nvPr>
        </p:nvSpPr>
        <p:spPr>
          <a:xfrm>
            <a:off x="457200" y="0"/>
            <a:ext cx="8229600" cy="762000"/>
          </a:xfrm>
        </p:spPr>
        <p:txBody>
          <a:bodyPr/>
          <a:lstStyle/>
          <a:p>
            <a:r>
              <a:rPr lang="en-US" sz="3000" dirty="0" smtClean="0">
                <a:latin typeface="Arial" charset="0"/>
                <a:ea typeface="ＭＳ Ｐゴシック" pitchFamily="1" charset="-128"/>
                <a:cs typeface="Arial" charset="0"/>
              </a:rPr>
              <a:t>Example: Ultra-High Efficiency Clothes Washers</a:t>
            </a:r>
          </a:p>
        </p:txBody>
      </p:sp>
      <p:graphicFrame>
        <p:nvGraphicFramePr>
          <p:cNvPr id="397371" name="Group 59"/>
          <p:cNvGraphicFramePr>
            <a:graphicFrameLocks noGrp="1"/>
          </p:cNvGraphicFramePr>
          <p:nvPr>
            <p:ph type="tbl" idx="1"/>
          </p:nvPr>
        </p:nvGraphicFramePr>
        <p:xfrm>
          <a:off x="304800" y="2590800"/>
          <a:ext cx="8534400" cy="3291840"/>
        </p:xfrm>
        <a:graphic>
          <a:graphicData uri="http://schemas.openxmlformats.org/drawingml/2006/table">
            <a:tbl>
              <a:tblPr/>
              <a:tblGrid>
                <a:gridCol w="2844800"/>
                <a:gridCol w="2844800"/>
                <a:gridCol w="2844800"/>
              </a:tblGrid>
              <a:tr h="2795588">
                <a:tc>
                  <a:txBody>
                    <a:bodyPr/>
                    <a:lstStyle/>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400" b="0" i="0" u="none" strike="noStrike" cap="none" normalizeH="0" baseline="0" smtClean="0">
                          <a:ln>
                            <a:noFill/>
                          </a:ln>
                          <a:solidFill>
                            <a:schemeClr val="tx1"/>
                          </a:solidFill>
                          <a:effectLst/>
                          <a:latin typeface="Arial" charset="0"/>
                          <a:ea typeface="ＭＳ Ｐゴシック" pitchFamily="1" charset="-128"/>
                          <a:cs typeface="Arial" charset="0"/>
                        </a:rPr>
                        <a:t>Limited product availability</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400" b="0" i="0" u="none" strike="noStrike" cap="none" normalizeH="0" baseline="0" smtClean="0">
                          <a:ln>
                            <a:noFill/>
                          </a:ln>
                          <a:solidFill>
                            <a:schemeClr val="tx1"/>
                          </a:solidFill>
                          <a:effectLst/>
                          <a:latin typeface="Arial" charset="0"/>
                          <a:ea typeface="ＭＳ Ｐゴシック" pitchFamily="1" charset="-128"/>
                          <a:cs typeface="Arial" charset="0"/>
                        </a:rPr>
                        <a:t>Price</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400" b="0" i="0" u="none" strike="noStrike" cap="none" normalizeH="0" baseline="0" smtClean="0">
                          <a:ln>
                            <a:noFill/>
                          </a:ln>
                          <a:solidFill>
                            <a:schemeClr val="tx1"/>
                          </a:solidFill>
                          <a:effectLst/>
                          <a:latin typeface="Arial" charset="0"/>
                          <a:ea typeface="ＭＳ Ｐゴシック" pitchFamily="1" charset="-128"/>
                          <a:cs typeface="Arial" charset="0"/>
                        </a:rPr>
                        <a:t>Consumer Perceptions</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400" b="0" i="0" u="none" strike="noStrike" cap="none" normalizeH="0" baseline="0" smtClean="0">
                          <a:ln>
                            <a:noFill/>
                          </a:ln>
                          <a:solidFill>
                            <a:schemeClr val="tx1"/>
                          </a:solidFill>
                          <a:effectLst/>
                          <a:latin typeface="Arial" charset="0"/>
                          <a:ea typeface="ＭＳ Ｐゴシック" pitchFamily="1" charset="-128"/>
                          <a:cs typeface="Arial" charset="0"/>
                        </a:rPr>
                        <a:t>Low consumer and salesperson awareness of benefits</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400" b="0" i="0" u="none" strike="noStrike" cap="none" normalizeH="0" baseline="0" smtClean="0">
                          <a:ln>
                            <a:noFill/>
                          </a:ln>
                          <a:solidFill>
                            <a:schemeClr val="tx1"/>
                          </a:solidFill>
                          <a:effectLst/>
                          <a:latin typeface="Arial" charset="0"/>
                          <a:ea typeface="ＭＳ Ｐゴシック" pitchFamily="1" charset="-128"/>
                          <a:cs typeface="Arial" charset="0"/>
                        </a:rPr>
                        <a:t>CEE voluntary standards</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400" b="0" i="0" u="none" strike="noStrike" cap="none" normalizeH="0" baseline="0" smtClean="0">
                          <a:ln>
                            <a:noFill/>
                          </a:ln>
                          <a:solidFill>
                            <a:schemeClr val="tx1"/>
                          </a:solidFill>
                          <a:effectLst/>
                          <a:latin typeface="Arial" charset="0"/>
                          <a:ea typeface="ＭＳ Ｐゴシック" pitchFamily="1" charset="-128"/>
                          <a:cs typeface="Arial" charset="0"/>
                        </a:rPr>
                        <a:t>Upcoming ENERGY STAR spec revision</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400" b="0" i="0" u="none" strike="noStrike" cap="none" normalizeH="0" baseline="0" smtClean="0">
                          <a:ln>
                            <a:noFill/>
                          </a:ln>
                          <a:solidFill>
                            <a:schemeClr val="tx1"/>
                          </a:solidFill>
                          <a:effectLst/>
                          <a:latin typeface="Arial" charset="0"/>
                          <a:ea typeface="ＭＳ Ｐゴシック" pitchFamily="1" charset="-128"/>
                          <a:cs typeface="Arial" charset="0"/>
                        </a:rPr>
                        <a:t>Utility programs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400" b="0" i="0" u="none" strike="noStrike" cap="none" normalizeH="0" baseline="0" smtClean="0">
                          <a:ln>
                            <a:noFill/>
                          </a:ln>
                          <a:solidFill>
                            <a:schemeClr val="tx1"/>
                          </a:solidFill>
                          <a:effectLst/>
                          <a:latin typeface="Arial" charset="0"/>
                          <a:ea typeface="ＭＳ Ｐゴシック" pitchFamily="1" charset="-128"/>
                          <a:cs typeface="Arial" charset="0"/>
                        </a:rPr>
                        <a:t>Build manufacturer relationships</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400" b="0" i="0" u="none" strike="noStrike" cap="none" normalizeH="0" baseline="0" smtClean="0">
                          <a:ln>
                            <a:noFill/>
                          </a:ln>
                          <a:solidFill>
                            <a:schemeClr val="tx1"/>
                          </a:solidFill>
                          <a:effectLst/>
                          <a:latin typeface="Arial" charset="0"/>
                          <a:ea typeface="ＭＳ Ｐゴシック" pitchFamily="1" charset="-128"/>
                          <a:cs typeface="Arial" charset="0"/>
                        </a:rPr>
                        <a:t>Retailer program</a:t>
                      </a:r>
                    </a:p>
                    <a:p>
                      <a:pPr marL="571500" marR="0" lvl="1" indent="-228600" algn="l" defTabSz="457200" rtl="0" eaLnBrk="1" fontAlgn="base" latinLnBrk="0" hangingPunct="1">
                        <a:lnSpc>
                          <a:spcPct val="100000"/>
                        </a:lnSpc>
                        <a:spcBef>
                          <a:spcPct val="20000"/>
                        </a:spcBef>
                        <a:spcAft>
                          <a:spcPct val="0"/>
                        </a:spcAft>
                        <a:buClr>
                          <a:schemeClr val="accent1"/>
                        </a:buClr>
                        <a:buSzTx/>
                        <a:buFont typeface="Wingdings" pitchFamily="2" charset="2"/>
                        <a:buChar char="§"/>
                        <a:tabLst/>
                      </a:pPr>
                      <a:r>
                        <a:rPr kumimoji="0" lang="en-US" sz="1400" b="0" i="0" u="none" strike="noStrike" cap="none" normalizeH="0" baseline="0" smtClean="0">
                          <a:ln>
                            <a:noFill/>
                          </a:ln>
                          <a:solidFill>
                            <a:srgbClr val="005E48"/>
                          </a:solidFill>
                          <a:effectLst/>
                          <a:latin typeface="Arial" charset="0"/>
                          <a:ea typeface="ＭＳ Ｐゴシック" pitchFamily="1" charset="-128"/>
                          <a:cs typeface="Arial" charset="0"/>
                        </a:rPr>
                        <a:t>Sales training</a:t>
                      </a:r>
                    </a:p>
                    <a:p>
                      <a:pPr marL="571500" marR="0" lvl="1" indent="-228600" algn="l" defTabSz="457200" rtl="0" eaLnBrk="1" fontAlgn="base" latinLnBrk="0" hangingPunct="1">
                        <a:lnSpc>
                          <a:spcPct val="100000"/>
                        </a:lnSpc>
                        <a:spcBef>
                          <a:spcPct val="20000"/>
                        </a:spcBef>
                        <a:spcAft>
                          <a:spcPct val="0"/>
                        </a:spcAft>
                        <a:buClr>
                          <a:schemeClr val="accent1"/>
                        </a:buClr>
                        <a:buSzTx/>
                        <a:buFont typeface="Wingdings" pitchFamily="2" charset="2"/>
                        <a:buChar char="§"/>
                        <a:tabLst/>
                      </a:pPr>
                      <a:r>
                        <a:rPr kumimoji="0" lang="en-US" sz="1400" b="0" i="0" u="none" strike="noStrike" cap="none" normalizeH="0" baseline="0" smtClean="0">
                          <a:ln>
                            <a:noFill/>
                          </a:ln>
                          <a:solidFill>
                            <a:srgbClr val="005E48"/>
                          </a:solidFill>
                          <a:effectLst/>
                          <a:latin typeface="Arial" charset="0"/>
                          <a:ea typeface="ＭＳ Ｐゴシック" pitchFamily="1" charset="-128"/>
                          <a:cs typeface="Arial" charset="0"/>
                        </a:rPr>
                        <a:t>POP materials</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400" b="0" i="0" u="none" strike="noStrike" cap="none" normalizeH="0" baseline="0" smtClean="0">
                          <a:ln>
                            <a:noFill/>
                          </a:ln>
                          <a:solidFill>
                            <a:schemeClr val="tx1"/>
                          </a:solidFill>
                          <a:effectLst/>
                          <a:latin typeface="Arial" charset="0"/>
                          <a:ea typeface="ＭＳ Ｐゴシック" pitchFamily="1" charset="-128"/>
                          <a:cs typeface="Arial" charset="0"/>
                        </a:rPr>
                        <a:t>Coordinate with utilities—tiered incentive program (Double Your Savings)</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400" b="0" i="0" u="none" strike="noStrike" cap="none" normalizeH="0" baseline="0" smtClean="0">
                          <a:ln>
                            <a:noFill/>
                          </a:ln>
                          <a:solidFill>
                            <a:schemeClr val="tx1"/>
                          </a:solidFill>
                          <a:effectLst/>
                          <a:latin typeface="Arial" charset="0"/>
                          <a:ea typeface="ＭＳ Ｐゴシック" pitchFamily="1" charset="-128"/>
                          <a:cs typeface="Arial" charset="0"/>
                        </a:rPr>
                        <a:t>Work with DOE to influence next ES spec</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endParaRPr kumimoji="0" lang="en-US" sz="1400" b="0" i="0" u="none" strike="noStrike" cap="none" normalizeH="0" baseline="0" smtClean="0">
                        <a:ln>
                          <a:noFill/>
                        </a:ln>
                        <a:solidFill>
                          <a:schemeClr val="tx1"/>
                        </a:solidFill>
                        <a:effectLst/>
                        <a:latin typeface="Arial" charset="0"/>
                        <a:ea typeface="ＭＳ Ｐゴシック" pitchFamily="1" charset="-128"/>
                        <a:cs typeface="Arial" charset="0"/>
                      </a:endParaRP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endParaRPr kumimoji="0" lang="en-US" sz="1400" b="0" i="0" u="none" strike="noStrike" cap="none" normalizeH="0" baseline="0" smtClean="0">
                        <a:ln>
                          <a:noFill/>
                        </a:ln>
                        <a:solidFill>
                          <a:schemeClr val="tx1"/>
                        </a:solidFill>
                        <a:effectLst/>
                        <a:latin typeface="Arial" charset="0"/>
                        <a:ea typeface="ＭＳ Ｐゴシック" pitchFamily="1" charset="-128"/>
                        <a:cs typeface="Arial" charset="0"/>
                      </a:endParaRP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endParaRPr kumimoji="0" lang="en-US" sz="1400" b="0" i="0" u="none" strike="noStrike" cap="none" normalizeH="0" baseline="0" smtClean="0">
                        <a:ln>
                          <a:noFill/>
                        </a:ln>
                        <a:solidFill>
                          <a:schemeClr val="tx1"/>
                        </a:solidFill>
                        <a:effectLst/>
                        <a:latin typeface="Arial" charset="0"/>
                        <a:ea typeface="ＭＳ Ｐゴシック" pitchFamily="1" charset="-128"/>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400" b="0" i="0" u="none" strike="noStrike" cap="none" normalizeH="0" baseline="0" smtClean="0">
                          <a:ln>
                            <a:noFill/>
                          </a:ln>
                          <a:solidFill>
                            <a:schemeClr val="tx1"/>
                          </a:solidFill>
                          <a:effectLst/>
                          <a:latin typeface="Arial" charset="0"/>
                          <a:ea typeface="ＭＳ Ｐゴシック" pitchFamily="1" charset="-128"/>
                          <a:cs typeface="Arial" charset="0"/>
                        </a:rPr>
                        <a:t>Next ENERGY STAR spec increased to 1.8 MEF</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400" b="0" i="0" u="none" strike="noStrike" cap="none" normalizeH="0" baseline="0" smtClean="0">
                          <a:ln>
                            <a:noFill/>
                          </a:ln>
                          <a:solidFill>
                            <a:schemeClr val="tx1"/>
                          </a:solidFill>
                          <a:effectLst/>
                          <a:latin typeface="Arial" charset="0"/>
                          <a:ea typeface="ＭＳ Ｐゴシック" pitchFamily="1" charset="-128"/>
                          <a:cs typeface="Arial" charset="0"/>
                        </a:rPr>
                        <a:t>Increase “floor space” of Ultra-High Efficiency Clothes Washers to X </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400" b="0" i="0" u="none" strike="noStrike" cap="none" normalizeH="0" baseline="0" smtClean="0">
                          <a:ln>
                            <a:noFill/>
                          </a:ln>
                          <a:solidFill>
                            <a:schemeClr val="tx1"/>
                          </a:solidFill>
                          <a:effectLst/>
                          <a:latin typeface="Arial" charset="0"/>
                          <a:ea typeface="ＭＳ Ｐゴシック" pitchFamily="1" charset="-128"/>
                          <a:cs typeface="Arial" charset="0"/>
                        </a:rPr>
                        <a:t>Increase ability of sales people to recite benefits of UHE clothes washers</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400" b="0" i="0" u="none" strike="noStrike" cap="none" normalizeH="0" baseline="0" smtClean="0">
                          <a:ln>
                            <a:noFill/>
                          </a:ln>
                          <a:solidFill>
                            <a:schemeClr val="tx1"/>
                          </a:solidFill>
                          <a:effectLst/>
                          <a:latin typeface="Arial" charset="0"/>
                          <a:ea typeface="ＭＳ Ｐゴシック" pitchFamily="1" charset="-128"/>
                          <a:cs typeface="Arial" charset="0"/>
                        </a:rPr>
                        <a:t>Increase consumer awareness of benefits</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r>
                        <a:rPr kumimoji="0" lang="en-US" sz="1400" b="0" i="0" u="none" strike="noStrike" cap="none" normalizeH="0" baseline="0" smtClean="0">
                          <a:ln>
                            <a:noFill/>
                          </a:ln>
                          <a:solidFill>
                            <a:schemeClr val="tx1"/>
                          </a:solidFill>
                          <a:effectLst/>
                          <a:latin typeface="Arial" charset="0"/>
                          <a:ea typeface="ＭＳ Ｐゴシック" pitchFamily="1" charset="-128"/>
                          <a:cs typeface="Arial" charset="0"/>
                        </a:rPr>
                        <a:t>Lower price differential between efficient and non-efficient units</a:t>
                      </a:r>
                    </a:p>
                    <a:p>
                      <a:pPr marL="228600" marR="0" lvl="0" indent="-228600" algn="l" defTabSz="457200" rtl="0" eaLnBrk="1" fontAlgn="base" latinLnBrk="0" hangingPunct="1">
                        <a:lnSpc>
                          <a:spcPct val="100000"/>
                        </a:lnSpc>
                        <a:spcBef>
                          <a:spcPct val="20000"/>
                        </a:spcBef>
                        <a:spcAft>
                          <a:spcPct val="0"/>
                        </a:spcAft>
                        <a:buClr>
                          <a:schemeClr val="tx2"/>
                        </a:buClr>
                        <a:buSzTx/>
                        <a:buFont typeface="Wingdings" pitchFamily="2" charset="2"/>
                        <a:buChar char="§"/>
                        <a:tabLst/>
                      </a:pPr>
                      <a:endParaRPr kumimoji="0" lang="en-US" sz="1400" b="0" i="0" u="none" strike="noStrike" cap="none" normalizeH="0" baseline="0" smtClean="0">
                        <a:ln>
                          <a:noFill/>
                        </a:ln>
                        <a:solidFill>
                          <a:schemeClr val="tx1"/>
                        </a:solidFill>
                        <a:effectLst/>
                        <a:latin typeface="Arial" charset="0"/>
                        <a:ea typeface="ＭＳ Ｐゴシック" pitchFamily="1" charset="-128"/>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97358" name="Rectangle 46"/>
          <p:cNvSpPr>
            <a:spLocks noChangeArrowheads="1"/>
          </p:cNvSpPr>
          <p:nvPr/>
        </p:nvSpPr>
        <p:spPr bwMode="auto">
          <a:xfrm>
            <a:off x="457200" y="2012950"/>
            <a:ext cx="25146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914400"/>
            <a:r>
              <a:rPr lang="en-US" sz="1600" b="1">
                <a:solidFill>
                  <a:srgbClr val="000000"/>
                </a:solidFill>
              </a:rPr>
              <a:t>Barriers &amp; Opportunities</a:t>
            </a:r>
          </a:p>
        </p:txBody>
      </p:sp>
      <p:sp>
        <p:nvSpPr>
          <p:cNvPr id="397359" name="Rectangle 47"/>
          <p:cNvSpPr>
            <a:spLocks noChangeArrowheads="1"/>
          </p:cNvSpPr>
          <p:nvPr/>
        </p:nvSpPr>
        <p:spPr bwMode="auto">
          <a:xfrm>
            <a:off x="3276600" y="1860550"/>
            <a:ext cx="25146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endParaRPr lang="en-US" sz="1600" b="1">
              <a:solidFill>
                <a:srgbClr val="000000"/>
              </a:solidFill>
            </a:endParaRPr>
          </a:p>
          <a:p>
            <a:pPr algn="ctr"/>
            <a:r>
              <a:rPr lang="en-US" sz="1600" b="1">
                <a:solidFill>
                  <a:srgbClr val="000000"/>
                </a:solidFill>
              </a:rPr>
              <a:t>Interventions</a:t>
            </a:r>
          </a:p>
        </p:txBody>
      </p:sp>
      <p:sp>
        <p:nvSpPr>
          <p:cNvPr id="397360" name="Rectangle 48"/>
          <p:cNvSpPr>
            <a:spLocks noChangeArrowheads="1"/>
          </p:cNvSpPr>
          <p:nvPr/>
        </p:nvSpPr>
        <p:spPr bwMode="auto">
          <a:xfrm>
            <a:off x="6172200" y="1435100"/>
            <a:ext cx="25146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endParaRPr lang="en-US" sz="1600" b="1">
              <a:solidFill>
                <a:srgbClr val="000000"/>
              </a:solidFill>
            </a:endParaRPr>
          </a:p>
          <a:p>
            <a:pPr algn="ctr"/>
            <a:endParaRPr lang="en-US" sz="1600" b="1">
              <a:solidFill>
                <a:srgbClr val="000000"/>
              </a:solidFill>
            </a:endParaRPr>
          </a:p>
          <a:p>
            <a:pPr algn="ctr"/>
            <a:r>
              <a:rPr lang="en-US" sz="1600" b="1">
                <a:solidFill>
                  <a:srgbClr val="000000"/>
                </a:solidFill>
              </a:rPr>
              <a:t>Outcomes </a:t>
            </a:r>
            <a:br>
              <a:rPr lang="en-US" sz="1600" b="1">
                <a:solidFill>
                  <a:srgbClr val="000000"/>
                </a:solidFill>
              </a:rPr>
            </a:br>
            <a:r>
              <a:rPr lang="en-US" sz="1600" b="1">
                <a:solidFill>
                  <a:srgbClr val="000000"/>
                </a:solidFill>
              </a:rPr>
              <a:t>(Progress Indicators)</a:t>
            </a:r>
          </a:p>
        </p:txBody>
      </p:sp>
    </p:spTree>
    <p:extLst>
      <p:ext uri="{BB962C8B-B14F-4D97-AF65-F5344CB8AC3E}">
        <p14:creationId xmlns:p14="http://schemas.microsoft.com/office/powerpoint/2010/main" val="563507118"/>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Freeform 9"/>
          <p:cNvSpPr/>
          <p:nvPr/>
        </p:nvSpPr>
        <p:spPr>
          <a:xfrm>
            <a:off x="1241425" y="4489450"/>
            <a:ext cx="2568575" cy="1606550"/>
          </a:xfrm>
          <a:custGeom>
            <a:avLst/>
            <a:gdLst>
              <a:gd name="connsiteX0" fmla="*/ 1524000 w 2567459"/>
              <a:gd name="connsiteY0" fmla="*/ 748270 h 1606379"/>
              <a:gd name="connsiteX1" fmla="*/ 2004540 w 2567459"/>
              <a:gd name="connsiteY1" fmla="*/ 487406 h 1606379"/>
              <a:gd name="connsiteX2" fmla="*/ 2203621 w 2567459"/>
              <a:gd name="connsiteY2" fmla="*/ 350108 h 1606379"/>
              <a:gd name="connsiteX3" fmla="*/ 2567459 w 2567459"/>
              <a:gd name="connsiteY3" fmla="*/ 0 h 1606379"/>
              <a:gd name="connsiteX4" fmla="*/ 2560594 w 2567459"/>
              <a:gd name="connsiteY4" fmla="*/ 1606379 h 1606379"/>
              <a:gd name="connsiteX5" fmla="*/ 0 w 2567459"/>
              <a:gd name="connsiteY5" fmla="*/ 1606379 h 1606379"/>
              <a:gd name="connsiteX6" fmla="*/ 6865 w 2567459"/>
              <a:gd name="connsiteY6" fmla="*/ 1043460 h 1606379"/>
              <a:gd name="connsiteX7" fmla="*/ 329513 w 2567459"/>
              <a:gd name="connsiteY7" fmla="*/ 1043460 h 1606379"/>
              <a:gd name="connsiteX8" fmla="*/ 748270 w 2567459"/>
              <a:gd name="connsiteY8" fmla="*/ 988541 h 1606379"/>
              <a:gd name="connsiteX9" fmla="*/ 1153297 w 2567459"/>
              <a:gd name="connsiteY9" fmla="*/ 899297 h 1606379"/>
              <a:gd name="connsiteX10" fmla="*/ 1524000 w 2567459"/>
              <a:gd name="connsiteY10" fmla="*/ 748270 h 1606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67459" h="1606379">
                <a:moveTo>
                  <a:pt x="1524000" y="748270"/>
                </a:moveTo>
                <a:lnTo>
                  <a:pt x="2004540" y="487406"/>
                </a:lnTo>
                <a:lnTo>
                  <a:pt x="2203621" y="350108"/>
                </a:lnTo>
                <a:lnTo>
                  <a:pt x="2567459" y="0"/>
                </a:lnTo>
                <a:cubicBezTo>
                  <a:pt x="2565171" y="535460"/>
                  <a:pt x="2562882" y="1070919"/>
                  <a:pt x="2560594" y="1606379"/>
                </a:cubicBezTo>
                <a:lnTo>
                  <a:pt x="0" y="1606379"/>
                </a:lnTo>
                <a:cubicBezTo>
                  <a:pt x="2288" y="1418739"/>
                  <a:pt x="4577" y="1231100"/>
                  <a:pt x="6865" y="1043460"/>
                </a:cubicBezTo>
                <a:lnTo>
                  <a:pt x="329513" y="1043460"/>
                </a:lnTo>
                <a:lnTo>
                  <a:pt x="748270" y="988541"/>
                </a:lnTo>
                <a:lnTo>
                  <a:pt x="1153297" y="899297"/>
                </a:lnTo>
                <a:lnTo>
                  <a:pt x="1524000" y="748270"/>
                </a:lnTo>
                <a:close/>
              </a:path>
            </a:pathLst>
          </a:custGeom>
          <a:gradFill>
            <a:gsLst>
              <a:gs pos="0">
                <a:schemeClr val="accent1"/>
              </a:gs>
              <a:gs pos="100000">
                <a:schemeClr val="bg2"/>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 name="Freeform 10"/>
          <p:cNvSpPr/>
          <p:nvPr/>
        </p:nvSpPr>
        <p:spPr>
          <a:xfrm>
            <a:off x="3803650" y="2951163"/>
            <a:ext cx="1243013" cy="3144837"/>
          </a:xfrm>
          <a:custGeom>
            <a:avLst/>
            <a:gdLst>
              <a:gd name="connsiteX0" fmla="*/ 597243 w 1242541"/>
              <a:gd name="connsiteY0" fmla="*/ 762000 h 3144109"/>
              <a:gd name="connsiteX1" fmla="*/ 864973 w 1242541"/>
              <a:gd name="connsiteY1" fmla="*/ 411892 h 3144109"/>
              <a:gd name="connsiteX2" fmla="*/ 1242541 w 1242541"/>
              <a:gd name="connsiteY2" fmla="*/ 0 h 3144109"/>
              <a:gd name="connsiteX3" fmla="*/ 1242541 w 1242541"/>
              <a:gd name="connsiteY3" fmla="*/ 3144109 h 3144109"/>
              <a:gd name="connsiteX4" fmla="*/ 0 w 1242541"/>
              <a:gd name="connsiteY4" fmla="*/ 3144109 h 3144109"/>
              <a:gd name="connsiteX5" fmla="*/ 0 w 1242541"/>
              <a:gd name="connsiteY5" fmla="*/ 1537730 h 3144109"/>
              <a:gd name="connsiteX6" fmla="*/ 384433 w 1242541"/>
              <a:gd name="connsiteY6" fmla="*/ 1091514 h 3144109"/>
              <a:gd name="connsiteX7" fmla="*/ 597243 w 1242541"/>
              <a:gd name="connsiteY7" fmla="*/ 762000 h 3144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2541" h="3144109">
                <a:moveTo>
                  <a:pt x="597243" y="762000"/>
                </a:moveTo>
                <a:lnTo>
                  <a:pt x="864973" y="411892"/>
                </a:lnTo>
                <a:lnTo>
                  <a:pt x="1242541" y="0"/>
                </a:lnTo>
                <a:lnTo>
                  <a:pt x="1242541" y="3144109"/>
                </a:lnTo>
                <a:lnTo>
                  <a:pt x="0" y="3144109"/>
                </a:lnTo>
                <a:lnTo>
                  <a:pt x="0" y="1537730"/>
                </a:lnTo>
                <a:lnTo>
                  <a:pt x="384433" y="1091514"/>
                </a:lnTo>
                <a:lnTo>
                  <a:pt x="597243" y="762000"/>
                </a:lnTo>
                <a:close/>
              </a:path>
            </a:pathLst>
          </a:custGeom>
          <a:gradFill>
            <a:gsLst>
              <a:gs pos="0">
                <a:schemeClr val="accent2"/>
              </a:gs>
              <a:gs pos="100000">
                <a:schemeClr val="bg2"/>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Freeform 12"/>
          <p:cNvSpPr/>
          <p:nvPr/>
        </p:nvSpPr>
        <p:spPr>
          <a:xfrm>
            <a:off x="5043488" y="1817688"/>
            <a:ext cx="2217737" cy="4276725"/>
          </a:xfrm>
          <a:custGeom>
            <a:avLst/>
            <a:gdLst>
              <a:gd name="connsiteX0" fmla="*/ 941917 w 2217209"/>
              <a:gd name="connsiteY0" fmla="*/ 465666 h 4275666"/>
              <a:gd name="connsiteX1" fmla="*/ 1386417 w 2217209"/>
              <a:gd name="connsiteY1" fmla="*/ 248708 h 4275666"/>
              <a:gd name="connsiteX2" fmla="*/ 1899709 w 2217209"/>
              <a:gd name="connsiteY2" fmla="*/ 74083 h 4275666"/>
              <a:gd name="connsiteX3" fmla="*/ 2217209 w 2217209"/>
              <a:gd name="connsiteY3" fmla="*/ 0 h 4275666"/>
              <a:gd name="connsiteX4" fmla="*/ 2217209 w 2217209"/>
              <a:gd name="connsiteY4" fmla="*/ 4275666 h 4275666"/>
              <a:gd name="connsiteX5" fmla="*/ 0 w 2217209"/>
              <a:gd name="connsiteY5" fmla="*/ 4275666 h 4275666"/>
              <a:gd name="connsiteX6" fmla="*/ 5292 w 2217209"/>
              <a:gd name="connsiteY6" fmla="*/ 1137708 h 4275666"/>
              <a:gd name="connsiteX7" fmla="*/ 449792 w 2217209"/>
              <a:gd name="connsiteY7" fmla="*/ 793750 h 4275666"/>
              <a:gd name="connsiteX8" fmla="*/ 941917 w 2217209"/>
              <a:gd name="connsiteY8" fmla="*/ 465666 h 427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7209" h="4275666">
                <a:moveTo>
                  <a:pt x="941917" y="465666"/>
                </a:moveTo>
                <a:lnTo>
                  <a:pt x="1386417" y="248708"/>
                </a:lnTo>
                <a:lnTo>
                  <a:pt x="1899709" y="74083"/>
                </a:lnTo>
                <a:lnTo>
                  <a:pt x="2217209" y="0"/>
                </a:lnTo>
                <a:lnTo>
                  <a:pt x="2217209" y="4275666"/>
                </a:lnTo>
                <a:lnTo>
                  <a:pt x="0" y="4275666"/>
                </a:lnTo>
                <a:lnTo>
                  <a:pt x="5292" y="1137708"/>
                </a:lnTo>
                <a:lnTo>
                  <a:pt x="449792" y="793750"/>
                </a:lnTo>
                <a:lnTo>
                  <a:pt x="941917" y="465666"/>
                </a:lnTo>
                <a:close/>
              </a:path>
            </a:pathLst>
          </a:custGeom>
          <a:gradFill>
            <a:gsLst>
              <a:gs pos="0">
                <a:schemeClr val="accent5"/>
              </a:gs>
              <a:gs pos="100000">
                <a:schemeClr val="bg2"/>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701" name="Freeform 32"/>
          <p:cNvSpPr>
            <a:spLocks/>
          </p:cNvSpPr>
          <p:nvPr/>
        </p:nvSpPr>
        <p:spPr bwMode="auto">
          <a:xfrm>
            <a:off x="1249363" y="1743075"/>
            <a:ext cx="6716712" cy="3800475"/>
          </a:xfrm>
          <a:custGeom>
            <a:avLst/>
            <a:gdLst>
              <a:gd name="T0" fmla="*/ 0 w 6716683"/>
              <a:gd name="T1" fmla="*/ 0 h 3862648"/>
              <a:gd name="T2" fmla="*/ 0 w 6716683"/>
              <a:gd name="T3" fmla="*/ 0 h 3862648"/>
              <a:gd name="T4" fmla="*/ 0 w 6716683"/>
              <a:gd name="T5" fmla="*/ 0 h 3862648"/>
              <a:gd name="T6" fmla="*/ 0 60000 65536"/>
              <a:gd name="T7" fmla="*/ 0 60000 65536"/>
              <a:gd name="T8" fmla="*/ 0 60000 65536"/>
            </a:gdLst>
            <a:ahLst/>
            <a:cxnLst>
              <a:cxn ang="T6">
                <a:pos x="T0" y="T1"/>
              </a:cxn>
              <a:cxn ang="T7">
                <a:pos x="T2" y="T3"/>
              </a:cxn>
              <a:cxn ang="T8">
                <a:pos x="T4" y="T5"/>
              </a:cxn>
            </a:cxnLst>
            <a:rect l="0" t="0" r="r" b="b"/>
            <a:pathLst>
              <a:path w="6716683" h="3862648">
                <a:moveTo>
                  <a:pt x="0" y="3862648"/>
                </a:moveTo>
                <a:cubicBezTo>
                  <a:pt x="1649616" y="3858952"/>
                  <a:pt x="2549237" y="2976881"/>
                  <a:pt x="3230881" y="1939637"/>
                </a:cubicBezTo>
                <a:cubicBezTo>
                  <a:pt x="3912525" y="902393"/>
                  <a:pt x="5276734" y="8311"/>
                  <a:pt x="6716683" y="0"/>
                </a:cubicBezTo>
              </a:path>
            </a:pathLst>
          </a:custGeom>
          <a:noFill/>
          <a:ln w="101600" cap="flat" cmpd="sng">
            <a:solidFill>
              <a:srgbClr val="24420E"/>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grpSp>
        <p:nvGrpSpPr>
          <p:cNvPr id="18570" name="Group 138"/>
          <p:cNvGrpSpPr>
            <a:grpSpLocks/>
          </p:cNvGrpSpPr>
          <p:nvPr/>
        </p:nvGrpSpPr>
        <p:grpSpPr bwMode="auto">
          <a:xfrm>
            <a:off x="1249363" y="2493963"/>
            <a:ext cx="7608887" cy="3055937"/>
            <a:chOff x="852" y="1741"/>
            <a:chExt cx="4793" cy="1925"/>
          </a:xfrm>
        </p:grpSpPr>
        <p:sp>
          <p:nvSpPr>
            <p:cNvPr id="29724" name="Freeform 36"/>
            <p:cNvSpPr>
              <a:spLocks/>
            </p:cNvSpPr>
            <p:nvPr/>
          </p:nvSpPr>
          <p:spPr bwMode="auto">
            <a:xfrm>
              <a:off x="852" y="1875"/>
              <a:ext cx="4210" cy="1791"/>
            </a:xfrm>
            <a:custGeom>
              <a:avLst/>
              <a:gdLst>
                <a:gd name="T0" fmla="*/ 0 w 6683433"/>
                <a:gd name="T1" fmla="*/ 0 h 2842954"/>
                <a:gd name="T2" fmla="*/ 0 w 6683433"/>
                <a:gd name="T3" fmla="*/ 0 h 2842954"/>
                <a:gd name="T4" fmla="*/ 0 w 6683433"/>
                <a:gd name="T5" fmla="*/ 0 h 2842954"/>
                <a:gd name="T6" fmla="*/ 0 60000 65536"/>
                <a:gd name="T7" fmla="*/ 0 60000 65536"/>
                <a:gd name="T8" fmla="*/ 0 60000 65536"/>
              </a:gdLst>
              <a:ahLst/>
              <a:cxnLst>
                <a:cxn ang="T6">
                  <a:pos x="T0" y="T1"/>
                </a:cxn>
                <a:cxn ang="T7">
                  <a:pos x="T2" y="T3"/>
                </a:cxn>
                <a:cxn ang="T8">
                  <a:pos x="T4" y="T5"/>
                </a:cxn>
              </a:cxnLst>
              <a:rect l="0" t="0" r="r" b="b"/>
              <a:pathLst>
                <a:path w="6683433" h="2842954">
                  <a:moveTo>
                    <a:pt x="0" y="2842954"/>
                  </a:moveTo>
                  <a:cubicBezTo>
                    <a:pt x="1649616" y="2839258"/>
                    <a:pt x="3047999" y="2657304"/>
                    <a:pt x="4106487" y="1795551"/>
                  </a:cubicBezTo>
                  <a:cubicBezTo>
                    <a:pt x="5164975" y="933798"/>
                    <a:pt x="5675745" y="2770"/>
                    <a:pt x="6683433" y="0"/>
                  </a:cubicBezTo>
                </a:path>
              </a:pathLst>
            </a:custGeom>
            <a:noFill/>
            <a:ln w="57150" cap="flat" cmpd="sng">
              <a:solidFill>
                <a:srgbClr val="808080"/>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29725" name="TextBox 45"/>
            <p:cNvSpPr txBox="1">
              <a:spLocks noChangeArrowheads="1"/>
            </p:cNvSpPr>
            <p:nvPr/>
          </p:nvSpPr>
          <p:spPr bwMode="auto">
            <a:xfrm>
              <a:off x="5036" y="1741"/>
              <a:ext cx="60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200" b="1">
                  <a:solidFill>
                    <a:srgbClr val="808080"/>
                  </a:solidFill>
                  <a:ea typeface="ＭＳ Ｐゴシック" pitchFamily="1" charset="-128"/>
                </a:rPr>
                <a:t>Natural Baseline</a:t>
              </a:r>
            </a:p>
          </p:txBody>
        </p:sp>
      </p:grpSp>
      <p:sp>
        <p:nvSpPr>
          <p:cNvPr id="29703" name="TextBox 44"/>
          <p:cNvSpPr txBox="1">
            <a:spLocks noChangeArrowheads="1"/>
          </p:cNvSpPr>
          <p:nvPr/>
        </p:nvSpPr>
        <p:spPr bwMode="auto">
          <a:xfrm rot="-5400000">
            <a:off x="157163" y="3097213"/>
            <a:ext cx="164941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a:solidFill>
                  <a:srgbClr val="808080"/>
                </a:solidFill>
                <a:ea typeface="ＭＳ Ｐゴシック" pitchFamily="1" charset="-128"/>
              </a:rPr>
              <a:t>Market Share</a:t>
            </a:r>
          </a:p>
        </p:txBody>
      </p:sp>
      <p:sp>
        <p:nvSpPr>
          <p:cNvPr id="29704" name="TextBox 45"/>
          <p:cNvSpPr txBox="1">
            <a:spLocks noChangeArrowheads="1"/>
          </p:cNvSpPr>
          <p:nvPr/>
        </p:nvSpPr>
        <p:spPr bwMode="auto">
          <a:xfrm>
            <a:off x="3821113" y="6102350"/>
            <a:ext cx="20208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b="1">
                <a:solidFill>
                  <a:srgbClr val="808080"/>
                </a:solidFill>
                <a:ea typeface="ＭＳ Ｐゴシック" pitchFamily="1" charset="-128"/>
              </a:rPr>
              <a:t>Time</a:t>
            </a:r>
            <a:endParaRPr lang="en-US" sz="1000" b="1">
              <a:solidFill>
                <a:srgbClr val="808080"/>
              </a:solidFill>
              <a:ea typeface="ＭＳ Ｐゴシック" pitchFamily="1" charset="-128"/>
            </a:endParaRPr>
          </a:p>
        </p:txBody>
      </p:sp>
      <p:grpSp>
        <p:nvGrpSpPr>
          <p:cNvPr id="3" name="Group 60"/>
          <p:cNvGrpSpPr>
            <a:grpSpLocks/>
          </p:cNvGrpSpPr>
          <p:nvPr/>
        </p:nvGrpSpPr>
        <p:grpSpPr bwMode="auto">
          <a:xfrm>
            <a:off x="4722813" y="2025650"/>
            <a:ext cx="1901825" cy="1658938"/>
            <a:chOff x="4565851" y="2510613"/>
            <a:chExt cx="1900157" cy="1658863"/>
          </a:xfrm>
        </p:grpSpPr>
        <p:sp>
          <p:nvSpPr>
            <p:cNvPr id="29720" name="Line 10"/>
            <p:cNvSpPr>
              <a:spLocks noChangeShapeType="1"/>
            </p:cNvSpPr>
            <p:nvPr/>
          </p:nvSpPr>
          <p:spPr bwMode="auto">
            <a:xfrm flipH="1">
              <a:off x="4565851" y="4016290"/>
              <a:ext cx="1600273" cy="0"/>
            </a:xfrm>
            <a:prstGeom prst="line">
              <a:avLst/>
            </a:prstGeom>
            <a:noFill/>
            <a:ln w="22225" cap="rnd">
              <a:solidFill>
                <a:srgbClr val="26226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9721" name="Line 11"/>
            <p:cNvSpPr>
              <a:spLocks noChangeShapeType="1"/>
            </p:cNvSpPr>
            <p:nvPr/>
          </p:nvSpPr>
          <p:spPr bwMode="auto">
            <a:xfrm flipV="1">
              <a:off x="6166124" y="2700311"/>
              <a:ext cx="0" cy="1279468"/>
            </a:xfrm>
            <a:prstGeom prst="line">
              <a:avLst/>
            </a:prstGeom>
            <a:noFill/>
            <a:ln w="22225" cap="rnd">
              <a:solidFill>
                <a:srgbClr val="262262"/>
              </a:solidFill>
              <a:prstDash val="sysDot"/>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29722" name="TextBox 45"/>
            <p:cNvSpPr txBox="1">
              <a:spLocks noChangeArrowheads="1"/>
            </p:cNvSpPr>
            <p:nvPr/>
          </p:nvSpPr>
          <p:spPr bwMode="auto">
            <a:xfrm>
              <a:off x="4597577" y="3751188"/>
              <a:ext cx="1659260" cy="27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200" b="1">
                  <a:ea typeface="ＭＳ Ｐゴシック" pitchFamily="1" charset="-128"/>
                </a:rPr>
                <a:t>Transformation</a:t>
              </a:r>
            </a:p>
          </p:txBody>
        </p:sp>
        <p:sp>
          <p:nvSpPr>
            <p:cNvPr id="29723" name="TextBox 45"/>
            <p:cNvSpPr txBox="1">
              <a:spLocks noChangeArrowheads="1"/>
            </p:cNvSpPr>
            <p:nvPr/>
          </p:nvSpPr>
          <p:spPr bwMode="auto">
            <a:xfrm rot="5400000">
              <a:off x="5499362" y="3202831"/>
              <a:ext cx="1658863" cy="274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200" b="1">
                  <a:solidFill>
                    <a:srgbClr val="262262"/>
                  </a:solidFill>
                  <a:ea typeface="ＭＳ Ｐゴシック" pitchFamily="1" charset="-128"/>
                </a:rPr>
                <a:t>Market</a:t>
              </a:r>
            </a:p>
          </p:txBody>
        </p:sp>
      </p:grpSp>
      <p:grpSp>
        <p:nvGrpSpPr>
          <p:cNvPr id="4" name="Group 12"/>
          <p:cNvGrpSpPr>
            <a:grpSpLocks/>
          </p:cNvGrpSpPr>
          <p:nvPr/>
        </p:nvGrpSpPr>
        <p:grpSpPr bwMode="auto">
          <a:xfrm>
            <a:off x="192088" y="1487488"/>
            <a:ext cx="7729537" cy="4068762"/>
            <a:chOff x="295147" y="1507604"/>
            <a:chExt cx="7729406" cy="4068794"/>
          </a:xfrm>
        </p:grpSpPr>
        <p:sp>
          <p:nvSpPr>
            <p:cNvPr id="7" name="Freeform 6"/>
            <p:cNvSpPr/>
            <p:nvPr/>
          </p:nvSpPr>
          <p:spPr>
            <a:xfrm>
              <a:off x="1352404" y="1769543"/>
              <a:ext cx="6672149" cy="3806855"/>
            </a:xfrm>
            <a:custGeom>
              <a:avLst/>
              <a:gdLst>
                <a:gd name="connsiteX0" fmla="*/ 0 w 6906957"/>
                <a:gd name="connsiteY0" fmla="*/ 0 h 3990974"/>
                <a:gd name="connsiteX1" fmla="*/ 3485804 w 6906957"/>
                <a:gd name="connsiteY1" fmla="*/ 2006138 h 3990974"/>
                <a:gd name="connsiteX2" fmla="*/ 6672349 w 6906957"/>
                <a:gd name="connsiteY2" fmla="*/ 3857105 h 3990974"/>
                <a:gd name="connsiteX3" fmla="*/ 6666807 w 6906957"/>
                <a:gd name="connsiteY3" fmla="*/ 3846022 h 3990974"/>
                <a:gd name="connsiteX0" fmla="*/ 0 w 6907367"/>
                <a:gd name="connsiteY0" fmla="*/ 0 h 3990974"/>
                <a:gd name="connsiteX1" fmla="*/ 3480263 w 6907367"/>
                <a:gd name="connsiteY1" fmla="*/ 2006138 h 3990974"/>
                <a:gd name="connsiteX2" fmla="*/ 6672349 w 6907367"/>
                <a:gd name="connsiteY2" fmla="*/ 3857105 h 3990974"/>
                <a:gd name="connsiteX3" fmla="*/ 6666807 w 6907367"/>
                <a:gd name="connsiteY3" fmla="*/ 3846022 h 3990974"/>
                <a:gd name="connsiteX0" fmla="*/ 0 w 6907367"/>
                <a:gd name="connsiteY0" fmla="*/ 0 h 3990974"/>
                <a:gd name="connsiteX1" fmla="*/ 3480263 w 6907367"/>
                <a:gd name="connsiteY1" fmla="*/ 2006138 h 3990974"/>
                <a:gd name="connsiteX2" fmla="*/ 6672349 w 6907367"/>
                <a:gd name="connsiteY2" fmla="*/ 3857105 h 3990974"/>
                <a:gd name="connsiteX3" fmla="*/ 6666807 w 6907367"/>
                <a:gd name="connsiteY3" fmla="*/ 3846022 h 3990974"/>
                <a:gd name="connsiteX0" fmla="*/ 0 w 6896658"/>
                <a:gd name="connsiteY0" fmla="*/ 0 h 4217662"/>
                <a:gd name="connsiteX1" fmla="*/ 3480263 w 6896658"/>
                <a:gd name="connsiteY1" fmla="*/ 2006138 h 4217662"/>
                <a:gd name="connsiteX2" fmla="*/ 6672349 w 6896658"/>
                <a:gd name="connsiteY2" fmla="*/ 3857105 h 4217662"/>
                <a:gd name="connsiteX3" fmla="*/ 6633556 w 6896658"/>
                <a:gd name="connsiteY3" fmla="*/ 4217324 h 4217662"/>
                <a:gd name="connsiteX0" fmla="*/ 0 w 7389010"/>
                <a:gd name="connsiteY0" fmla="*/ 0 h 4217330"/>
                <a:gd name="connsiteX1" fmla="*/ 3480263 w 7389010"/>
                <a:gd name="connsiteY1" fmla="*/ 2006138 h 4217330"/>
                <a:gd name="connsiteX2" fmla="*/ 6672349 w 7389010"/>
                <a:gd name="connsiteY2" fmla="*/ 3857105 h 4217330"/>
                <a:gd name="connsiteX3" fmla="*/ 6633556 w 7389010"/>
                <a:gd name="connsiteY3" fmla="*/ 4217324 h 4217330"/>
                <a:gd name="connsiteX0" fmla="*/ 0 w 7389010"/>
                <a:gd name="connsiteY0" fmla="*/ 0 h 4217330"/>
                <a:gd name="connsiteX1" fmla="*/ 3480263 w 7389010"/>
                <a:gd name="connsiteY1" fmla="*/ 2006138 h 4217330"/>
                <a:gd name="connsiteX2" fmla="*/ 6672349 w 7389010"/>
                <a:gd name="connsiteY2" fmla="*/ 3857105 h 4217330"/>
                <a:gd name="connsiteX3" fmla="*/ 6633556 w 7389010"/>
                <a:gd name="connsiteY3" fmla="*/ 4217324 h 4217330"/>
                <a:gd name="connsiteX0" fmla="*/ 0 w 7389010"/>
                <a:gd name="connsiteY0" fmla="*/ 0 h 4217330"/>
                <a:gd name="connsiteX1" fmla="*/ 3480263 w 7389010"/>
                <a:gd name="connsiteY1" fmla="*/ 2006138 h 4217330"/>
                <a:gd name="connsiteX2" fmla="*/ 6672349 w 7389010"/>
                <a:gd name="connsiteY2" fmla="*/ 3857105 h 4217330"/>
                <a:gd name="connsiteX3" fmla="*/ 6633556 w 7389010"/>
                <a:gd name="connsiteY3" fmla="*/ 4217324 h 4217330"/>
                <a:gd name="connsiteX0" fmla="*/ 0 w 7389010"/>
                <a:gd name="connsiteY0" fmla="*/ 0 h 4217330"/>
                <a:gd name="connsiteX1" fmla="*/ 3480263 w 7389010"/>
                <a:gd name="connsiteY1" fmla="*/ 2006138 h 4217330"/>
                <a:gd name="connsiteX2" fmla="*/ 6672349 w 7389010"/>
                <a:gd name="connsiteY2" fmla="*/ 3857105 h 4217330"/>
                <a:gd name="connsiteX3" fmla="*/ 6633556 w 7389010"/>
                <a:gd name="connsiteY3" fmla="*/ 4217324 h 4217330"/>
                <a:gd name="connsiteX0" fmla="*/ 0 w 7389010"/>
                <a:gd name="connsiteY0" fmla="*/ 0 h 4217330"/>
                <a:gd name="connsiteX1" fmla="*/ 3480263 w 7389010"/>
                <a:gd name="connsiteY1" fmla="*/ 2006138 h 4217330"/>
                <a:gd name="connsiteX2" fmla="*/ 6672349 w 7389010"/>
                <a:gd name="connsiteY2" fmla="*/ 3857105 h 4217330"/>
                <a:gd name="connsiteX3" fmla="*/ 6633556 w 7389010"/>
                <a:gd name="connsiteY3" fmla="*/ 4217324 h 4217330"/>
                <a:gd name="connsiteX0" fmla="*/ 5 w 7389015"/>
                <a:gd name="connsiteY0" fmla="*/ 4952 h 4222282"/>
                <a:gd name="connsiteX1" fmla="*/ 3480268 w 7389015"/>
                <a:gd name="connsiteY1" fmla="*/ 2011090 h 4222282"/>
                <a:gd name="connsiteX2" fmla="*/ 6672354 w 7389015"/>
                <a:gd name="connsiteY2" fmla="*/ 3862057 h 4222282"/>
                <a:gd name="connsiteX3" fmla="*/ 6633561 w 7389015"/>
                <a:gd name="connsiteY3" fmla="*/ 4222276 h 4222282"/>
                <a:gd name="connsiteX0" fmla="*/ 5 w 7389015"/>
                <a:gd name="connsiteY0" fmla="*/ 4952 h 4222282"/>
                <a:gd name="connsiteX1" fmla="*/ 3480268 w 7389015"/>
                <a:gd name="connsiteY1" fmla="*/ 2011090 h 4222282"/>
                <a:gd name="connsiteX2" fmla="*/ 6672354 w 7389015"/>
                <a:gd name="connsiteY2" fmla="*/ 3862057 h 4222282"/>
                <a:gd name="connsiteX3" fmla="*/ 6633561 w 7389015"/>
                <a:gd name="connsiteY3" fmla="*/ 4222276 h 4222282"/>
                <a:gd name="connsiteX0" fmla="*/ 5 w 7389015"/>
                <a:gd name="connsiteY0" fmla="*/ 4952 h 4222282"/>
                <a:gd name="connsiteX1" fmla="*/ 3480268 w 7389015"/>
                <a:gd name="connsiteY1" fmla="*/ 2011090 h 4222282"/>
                <a:gd name="connsiteX2" fmla="*/ 6672354 w 7389015"/>
                <a:gd name="connsiteY2" fmla="*/ 3862057 h 4222282"/>
                <a:gd name="connsiteX3" fmla="*/ 6633561 w 7389015"/>
                <a:gd name="connsiteY3" fmla="*/ 4222276 h 4222282"/>
                <a:gd name="connsiteX0" fmla="*/ 4 w 7389014"/>
                <a:gd name="connsiteY0" fmla="*/ 123 h 4217453"/>
                <a:gd name="connsiteX1" fmla="*/ 3480267 w 7389014"/>
                <a:gd name="connsiteY1" fmla="*/ 2006261 h 4217453"/>
                <a:gd name="connsiteX2" fmla="*/ 6672353 w 7389014"/>
                <a:gd name="connsiteY2" fmla="*/ 3857228 h 4217453"/>
                <a:gd name="connsiteX3" fmla="*/ 6633560 w 7389014"/>
                <a:gd name="connsiteY3" fmla="*/ 4217447 h 4217453"/>
                <a:gd name="connsiteX0" fmla="*/ 4 w 7389014"/>
                <a:gd name="connsiteY0" fmla="*/ 214 h 4217544"/>
                <a:gd name="connsiteX1" fmla="*/ 3480267 w 7389014"/>
                <a:gd name="connsiteY1" fmla="*/ 2006352 h 4217544"/>
                <a:gd name="connsiteX2" fmla="*/ 6672353 w 7389014"/>
                <a:gd name="connsiteY2" fmla="*/ 3857319 h 4217544"/>
                <a:gd name="connsiteX3" fmla="*/ 6633560 w 7389014"/>
                <a:gd name="connsiteY3" fmla="*/ 4217538 h 4217544"/>
                <a:gd name="connsiteX0" fmla="*/ 4 w 6672353"/>
                <a:gd name="connsiteY0" fmla="*/ 214 h 3857333"/>
                <a:gd name="connsiteX1" fmla="*/ 3480267 w 6672353"/>
                <a:gd name="connsiteY1" fmla="*/ 2006352 h 3857333"/>
                <a:gd name="connsiteX2" fmla="*/ 6672353 w 6672353"/>
                <a:gd name="connsiteY2" fmla="*/ 3857319 h 3857333"/>
                <a:gd name="connsiteX0" fmla="*/ 4 w 6672353"/>
                <a:gd name="connsiteY0" fmla="*/ 214 h 3857333"/>
                <a:gd name="connsiteX1" fmla="*/ 3480267 w 6672353"/>
                <a:gd name="connsiteY1" fmla="*/ 2006352 h 3857333"/>
                <a:gd name="connsiteX2" fmla="*/ 6672353 w 6672353"/>
                <a:gd name="connsiteY2" fmla="*/ 3857319 h 3857333"/>
                <a:gd name="connsiteX0" fmla="*/ 4 w 6672353"/>
                <a:gd name="connsiteY0" fmla="*/ 120 h 3857231"/>
                <a:gd name="connsiteX1" fmla="*/ 3480267 w 6672353"/>
                <a:gd name="connsiteY1" fmla="*/ 2006258 h 3857231"/>
                <a:gd name="connsiteX2" fmla="*/ 6672353 w 6672353"/>
                <a:gd name="connsiteY2" fmla="*/ 3857225 h 3857231"/>
                <a:gd name="connsiteX0" fmla="*/ 4 w 6672353"/>
                <a:gd name="connsiteY0" fmla="*/ 120 h 3857231"/>
                <a:gd name="connsiteX1" fmla="*/ 3480267 w 6672353"/>
                <a:gd name="connsiteY1" fmla="*/ 2006258 h 3857231"/>
                <a:gd name="connsiteX2" fmla="*/ 6672353 w 6672353"/>
                <a:gd name="connsiteY2" fmla="*/ 3857225 h 3857231"/>
                <a:gd name="connsiteX0" fmla="*/ 5 w 6666812"/>
                <a:gd name="connsiteY0" fmla="*/ 90 h 3862741"/>
                <a:gd name="connsiteX1" fmla="*/ 3474726 w 6666812"/>
                <a:gd name="connsiteY1" fmla="*/ 2011770 h 3862741"/>
                <a:gd name="connsiteX2" fmla="*/ 6666812 w 6666812"/>
                <a:gd name="connsiteY2" fmla="*/ 3862737 h 3862741"/>
                <a:gd name="connsiteX0" fmla="*/ 5 w 6661270"/>
                <a:gd name="connsiteY0" fmla="*/ 91 h 3851658"/>
                <a:gd name="connsiteX1" fmla="*/ 3469184 w 6661270"/>
                <a:gd name="connsiteY1" fmla="*/ 2000687 h 3851658"/>
                <a:gd name="connsiteX2" fmla="*/ 6661270 w 6661270"/>
                <a:gd name="connsiteY2" fmla="*/ 3851654 h 3851658"/>
                <a:gd name="connsiteX0" fmla="*/ 5 w 6661270"/>
                <a:gd name="connsiteY0" fmla="*/ 91 h 3851658"/>
                <a:gd name="connsiteX1" fmla="*/ 3469184 w 6661270"/>
                <a:gd name="connsiteY1" fmla="*/ 2000687 h 3851658"/>
                <a:gd name="connsiteX2" fmla="*/ 6661270 w 6661270"/>
                <a:gd name="connsiteY2" fmla="*/ 3851654 h 3851658"/>
                <a:gd name="connsiteX0" fmla="*/ 0 w 6661265"/>
                <a:gd name="connsiteY0" fmla="*/ 0 h 3851567"/>
                <a:gd name="connsiteX1" fmla="*/ 997527 w 6661265"/>
                <a:gd name="connsiteY1" fmla="*/ 454429 h 3851567"/>
                <a:gd name="connsiteX2" fmla="*/ 3469179 w 6661265"/>
                <a:gd name="connsiteY2" fmla="*/ 2000596 h 3851567"/>
                <a:gd name="connsiteX3" fmla="*/ 6661265 w 6661265"/>
                <a:gd name="connsiteY3" fmla="*/ 3851563 h 3851567"/>
                <a:gd name="connsiteX0" fmla="*/ 0 w 6661265"/>
                <a:gd name="connsiteY0" fmla="*/ 0 h 3851567"/>
                <a:gd name="connsiteX1" fmla="*/ 1219200 w 6661265"/>
                <a:gd name="connsiteY1" fmla="*/ 293717 h 3851567"/>
                <a:gd name="connsiteX2" fmla="*/ 3469179 w 6661265"/>
                <a:gd name="connsiteY2" fmla="*/ 2000596 h 3851567"/>
                <a:gd name="connsiteX3" fmla="*/ 6661265 w 6661265"/>
                <a:gd name="connsiteY3" fmla="*/ 3851563 h 3851567"/>
                <a:gd name="connsiteX0" fmla="*/ 0 w 6661265"/>
                <a:gd name="connsiteY0" fmla="*/ 0 h 3851567"/>
                <a:gd name="connsiteX1" fmla="*/ 3469179 w 6661265"/>
                <a:gd name="connsiteY1" fmla="*/ 2000596 h 3851567"/>
                <a:gd name="connsiteX2" fmla="*/ 6661265 w 6661265"/>
                <a:gd name="connsiteY2" fmla="*/ 3851563 h 3851567"/>
                <a:gd name="connsiteX0" fmla="*/ 0 w 6661265"/>
                <a:gd name="connsiteY0" fmla="*/ 0 h 3851567"/>
                <a:gd name="connsiteX1" fmla="*/ 3469179 w 6661265"/>
                <a:gd name="connsiteY1" fmla="*/ 2000596 h 3851567"/>
                <a:gd name="connsiteX2" fmla="*/ 6661265 w 6661265"/>
                <a:gd name="connsiteY2" fmla="*/ 3851563 h 3851567"/>
                <a:gd name="connsiteX0" fmla="*/ 0 w 6661265"/>
                <a:gd name="connsiteY0" fmla="*/ 0 h 3851568"/>
                <a:gd name="connsiteX1" fmla="*/ 3469179 w 6661265"/>
                <a:gd name="connsiteY1" fmla="*/ 2000596 h 3851568"/>
                <a:gd name="connsiteX2" fmla="*/ 6661265 w 6661265"/>
                <a:gd name="connsiteY2" fmla="*/ 3851563 h 3851568"/>
                <a:gd name="connsiteX0" fmla="*/ 0 w 6661265"/>
                <a:gd name="connsiteY0" fmla="*/ 0 h 3851569"/>
                <a:gd name="connsiteX1" fmla="*/ 3469179 w 6661265"/>
                <a:gd name="connsiteY1" fmla="*/ 2000596 h 3851569"/>
                <a:gd name="connsiteX2" fmla="*/ 6661265 w 6661265"/>
                <a:gd name="connsiteY2" fmla="*/ 3851563 h 3851569"/>
                <a:gd name="connsiteX0" fmla="*/ 0 w 6661265"/>
                <a:gd name="connsiteY0" fmla="*/ 0 h 3851568"/>
                <a:gd name="connsiteX1" fmla="*/ 3469179 w 6661265"/>
                <a:gd name="connsiteY1" fmla="*/ 2000596 h 3851568"/>
                <a:gd name="connsiteX2" fmla="*/ 6661265 w 6661265"/>
                <a:gd name="connsiteY2" fmla="*/ 3851563 h 3851568"/>
                <a:gd name="connsiteX0" fmla="*/ 0 w 6661265"/>
                <a:gd name="connsiteY0" fmla="*/ 0 h 3851693"/>
                <a:gd name="connsiteX1" fmla="*/ 3469179 w 6661265"/>
                <a:gd name="connsiteY1" fmla="*/ 2000596 h 3851693"/>
                <a:gd name="connsiteX2" fmla="*/ 6661265 w 6661265"/>
                <a:gd name="connsiteY2" fmla="*/ 3851563 h 3851693"/>
                <a:gd name="connsiteX0" fmla="*/ 0 w 6672349"/>
                <a:gd name="connsiteY0" fmla="*/ 0 h 3873845"/>
                <a:gd name="connsiteX1" fmla="*/ 3469179 w 6672349"/>
                <a:gd name="connsiteY1" fmla="*/ 2000596 h 3873845"/>
                <a:gd name="connsiteX2" fmla="*/ 6672349 w 6672349"/>
                <a:gd name="connsiteY2" fmla="*/ 3873731 h 3873845"/>
                <a:gd name="connsiteX0" fmla="*/ 0 w 6672349"/>
                <a:gd name="connsiteY0" fmla="*/ 0 h 3873772"/>
                <a:gd name="connsiteX1" fmla="*/ 3469179 w 6672349"/>
                <a:gd name="connsiteY1" fmla="*/ 2000596 h 3873772"/>
                <a:gd name="connsiteX2" fmla="*/ 6672349 w 6672349"/>
                <a:gd name="connsiteY2" fmla="*/ 3873731 h 3873772"/>
                <a:gd name="connsiteX0" fmla="*/ 0 w 6672349"/>
                <a:gd name="connsiteY0" fmla="*/ 0 h 3873778"/>
                <a:gd name="connsiteX1" fmla="*/ 3469179 w 6672349"/>
                <a:gd name="connsiteY1" fmla="*/ 2000596 h 3873778"/>
                <a:gd name="connsiteX2" fmla="*/ 6672349 w 6672349"/>
                <a:gd name="connsiteY2" fmla="*/ 3873731 h 3873778"/>
                <a:gd name="connsiteX0" fmla="*/ 0 w 6672349"/>
                <a:gd name="connsiteY0" fmla="*/ 0 h 3873779"/>
                <a:gd name="connsiteX1" fmla="*/ 3469179 w 6672349"/>
                <a:gd name="connsiteY1" fmla="*/ 2000596 h 3873779"/>
                <a:gd name="connsiteX2" fmla="*/ 6672349 w 6672349"/>
                <a:gd name="connsiteY2" fmla="*/ 3873731 h 3873779"/>
                <a:gd name="connsiteX0" fmla="*/ 0 w 6672349"/>
                <a:gd name="connsiteY0" fmla="*/ 0 h 3873779"/>
                <a:gd name="connsiteX1" fmla="*/ 3469179 w 6672349"/>
                <a:gd name="connsiteY1" fmla="*/ 2000596 h 3873779"/>
                <a:gd name="connsiteX2" fmla="*/ 6672349 w 6672349"/>
                <a:gd name="connsiteY2" fmla="*/ 3873731 h 3873779"/>
                <a:gd name="connsiteX0" fmla="*/ 0 w 6672349"/>
                <a:gd name="connsiteY0" fmla="*/ 0 h 3873779"/>
                <a:gd name="connsiteX1" fmla="*/ 3469179 w 6672349"/>
                <a:gd name="connsiteY1" fmla="*/ 2000596 h 3873779"/>
                <a:gd name="connsiteX2" fmla="*/ 6672349 w 6672349"/>
                <a:gd name="connsiteY2" fmla="*/ 3873731 h 3873779"/>
                <a:gd name="connsiteX0" fmla="*/ 0 w 6672349"/>
                <a:gd name="connsiteY0" fmla="*/ 0 h 3873864"/>
                <a:gd name="connsiteX1" fmla="*/ 3469179 w 6672349"/>
                <a:gd name="connsiteY1" fmla="*/ 2000596 h 3873864"/>
                <a:gd name="connsiteX2" fmla="*/ 6672349 w 6672349"/>
                <a:gd name="connsiteY2" fmla="*/ 3873731 h 3873864"/>
                <a:gd name="connsiteX0" fmla="*/ 0 w 6672349"/>
                <a:gd name="connsiteY0" fmla="*/ 0 h 3873888"/>
                <a:gd name="connsiteX1" fmla="*/ 3469179 w 6672349"/>
                <a:gd name="connsiteY1" fmla="*/ 2000596 h 3873888"/>
                <a:gd name="connsiteX2" fmla="*/ 6672349 w 6672349"/>
                <a:gd name="connsiteY2" fmla="*/ 3873731 h 3873888"/>
                <a:gd name="connsiteX0" fmla="*/ 0 w 6672349"/>
                <a:gd name="connsiteY0" fmla="*/ 0 h 3873866"/>
                <a:gd name="connsiteX1" fmla="*/ 3336175 w 6672349"/>
                <a:gd name="connsiteY1" fmla="*/ 1850967 h 3873866"/>
                <a:gd name="connsiteX2" fmla="*/ 6672349 w 6672349"/>
                <a:gd name="connsiteY2" fmla="*/ 3873731 h 3873866"/>
                <a:gd name="connsiteX0" fmla="*/ 0 w 6672349"/>
                <a:gd name="connsiteY0" fmla="*/ 0 h 3873877"/>
                <a:gd name="connsiteX1" fmla="*/ 3336175 w 6672349"/>
                <a:gd name="connsiteY1" fmla="*/ 1850967 h 3873877"/>
                <a:gd name="connsiteX2" fmla="*/ 6672349 w 6672349"/>
                <a:gd name="connsiteY2" fmla="*/ 3873731 h 3873877"/>
                <a:gd name="connsiteX0" fmla="*/ 0 w 6672349"/>
                <a:gd name="connsiteY0" fmla="*/ 0 h 3873898"/>
                <a:gd name="connsiteX1" fmla="*/ 3463637 w 6672349"/>
                <a:gd name="connsiteY1" fmla="*/ 1972887 h 3873898"/>
                <a:gd name="connsiteX2" fmla="*/ 6672349 w 6672349"/>
                <a:gd name="connsiteY2" fmla="*/ 3873731 h 3873898"/>
                <a:gd name="connsiteX0" fmla="*/ 0 w 6672349"/>
                <a:gd name="connsiteY0" fmla="*/ 0 h 3873917"/>
                <a:gd name="connsiteX1" fmla="*/ 3524597 w 6672349"/>
                <a:gd name="connsiteY1" fmla="*/ 2061557 h 3873917"/>
                <a:gd name="connsiteX2" fmla="*/ 6672349 w 6672349"/>
                <a:gd name="connsiteY2" fmla="*/ 3873731 h 3873917"/>
                <a:gd name="connsiteX0" fmla="*/ 0 w 6672349"/>
                <a:gd name="connsiteY0" fmla="*/ 0 h 3873981"/>
                <a:gd name="connsiteX1" fmla="*/ 3524597 w 6672349"/>
                <a:gd name="connsiteY1" fmla="*/ 2061557 h 3873981"/>
                <a:gd name="connsiteX2" fmla="*/ 6672349 w 6672349"/>
                <a:gd name="connsiteY2" fmla="*/ 3873731 h 3873981"/>
                <a:gd name="connsiteX0" fmla="*/ 0 w 6672349"/>
                <a:gd name="connsiteY0" fmla="*/ 0 h 3874512"/>
                <a:gd name="connsiteX1" fmla="*/ 3524597 w 6672349"/>
                <a:gd name="connsiteY1" fmla="*/ 2061557 h 3874512"/>
                <a:gd name="connsiteX2" fmla="*/ 6672349 w 6672349"/>
                <a:gd name="connsiteY2" fmla="*/ 3873731 h 3874512"/>
                <a:gd name="connsiteX0" fmla="*/ 0 w 6672349"/>
                <a:gd name="connsiteY0" fmla="*/ 0 h 3874512"/>
                <a:gd name="connsiteX1" fmla="*/ 3524597 w 6672349"/>
                <a:gd name="connsiteY1" fmla="*/ 2061557 h 3874512"/>
                <a:gd name="connsiteX2" fmla="*/ 6672349 w 6672349"/>
                <a:gd name="connsiteY2" fmla="*/ 3873731 h 3874512"/>
                <a:gd name="connsiteX0" fmla="*/ 0 w 6672349"/>
                <a:gd name="connsiteY0" fmla="*/ 12 h 3874524"/>
                <a:gd name="connsiteX1" fmla="*/ 3524597 w 6672349"/>
                <a:gd name="connsiteY1" fmla="*/ 2061569 h 3874524"/>
                <a:gd name="connsiteX2" fmla="*/ 6672349 w 6672349"/>
                <a:gd name="connsiteY2" fmla="*/ 3873743 h 3874524"/>
                <a:gd name="connsiteX0" fmla="*/ 0 w 6672349"/>
                <a:gd name="connsiteY0" fmla="*/ 12 h 3874517"/>
                <a:gd name="connsiteX1" fmla="*/ 3502430 w 6672349"/>
                <a:gd name="connsiteY1" fmla="*/ 2056027 h 3874517"/>
                <a:gd name="connsiteX2" fmla="*/ 6672349 w 6672349"/>
                <a:gd name="connsiteY2" fmla="*/ 3873743 h 3874517"/>
                <a:gd name="connsiteX0" fmla="*/ 0 w 6672349"/>
                <a:gd name="connsiteY0" fmla="*/ 12 h 3874425"/>
                <a:gd name="connsiteX1" fmla="*/ 3502430 w 6672349"/>
                <a:gd name="connsiteY1" fmla="*/ 2056027 h 3874425"/>
                <a:gd name="connsiteX2" fmla="*/ 6672349 w 6672349"/>
                <a:gd name="connsiteY2" fmla="*/ 3873743 h 3874425"/>
                <a:gd name="connsiteX0" fmla="*/ 0 w 6672349"/>
                <a:gd name="connsiteY0" fmla="*/ 12 h 3874442"/>
                <a:gd name="connsiteX1" fmla="*/ 3502430 w 6672349"/>
                <a:gd name="connsiteY1" fmla="*/ 2056027 h 3874442"/>
                <a:gd name="connsiteX2" fmla="*/ 6672349 w 6672349"/>
                <a:gd name="connsiteY2" fmla="*/ 3873743 h 3874442"/>
                <a:gd name="connsiteX0" fmla="*/ 0 w 6672349"/>
                <a:gd name="connsiteY0" fmla="*/ 11 h 3874347"/>
                <a:gd name="connsiteX1" fmla="*/ 3502430 w 6672349"/>
                <a:gd name="connsiteY1" fmla="*/ 2056026 h 3874347"/>
                <a:gd name="connsiteX2" fmla="*/ 6672349 w 6672349"/>
                <a:gd name="connsiteY2" fmla="*/ 3873742 h 3874347"/>
                <a:gd name="connsiteX0" fmla="*/ 0 w 6672349"/>
                <a:gd name="connsiteY0" fmla="*/ 11 h 3873812"/>
                <a:gd name="connsiteX1" fmla="*/ 3502430 w 6672349"/>
                <a:gd name="connsiteY1" fmla="*/ 2056026 h 3873812"/>
                <a:gd name="connsiteX2" fmla="*/ 6672349 w 6672349"/>
                <a:gd name="connsiteY2" fmla="*/ 3873742 h 3873812"/>
                <a:gd name="connsiteX0" fmla="*/ 0 w 6672349"/>
                <a:gd name="connsiteY0" fmla="*/ 11 h 3873812"/>
                <a:gd name="connsiteX1" fmla="*/ 3502430 w 6672349"/>
                <a:gd name="connsiteY1" fmla="*/ 2056026 h 3873812"/>
                <a:gd name="connsiteX2" fmla="*/ 6672349 w 6672349"/>
                <a:gd name="connsiteY2" fmla="*/ 3873742 h 3873812"/>
                <a:gd name="connsiteX0" fmla="*/ 0 w 6672349"/>
                <a:gd name="connsiteY0" fmla="*/ 0 h 3873801"/>
                <a:gd name="connsiteX1" fmla="*/ 3502430 w 6672349"/>
                <a:gd name="connsiteY1" fmla="*/ 2056015 h 3873801"/>
                <a:gd name="connsiteX2" fmla="*/ 6672349 w 6672349"/>
                <a:gd name="connsiteY2" fmla="*/ 3873731 h 3873801"/>
              </a:gdLst>
              <a:ahLst/>
              <a:cxnLst>
                <a:cxn ang="0">
                  <a:pos x="connsiteX0" y="connsiteY0"/>
                </a:cxn>
                <a:cxn ang="0">
                  <a:pos x="connsiteX1" y="connsiteY1"/>
                </a:cxn>
                <a:cxn ang="0">
                  <a:pos x="connsiteX2" y="connsiteY2"/>
                </a:cxn>
              </a:cxnLst>
              <a:rect l="l" t="t" r="r" b="b"/>
              <a:pathLst>
                <a:path w="6672349" h="3873801">
                  <a:moveTo>
                    <a:pt x="0" y="0"/>
                  </a:moveTo>
                  <a:cubicBezTo>
                    <a:pt x="1322649" y="1846"/>
                    <a:pt x="2761672" y="961505"/>
                    <a:pt x="3502430" y="2056015"/>
                  </a:cubicBezTo>
                  <a:cubicBezTo>
                    <a:pt x="4243188" y="3150525"/>
                    <a:pt x="5232400" y="3882042"/>
                    <a:pt x="6672349" y="3873731"/>
                  </a:cubicBezTo>
                </a:path>
              </a:pathLst>
            </a:custGeom>
            <a:ln w="88900"/>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81305" name="TextBox 45"/>
            <p:cNvSpPr txBox="1">
              <a:spLocks noChangeArrowheads="1"/>
            </p:cNvSpPr>
            <p:nvPr/>
          </p:nvSpPr>
          <p:spPr bwMode="auto">
            <a:xfrm>
              <a:off x="295147" y="1507604"/>
              <a:ext cx="1066782" cy="4921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defRPr/>
              </a:pPr>
              <a:r>
                <a:rPr lang="en-US" sz="1300" b="1" dirty="0">
                  <a:solidFill>
                    <a:schemeClr val="accent1">
                      <a:lumMod val="75000"/>
                    </a:schemeClr>
                  </a:solidFill>
                </a:rPr>
                <a:t>Dollars Invested</a:t>
              </a:r>
            </a:p>
          </p:txBody>
        </p:sp>
      </p:grpSp>
      <p:cxnSp>
        <p:nvCxnSpPr>
          <p:cNvPr id="181264" name="Straight Arrow Connector 3"/>
          <p:cNvCxnSpPr>
            <a:cxnSpLocks noChangeShapeType="1"/>
          </p:cNvCxnSpPr>
          <p:nvPr/>
        </p:nvCxnSpPr>
        <p:spPr bwMode="auto">
          <a:xfrm flipV="1">
            <a:off x="1247775" y="1143000"/>
            <a:ext cx="0" cy="4551363"/>
          </a:xfrm>
          <a:prstGeom prst="straightConnector1">
            <a:avLst/>
          </a:prstGeom>
          <a:noFill/>
          <a:ln w="25400">
            <a:solidFill>
              <a:srgbClr val="9ACD72"/>
            </a:solidFill>
            <a:miter lim="800000"/>
            <a:headEnd/>
            <a:tailEnd type="arrow" w="lg" len="sm"/>
          </a:ln>
          <a:effectLst>
            <a:outerShdw blurRad="38100" dist="25400" dir="2700000" algn="tl" rotWithShape="0">
              <a:srgbClr val="000000">
                <a:alpha val="43000"/>
              </a:srgbClr>
            </a:outerShdw>
          </a:effectLst>
          <a:extLst>
            <a:ext uri="{909E8E84-426E-40DD-AFC4-6F175D3DCCD1}">
              <a14:hiddenFill xmlns:a14="http://schemas.microsoft.com/office/drawing/2010/main">
                <a:noFill/>
              </a14:hiddenFill>
            </a:ext>
          </a:extLst>
        </p:spPr>
      </p:cxnSp>
      <p:cxnSp>
        <p:nvCxnSpPr>
          <p:cNvPr id="181265" name="Straight Arrow Connector 29"/>
          <p:cNvCxnSpPr>
            <a:cxnSpLocks noChangeShapeType="1"/>
          </p:cNvCxnSpPr>
          <p:nvPr/>
        </p:nvCxnSpPr>
        <p:spPr bwMode="auto">
          <a:xfrm>
            <a:off x="1247775" y="5694363"/>
            <a:ext cx="7239000" cy="0"/>
          </a:xfrm>
          <a:prstGeom prst="straightConnector1">
            <a:avLst/>
          </a:prstGeom>
          <a:noFill/>
          <a:ln w="25400">
            <a:solidFill>
              <a:srgbClr val="9ACD72"/>
            </a:solidFill>
            <a:miter lim="800000"/>
            <a:headEnd/>
            <a:tailEnd type="arrow" w="lg" len="sm"/>
          </a:ln>
          <a:effectLst>
            <a:outerShdw blurRad="50800" dist="38100" dir="2700000" algn="tl" rotWithShape="0">
              <a:srgbClr val="000000">
                <a:alpha val="43000"/>
              </a:srgbClr>
            </a:outerShdw>
          </a:effectLst>
          <a:extLst>
            <a:ext uri="{909E8E84-426E-40DD-AFC4-6F175D3DCCD1}">
              <a14:hiddenFill xmlns:a14="http://schemas.microsoft.com/office/drawing/2010/main">
                <a:noFill/>
              </a14:hiddenFill>
            </a:ext>
          </a:extLst>
        </p:spPr>
      </p:cxnSp>
      <p:sp>
        <p:nvSpPr>
          <p:cNvPr id="29709" name="Rectangle 59"/>
          <p:cNvSpPr>
            <a:spLocks noGrp="1" noChangeArrowheads="1"/>
          </p:cNvSpPr>
          <p:nvPr>
            <p:ph type="title"/>
          </p:nvPr>
        </p:nvSpPr>
        <p:spPr/>
        <p:txBody>
          <a:bodyPr/>
          <a:lstStyle/>
          <a:p>
            <a:r>
              <a:rPr lang="en-US" smtClean="0"/>
              <a:t>How We Work</a:t>
            </a:r>
          </a:p>
        </p:txBody>
      </p:sp>
      <p:sp>
        <p:nvSpPr>
          <p:cNvPr id="29710" name="TextBox 45"/>
          <p:cNvSpPr txBox="1">
            <a:spLocks noChangeArrowheads="1"/>
          </p:cNvSpPr>
          <p:nvPr/>
        </p:nvSpPr>
        <p:spPr bwMode="auto">
          <a:xfrm>
            <a:off x="7996238" y="1520825"/>
            <a:ext cx="1044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200" b="1">
                <a:solidFill>
                  <a:srgbClr val="24420E"/>
                </a:solidFill>
                <a:ea typeface="ＭＳ Ｐゴシック" pitchFamily="1" charset="-128"/>
              </a:rPr>
              <a:t>Codes &amp; Standards</a:t>
            </a:r>
          </a:p>
        </p:txBody>
      </p:sp>
      <p:grpSp>
        <p:nvGrpSpPr>
          <p:cNvPr id="14" name="Group 13"/>
          <p:cNvGrpSpPr>
            <a:grpSpLocks/>
          </p:cNvGrpSpPr>
          <p:nvPr/>
        </p:nvGrpSpPr>
        <p:grpSpPr bwMode="auto">
          <a:xfrm>
            <a:off x="1257300" y="5700713"/>
            <a:ext cx="6002338" cy="428625"/>
            <a:chOff x="1097644" y="6031665"/>
            <a:chExt cx="6003244" cy="427809"/>
          </a:xfrm>
        </p:grpSpPr>
        <p:sp>
          <p:nvSpPr>
            <p:cNvPr id="29715" name="TextBox 78"/>
            <p:cNvSpPr txBox="1">
              <a:spLocks noChangeArrowheads="1"/>
            </p:cNvSpPr>
            <p:nvPr/>
          </p:nvSpPr>
          <p:spPr bwMode="auto">
            <a:xfrm>
              <a:off x="3650534" y="6031665"/>
              <a:ext cx="1240553" cy="427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lnSpc>
                  <a:spcPct val="90000"/>
                </a:lnSpc>
              </a:pPr>
              <a:r>
                <a:rPr lang="en-US" sz="1200">
                  <a:solidFill>
                    <a:schemeClr val="bg2"/>
                  </a:solidFill>
                </a:rPr>
                <a:t>Early Market Adoption</a:t>
              </a:r>
            </a:p>
          </p:txBody>
        </p:sp>
        <p:sp>
          <p:nvSpPr>
            <p:cNvPr id="29716" name="TextBox 17"/>
            <p:cNvSpPr txBox="1">
              <a:spLocks noChangeArrowheads="1"/>
            </p:cNvSpPr>
            <p:nvPr/>
          </p:nvSpPr>
          <p:spPr bwMode="auto">
            <a:xfrm>
              <a:off x="4891088" y="6107070"/>
              <a:ext cx="22098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200">
                  <a:solidFill>
                    <a:schemeClr val="bg2"/>
                  </a:solidFill>
                </a:rPr>
                <a:t>Mainstream Market Adoption</a:t>
              </a:r>
            </a:p>
          </p:txBody>
        </p:sp>
        <p:sp>
          <p:nvSpPr>
            <p:cNvPr id="29717" name="TextBox 79"/>
            <p:cNvSpPr txBox="1">
              <a:spLocks noChangeArrowheads="1"/>
            </p:cNvSpPr>
            <p:nvPr/>
          </p:nvSpPr>
          <p:spPr bwMode="auto">
            <a:xfrm>
              <a:off x="1097644" y="6107070"/>
              <a:ext cx="25476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200">
                  <a:solidFill>
                    <a:schemeClr val="bg2"/>
                  </a:solidFill>
                </a:rPr>
                <a:t>Emerging Technologies</a:t>
              </a:r>
            </a:p>
          </p:txBody>
        </p:sp>
      </p:grpSp>
      <p:grpSp>
        <p:nvGrpSpPr>
          <p:cNvPr id="29712" name="Group 54"/>
          <p:cNvGrpSpPr>
            <a:grpSpLocks/>
          </p:cNvGrpSpPr>
          <p:nvPr/>
        </p:nvGrpSpPr>
        <p:grpSpPr bwMode="auto">
          <a:xfrm>
            <a:off x="7781925" y="1592263"/>
            <a:ext cx="288925" cy="288925"/>
            <a:chOff x="7414164" y="1797124"/>
            <a:chExt cx="288742" cy="288742"/>
          </a:xfrm>
        </p:grpSpPr>
        <p:sp>
          <p:nvSpPr>
            <p:cNvPr id="56" name="Oval 55"/>
            <p:cNvSpPr/>
            <p:nvPr/>
          </p:nvSpPr>
          <p:spPr>
            <a:xfrm>
              <a:off x="7414164" y="1797124"/>
              <a:ext cx="288742" cy="288742"/>
            </a:xfrm>
            <a:prstGeom prst="ellipse">
              <a:avLst/>
            </a:prstGeom>
            <a:solidFill>
              <a:schemeClr val="bg2">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nvGrpSpPr>
            <p:cNvPr id="57" name="Group 28"/>
            <p:cNvGrpSpPr/>
            <p:nvPr/>
          </p:nvGrpSpPr>
          <p:grpSpPr>
            <a:xfrm>
              <a:off x="7492842" y="1849595"/>
              <a:ext cx="129596" cy="153271"/>
              <a:chOff x="7469233" y="1821683"/>
              <a:chExt cx="176814" cy="209114"/>
            </a:xfrm>
            <a:solidFill>
              <a:schemeClr val="bg2"/>
            </a:solidFill>
          </p:grpSpPr>
          <p:sp>
            <p:nvSpPr>
              <p:cNvPr id="58" name="Rectangle 41"/>
              <p:cNvSpPr>
                <a:spLocks noChangeArrowheads="1"/>
              </p:cNvSpPr>
              <p:nvPr/>
            </p:nvSpPr>
            <p:spPr bwMode="auto">
              <a:xfrm>
                <a:off x="7469233" y="1906286"/>
                <a:ext cx="176814" cy="124511"/>
              </a:xfrm>
              <a:prstGeom prst="rect">
                <a:avLst/>
              </a:prstGeom>
              <a:grpFill/>
              <a:ln w="9525">
                <a:noFill/>
                <a:miter lim="800000"/>
                <a:headEnd/>
                <a:tailEnd/>
              </a:ln>
            </p:spPr>
            <p:txBody>
              <a:bodyPr anchor="ctr"/>
              <a:lstStyle/>
              <a:p>
                <a:pPr algn="ctr">
                  <a:defRPr/>
                </a:pPr>
                <a:endParaRPr lang="en-US" sz="1200">
                  <a:solidFill>
                    <a:srgbClr val="FFFFFF"/>
                  </a:solidFill>
                </a:endParaRPr>
              </a:p>
            </p:txBody>
          </p:sp>
          <p:sp>
            <p:nvSpPr>
              <p:cNvPr id="59" name="Block Arc 42"/>
              <p:cNvSpPr>
                <a:spLocks/>
              </p:cNvSpPr>
              <p:nvPr/>
            </p:nvSpPr>
            <p:spPr bwMode="auto">
              <a:xfrm>
                <a:off x="7469233" y="1821683"/>
                <a:ext cx="176814" cy="172399"/>
              </a:xfrm>
              <a:custGeom>
                <a:avLst/>
                <a:gdLst>
                  <a:gd name="T0" fmla="*/ 0 w 176111"/>
                  <a:gd name="T1" fmla="*/ 85725 h 171450"/>
                  <a:gd name="T2" fmla="*/ 46238 w 176111"/>
                  <a:gd name="T3" fmla="*/ 10284 h 171450"/>
                  <a:gd name="T4" fmla="*/ 133820 w 176111"/>
                  <a:gd name="T5" fmla="*/ 12487 h 171450"/>
                  <a:gd name="T6" fmla="*/ 175985 w 176111"/>
                  <a:gd name="T7" fmla="*/ 90333 h 171450"/>
                  <a:gd name="T8" fmla="*/ 138600 w 176111"/>
                  <a:gd name="T9" fmla="*/ 88373 h 171450"/>
                  <a:gd name="T10" fmla="*/ 113975 w 176111"/>
                  <a:gd name="T11" fmla="*/ 44244 h 171450"/>
                  <a:gd name="T12" fmla="*/ 64392 w 176111"/>
                  <a:gd name="T13" fmla="*/ 43035 h 171450"/>
                  <a:gd name="T14" fmla="*/ 37435 w 176111"/>
                  <a:gd name="T15" fmla="*/ 85725 h 171450"/>
                  <a:gd name="T16" fmla="*/ 0 w 176111"/>
                  <a:gd name="T17" fmla="*/ 85725 h 1714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6111"/>
                  <a:gd name="T28" fmla="*/ 0 h 171450"/>
                  <a:gd name="T29" fmla="*/ 176111 w 176111"/>
                  <a:gd name="T30" fmla="*/ 171450 h 1714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6111" h="171450">
                    <a:moveTo>
                      <a:pt x="0" y="85725"/>
                    </a:moveTo>
                    <a:cubicBezTo>
                      <a:pt x="0" y="54216"/>
                      <a:pt x="17755" y="25247"/>
                      <a:pt x="46238" y="10284"/>
                    </a:cubicBezTo>
                    <a:cubicBezTo>
                      <a:pt x="73762" y="-4176"/>
                      <a:pt x="107099" y="-3337"/>
                      <a:pt x="133820" y="12487"/>
                    </a:cubicBezTo>
                    <a:cubicBezTo>
                      <a:pt x="161528" y="28896"/>
                      <a:pt x="177728" y="58805"/>
                      <a:pt x="175985" y="90333"/>
                    </a:cubicBezTo>
                    <a:lnTo>
                      <a:pt x="138600" y="88373"/>
                    </a:lnTo>
                    <a:cubicBezTo>
                      <a:pt x="139632" y="70439"/>
                      <a:pt x="130147" y="53441"/>
                      <a:pt x="113975" y="44244"/>
                    </a:cubicBezTo>
                    <a:cubicBezTo>
                      <a:pt x="98801" y="35615"/>
                      <a:pt x="80009" y="35157"/>
                      <a:pt x="64392" y="43035"/>
                    </a:cubicBezTo>
                    <a:cubicBezTo>
                      <a:pt x="47809" y="51401"/>
                      <a:pt x="37435" y="67829"/>
                      <a:pt x="37435" y="85725"/>
                    </a:cubicBezTo>
                    <a:lnTo>
                      <a:pt x="0" y="85725"/>
                    </a:lnTo>
                    <a:close/>
                  </a:path>
                </a:pathLst>
              </a:custGeom>
              <a:grpFill/>
              <a:ln w="9525" cap="flat" cmpd="sng">
                <a:noFill/>
                <a:prstDash val="solid"/>
                <a:round/>
                <a:headEnd/>
                <a:tailEnd/>
              </a:ln>
            </p:spPr>
            <p:txBody>
              <a:bodyPr anchor="ctr"/>
              <a:lstStyle/>
              <a:p>
                <a:pPr>
                  <a:defRPr/>
                </a:pPr>
                <a:endParaRPr lang="en-US"/>
              </a:p>
            </p:txBody>
          </p:sp>
        </p:grpSp>
      </p:grpSp>
    </p:spTree>
    <p:extLst>
      <p:ext uri="{BB962C8B-B14F-4D97-AF65-F5344CB8AC3E}">
        <p14:creationId xmlns:p14="http://schemas.microsoft.com/office/powerpoint/2010/main" val="88069762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500"/>
                                  </p:stCondLst>
                                  <p:childTnLst>
                                    <p:set>
                                      <p:cBhvr>
                                        <p:cTn id="6" dur="1" fill="hold">
                                          <p:stCondLst>
                                            <p:cond delay="0"/>
                                          </p:stCondLst>
                                        </p:cTn>
                                        <p:tgtEl>
                                          <p:spTgt spid="18570"/>
                                        </p:tgtEl>
                                        <p:attrNameLst>
                                          <p:attrName>style.visibility</p:attrName>
                                        </p:attrNameLst>
                                      </p:cBhvr>
                                      <p:to>
                                        <p:strVal val="visible"/>
                                      </p:to>
                                    </p:set>
                                    <p:animEffect transition="in" filter="wipe(left)">
                                      <p:cBhvr>
                                        <p:cTn id="7" dur="500"/>
                                        <p:tgtEl>
                                          <p:spTgt spid="185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2000"/>
                                        <p:tgtEl>
                                          <p:spTgt spid="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par>
                          <p:cTn id="23" fill="hold" nodeType="afterGroup">
                            <p:stCondLst>
                              <p:cond delay="500"/>
                            </p:stCondLst>
                            <p:childTnLst>
                              <p:par>
                                <p:cTn id="24" presetID="22" presetClass="entr" presetSubtype="4"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par>
                          <p:cTn id="27" fill="hold" nodeType="afterGroup">
                            <p:stCondLst>
                              <p:cond delay="1000"/>
                            </p:stCondLst>
                            <p:childTnLst>
                              <p:par>
                                <p:cTn id="28" presetID="22" presetClass="entr" presetSubtype="4"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childTnLst>
                          </p:cTn>
                        </p:par>
                        <p:par>
                          <p:cTn id="31" fill="hold" nodeType="afterGroup">
                            <p:stCondLst>
                              <p:cond delay="1500"/>
                            </p:stCondLst>
                            <p:childTnLst>
                              <p:par>
                                <p:cTn id="32" presetID="10" presetClass="entr" presetSubtype="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3"/>
          <p:cNvSpPr>
            <a:spLocks noGrp="1"/>
          </p:cNvSpPr>
          <p:nvPr>
            <p:ph type="sldNum" sz="quarter" idx="10"/>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40E6897F-DE7F-4A26-8C6F-89C5BDED3514}" type="slidenum">
              <a:rPr lang="en-US" smtClean="0">
                <a:solidFill>
                  <a:srgbClr val="808080"/>
                </a:solidFill>
              </a:rPr>
              <a:pPr eaLnBrk="1" hangingPunct="1"/>
              <a:t>3</a:t>
            </a:fld>
            <a:endParaRPr lang="en-US" smtClean="0">
              <a:solidFill>
                <a:srgbClr val="808080"/>
              </a:solidFill>
            </a:endParaRPr>
          </a:p>
        </p:txBody>
      </p:sp>
      <p:sp>
        <p:nvSpPr>
          <p:cNvPr id="7" name="Rectangle 3"/>
          <p:cNvSpPr txBox="1">
            <a:spLocks noChangeArrowheads="1"/>
          </p:cNvSpPr>
          <p:nvPr/>
        </p:nvSpPr>
        <p:spPr bwMode="auto">
          <a:xfrm>
            <a:off x="631825" y="1323975"/>
            <a:ext cx="4611688" cy="521017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85750" indent="-285750" eaLnBrk="0" hangingPunct="0">
              <a:defRPr>
                <a:solidFill>
                  <a:schemeClr val="tx1"/>
                </a:solidFill>
                <a:latin typeface="Arial" charset="0"/>
                <a:cs typeface="Arial" charset="0"/>
              </a:defRPr>
            </a:lvl1pPr>
            <a:lvl2pPr marL="685800" indent="-22860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indent="0">
              <a:lnSpc>
                <a:spcPct val="80000"/>
              </a:lnSpc>
              <a:spcBef>
                <a:spcPts val="1200"/>
              </a:spcBef>
              <a:buClr>
                <a:schemeClr val="bg1"/>
              </a:buClr>
              <a:defRPr/>
            </a:pPr>
            <a:r>
              <a:rPr lang="en-US" sz="3200" dirty="0" smtClean="0">
                <a:solidFill>
                  <a:srgbClr val="0083CA"/>
                </a:solidFill>
              </a:rPr>
              <a:t>History and Context</a:t>
            </a:r>
            <a:endParaRPr lang="en-US" sz="2200" dirty="0" smtClean="0">
              <a:solidFill>
                <a:srgbClr val="0083CA"/>
              </a:solidFill>
            </a:endParaRPr>
          </a:p>
          <a:p>
            <a:pPr marL="0" indent="0">
              <a:lnSpc>
                <a:spcPct val="80000"/>
              </a:lnSpc>
              <a:spcBef>
                <a:spcPts val="1200"/>
              </a:spcBef>
              <a:buClr>
                <a:srgbClr val="8CC646"/>
              </a:buClr>
              <a:defRPr/>
            </a:pPr>
            <a:r>
              <a:rPr lang="en-US" sz="2000" dirty="0" smtClean="0">
                <a:solidFill>
                  <a:srgbClr val="262262"/>
                </a:solidFill>
              </a:rPr>
              <a:t>1980 Northwest Power and Conservation Planning Act </a:t>
            </a:r>
          </a:p>
          <a:p>
            <a:pPr marL="342900" indent="-342900">
              <a:lnSpc>
                <a:spcPct val="80000"/>
              </a:lnSpc>
              <a:spcBef>
                <a:spcPts val="1200"/>
              </a:spcBef>
              <a:buClr>
                <a:srgbClr val="8CC646"/>
              </a:buClr>
              <a:buFont typeface="Arial" pitchFamily="34" charset="0"/>
              <a:buChar char="•"/>
              <a:defRPr/>
            </a:pPr>
            <a:r>
              <a:rPr lang="en-US" sz="2000" dirty="0" smtClean="0">
                <a:solidFill>
                  <a:srgbClr val="262262"/>
                </a:solidFill>
              </a:rPr>
              <a:t>Authorized ID, OR, MT and WA to form an “interstate compact” (</a:t>
            </a:r>
            <a:r>
              <a:rPr lang="en-US" sz="2000" dirty="0" smtClean="0">
                <a:solidFill>
                  <a:srgbClr val="262262"/>
                </a:solidFill>
                <a:ea typeface="ＭＳ Ｐゴシック" pitchFamily="1" charset="-128"/>
              </a:rPr>
              <a:t>Northwest Power &amp; Conservation Council  or </a:t>
            </a:r>
            <a:r>
              <a:rPr lang="en-US" sz="2000" dirty="0" smtClean="0">
                <a:solidFill>
                  <a:srgbClr val="262262"/>
                </a:solidFill>
              </a:rPr>
              <a:t>“The Council”)</a:t>
            </a:r>
          </a:p>
          <a:p>
            <a:pPr marL="342900" indent="-342900">
              <a:lnSpc>
                <a:spcPct val="80000"/>
              </a:lnSpc>
              <a:spcBef>
                <a:spcPts val="1200"/>
              </a:spcBef>
              <a:buClr>
                <a:srgbClr val="8CC646"/>
              </a:buClr>
              <a:buFont typeface="Wingdings" pitchFamily="2" charset="2"/>
              <a:buChar char="§"/>
              <a:defRPr/>
            </a:pPr>
            <a:r>
              <a:rPr lang="en-US" sz="2000" dirty="0" smtClean="0">
                <a:solidFill>
                  <a:srgbClr val="262262"/>
                </a:solidFill>
              </a:rPr>
              <a:t>Council to develop an energy resource plan every 5 years </a:t>
            </a:r>
          </a:p>
          <a:p>
            <a:pPr marL="742950" lvl="1" indent="-342900">
              <a:lnSpc>
                <a:spcPct val="80000"/>
              </a:lnSpc>
              <a:spcBef>
                <a:spcPts val="1200"/>
              </a:spcBef>
              <a:buClr>
                <a:srgbClr val="8CC646"/>
              </a:buClr>
              <a:buFont typeface="Wingdings" pitchFamily="2" charset="2"/>
              <a:buChar char="§"/>
              <a:defRPr/>
            </a:pPr>
            <a:r>
              <a:rPr lang="en-US" sz="2000" dirty="0" smtClean="0">
                <a:solidFill>
                  <a:srgbClr val="0083CA"/>
                </a:solidFill>
              </a:rPr>
              <a:t>Least cost mix of resources</a:t>
            </a:r>
          </a:p>
          <a:p>
            <a:pPr marL="742950" lvl="1" indent="-342900">
              <a:lnSpc>
                <a:spcPct val="80000"/>
              </a:lnSpc>
              <a:spcBef>
                <a:spcPts val="1200"/>
              </a:spcBef>
              <a:buClr>
                <a:srgbClr val="8CC646"/>
              </a:buClr>
              <a:buFont typeface="Wingdings" pitchFamily="2" charset="2"/>
              <a:buChar char="§"/>
              <a:defRPr/>
            </a:pPr>
            <a:r>
              <a:rPr lang="en-US" sz="2000" dirty="0" smtClean="0">
                <a:solidFill>
                  <a:srgbClr val="0083CA"/>
                </a:solidFill>
              </a:rPr>
              <a:t>Conservation (energy efficiency) the highest priority resource</a:t>
            </a:r>
            <a:endParaRPr lang="en-US" sz="2000" dirty="0">
              <a:solidFill>
                <a:srgbClr val="0083CA"/>
              </a:solidFill>
            </a:endParaRPr>
          </a:p>
          <a:p>
            <a:pPr marL="742950" lvl="1" indent="-342900">
              <a:lnSpc>
                <a:spcPct val="80000"/>
              </a:lnSpc>
              <a:spcBef>
                <a:spcPts val="1200"/>
              </a:spcBef>
              <a:buClr>
                <a:srgbClr val="8CC646"/>
              </a:buClr>
              <a:buFont typeface="Wingdings" pitchFamily="2" charset="2"/>
              <a:buChar char="§"/>
              <a:defRPr/>
            </a:pPr>
            <a:r>
              <a:rPr lang="en-US" sz="2000" dirty="0">
                <a:solidFill>
                  <a:srgbClr val="0083CA"/>
                </a:solidFill>
              </a:rPr>
              <a:t>P</a:t>
            </a:r>
            <a:r>
              <a:rPr lang="en-US" sz="2000" dirty="0" smtClean="0">
                <a:solidFill>
                  <a:srgbClr val="0083CA"/>
                </a:solidFill>
              </a:rPr>
              <a:t>ublic involvement in planning process</a:t>
            </a:r>
          </a:p>
          <a:p>
            <a:pPr marL="742950" lvl="1" indent="-342900">
              <a:lnSpc>
                <a:spcPct val="80000"/>
              </a:lnSpc>
              <a:spcBef>
                <a:spcPts val="1200"/>
              </a:spcBef>
              <a:buClr>
                <a:srgbClr val="8CC646"/>
              </a:buClr>
              <a:buFont typeface="Wingdings" pitchFamily="2" charset="2"/>
              <a:buChar char="§"/>
              <a:defRPr/>
            </a:pPr>
            <a:r>
              <a:rPr lang="en-US" sz="2000" dirty="0" smtClean="0">
                <a:solidFill>
                  <a:srgbClr val="0083CA"/>
                </a:solidFill>
              </a:rPr>
              <a:t>20-year planning horizon</a:t>
            </a:r>
          </a:p>
        </p:txBody>
      </p:sp>
      <p:sp>
        <p:nvSpPr>
          <p:cNvPr id="23556" name="Title 1"/>
          <p:cNvSpPr txBox="1">
            <a:spLocks/>
          </p:cNvSpPr>
          <p:nvPr/>
        </p:nvSpPr>
        <p:spPr bwMode="auto">
          <a:xfrm>
            <a:off x="652463" y="-1588"/>
            <a:ext cx="8305800" cy="71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3600">
                <a:solidFill>
                  <a:srgbClr val="262262"/>
                </a:solidFill>
              </a:rPr>
              <a:t>About NEEA</a:t>
            </a:r>
          </a:p>
        </p:txBody>
      </p:sp>
      <p:cxnSp>
        <p:nvCxnSpPr>
          <p:cNvPr id="5" name="Straight Connector 4"/>
          <p:cNvCxnSpPr/>
          <p:nvPr/>
        </p:nvCxnSpPr>
        <p:spPr>
          <a:xfrm rot="5400000">
            <a:off x="3064669" y="3628231"/>
            <a:ext cx="4851400" cy="1588"/>
          </a:xfrm>
          <a:prstGeom prst="line">
            <a:avLst/>
          </a:prstGeom>
          <a:ln w="6350"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23558" name="Picture 5" descr="MCj0425928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7850" y="1828800"/>
            <a:ext cx="2670175"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217694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2770" name="Picture 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640013"/>
            <a:ext cx="1230313"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9" name="Date Placeholder 3"/>
          <p:cNvSpPr txBox="1">
            <a:spLocks noGrp="1"/>
          </p:cNvSpPr>
          <p:nvPr/>
        </p:nvSpPr>
        <p:spPr bwMode="auto">
          <a:xfrm>
            <a:off x="381000" y="6362700"/>
            <a:ext cx="1049338" cy="365125"/>
          </a:xfrm>
          <a:prstGeom prst="rect">
            <a:avLst/>
          </a:prstGeom>
          <a:noFill/>
          <a:ln>
            <a:miter lim="800000"/>
            <a:headEnd/>
            <a:tailEnd/>
          </a:ln>
        </p:spPr>
        <p:txBody>
          <a:bodyPr/>
          <a:lstStyle/>
          <a:p>
            <a:pPr defTabSz="457200" eaLnBrk="0" hangingPunct="0">
              <a:defRPr/>
            </a:pPr>
            <a:fld id="{8E75550F-1FA7-4FD2-A3D7-6F64FEF824A3}" type="slidenum">
              <a:rPr lang="en-US" sz="900">
                <a:solidFill>
                  <a:srgbClr val="7F7F7F"/>
                </a:solidFill>
                <a:latin typeface="+mn-lt"/>
              </a:rPr>
              <a:pPr defTabSz="457200" eaLnBrk="0" hangingPunct="0">
                <a:defRPr/>
              </a:pPr>
              <a:t>30</a:t>
            </a:fld>
            <a:endParaRPr lang="en-US" sz="900" dirty="0">
              <a:solidFill>
                <a:srgbClr val="7F7F7F"/>
              </a:solidFill>
              <a:latin typeface="+mn-lt"/>
            </a:endParaRPr>
          </a:p>
        </p:txBody>
      </p:sp>
      <p:pic>
        <p:nvPicPr>
          <p:cNvPr id="32772" name="washers.png" descr="/Users/jamie/Desktop/washers.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71663" y="1447800"/>
            <a:ext cx="67056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8" name="Text Box 6"/>
          <p:cNvSpPr txBox="1">
            <a:spLocks noChangeArrowheads="1"/>
          </p:cNvSpPr>
          <p:nvPr/>
        </p:nvSpPr>
        <p:spPr bwMode="auto">
          <a:xfrm rot="-5400000">
            <a:off x="868363" y="3243262"/>
            <a:ext cx="1860550" cy="244475"/>
          </a:xfrm>
          <a:prstGeom prst="rect">
            <a:avLst/>
          </a:prstGeom>
          <a:noFill/>
          <a:ln w="9525">
            <a:noFill/>
            <a:miter lim="800000"/>
            <a:headEnd/>
            <a:tailEnd/>
          </a:ln>
        </p:spPr>
        <p:txBody>
          <a:bodyPr>
            <a:spAutoFit/>
          </a:bodyPr>
          <a:lstStyle/>
          <a:p>
            <a:pPr>
              <a:spcBef>
                <a:spcPct val="50000"/>
              </a:spcBef>
              <a:defRPr/>
            </a:pPr>
            <a:r>
              <a:rPr lang="en-US" sz="1000" dirty="0">
                <a:solidFill>
                  <a:schemeClr val="bg1">
                    <a:lumMod val="50000"/>
                  </a:schemeClr>
                </a:solidFill>
              </a:rPr>
              <a:t>AVERAGE MEGAWATTS</a:t>
            </a:r>
          </a:p>
        </p:txBody>
      </p:sp>
      <p:sp>
        <p:nvSpPr>
          <p:cNvPr id="32774" name="Rectangle 9"/>
          <p:cNvSpPr>
            <a:spLocks noGrp="1" noChangeArrowheads="1"/>
          </p:cNvSpPr>
          <p:nvPr>
            <p:ph type="title"/>
          </p:nvPr>
        </p:nvSpPr>
        <p:spPr/>
        <p:txBody>
          <a:bodyPr/>
          <a:lstStyle/>
          <a:p>
            <a:pPr eaLnBrk="1" hangingPunct="1"/>
            <a:r>
              <a:rPr lang="en-US" smtClean="0"/>
              <a:t>Moving Markets: Clothes Washers</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652463" y="0"/>
            <a:ext cx="8305800" cy="715963"/>
          </a:xfrm>
        </p:spPr>
        <p:txBody>
          <a:bodyPr/>
          <a:lstStyle/>
          <a:p>
            <a:r>
              <a:rPr lang="en-US" smtClean="0"/>
              <a:t>About NEEA</a:t>
            </a:r>
          </a:p>
        </p:txBody>
      </p:sp>
      <p:sp>
        <p:nvSpPr>
          <p:cNvPr id="4" name="Content Placeholder 3"/>
          <p:cNvSpPr>
            <a:spLocks noGrp="1"/>
          </p:cNvSpPr>
          <p:nvPr>
            <p:ph idx="1"/>
          </p:nvPr>
        </p:nvSpPr>
        <p:spPr>
          <a:xfrm>
            <a:off x="617538" y="1281113"/>
            <a:ext cx="5260975" cy="4830762"/>
          </a:xfrm>
        </p:spPr>
        <p:txBody>
          <a:bodyPr/>
          <a:lstStyle/>
          <a:p>
            <a:pPr marL="0" indent="0" defTabSz="457200">
              <a:lnSpc>
                <a:spcPct val="90000"/>
              </a:lnSpc>
              <a:spcBef>
                <a:spcPts val="1200"/>
              </a:spcBef>
              <a:buClr>
                <a:srgbClr val="92D050"/>
              </a:buClr>
              <a:buFont typeface="Arial" charset="0"/>
              <a:buNone/>
              <a:defRPr/>
            </a:pPr>
            <a:r>
              <a:rPr lang="en-US" dirty="0" smtClean="0"/>
              <a:t>History and Context</a:t>
            </a:r>
          </a:p>
          <a:p>
            <a:pPr defTabSz="457200">
              <a:lnSpc>
                <a:spcPct val="90000"/>
              </a:lnSpc>
              <a:spcBef>
                <a:spcPts val="1200"/>
              </a:spcBef>
              <a:buClr>
                <a:srgbClr val="92D050"/>
              </a:buClr>
              <a:buFont typeface="Wingdings" pitchFamily="1" charset="2"/>
              <a:buChar char="§"/>
              <a:defRPr/>
            </a:pPr>
            <a:r>
              <a:rPr lang="en-US" sz="2400" kern="1200" dirty="0" smtClean="0">
                <a:solidFill>
                  <a:schemeClr val="tx1"/>
                </a:solidFill>
                <a:ea typeface="ＭＳ Ｐゴシック" pitchFamily="1" charset="-128"/>
                <a:cs typeface="Arial" charset="0"/>
              </a:rPr>
              <a:t>NEEA established in 1996 as a public interest and utility collaborative</a:t>
            </a:r>
          </a:p>
          <a:p>
            <a:pPr defTabSz="457200">
              <a:lnSpc>
                <a:spcPct val="90000"/>
              </a:lnSpc>
              <a:spcBef>
                <a:spcPts val="1200"/>
              </a:spcBef>
              <a:buClr>
                <a:srgbClr val="92D050"/>
              </a:buClr>
              <a:buFont typeface="Wingdings" pitchFamily="1" charset="2"/>
              <a:buChar char="§"/>
              <a:defRPr/>
            </a:pPr>
            <a:r>
              <a:rPr lang="en-US" sz="2400" kern="1200" dirty="0" smtClean="0">
                <a:solidFill>
                  <a:schemeClr val="tx1"/>
                </a:solidFill>
                <a:ea typeface="ＭＳ Ｐゴシック" pitchFamily="1" charset="-128"/>
                <a:cs typeface="Arial" charset="0"/>
              </a:rPr>
              <a:t>Industry and region faced deregulation and divestment of energy efficiency programs</a:t>
            </a:r>
          </a:p>
          <a:p>
            <a:pPr defTabSz="457200">
              <a:lnSpc>
                <a:spcPct val="90000"/>
              </a:lnSpc>
              <a:spcBef>
                <a:spcPts val="1200"/>
              </a:spcBef>
              <a:buClr>
                <a:srgbClr val="92D050"/>
              </a:buClr>
              <a:buFont typeface="Wingdings" pitchFamily="1" charset="2"/>
              <a:buChar char="§"/>
              <a:defRPr/>
            </a:pPr>
            <a:r>
              <a:rPr lang="en-US" sz="2400" kern="1200" dirty="0" smtClean="0">
                <a:solidFill>
                  <a:srgbClr val="262262"/>
                </a:solidFill>
                <a:ea typeface="ＭＳ Ｐゴシック" pitchFamily="1" charset="-128"/>
                <a:cs typeface="Arial" charset="0"/>
              </a:rPr>
              <a:t>Stakeholders recognized inherent value in </a:t>
            </a:r>
            <a:r>
              <a:rPr lang="en-US" sz="2400" kern="1200" dirty="0" smtClean="0">
                <a:ea typeface="ＭＳ Ｐゴシック" pitchFamily="1" charset="-128"/>
                <a:cs typeface="Arial" charset="0"/>
              </a:rPr>
              <a:t>market-based and aggregated r</a:t>
            </a:r>
            <a:r>
              <a:rPr lang="en-US" sz="2400" dirty="0" smtClean="0"/>
              <a:t>egional approach </a:t>
            </a:r>
            <a:r>
              <a:rPr lang="en-US" sz="2400" dirty="0" smtClean="0">
                <a:solidFill>
                  <a:srgbClr val="262262"/>
                </a:solidFill>
              </a:rPr>
              <a:t>as most cost-effective way to accomplish energy efficiency programs</a:t>
            </a:r>
          </a:p>
          <a:p>
            <a:pPr>
              <a:defRPr/>
            </a:pPr>
            <a:endParaRPr lang="en-US" sz="2400" dirty="0"/>
          </a:p>
        </p:txBody>
      </p:sp>
      <p:sp>
        <p:nvSpPr>
          <p:cNvPr id="24580" name="Slide Number Placeholder 2"/>
          <p:cNvSpPr>
            <a:spLocks noGrp="1"/>
          </p:cNvSpPr>
          <p:nvPr>
            <p:ph type="sldNum" sz="quarter" idx="10"/>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BBE2EFAF-3639-447B-8615-28A6F4E33310}" type="slidenum">
              <a:rPr lang="en-US" smtClean="0">
                <a:solidFill>
                  <a:srgbClr val="808080"/>
                </a:solidFill>
              </a:rPr>
              <a:pPr eaLnBrk="1" hangingPunct="1"/>
              <a:t>4</a:t>
            </a:fld>
            <a:endParaRPr lang="en-US" smtClean="0">
              <a:solidFill>
                <a:srgbClr val="808080"/>
              </a:solidFill>
            </a:endParaRPr>
          </a:p>
        </p:txBody>
      </p:sp>
      <p:cxnSp>
        <p:nvCxnSpPr>
          <p:cNvPr id="5" name="Straight Connector 4"/>
          <p:cNvCxnSpPr/>
          <p:nvPr/>
        </p:nvCxnSpPr>
        <p:spPr>
          <a:xfrm rot="5400000">
            <a:off x="3564731" y="3561557"/>
            <a:ext cx="5127625" cy="1588"/>
          </a:xfrm>
          <a:prstGeom prst="line">
            <a:avLst/>
          </a:prstGeom>
          <a:ln w="6350"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24582" name="Picture 1"/>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132513" y="2209800"/>
            <a:ext cx="2630487"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396368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652463" y="0"/>
            <a:ext cx="8305800" cy="715963"/>
          </a:xfrm>
        </p:spPr>
        <p:txBody>
          <a:bodyPr/>
          <a:lstStyle/>
          <a:p>
            <a:pPr marL="342900" indent="-342900"/>
            <a:r>
              <a:rPr lang="en-US" smtClean="0"/>
              <a:t>About NEEA: </a:t>
            </a:r>
            <a:r>
              <a:rPr lang="en-US" sz="3200" smtClean="0"/>
              <a:t>Founding Model Principles</a:t>
            </a:r>
            <a:endParaRPr lang="en-US" smtClean="0"/>
          </a:p>
        </p:txBody>
      </p:sp>
      <p:sp>
        <p:nvSpPr>
          <p:cNvPr id="25603" name="Slide Number Placeholder 3"/>
          <p:cNvSpPr>
            <a:spLocks noGrp="1"/>
          </p:cNvSpPr>
          <p:nvPr>
            <p:ph type="sldNum" sz="quarter" idx="10"/>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77DAEA7-395F-4C3A-976D-3E09C55E83A2}" type="slidenum">
              <a:rPr lang="en-US" smtClean="0">
                <a:solidFill>
                  <a:srgbClr val="808080"/>
                </a:solidFill>
              </a:rPr>
              <a:pPr eaLnBrk="1" hangingPunct="1"/>
              <a:t>5</a:t>
            </a:fld>
            <a:endParaRPr lang="en-US" smtClean="0">
              <a:solidFill>
                <a:srgbClr val="808080"/>
              </a:solidFill>
            </a:endParaRPr>
          </a:p>
        </p:txBody>
      </p:sp>
      <p:pic>
        <p:nvPicPr>
          <p:cNvPr id="2560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56238" y="1344613"/>
            <a:ext cx="3687762" cy="368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rot="5400000">
            <a:off x="3132932" y="3898106"/>
            <a:ext cx="4851400" cy="1587"/>
          </a:xfrm>
          <a:prstGeom prst="line">
            <a:avLst/>
          </a:prstGeom>
          <a:ln w="6350"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5606" name="Content Placeholder 2"/>
          <p:cNvSpPr>
            <a:spLocks noGrp="1"/>
          </p:cNvSpPr>
          <p:nvPr>
            <p:ph idx="1"/>
          </p:nvPr>
        </p:nvSpPr>
        <p:spPr>
          <a:xfrm>
            <a:off x="554038" y="1219200"/>
            <a:ext cx="4902200" cy="4830763"/>
          </a:xfrm>
        </p:spPr>
        <p:txBody>
          <a:bodyPr/>
          <a:lstStyle/>
          <a:p>
            <a:pPr lvl="1">
              <a:spcBef>
                <a:spcPts val="1200"/>
              </a:spcBef>
            </a:pPr>
            <a:r>
              <a:rPr lang="en-US" sz="2000" smtClean="0">
                <a:solidFill>
                  <a:srgbClr val="0083CA"/>
                </a:solidFill>
              </a:rPr>
              <a:t>Voluntary deal </a:t>
            </a:r>
            <a:r>
              <a:rPr lang="en-US" sz="2000" smtClean="0"/>
              <a:t>based on perceived value</a:t>
            </a:r>
          </a:p>
          <a:p>
            <a:pPr lvl="1">
              <a:spcBef>
                <a:spcPts val="1200"/>
              </a:spcBef>
            </a:pPr>
            <a:r>
              <a:rPr lang="en-US" sz="2000" smtClean="0">
                <a:solidFill>
                  <a:srgbClr val="0083CA"/>
                </a:solidFill>
              </a:rPr>
              <a:t>Upfront ,multi-year funding </a:t>
            </a:r>
            <a:r>
              <a:rPr lang="en-US" sz="2000" smtClean="0"/>
              <a:t>(5 years) based on approved Business Plan</a:t>
            </a:r>
          </a:p>
          <a:p>
            <a:pPr lvl="1">
              <a:spcBef>
                <a:spcPts val="1200"/>
              </a:spcBef>
            </a:pPr>
            <a:r>
              <a:rPr lang="en-US" sz="2000" smtClean="0">
                <a:solidFill>
                  <a:srgbClr val="0083CA"/>
                </a:solidFill>
              </a:rPr>
              <a:t>Exchange </a:t>
            </a:r>
            <a:r>
              <a:rPr lang="en-US" sz="2000" smtClean="0"/>
              <a:t>of support for regional value</a:t>
            </a:r>
          </a:p>
          <a:p>
            <a:pPr lvl="1">
              <a:spcBef>
                <a:spcPts val="1200"/>
              </a:spcBef>
            </a:pPr>
            <a:r>
              <a:rPr lang="en-US" sz="2000" smtClean="0">
                <a:solidFill>
                  <a:srgbClr val="0083CA"/>
                </a:solidFill>
              </a:rPr>
              <a:t>Funded by all NW utilities;</a:t>
            </a:r>
            <a:r>
              <a:rPr lang="en-US" sz="2000" smtClean="0"/>
              <a:t> a rarity</a:t>
            </a:r>
          </a:p>
          <a:p>
            <a:pPr lvl="1">
              <a:spcBef>
                <a:spcPts val="1200"/>
              </a:spcBef>
            </a:pPr>
            <a:r>
              <a:rPr lang="en-US" sz="2000" smtClean="0">
                <a:solidFill>
                  <a:srgbClr val="0083CA"/>
                </a:solidFill>
              </a:rPr>
              <a:t>Inclusive, interactive, collaborative: </a:t>
            </a:r>
            <a:r>
              <a:rPr lang="en-US" sz="2000" smtClean="0"/>
              <a:t>Brought IOUs and Publics together for first time. Supported by the 4 state governors. Recommended by NWPCC.</a:t>
            </a:r>
          </a:p>
          <a:p>
            <a:pPr lvl="1">
              <a:spcBef>
                <a:spcPts val="1200"/>
              </a:spcBef>
            </a:pPr>
            <a:r>
              <a:rPr lang="en-US" sz="2000" smtClean="0">
                <a:solidFill>
                  <a:srgbClr val="0083CA"/>
                </a:solidFill>
              </a:rPr>
              <a:t>Autonomous and accountable. </a:t>
            </a:r>
            <a:r>
              <a:rPr lang="en-US" sz="2000" smtClean="0"/>
              <a:t>Board selects Executive Director only</a:t>
            </a:r>
          </a:p>
          <a:p>
            <a:pPr lvl="1">
              <a:spcBef>
                <a:spcPts val="1200"/>
              </a:spcBef>
            </a:pPr>
            <a:endParaRPr lang="en-US" sz="2200" smtClean="0"/>
          </a:p>
          <a:p>
            <a:pPr>
              <a:spcBef>
                <a:spcPts val="1200"/>
              </a:spcBef>
            </a:pPr>
            <a:endParaRPr lang="en-US" smtClean="0"/>
          </a:p>
        </p:txBody>
      </p:sp>
    </p:spTree>
    <p:extLst>
      <p:ext uri="{BB962C8B-B14F-4D97-AF65-F5344CB8AC3E}">
        <p14:creationId xmlns:p14="http://schemas.microsoft.com/office/powerpoint/2010/main" val="82302667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1"/>
          <p:cNvSpPr>
            <a:spLocks noGrp="1"/>
          </p:cNvSpPr>
          <p:nvPr>
            <p:ph type="sldNum" sz="quarter" idx="10"/>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4F42D55A-7DE2-4614-99E4-13002158F017}" type="slidenum">
              <a:rPr lang="en-US" smtClean="0">
                <a:solidFill>
                  <a:srgbClr val="808080"/>
                </a:solidFill>
              </a:rPr>
              <a:pPr eaLnBrk="1" hangingPunct="1"/>
              <a:t>6</a:t>
            </a:fld>
            <a:endParaRPr lang="en-US" smtClean="0">
              <a:solidFill>
                <a:srgbClr val="808080"/>
              </a:solidFill>
            </a:endParaRPr>
          </a:p>
        </p:txBody>
      </p:sp>
      <p:sp>
        <p:nvSpPr>
          <p:cNvPr id="26627" name="Slide Number Placeholder 2"/>
          <p:cNvSpPr txBox="1">
            <a:spLocks noGrp="1"/>
          </p:cNvSpPr>
          <p:nvPr/>
        </p:nvSpPr>
        <p:spPr bwMode="auto">
          <a:xfrm>
            <a:off x="381000" y="6324600"/>
            <a:ext cx="1905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8E0EABF-C833-4692-96AC-281094593B9E}" type="slidenum">
              <a:rPr lang="en-US" sz="1000">
                <a:solidFill>
                  <a:schemeClr val="bg2"/>
                </a:solidFill>
                <a:ea typeface="ＭＳ Ｐゴシック" pitchFamily="1" charset="-128"/>
              </a:rPr>
              <a:pPr eaLnBrk="1" hangingPunct="1"/>
              <a:t>6</a:t>
            </a:fld>
            <a:endParaRPr lang="en-US" sz="1000">
              <a:solidFill>
                <a:schemeClr val="bg2"/>
              </a:solidFill>
              <a:ea typeface="ＭＳ Ｐゴシック" pitchFamily="1" charset="-128"/>
            </a:endParaRPr>
          </a:p>
        </p:txBody>
      </p:sp>
      <p:sp>
        <p:nvSpPr>
          <p:cNvPr id="26628" name="Rectangle 7"/>
          <p:cNvSpPr>
            <a:spLocks noGrp="1" noChangeArrowheads="1"/>
          </p:cNvSpPr>
          <p:nvPr>
            <p:ph type="title" idx="4294967295"/>
          </p:nvPr>
        </p:nvSpPr>
        <p:spPr>
          <a:xfrm>
            <a:off x="652463" y="0"/>
            <a:ext cx="8305800" cy="715963"/>
          </a:xfrm>
        </p:spPr>
        <p:txBody>
          <a:bodyPr/>
          <a:lstStyle/>
          <a:p>
            <a:pPr eaLnBrk="1" hangingPunct="1"/>
            <a:r>
              <a:rPr lang="en-US" smtClean="0"/>
              <a:t>About NEEA Today</a:t>
            </a:r>
          </a:p>
        </p:txBody>
      </p:sp>
      <p:cxnSp>
        <p:nvCxnSpPr>
          <p:cNvPr id="12" name="Straight Connector 11"/>
          <p:cNvCxnSpPr/>
          <p:nvPr/>
        </p:nvCxnSpPr>
        <p:spPr>
          <a:xfrm rot="5400000">
            <a:off x="1235869" y="3798094"/>
            <a:ext cx="5127625" cy="1587"/>
          </a:xfrm>
          <a:prstGeom prst="line">
            <a:avLst/>
          </a:prstGeom>
          <a:ln w="6350"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26630" name="Picture 4" descr="Untitled-2.jpg"/>
          <p:cNvPicPr>
            <a:picLocks noChangeAspect="1"/>
          </p:cNvPicPr>
          <p:nvPr/>
        </p:nvPicPr>
        <p:blipFill>
          <a:blip r:embed="rId3">
            <a:extLst>
              <a:ext uri="{28A0092B-C50C-407E-A947-70E740481C1C}">
                <a14:useLocalDpi xmlns:a14="http://schemas.microsoft.com/office/drawing/2010/main" val="0"/>
              </a:ext>
            </a:extLst>
          </a:blip>
          <a:srcRect l="23479" r="28261" b="52049"/>
          <a:stretch>
            <a:fillRect/>
          </a:stretch>
        </p:blipFill>
        <p:spPr bwMode="auto">
          <a:xfrm>
            <a:off x="457200" y="2362200"/>
            <a:ext cx="3125788" cy="191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1" name="TextBox 13"/>
          <p:cNvSpPr txBox="1">
            <a:spLocks noChangeArrowheads="1"/>
          </p:cNvSpPr>
          <p:nvPr/>
        </p:nvSpPr>
        <p:spPr bwMode="auto">
          <a:xfrm>
            <a:off x="3956050" y="1169988"/>
            <a:ext cx="4722813" cy="535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6213" indent="-176213"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Clr>
                <a:schemeClr val="accent2"/>
              </a:buClr>
              <a:buFont typeface="Wingdings" pitchFamily="2" charset="2"/>
              <a:buNone/>
            </a:pPr>
            <a:r>
              <a:rPr lang="en-US" sz="2400">
                <a:solidFill>
                  <a:srgbClr val="0083CA"/>
                </a:solidFill>
              </a:rPr>
              <a:t>Funders</a:t>
            </a:r>
          </a:p>
          <a:p>
            <a:pPr eaLnBrk="1" hangingPunct="1">
              <a:buClr>
                <a:schemeClr val="accent2"/>
              </a:buClr>
              <a:buFont typeface="Wingdings" pitchFamily="2" charset="2"/>
              <a:buChar char="§"/>
            </a:pPr>
            <a:r>
              <a:rPr lang="en-US"/>
              <a:t>$189M for 2010-2014</a:t>
            </a:r>
          </a:p>
          <a:p>
            <a:pPr eaLnBrk="1" hangingPunct="1">
              <a:buClr>
                <a:schemeClr val="accent2"/>
              </a:buClr>
              <a:buFont typeface="Wingdings" pitchFamily="2" charset="2"/>
              <a:buChar char="§"/>
            </a:pPr>
            <a:r>
              <a:rPr lang="en-US"/>
              <a:t>Bonneville Power Administration, on behalf of more than 100 utilities</a:t>
            </a:r>
          </a:p>
          <a:p>
            <a:pPr eaLnBrk="1" hangingPunct="1">
              <a:buClr>
                <a:schemeClr val="accent2"/>
              </a:buClr>
              <a:buFont typeface="Wingdings" pitchFamily="2" charset="2"/>
              <a:buChar char="§"/>
            </a:pPr>
            <a:r>
              <a:rPr lang="en-US"/>
              <a:t>Energy Trust of Oregon</a:t>
            </a:r>
          </a:p>
          <a:p>
            <a:pPr eaLnBrk="1" hangingPunct="1">
              <a:buClr>
                <a:schemeClr val="accent2"/>
              </a:buClr>
              <a:buFont typeface="Wingdings" pitchFamily="2" charset="2"/>
              <a:buChar char="§"/>
            </a:pPr>
            <a:r>
              <a:rPr lang="en-US"/>
              <a:t>Six public and five investor-owned utilities</a:t>
            </a:r>
          </a:p>
          <a:p>
            <a:pPr eaLnBrk="1" hangingPunct="1">
              <a:buClr>
                <a:schemeClr val="accent2"/>
              </a:buClr>
              <a:buFont typeface="Wingdings" pitchFamily="2" charset="2"/>
              <a:buChar char="§"/>
            </a:pPr>
            <a:endParaRPr lang="en-US"/>
          </a:p>
          <a:p>
            <a:pPr eaLnBrk="1" hangingPunct="1">
              <a:buClr>
                <a:schemeClr val="accent2"/>
              </a:buClr>
              <a:buFont typeface="Wingdings" pitchFamily="2" charset="2"/>
              <a:buNone/>
            </a:pPr>
            <a:r>
              <a:rPr lang="en-US" sz="2400">
                <a:solidFill>
                  <a:srgbClr val="0083CA"/>
                </a:solidFill>
              </a:rPr>
              <a:t>Team Breadth</a:t>
            </a:r>
          </a:p>
          <a:p>
            <a:pPr eaLnBrk="1" hangingPunct="1">
              <a:buClr>
                <a:schemeClr val="accent2"/>
              </a:buClr>
              <a:buFont typeface="Wingdings" pitchFamily="2" charset="2"/>
              <a:buChar char="§"/>
            </a:pPr>
            <a:r>
              <a:rPr lang="en-US"/>
              <a:t>59 staff with deep expertise</a:t>
            </a:r>
          </a:p>
          <a:p>
            <a:pPr eaLnBrk="1" hangingPunct="1">
              <a:buClr>
                <a:schemeClr val="accent2"/>
              </a:buClr>
              <a:buFont typeface="Wingdings" pitchFamily="2" charset="2"/>
              <a:buChar char="§"/>
            </a:pPr>
            <a:r>
              <a:rPr lang="en-US"/>
              <a:t>Strong market partner &amp; contractor base</a:t>
            </a:r>
          </a:p>
          <a:p>
            <a:pPr eaLnBrk="1" hangingPunct="1">
              <a:buClr>
                <a:schemeClr val="accent2"/>
              </a:buClr>
              <a:buFont typeface="Wingdings" pitchFamily="2" charset="2"/>
              <a:buChar char="§"/>
            </a:pPr>
            <a:r>
              <a:rPr lang="en-US"/>
              <a:t>Advisory committees, regional work groups</a:t>
            </a:r>
          </a:p>
          <a:p>
            <a:pPr eaLnBrk="1" hangingPunct="1">
              <a:buClr>
                <a:schemeClr val="accent2"/>
              </a:buClr>
              <a:buFont typeface="Wingdings" pitchFamily="2" charset="2"/>
              <a:buChar char="§"/>
            </a:pPr>
            <a:endParaRPr lang="en-US"/>
          </a:p>
          <a:p>
            <a:pPr eaLnBrk="1" hangingPunct="1">
              <a:buClr>
                <a:schemeClr val="accent2"/>
              </a:buClr>
              <a:buFont typeface="Wingdings" pitchFamily="2" charset="2"/>
              <a:buNone/>
            </a:pPr>
            <a:r>
              <a:rPr lang="en-US" sz="2400">
                <a:solidFill>
                  <a:srgbClr val="0083CA"/>
                </a:solidFill>
              </a:rPr>
              <a:t>Board Governance</a:t>
            </a:r>
          </a:p>
          <a:p>
            <a:pPr eaLnBrk="1" hangingPunct="1">
              <a:buClr>
                <a:srgbClr val="8CC646"/>
              </a:buClr>
              <a:buFont typeface="Wingdings" pitchFamily="2" charset="2"/>
              <a:buChar char="§"/>
            </a:pPr>
            <a:r>
              <a:rPr lang="en-US">
                <a:solidFill>
                  <a:srgbClr val="262262"/>
                </a:solidFill>
              </a:rPr>
              <a:t>Funding utilities (13 Primary and 130 secondary) </a:t>
            </a:r>
          </a:p>
          <a:p>
            <a:pPr eaLnBrk="1" hangingPunct="1">
              <a:buClr>
                <a:srgbClr val="8CC646"/>
              </a:buClr>
              <a:buFont typeface="Wingdings" pitchFamily="2" charset="2"/>
              <a:buChar char="§"/>
            </a:pPr>
            <a:r>
              <a:rPr lang="en-US">
                <a:solidFill>
                  <a:srgbClr val="262262"/>
                </a:solidFill>
              </a:rPr>
              <a:t>Alternating state representation: 2 year terms for WA/ID, OR/WA</a:t>
            </a:r>
          </a:p>
          <a:p>
            <a:pPr eaLnBrk="1" hangingPunct="1">
              <a:buClr>
                <a:srgbClr val="8CC646"/>
              </a:buClr>
              <a:buFont typeface="Wingdings" pitchFamily="2" charset="2"/>
              <a:buChar char="§"/>
            </a:pPr>
            <a:r>
              <a:rPr lang="en-US">
                <a:solidFill>
                  <a:srgbClr val="262262"/>
                </a:solidFill>
              </a:rPr>
              <a:t>Public interest representative</a:t>
            </a:r>
          </a:p>
        </p:txBody>
      </p:sp>
    </p:spTree>
    <p:extLst>
      <p:ext uri="{BB962C8B-B14F-4D97-AF65-F5344CB8AC3E}">
        <p14:creationId xmlns:p14="http://schemas.microsoft.com/office/powerpoint/2010/main" val="70423640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1"/>
          <p:cNvSpPr>
            <a:spLocks noGrp="1"/>
          </p:cNvSpPr>
          <p:nvPr>
            <p:ph type="sldNum" sz="quarter" idx="10"/>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5E838E70-BA1A-4B47-B98D-4E7AE399B115}" type="slidenum">
              <a:rPr lang="en-US" smtClean="0">
                <a:solidFill>
                  <a:srgbClr val="808080"/>
                </a:solidFill>
              </a:rPr>
              <a:pPr eaLnBrk="1" hangingPunct="1"/>
              <a:t>7</a:t>
            </a:fld>
            <a:endParaRPr lang="en-US" smtClean="0">
              <a:solidFill>
                <a:srgbClr val="808080"/>
              </a:solidFill>
            </a:endParaRPr>
          </a:p>
        </p:txBody>
      </p:sp>
      <p:sp>
        <p:nvSpPr>
          <p:cNvPr id="11" name="Rectangle 10"/>
          <p:cNvSpPr>
            <a:spLocks noChangeArrowheads="1"/>
          </p:cNvSpPr>
          <p:nvPr/>
        </p:nvSpPr>
        <p:spPr bwMode="auto">
          <a:xfrm>
            <a:off x="523875" y="1965325"/>
            <a:ext cx="3482975" cy="1112838"/>
          </a:xfrm>
          <a:prstGeom prst="rect">
            <a:avLst/>
          </a:prstGeom>
          <a:gradFill rotWithShape="1">
            <a:gsLst>
              <a:gs pos="0">
                <a:srgbClr val="000000">
                  <a:alpha val="50000"/>
                </a:srgbClr>
              </a:gs>
              <a:gs pos="100000">
                <a:srgbClr val="000000">
                  <a:alpha val="0"/>
                </a:srgbClr>
              </a:gs>
            </a:gsLst>
            <a:lin ang="5400000"/>
          </a:gradFill>
          <a:ln>
            <a:noFill/>
          </a:ln>
          <a:effectLst>
            <a:outerShdw dist="23000" dir="5400000" rotWithShape="0">
              <a:srgbClr val="808080">
                <a:alpha val="34999"/>
              </a:srgbClr>
            </a:outerShdw>
          </a:effectLst>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defRPr/>
            </a:pPr>
            <a:endParaRPr lang="en-US" dirty="0">
              <a:solidFill>
                <a:schemeClr val="lt1"/>
              </a:solidFill>
              <a:latin typeface="+mn-lt"/>
              <a:cs typeface="+mn-cs"/>
            </a:endParaRPr>
          </a:p>
        </p:txBody>
      </p:sp>
      <p:sp>
        <p:nvSpPr>
          <p:cNvPr id="12" name="Rectangle 11"/>
          <p:cNvSpPr>
            <a:spLocks noChangeArrowheads="1"/>
          </p:cNvSpPr>
          <p:nvPr/>
        </p:nvSpPr>
        <p:spPr bwMode="auto">
          <a:xfrm rot="-5400000">
            <a:off x="-254794" y="2743994"/>
            <a:ext cx="2668588" cy="1111250"/>
          </a:xfrm>
          <a:prstGeom prst="rect">
            <a:avLst/>
          </a:prstGeom>
          <a:gradFill rotWithShape="1">
            <a:gsLst>
              <a:gs pos="0">
                <a:srgbClr val="000000">
                  <a:alpha val="50000"/>
                </a:srgbClr>
              </a:gs>
              <a:gs pos="100000">
                <a:srgbClr val="000000">
                  <a:alpha val="0"/>
                </a:srgbClr>
              </a:gs>
            </a:gsLst>
            <a:lin ang="5400000"/>
          </a:gradFill>
          <a:ln>
            <a:noFill/>
          </a:ln>
          <a:effectLst>
            <a:outerShdw dist="23000" dir="5400000" rotWithShape="0">
              <a:srgbClr val="808080">
                <a:alpha val="34999"/>
              </a:srgbClr>
            </a:outerShdw>
          </a:effectLst>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defRPr/>
            </a:pPr>
            <a:endParaRPr lang="en-US" dirty="0">
              <a:solidFill>
                <a:schemeClr val="lt1"/>
              </a:solidFill>
              <a:latin typeface="+mn-lt"/>
              <a:cs typeface="+mn-cs"/>
            </a:endParaRPr>
          </a:p>
        </p:txBody>
      </p:sp>
      <p:cxnSp>
        <p:nvCxnSpPr>
          <p:cNvPr id="4" name="Straight Connector 3"/>
          <p:cNvCxnSpPr/>
          <p:nvPr/>
        </p:nvCxnSpPr>
        <p:spPr>
          <a:xfrm rot="5400000">
            <a:off x="1581944" y="3659981"/>
            <a:ext cx="4851400" cy="1588"/>
          </a:xfrm>
          <a:prstGeom prst="line">
            <a:avLst/>
          </a:prstGeom>
          <a:ln w="6350" cap="flat" cmpd="sng" algn="ctr">
            <a:solidFill>
              <a:schemeClr val="bg1">
                <a:lumMod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7654" name="Title 1"/>
          <p:cNvSpPr txBox="1">
            <a:spLocks/>
          </p:cNvSpPr>
          <p:nvPr/>
        </p:nvSpPr>
        <p:spPr bwMode="auto">
          <a:xfrm>
            <a:off x="381000" y="-2286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eaLnBrk="0" hangingPunct="0">
              <a:defRPr>
                <a:solidFill>
                  <a:schemeClr val="tx1"/>
                </a:solidFill>
                <a:latin typeface="Arial" charset="0"/>
                <a:cs typeface="Arial" charset="0"/>
              </a:defRPr>
            </a:lvl1pPr>
            <a:lvl2pPr marL="742950" indent="-285750" defTabSz="457200" eaLnBrk="0" hangingPunct="0">
              <a:defRPr>
                <a:solidFill>
                  <a:schemeClr val="tx1"/>
                </a:solidFill>
                <a:latin typeface="Arial" charset="0"/>
                <a:cs typeface="Arial" charset="0"/>
              </a:defRPr>
            </a:lvl2pPr>
            <a:lvl3pPr marL="1143000" indent="-228600" defTabSz="457200" eaLnBrk="0" hangingPunct="0">
              <a:defRPr>
                <a:solidFill>
                  <a:schemeClr val="tx1"/>
                </a:solidFill>
                <a:latin typeface="Arial" charset="0"/>
                <a:cs typeface="Arial" charset="0"/>
              </a:defRPr>
            </a:lvl3pPr>
            <a:lvl4pPr marL="1600200" indent="-228600" defTabSz="457200" eaLnBrk="0" hangingPunct="0">
              <a:defRPr>
                <a:solidFill>
                  <a:schemeClr val="tx1"/>
                </a:solidFill>
                <a:latin typeface="Arial" charset="0"/>
                <a:cs typeface="Arial" charset="0"/>
              </a:defRPr>
            </a:lvl4pPr>
            <a:lvl5pPr marL="2057400" indent="-228600" defTabSz="457200" eaLnBrk="0" hangingPunct="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sz="3600">
              <a:ea typeface="ＭＳ Ｐゴシック" pitchFamily="1" charset="-128"/>
            </a:endParaRPr>
          </a:p>
        </p:txBody>
      </p:sp>
      <p:sp>
        <p:nvSpPr>
          <p:cNvPr id="27655" name="TextBox 11"/>
          <p:cNvSpPr txBox="1">
            <a:spLocks noChangeArrowheads="1"/>
          </p:cNvSpPr>
          <p:nvPr/>
        </p:nvSpPr>
        <p:spPr bwMode="auto">
          <a:xfrm>
            <a:off x="4389438" y="1420813"/>
            <a:ext cx="4603750" cy="411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200">
                <a:solidFill>
                  <a:srgbClr val="0083CA"/>
                </a:solidFill>
              </a:rPr>
              <a:t>Accelerates market adoption </a:t>
            </a:r>
          </a:p>
          <a:p>
            <a:pPr eaLnBrk="1" hangingPunct="1"/>
            <a:r>
              <a:rPr lang="en-US" sz="2200"/>
              <a:t>of energy-efficient products, services and practices</a:t>
            </a:r>
            <a:endParaRPr lang="en-US" sz="2200" b="1"/>
          </a:p>
          <a:p>
            <a:pPr eaLnBrk="1" hangingPunct="1"/>
            <a:endParaRPr lang="en-US" sz="2200">
              <a:solidFill>
                <a:schemeClr val="accent1"/>
              </a:solidFill>
            </a:endParaRPr>
          </a:p>
          <a:p>
            <a:pPr eaLnBrk="1" hangingPunct="1"/>
            <a:r>
              <a:rPr lang="en-US" sz="2200">
                <a:solidFill>
                  <a:srgbClr val="0083CA"/>
                </a:solidFill>
              </a:rPr>
              <a:t>Leverages regional advantage</a:t>
            </a:r>
            <a:r>
              <a:rPr lang="en-US" sz="2200">
                <a:solidFill>
                  <a:schemeClr val="accent1"/>
                </a:solidFill>
              </a:rPr>
              <a:t> </a:t>
            </a:r>
            <a:r>
              <a:rPr lang="en-US" sz="2200"/>
              <a:t>through shared resources, economies of scale, reduced risk </a:t>
            </a:r>
          </a:p>
          <a:p>
            <a:pPr lvl="2" eaLnBrk="1" hangingPunct="1"/>
            <a:endParaRPr lang="en-US" sz="2200">
              <a:solidFill>
                <a:srgbClr val="0083CA"/>
              </a:solidFill>
            </a:endParaRPr>
          </a:p>
          <a:p>
            <a:pPr eaLnBrk="1" hangingPunct="1"/>
            <a:r>
              <a:rPr lang="en-US" sz="2200">
                <a:solidFill>
                  <a:srgbClr val="0083CA"/>
                </a:solidFill>
              </a:rPr>
              <a:t>Fills the energy efficiency pipeline,</a:t>
            </a:r>
          </a:p>
          <a:p>
            <a:pPr eaLnBrk="1" hangingPunct="1"/>
            <a:r>
              <a:rPr lang="en-US" sz="2200"/>
              <a:t>championing innovation, driving emerging technologies</a:t>
            </a:r>
          </a:p>
          <a:p>
            <a:pPr lvl="2" eaLnBrk="1" hangingPunct="1"/>
            <a:endParaRPr lang="en-US" sz="2200"/>
          </a:p>
        </p:txBody>
      </p:sp>
      <p:pic>
        <p:nvPicPr>
          <p:cNvPr id="16392" name="map.png" descr="/Users/jamie/Desktop/map.png"/>
          <p:cNvPicPr>
            <a:picLocks noChangeAspect="1"/>
          </p:cNvPicPr>
          <p:nvPr/>
        </p:nvPicPr>
        <p:blipFill>
          <a:blip r:embed="rId3"/>
          <a:srcRect/>
          <a:stretch>
            <a:fillRect/>
          </a:stretch>
        </p:blipFill>
        <p:spPr bwMode="auto">
          <a:xfrm>
            <a:off x="500063" y="1965325"/>
            <a:ext cx="3506787" cy="2743200"/>
          </a:xfrm>
          <a:prstGeom prst="rect">
            <a:avLst/>
          </a:prstGeom>
          <a:noFill/>
          <a:ln>
            <a:noFill/>
          </a:ln>
          <a:effectLst>
            <a:outerShdw blurRad="182880" dist="114299" dir="5999944" algn="ctr" rotWithShape="0">
              <a:srgbClr val="808080">
                <a:alpha val="2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7" name="Rectangle 12"/>
          <p:cNvSpPr>
            <a:spLocks noGrp="1" noChangeArrowheads="1"/>
          </p:cNvSpPr>
          <p:nvPr>
            <p:ph type="title" idx="4294967295"/>
          </p:nvPr>
        </p:nvSpPr>
        <p:spPr>
          <a:xfrm>
            <a:off x="609600" y="0"/>
            <a:ext cx="8305800" cy="715963"/>
          </a:xfrm>
        </p:spPr>
        <p:txBody>
          <a:bodyPr/>
          <a:lstStyle/>
          <a:p>
            <a:pPr eaLnBrk="1" hangingPunct="1"/>
            <a:r>
              <a:rPr lang="en-US" smtClean="0"/>
              <a:t>NEEA’s Unique Value</a:t>
            </a:r>
          </a:p>
        </p:txBody>
      </p:sp>
    </p:spTree>
    <p:extLst>
      <p:ext uri="{BB962C8B-B14F-4D97-AF65-F5344CB8AC3E}">
        <p14:creationId xmlns:p14="http://schemas.microsoft.com/office/powerpoint/2010/main" val="29538131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1524000"/>
            <a:ext cx="7772400" cy="1362075"/>
          </a:xfrm>
        </p:spPr>
        <p:txBody>
          <a:bodyPr/>
          <a:lstStyle/>
          <a:p>
            <a:r>
              <a:rPr lang="en-US" dirty="0"/>
              <a:t>How does Market Transformation fit in the </a:t>
            </a:r>
            <a:r>
              <a:rPr lang="en-US" dirty="0" smtClean="0"/>
              <a:t>NW?</a:t>
            </a:r>
            <a:r>
              <a:rPr lang="en-US" dirty="0"/>
              <a:t/>
            </a:r>
            <a:br>
              <a:rPr lang="en-US" dirty="0"/>
            </a:br>
            <a:endParaRPr lang="en-US" dirty="0"/>
          </a:p>
        </p:txBody>
      </p:sp>
      <p:sp>
        <p:nvSpPr>
          <p:cNvPr id="2" name="Slide Number Placeholder 1"/>
          <p:cNvSpPr>
            <a:spLocks noGrp="1"/>
          </p:cNvSpPr>
          <p:nvPr>
            <p:ph type="sldNum" sz="quarter" idx="10"/>
          </p:nvPr>
        </p:nvSpPr>
        <p:spPr/>
        <p:txBody>
          <a:bodyPr/>
          <a:lstStyle/>
          <a:p>
            <a:pPr>
              <a:defRPr/>
            </a:pPr>
            <a:fld id="{BF63CC81-AB65-4C5C-82D1-094FD12AF529}" type="slidenum">
              <a:rPr lang="en-US" smtClean="0"/>
              <a:pPr>
                <a:defRPr/>
              </a:pPr>
              <a:t>8</a:t>
            </a:fld>
            <a:endParaRPr lang="en-US" dirty="0"/>
          </a:p>
        </p:txBody>
      </p:sp>
    </p:spTree>
    <p:extLst>
      <p:ext uri="{BB962C8B-B14F-4D97-AF65-F5344CB8AC3E}">
        <p14:creationId xmlns:p14="http://schemas.microsoft.com/office/powerpoint/2010/main" val="315552108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smtClean="0"/>
              <a:t>NEEA</a:t>
            </a:r>
            <a:r>
              <a:rPr lang="ja-JP" altLang="en-US" smtClean="0">
                <a:ea typeface="ＭＳ Ｐゴシック" pitchFamily="1" charset="-128"/>
              </a:rPr>
              <a:t>’</a:t>
            </a:r>
            <a:r>
              <a:rPr lang="en-US" altLang="ja-JP" smtClean="0">
                <a:ea typeface="ＭＳ Ｐゴシック" pitchFamily="1" charset="-128"/>
              </a:rPr>
              <a:t>s Role in Regional Partnership</a:t>
            </a:r>
            <a:endParaRPr lang="en-US" smtClean="0"/>
          </a:p>
        </p:txBody>
      </p:sp>
      <p:pic>
        <p:nvPicPr>
          <p:cNvPr id="28675" name="Picture 24" descr="Energy Tru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3625850"/>
            <a:ext cx="1220788" cy="55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5125" y="4211638"/>
            <a:ext cx="12954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8677" name="Straight Connector 8"/>
          <p:cNvCxnSpPr>
            <a:cxnSpLocks noChangeShapeType="1"/>
          </p:cNvCxnSpPr>
          <p:nvPr/>
        </p:nvCxnSpPr>
        <p:spPr bwMode="auto">
          <a:xfrm rot="5400000">
            <a:off x="2128044" y="3818732"/>
            <a:ext cx="4879975" cy="1587"/>
          </a:xfrm>
          <a:prstGeom prst="line">
            <a:avLst/>
          </a:prstGeom>
          <a:noFill/>
          <a:ln w="25400">
            <a:solidFill>
              <a:srgbClr val="CCDDA3"/>
            </a:solidFill>
            <a:round/>
            <a:headEnd/>
            <a:tailEnd/>
          </a:ln>
          <a:extLst>
            <a:ext uri="{909E8E84-426E-40DD-AFC4-6F175D3DCCD1}">
              <a14:hiddenFill xmlns:a14="http://schemas.microsoft.com/office/drawing/2010/main">
                <a:noFill/>
              </a14:hiddenFill>
            </a:ext>
          </a:extLst>
        </p:spPr>
      </p:cxnSp>
      <p:sp>
        <p:nvSpPr>
          <p:cNvPr id="28678" name="TextBox 12"/>
          <p:cNvSpPr txBox="1">
            <a:spLocks noChangeArrowheads="1"/>
          </p:cNvSpPr>
          <p:nvPr/>
        </p:nvSpPr>
        <p:spPr bwMode="auto">
          <a:xfrm>
            <a:off x="3922713" y="1050925"/>
            <a:ext cx="129063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ja-JP" altLang="en-US" sz="1400">
                <a:ea typeface="ＭＳ Ｐゴシック" pitchFamily="1" charset="-128"/>
              </a:rPr>
              <a:t>“</a:t>
            </a:r>
            <a:r>
              <a:rPr lang="en-US" altLang="ja-JP" sz="1400">
                <a:ea typeface="ＭＳ Ｐゴシック" pitchFamily="1" charset="-128"/>
              </a:rPr>
              <a:t>UPSTREAM</a:t>
            </a:r>
            <a:r>
              <a:rPr lang="ja-JP" altLang="en-US" sz="1400">
                <a:ea typeface="ＭＳ Ｐゴシック" pitchFamily="1" charset="-128"/>
              </a:rPr>
              <a:t>”</a:t>
            </a:r>
            <a:endParaRPr lang="en-US" sz="1400">
              <a:ea typeface="ＭＳ Ｐゴシック" pitchFamily="1" charset="-128"/>
            </a:endParaRPr>
          </a:p>
        </p:txBody>
      </p:sp>
      <p:sp>
        <p:nvSpPr>
          <p:cNvPr id="28679" name="TextBox 13"/>
          <p:cNvSpPr txBox="1">
            <a:spLocks noChangeArrowheads="1"/>
          </p:cNvSpPr>
          <p:nvPr/>
        </p:nvSpPr>
        <p:spPr bwMode="auto">
          <a:xfrm>
            <a:off x="3779838" y="6413500"/>
            <a:ext cx="15890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r>
              <a:rPr lang="ja-JP" altLang="en-US" sz="1200">
                <a:ea typeface="ＭＳ Ｐゴシック" pitchFamily="1" charset="-128"/>
              </a:rPr>
              <a:t>“</a:t>
            </a:r>
            <a:r>
              <a:rPr lang="en-US" altLang="ja-JP" sz="1400">
                <a:ea typeface="ＭＳ Ｐゴシック" pitchFamily="1" charset="-128"/>
              </a:rPr>
              <a:t>DOWNSTREAM</a:t>
            </a:r>
            <a:r>
              <a:rPr lang="ja-JP" altLang="en-US" sz="1200">
                <a:ea typeface="ＭＳ Ｐゴシック" pitchFamily="1" charset="-128"/>
              </a:rPr>
              <a:t>”</a:t>
            </a:r>
            <a:endParaRPr lang="en-US" sz="1200">
              <a:ea typeface="ＭＳ Ｐゴシック" pitchFamily="1" charset="-128"/>
            </a:endParaRPr>
          </a:p>
        </p:txBody>
      </p:sp>
      <p:cxnSp>
        <p:nvCxnSpPr>
          <p:cNvPr id="28680" name="Straight Connector 15"/>
          <p:cNvCxnSpPr>
            <a:cxnSpLocks noChangeShapeType="1"/>
          </p:cNvCxnSpPr>
          <p:nvPr/>
        </p:nvCxnSpPr>
        <p:spPr bwMode="auto">
          <a:xfrm>
            <a:off x="842963" y="3568700"/>
            <a:ext cx="7231062" cy="1588"/>
          </a:xfrm>
          <a:prstGeom prst="line">
            <a:avLst/>
          </a:prstGeom>
          <a:noFill/>
          <a:ln w="25400">
            <a:solidFill>
              <a:srgbClr val="CCDDA3"/>
            </a:solidFill>
            <a:round/>
            <a:headEnd/>
            <a:tailEnd/>
          </a:ln>
          <a:extLst>
            <a:ext uri="{909E8E84-426E-40DD-AFC4-6F175D3DCCD1}">
              <a14:hiddenFill xmlns:a14="http://schemas.microsoft.com/office/drawing/2010/main">
                <a:noFill/>
              </a14:hiddenFill>
            </a:ext>
          </a:extLst>
        </p:spPr>
      </p:cxnSp>
      <p:sp>
        <p:nvSpPr>
          <p:cNvPr id="28681" name="TextBox 14"/>
          <p:cNvSpPr txBox="1">
            <a:spLocks noChangeArrowheads="1"/>
          </p:cNvSpPr>
          <p:nvPr/>
        </p:nvSpPr>
        <p:spPr bwMode="auto">
          <a:xfrm>
            <a:off x="76200" y="3416300"/>
            <a:ext cx="7667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ea typeface="ＭＳ Ｐゴシック" pitchFamily="1" charset="-128"/>
              </a:rPr>
              <a:t>LOCAL</a:t>
            </a:r>
          </a:p>
        </p:txBody>
      </p:sp>
      <p:sp>
        <p:nvSpPr>
          <p:cNvPr id="28682" name="TextBox 15"/>
          <p:cNvSpPr txBox="1">
            <a:spLocks noChangeArrowheads="1"/>
          </p:cNvSpPr>
          <p:nvPr/>
        </p:nvSpPr>
        <p:spPr bwMode="auto">
          <a:xfrm>
            <a:off x="8077200" y="3416300"/>
            <a:ext cx="11033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400">
                <a:ea typeface="ＭＳ Ｐゴシック" pitchFamily="1" charset="-128"/>
              </a:rPr>
              <a:t>REGIONAL</a:t>
            </a:r>
          </a:p>
        </p:txBody>
      </p:sp>
      <p:pic>
        <p:nvPicPr>
          <p:cNvPr id="28683" name="Picture 2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934200" y="3387725"/>
            <a:ext cx="792163"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4" name="Picture 26" descr="pselogo.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7200" y="4975225"/>
            <a:ext cx="957263"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5" name="Picture 27" descr="seattlecitylight.gif"/>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560513" y="5857875"/>
            <a:ext cx="1030287"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6" name="Picture 23" descr="Idaho Pow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8275" y="4273550"/>
            <a:ext cx="10477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7" name="Picture 25" descr="Eugene Water and Electric Board"/>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12863" y="3686175"/>
            <a:ext cx="11049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8" name="Picture 26" descr="Cowlitz"/>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32150" y="4948238"/>
            <a:ext cx="11826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9" name="Picture 27" descr="Clark County PUD"/>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35375" y="5670550"/>
            <a:ext cx="779463"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0" name="Picture 29" descr="Northwestern Energy"/>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60525" y="4703763"/>
            <a:ext cx="1095375"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1" name="Picture 30" descr="Pacific Powe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50825" y="5745163"/>
            <a:ext cx="1327150"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2" name="Picture 31" descr="Tacoma Powe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38325" y="5219700"/>
            <a:ext cx="1412875" cy="24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3" name="Picture 32" descr="Snohomish PU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590800" y="5662613"/>
            <a:ext cx="8604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4" name="Picture 33" descr="586px-Energy_Star_logo"/>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905625" y="5019675"/>
            <a:ext cx="6937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5" name="Picture 24" descr="BPA Logo.gif"/>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808538" y="2616200"/>
            <a:ext cx="1062037"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6" name="Picture 2" descr="C:\Users\jkleszynski\Documents\My Docs 2010\NEEA\Project Seamless\Logos\100831_NEEA_logo_NoTagCrop_cmyk.jp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835775" y="1508125"/>
            <a:ext cx="903288"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9566578"/>
      </p:ext>
    </p:extLst>
  </p:cSld>
  <p:clrMapOvr>
    <a:masterClrMapping/>
  </p:clrMapOvr>
  <p:transition spd="slow">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ORDER" val="3"/>
  <p:tag name="MULTI-LINE" val="true"/>
  <p:tag name="TEXT" val="&amp;Notes and Sources:"/>
  <p:tag name="FILL" val="false"/>
  <p:tag name="OPTIONAL" val="true"/>
  <p:tag name="NAME" val="Notes"/>
  <p:tag name="HEIGHT" val="5"/>
  <p:tag name="INDENTED" val="true"/>
  <p:tag name="CAPTION HEIGHT" val="2"/>
</p:tagLst>
</file>

<file path=ppt/tags/tag2.xml><?xml version="1.0" encoding="utf-8"?>
<p:tagLst xmlns:a="http://schemas.openxmlformats.org/drawingml/2006/main" xmlns:r="http://schemas.openxmlformats.org/officeDocument/2006/relationships" xmlns:p="http://schemas.openxmlformats.org/presentationml/2006/main">
  <p:tag name="BACKUPNAME" val="KMA1D1FEAF:R001:C001"/>
  <p:tag name="LEFT" val="41"/>
  <p:tag name="PRIORNAME" val="KMA1D1FEAF"/>
  <p:tag name="AUTHOR" val="KMA"/>
  <p:tag name="NUMBEROFROWS" val=" 1"/>
  <p:tag name="NUMBEROFCOLUMNS" val=" 1"/>
  <p:tag name="TABLEVERSION" val="3.00"/>
  <p:tag name="TABLEINFO" val="RW:R001;LK=False|RW:R001;ST=1|RW:R001;RH=1|CL:C001;LK=False|CL:C001;ST=1|CL:C001;CW=1"/>
  <p:tag name="BAINBULLET" val="True"/>
</p:tagLst>
</file>

<file path=ppt/tags/tag3.xml><?xml version="1.0" encoding="utf-8"?>
<p:tagLst xmlns:a="http://schemas.openxmlformats.org/drawingml/2006/main" xmlns:r="http://schemas.openxmlformats.org/officeDocument/2006/relationships" xmlns:p="http://schemas.openxmlformats.org/presentationml/2006/main">
  <p:tag name="BAINBULLET" val="True"/>
  <p:tag name="TABLEINFO" val="RW:R001;LK=False|RW:R001;ST=1|RW:R001;RH=1|CL:C001;LK=False|CL:C001;ST=1|CL:C001;CW=1"/>
  <p:tag name="TABLEVERSION" val="3.00"/>
  <p:tag name="NUMBEROFCOLUMNS" val=" 1"/>
  <p:tag name="NUMBEROFROWS" val=" 1"/>
  <p:tag name="AUTHOR" val="KMA"/>
  <p:tag name="PRIORNAME" val="KMA1D1FEAF"/>
  <p:tag name="LEFT" val="41"/>
  <p:tag name="BACKUPNAME" val="KMA1D1FEAF:R001:C001"/>
</p:tagLst>
</file>

<file path=ppt/tags/tag4.xml><?xml version="1.0" encoding="utf-8"?>
<p:tagLst xmlns:a="http://schemas.openxmlformats.org/drawingml/2006/main" xmlns:r="http://schemas.openxmlformats.org/officeDocument/2006/relationships" xmlns:p="http://schemas.openxmlformats.org/presentationml/2006/main">
  <p:tag name="BAINBULLET" val="True"/>
  <p:tag name="TABLEINFO" val="RW:R001;LK=False|RW:R001;ST=1|RW:R001;RH=1|CL:C001;LK=False|CL:C001;ST=1|CL:C001;CW=1"/>
  <p:tag name="TABLEVERSION" val="3.00"/>
  <p:tag name="NUMBEROFCOLUMNS" val=" 1"/>
  <p:tag name="NUMBEROFROWS" val=" 1"/>
  <p:tag name="AUTHOR" val="KMA"/>
  <p:tag name="PRIORNAME" val="KMA1D1FEAF"/>
  <p:tag name="LEFT" val="41"/>
  <p:tag name="BACKUPNAME" val="KMA1D1FEAF:R001:C001"/>
</p:tagLst>
</file>

<file path=ppt/tags/tag5.xml><?xml version="1.0" encoding="utf-8"?>
<p:tagLst xmlns:a="http://schemas.openxmlformats.org/drawingml/2006/main" xmlns:r="http://schemas.openxmlformats.org/officeDocument/2006/relationships" xmlns:p="http://schemas.openxmlformats.org/presentationml/2006/main">
  <p:tag name="BACKUPNAME" val="KMA1D1FEAF:R001:C001"/>
  <p:tag name="LEFT" val="41"/>
  <p:tag name="PRIORNAME" val="KMA1D1FEAF"/>
  <p:tag name="AUTHOR" val="KMA"/>
  <p:tag name="NUMBEROFROWS" val=" 1"/>
  <p:tag name="NUMBEROFCOLUMNS" val=" 1"/>
  <p:tag name="TABLEVERSION" val="3.00"/>
  <p:tag name="TABLEINFO" val="RW:R001;LK=False|RW:R001;ST=1|RW:R001;RH=1|CL:C001;LK=False|CL:C001;ST=1|CL:C001;CW=1"/>
  <p:tag name="BAINBULLET" val="True"/>
</p:tagLst>
</file>

<file path=ppt/theme/theme1.xml><?xml version="1.0" encoding="utf-8"?>
<a:theme xmlns:a="http://schemas.openxmlformats.org/drawingml/2006/main" name="20111107 CPUC MTI v1">
  <a:themeElements>
    <a:clrScheme name="NEEATemplateDRAFTj2 1">
      <a:dk1>
        <a:srgbClr val="262262"/>
      </a:dk1>
      <a:lt1>
        <a:srgbClr val="FFFFFF"/>
      </a:lt1>
      <a:dk2>
        <a:srgbClr val="24420E"/>
      </a:dk2>
      <a:lt2>
        <a:srgbClr val="FFFFFF"/>
      </a:lt2>
      <a:accent1>
        <a:srgbClr val="262262"/>
      </a:accent1>
      <a:accent2>
        <a:srgbClr val="8CC64F"/>
      </a:accent2>
      <a:accent3>
        <a:srgbClr val="FFFFFF"/>
      </a:accent3>
      <a:accent4>
        <a:srgbClr val="1F1B53"/>
      </a:accent4>
      <a:accent5>
        <a:srgbClr val="ACABB7"/>
      </a:accent5>
      <a:accent6>
        <a:srgbClr val="7EB347"/>
      </a:accent6>
      <a:hlink>
        <a:srgbClr val="28A8E0"/>
      </a:hlink>
      <a:folHlink>
        <a:srgbClr val="940423"/>
      </a:folHlink>
    </a:clrScheme>
    <a:fontScheme name="NEEATemplateDRAFTj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EEATemplateDRAFTj2 1">
        <a:dk1>
          <a:srgbClr val="262262"/>
        </a:dk1>
        <a:lt1>
          <a:srgbClr val="FFFFFF"/>
        </a:lt1>
        <a:dk2>
          <a:srgbClr val="24420E"/>
        </a:dk2>
        <a:lt2>
          <a:srgbClr val="FFFFFF"/>
        </a:lt2>
        <a:accent1>
          <a:srgbClr val="262262"/>
        </a:accent1>
        <a:accent2>
          <a:srgbClr val="8CC64F"/>
        </a:accent2>
        <a:accent3>
          <a:srgbClr val="FFFFFF"/>
        </a:accent3>
        <a:accent4>
          <a:srgbClr val="1F1B53"/>
        </a:accent4>
        <a:accent5>
          <a:srgbClr val="ACABB7"/>
        </a:accent5>
        <a:accent6>
          <a:srgbClr val="7EB347"/>
        </a:accent6>
        <a:hlink>
          <a:srgbClr val="28A8E0"/>
        </a:hlink>
        <a:folHlink>
          <a:srgbClr val="94042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HalfPage">
  <a:themeElements>
    <a:clrScheme name="HalfPag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HalfPag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HalfPag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HalfPage 2">
        <a:dk1>
          <a:srgbClr val="262262"/>
        </a:dk1>
        <a:lt1>
          <a:srgbClr val="FFFFFF"/>
        </a:lt1>
        <a:dk2>
          <a:srgbClr val="24420E"/>
        </a:dk2>
        <a:lt2>
          <a:srgbClr val="FFFFFF"/>
        </a:lt2>
        <a:accent1>
          <a:srgbClr val="262262"/>
        </a:accent1>
        <a:accent2>
          <a:srgbClr val="8CC64F"/>
        </a:accent2>
        <a:accent3>
          <a:srgbClr val="FFFFFF"/>
        </a:accent3>
        <a:accent4>
          <a:srgbClr val="1F1B53"/>
        </a:accent4>
        <a:accent5>
          <a:srgbClr val="ACABB7"/>
        </a:accent5>
        <a:accent6>
          <a:srgbClr val="7EB347"/>
        </a:accent6>
        <a:hlink>
          <a:srgbClr val="28A8E0"/>
        </a:hlink>
        <a:folHlink>
          <a:srgbClr val="940423"/>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NoLogo">
  <a:themeElements>
    <a:clrScheme name="NoLogo 1">
      <a:dk1>
        <a:srgbClr val="262262"/>
      </a:dk1>
      <a:lt1>
        <a:srgbClr val="FFFFFF"/>
      </a:lt1>
      <a:dk2>
        <a:srgbClr val="24420E"/>
      </a:dk2>
      <a:lt2>
        <a:srgbClr val="FFFFFF"/>
      </a:lt2>
      <a:accent1>
        <a:srgbClr val="262262"/>
      </a:accent1>
      <a:accent2>
        <a:srgbClr val="8CC64F"/>
      </a:accent2>
      <a:accent3>
        <a:srgbClr val="FFFFFF"/>
      </a:accent3>
      <a:accent4>
        <a:srgbClr val="1F1B53"/>
      </a:accent4>
      <a:accent5>
        <a:srgbClr val="ACABB7"/>
      </a:accent5>
      <a:accent6>
        <a:srgbClr val="7EB347"/>
      </a:accent6>
      <a:hlink>
        <a:srgbClr val="28A8E0"/>
      </a:hlink>
      <a:folHlink>
        <a:srgbClr val="940423"/>
      </a:folHlink>
    </a:clrScheme>
    <a:fontScheme name="NoLog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oLogo 1">
        <a:dk1>
          <a:srgbClr val="262262"/>
        </a:dk1>
        <a:lt1>
          <a:srgbClr val="FFFFFF"/>
        </a:lt1>
        <a:dk2>
          <a:srgbClr val="24420E"/>
        </a:dk2>
        <a:lt2>
          <a:srgbClr val="FFFFFF"/>
        </a:lt2>
        <a:accent1>
          <a:srgbClr val="262262"/>
        </a:accent1>
        <a:accent2>
          <a:srgbClr val="8CC64F"/>
        </a:accent2>
        <a:accent3>
          <a:srgbClr val="FFFFFF"/>
        </a:accent3>
        <a:accent4>
          <a:srgbClr val="1F1B53"/>
        </a:accent4>
        <a:accent5>
          <a:srgbClr val="ACABB7"/>
        </a:accent5>
        <a:accent6>
          <a:srgbClr val="7EB347"/>
        </a:accent6>
        <a:hlink>
          <a:srgbClr val="28A8E0"/>
        </a:hlink>
        <a:folHlink>
          <a:srgbClr val="940423"/>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ChapterHead">
  <a:themeElements>
    <a:clrScheme name="ChapterHea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hapterHea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hapterHea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hapterHead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hapterHead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hapterHead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hapterHead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hapterHead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hapterHead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hapterHead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hapterHead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hapterHead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hapterHead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hapterHead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hapterHead 13">
        <a:dk1>
          <a:srgbClr val="262262"/>
        </a:dk1>
        <a:lt1>
          <a:srgbClr val="FFFFFF"/>
        </a:lt1>
        <a:dk2>
          <a:srgbClr val="24420E"/>
        </a:dk2>
        <a:lt2>
          <a:srgbClr val="FFFFFF"/>
        </a:lt2>
        <a:accent1>
          <a:srgbClr val="262262"/>
        </a:accent1>
        <a:accent2>
          <a:srgbClr val="8CC64F"/>
        </a:accent2>
        <a:accent3>
          <a:srgbClr val="FFFFFF"/>
        </a:accent3>
        <a:accent4>
          <a:srgbClr val="1F1B53"/>
        </a:accent4>
        <a:accent5>
          <a:srgbClr val="ACABB7"/>
        </a:accent5>
        <a:accent6>
          <a:srgbClr val="7EB347"/>
        </a:accent6>
        <a:hlink>
          <a:srgbClr val="28A8E0"/>
        </a:hlink>
        <a:folHlink>
          <a:srgbClr val="940423"/>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Closing">
  <a:themeElements>
    <a:clrScheme name="Closin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losing">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losin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losing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losing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losing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losing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losing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losing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losing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losing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losing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losing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losing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losing 13">
        <a:dk1>
          <a:srgbClr val="262262"/>
        </a:dk1>
        <a:lt1>
          <a:srgbClr val="FFFFFF"/>
        </a:lt1>
        <a:dk2>
          <a:srgbClr val="24420E"/>
        </a:dk2>
        <a:lt2>
          <a:srgbClr val="FFFFFF"/>
        </a:lt2>
        <a:accent1>
          <a:srgbClr val="262262"/>
        </a:accent1>
        <a:accent2>
          <a:srgbClr val="8CC64F"/>
        </a:accent2>
        <a:accent3>
          <a:srgbClr val="FFFFFF"/>
        </a:accent3>
        <a:accent4>
          <a:srgbClr val="1F1B53"/>
        </a:accent4>
        <a:accent5>
          <a:srgbClr val="ACABB7"/>
        </a:accent5>
        <a:accent6>
          <a:srgbClr val="7EB347"/>
        </a:accent6>
        <a:hlink>
          <a:srgbClr val="28A8E0"/>
        </a:hlink>
        <a:folHlink>
          <a:srgbClr val="940423"/>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20111107 CPUC MTI v1</Template>
  <TotalTime>63</TotalTime>
  <Words>2250</Words>
  <Application>Microsoft Office PowerPoint</Application>
  <PresentationFormat>On-screen Show (4:3)</PresentationFormat>
  <Paragraphs>371</Paragraphs>
  <Slides>30</Slides>
  <Notes>16</Notes>
  <HiddenSlides>5</HiddenSlides>
  <MMClips>0</MMClips>
  <ScaleCrop>false</ScaleCrop>
  <HeadingPairs>
    <vt:vector size="4" baseType="variant">
      <vt:variant>
        <vt:lpstr>Theme</vt:lpstr>
      </vt:variant>
      <vt:variant>
        <vt:i4>7</vt:i4>
      </vt:variant>
      <vt:variant>
        <vt:lpstr>Slide Titles</vt:lpstr>
      </vt:variant>
      <vt:variant>
        <vt:i4>30</vt:i4>
      </vt:variant>
    </vt:vector>
  </HeadingPairs>
  <TitlesOfParts>
    <vt:vector size="37" baseType="lpstr">
      <vt:lpstr>20111107 CPUC MTI v1</vt:lpstr>
      <vt:lpstr>1_Custom Design</vt:lpstr>
      <vt:lpstr>Custom Design</vt:lpstr>
      <vt:lpstr>HalfPage</vt:lpstr>
      <vt:lpstr>NoLogo</vt:lpstr>
      <vt:lpstr>ChapterHead</vt:lpstr>
      <vt:lpstr>Closing</vt:lpstr>
      <vt:lpstr>Maximizing Energy Efficiency</vt:lpstr>
      <vt:lpstr>Today’s Talk</vt:lpstr>
      <vt:lpstr>PowerPoint Presentation</vt:lpstr>
      <vt:lpstr>About NEEA</vt:lpstr>
      <vt:lpstr>About NEEA: Founding Model Principles</vt:lpstr>
      <vt:lpstr>About NEEA Today</vt:lpstr>
      <vt:lpstr>NEEA’s Unique Value</vt:lpstr>
      <vt:lpstr>How does Market Transformation fit in the NW? </vt:lpstr>
      <vt:lpstr>NEEA’s Role in Regional Partnership</vt:lpstr>
      <vt:lpstr>How it all fits together </vt:lpstr>
      <vt:lpstr>Previous Cycle MT Savings in the Northwest</vt:lpstr>
      <vt:lpstr>Market Transformation Indicators – Challenges   </vt:lpstr>
      <vt:lpstr>Market Transformation Indicators</vt:lpstr>
      <vt:lpstr>Challenge #1: choose the right indicator</vt:lpstr>
      <vt:lpstr>MT and RA Program Evaluation</vt:lpstr>
      <vt:lpstr>Market Transformation Theory</vt:lpstr>
      <vt:lpstr>MTI’s should relate to market barriers</vt:lpstr>
      <vt:lpstr>The Language of Business Results</vt:lpstr>
      <vt:lpstr>The Language of Market Transformation</vt:lpstr>
      <vt:lpstr>Challenge #2:  changing indicators over time</vt:lpstr>
      <vt:lpstr>Challenge #3:  Market Transformation Indicators</vt:lpstr>
      <vt:lpstr>Examples to Consider:  DHPs</vt:lpstr>
      <vt:lpstr>Examples to Consider:  ENERGY STAR Homes</vt:lpstr>
      <vt:lpstr>Lessons Learned</vt:lpstr>
      <vt:lpstr>NEEA’s “difference”</vt:lpstr>
      <vt:lpstr>PowerPoint Presentation</vt:lpstr>
      <vt:lpstr>Example: Ultra-High Efficiency Clothes Washers</vt:lpstr>
      <vt:lpstr>Example: Ultra-High Efficiency Clothes Washers</vt:lpstr>
      <vt:lpstr>How We Work</vt:lpstr>
      <vt:lpstr>Moving Markets: Clothes Washers</vt:lpstr>
    </vt:vector>
  </TitlesOfParts>
  <Company>Northwest Energy Efficiency Alliance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Maximizing Energy Efficiency</dc:title>
  <dc:creator>Rob Russell</dc:creator>
  <cp:lastModifiedBy>___________</cp:lastModifiedBy>
  <cp:revision>11</cp:revision>
  <dcterms:created xsi:type="dcterms:W3CDTF">2011-11-05T22:42:59Z</dcterms:created>
  <dcterms:modified xsi:type="dcterms:W3CDTF">2011-11-09T15:57:40Z</dcterms:modified>
</cp:coreProperties>
</file>