
<file path=[Content_Types].xml><?xml version="1.0" encoding="utf-8"?>
<Types xmlns="http://schemas.openxmlformats.org/package/2006/content-types">
  <Override PartName="/customXml/itemProps3.xml" ContentType="application/vnd.openxmlformats-officedocument.customXmlProperties+xml"/>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diagrams/colors1.xml" ContentType="application/vnd.openxmlformats-officedocument.drawingml.diagramColors+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diagrams/layout1.xml" ContentType="application/vnd.openxmlformats-officedocument.drawingml.diagramLayout+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5.xml" ContentType="application/vnd.openxmlformats-officedocument.presentationml.notesSlide+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53"/>
  </p:notesMasterIdLst>
  <p:handoutMasterIdLst>
    <p:handoutMasterId r:id="rId54"/>
  </p:handoutMasterIdLst>
  <p:sldIdLst>
    <p:sldId id="478" r:id="rId5"/>
    <p:sldId id="411" r:id="rId6"/>
    <p:sldId id="382" r:id="rId7"/>
    <p:sldId id="390" r:id="rId8"/>
    <p:sldId id="426" r:id="rId9"/>
    <p:sldId id="425" r:id="rId10"/>
    <p:sldId id="427" r:id="rId11"/>
    <p:sldId id="420" r:id="rId12"/>
    <p:sldId id="429" r:id="rId13"/>
    <p:sldId id="435" r:id="rId14"/>
    <p:sldId id="451" r:id="rId15"/>
    <p:sldId id="452" r:id="rId16"/>
    <p:sldId id="461" r:id="rId17"/>
    <p:sldId id="440" r:id="rId18"/>
    <p:sldId id="453" r:id="rId19"/>
    <p:sldId id="399" r:id="rId20"/>
    <p:sldId id="389" r:id="rId21"/>
    <p:sldId id="459" r:id="rId22"/>
    <p:sldId id="442" r:id="rId23"/>
    <p:sldId id="387" r:id="rId24"/>
    <p:sldId id="443" r:id="rId25"/>
    <p:sldId id="454" r:id="rId26"/>
    <p:sldId id="436" r:id="rId27"/>
    <p:sldId id="444" r:id="rId28"/>
    <p:sldId id="446" r:id="rId29"/>
    <p:sldId id="445" r:id="rId30"/>
    <p:sldId id="477" r:id="rId31"/>
    <p:sldId id="437" r:id="rId32"/>
    <p:sldId id="448" r:id="rId33"/>
    <p:sldId id="449" r:id="rId34"/>
    <p:sldId id="474" r:id="rId35"/>
    <p:sldId id="475" r:id="rId36"/>
    <p:sldId id="450" r:id="rId37"/>
    <p:sldId id="400" r:id="rId38"/>
    <p:sldId id="396" r:id="rId39"/>
    <p:sldId id="476" r:id="rId40"/>
    <p:sldId id="398" r:id="rId41"/>
    <p:sldId id="462" r:id="rId42"/>
    <p:sldId id="463" r:id="rId43"/>
    <p:sldId id="466" r:id="rId44"/>
    <p:sldId id="464" r:id="rId45"/>
    <p:sldId id="329" r:id="rId46"/>
    <p:sldId id="465" r:id="rId47"/>
    <p:sldId id="376" r:id="rId48"/>
    <p:sldId id="470" r:id="rId49"/>
    <p:sldId id="471" r:id="rId50"/>
    <p:sldId id="417" r:id="rId51"/>
    <p:sldId id="407" r:id="rId52"/>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lbulger" initials="l"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00"/>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62" autoAdjust="0"/>
    <p:restoredTop sz="93656" autoAdjust="0"/>
  </p:normalViewPr>
  <p:slideViewPr>
    <p:cSldViewPr>
      <p:cViewPr varScale="1">
        <p:scale>
          <a:sx n="97" d="100"/>
          <a:sy n="97" d="100"/>
        </p:scale>
        <p:origin x="-108" y="-21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204"/>
    </p:cViewPr>
  </p:sorterViewPr>
  <p:notesViewPr>
    <p:cSldViewPr>
      <p:cViewPr varScale="1">
        <p:scale>
          <a:sx n="83" d="100"/>
          <a:sy n="83" d="100"/>
        </p:scale>
        <p:origin x="-3240" y="-84"/>
      </p:cViewPr>
      <p:guideLst>
        <p:guide orient="horz" pos="2928"/>
        <p:guide pos="2208"/>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commentAuthors" Target="commen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notesMaster" Target="notesMasters/notesMaster1.xml"/><Relationship Id="rId58"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3BEB24E-FBC2-4816-AAB1-FA6CC32141B7}" type="doc">
      <dgm:prSet loTypeId="urn:microsoft.com/office/officeart/2005/8/layout/target3" loCatId="list" qsTypeId="urn:microsoft.com/office/officeart/2005/8/quickstyle/simple1" qsCatId="simple" csTypeId="urn:microsoft.com/office/officeart/2005/8/colors/accent1_2" csCatId="accent1" phldr="1"/>
      <dgm:spPr/>
      <dgm:t>
        <a:bodyPr/>
        <a:lstStyle/>
        <a:p>
          <a:endParaRPr lang="en-US"/>
        </a:p>
      </dgm:t>
    </dgm:pt>
    <dgm:pt modelId="{B9B357DD-61DD-4FFD-92E2-168BAFBF01E2}">
      <dgm:prSet phldrT="[Text]"/>
      <dgm:spPr/>
      <dgm:t>
        <a:bodyPr/>
        <a:lstStyle/>
        <a:p>
          <a:r>
            <a:rPr lang="en-US" dirty="0" smtClean="0"/>
            <a:t>Umbrella Marketing</a:t>
          </a:r>
          <a:endParaRPr lang="en-US" dirty="0"/>
        </a:p>
      </dgm:t>
    </dgm:pt>
    <dgm:pt modelId="{FA6693F7-36D9-4D3B-BD8A-2FF84D1F22C8}" type="parTrans" cxnId="{1DFA0E8D-14E4-4DBC-8727-C1CD9F08836C}">
      <dgm:prSet/>
      <dgm:spPr/>
      <dgm:t>
        <a:bodyPr/>
        <a:lstStyle/>
        <a:p>
          <a:endParaRPr lang="en-US"/>
        </a:p>
      </dgm:t>
    </dgm:pt>
    <dgm:pt modelId="{19BCF576-E3DD-4136-9327-B7BF7DC0BFDC}" type="sibTrans" cxnId="{1DFA0E8D-14E4-4DBC-8727-C1CD9F08836C}">
      <dgm:prSet/>
      <dgm:spPr/>
      <dgm:t>
        <a:bodyPr/>
        <a:lstStyle/>
        <a:p>
          <a:endParaRPr lang="en-US"/>
        </a:p>
      </dgm:t>
    </dgm:pt>
    <dgm:pt modelId="{D7E73F46-D0EA-461D-A7E4-3B5BE544ED39}">
      <dgm:prSet phldrT="[Text]"/>
      <dgm:spPr/>
      <dgm:t>
        <a:bodyPr/>
        <a:lstStyle/>
        <a:p>
          <a:r>
            <a:rPr lang="en-US" dirty="0" smtClean="0"/>
            <a:t>Message</a:t>
          </a:r>
          <a:endParaRPr lang="en-US" dirty="0"/>
        </a:p>
      </dgm:t>
    </dgm:pt>
    <dgm:pt modelId="{032CB9DD-7A8B-41C3-8B3A-F3404A4ED6A7}" type="parTrans" cxnId="{69115ECE-DCC0-4BC8-B834-3D4537044CDF}">
      <dgm:prSet/>
      <dgm:spPr/>
      <dgm:t>
        <a:bodyPr/>
        <a:lstStyle/>
        <a:p>
          <a:endParaRPr lang="en-US"/>
        </a:p>
      </dgm:t>
    </dgm:pt>
    <dgm:pt modelId="{C4360D16-C397-46B5-9A1C-E847FFC21594}" type="sibTrans" cxnId="{69115ECE-DCC0-4BC8-B834-3D4537044CDF}">
      <dgm:prSet/>
      <dgm:spPr/>
      <dgm:t>
        <a:bodyPr/>
        <a:lstStyle/>
        <a:p>
          <a:endParaRPr lang="en-US"/>
        </a:p>
      </dgm:t>
    </dgm:pt>
    <dgm:pt modelId="{0A08AB51-20BF-426B-821E-11527676A3D6}">
      <dgm:prSet phldrT="[Text]"/>
      <dgm:spPr/>
      <dgm:t>
        <a:bodyPr/>
        <a:lstStyle/>
        <a:p>
          <a:r>
            <a:rPr lang="en-US" dirty="0" smtClean="0"/>
            <a:t>CBO Efforts</a:t>
          </a:r>
          <a:endParaRPr lang="en-US" dirty="0"/>
        </a:p>
      </dgm:t>
    </dgm:pt>
    <dgm:pt modelId="{808CE01B-4BBB-46C6-A4E5-E181283C0A9D}" type="parTrans" cxnId="{588C1309-5181-4034-8AA4-D750019A65D4}">
      <dgm:prSet/>
      <dgm:spPr/>
      <dgm:t>
        <a:bodyPr/>
        <a:lstStyle/>
        <a:p>
          <a:endParaRPr lang="en-US"/>
        </a:p>
      </dgm:t>
    </dgm:pt>
    <dgm:pt modelId="{E6586D7B-F700-4015-8FD0-307A41C21B11}" type="sibTrans" cxnId="{588C1309-5181-4034-8AA4-D750019A65D4}">
      <dgm:prSet/>
      <dgm:spPr/>
      <dgm:t>
        <a:bodyPr/>
        <a:lstStyle/>
        <a:p>
          <a:endParaRPr lang="en-US"/>
        </a:p>
      </dgm:t>
    </dgm:pt>
    <dgm:pt modelId="{AB535B23-C473-4E36-8EF1-5DCD4D3F26E0}">
      <dgm:prSet phldrT="[Text]"/>
      <dgm:spPr/>
      <dgm:t>
        <a:bodyPr/>
        <a:lstStyle/>
        <a:p>
          <a:r>
            <a:rPr lang="en-US" dirty="0" smtClean="0"/>
            <a:t>Message </a:t>
          </a:r>
          <a:endParaRPr lang="en-US" dirty="0"/>
        </a:p>
      </dgm:t>
    </dgm:pt>
    <dgm:pt modelId="{BBF2A14F-B26F-444E-9C12-9B64518246D6}" type="parTrans" cxnId="{4045CA3D-7240-4553-801E-18481F44355F}">
      <dgm:prSet/>
      <dgm:spPr/>
      <dgm:t>
        <a:bodyPr/>
        <a:lstStyle/>
        <a:p>
          <a:endParaRPr lang="en-US"/>
        </a:p>
      </dgm:t>
    </dgm:pt>
    <dgm:pt modelId="{4C36E1E1-1606-48CF-99D3-66F9B7059268}" type="sibTrans" cxnId="{4045CA3D-7240-4553-801E-18481F44355F}">
      <dgm:prSet/>
      <dgm:spPr/>
      <dgm:t>
        <a:bodyPr/>
        <a:lstStyle/>
        <a:p>
          <a:endParaRPr lang="en-US"/>
        </a:p>
      </dgm:t>
    </dgm:pt>
    <dgm:pt modelId="{5D42B1FE-E1D0-4D27-8C35-EE9EDED5E298}">
      <dgm:prSet phldrT="[Text]"/>
      <dgm:spPr/>
      <dgm:t>
        <a:bodyPr/>
        <a:lstStyle/>
        <a:p>
          <a:r>
            <a:rPr lang="en-US" dirty="0" smtClean="0"/>
            <a:t>CBOs</a:t>
          </a:r>
          <a:endParaRPr lang="en-US" dirty="0"/>
        </a:p>
      </dgm:t>
    </dgm:pt>
    <dgm:pt modelId="{F5EBCA1C-4D4D-4426-8E96-57AA4EF1E28B}" type="parTrans" cxnId="{9BE49F3F-93D4-47C8-9C6F-694EABF93200}">
      <dgm:prSet/>
      <dgm:spPr/>
      <dgm:t>
        <a:bodyPr/>
        <a:lstStyle/>
        <a:p>
          <a:endParaRPr lang="en-US"/>
        </a:p>
      </dgm:t>
    </dgm:pt>
    <dgm:pt modelId="{F9524568-70EF-4944-A52C-3C29616F57A4}" type="sibTrans" cxnId="{9BE49F3F-93D4-47C8-9C6F-694EABF93200}">
      <dgm:prSet/>
      <dgm:spPr/>
      <dgm:t>
        <a:bodyPr/>
        <a:lstStyle/>
        <a:p>
          <a:endParaRPr lang="en-US"/>
        </a:p>
      </dgm:t>
    </dgm:pt>
    <dgm:pt modelId="{7F3DD27E-6F65-44F9-81F3-21A2F6ED27BC}">
      <dgm:prSet phldrT="[Text]"/>
      <dgm:spPr/>
      <dgm:t>
        <a:bodyPr/>
        <a:lstStyle/>
        <a:p>
          <a:r>
            <a:rPr lang="en-US" dirty="0" smtClean="0"/>
            <a:t>Mailers</a:t>
          </a:r>
          <a:endParaRPr lang="en-US" dirty="0"/>
        </a:p>
      </dgm:t>
    </dgm:pt>
    <dgm:pt modelId="{820450E7-258E-4A54-8801-6603DF12F653}" type="parTrans" cxnId="{6804F50E-36A1-4A0B-802A-DF71F5BA0718}">
      <dgm:prSet/>
      <dgm:spPr/>
      <dgm:t>
        <a:bodyPr/>
        <a:lstStyle/>
        <a:p>
          <a:endParaRPr lang="en-US"/>
        </a:p>
      </dgm:t>
    </dgm:pt>
    <dgm:pt modelId="{5F5AA3DF-6320-445C-B636-3B01D8D1E3F4}" type="sibTrans" cxnId="{6804F50E-36A1-4A0B-802A-DF71F5BA0718}">
      <dgm:prSet/>
      <dgm:spPr/>
      <dgm:t>
        <a:bodyPr/>
        <a:lstStyle/>
        <a:p>
          <a:endParaRPr lang="en-US"/>
        </a:p>
      </dgm:t>
    </dgm:pt>
    <dgm:pt modelId="{764132E4-E227-450B-994F-7261DB16E9A9}">
      <dgm:prSet phldrT="[Text]"/>
      <dgm:spPr/>
      <dgm:t>
        <a:bodyPr/>
        <a:lstStyle/>
        <a:p>
          <a:r>
            <a:rPr lang="en-US" dirty="0" smtClean="0"/>
            <a:t>Message</a:t>
          </a:r>
          <a:endParaRPr lang="en-US" dirty="0"/>
        </a:p>
      </dgm:t>
    </dgm:pt>
    <dgm:pt modelId="{B6715BFB-433E-4098-92F3-155CDD7F12C6}" type="parTrans" cxnId="{7CDAB36D-5DB6-4864-9262-9E76B26F4BC3}">
      <dgm:prSet/>
      <dgm:spPr/>
      <dgm:t>
        <a:bodyPr/>
        <a:lstStyle/>
        <a:p>
          <a:endParaRPr lang="en-US"/>
        </a:p>
      </dgm:t>
    </dgm:pt>
    <dgm:pt modelId="{FC84026C-0CCA-426F-B3D4-5774F0EE4F28}" type="sibTrans" cxnId="{7CDAB36D-5DB6-4864-9262-9E76B26F4BC3}">
      <dgm:prSet/>
      <dgm:spPr/>
      <dgm:t>
        <a:bodyPr/>
        <a:lstStyle/>
        <a:p>
          <a:endParaRPr lang="en-US"/>
        </a:p>
      </dgm:t>
    </dgm:pt>
    <dgm:pt modelId="{A31BB3FE-F1FA-407D-A206-1FB5D31D3512}">
      <dgm:prSet phldrT="[Text]"/>
      <dgm:spPr/>
      <dgm:t>
        <a:bodyPr/>
        <a:lstStyle/>
        <a:p>
          <a:r>
            <a:rPr lang="en-US" dirty="0" smtClean="0"/>
            <a:t>Frequency</a:t>
          </a:r>
          <a:endParaRPr lang="en-US" dirty="0"/>
        </a:p>
      </dgm:t>
    </dgm:pt>
    <dgm:pt modelId="{534D8D7F-DFEB-46CE-8973-97F9B9530E64}" type="parTrans" cxnId="{08FD2D52-88F3-4A87-A700-081A60113214}">
      <dgm:prSet/>
      <dgm:spPr/>
      <dgm:t>
        <a:bodyPr/>
        <a:lstStyle/>
        <a:p>
          <a:endParaRPr lang="en-US"/>
        </a:p>
      </dgm:t>
    </dgm:pt>
    <dgm:pt modelId="{1A6A9CAC-B300-4A3A-BB4E-3874B7043935}" type="sibTrans" cxnId="{08FD2D52-88F3-4A87-A700-081A60113214}">
      <dgm:prSet/>
      <dgm:spPr/>
      <dgm:t>
        <a:bodyPr/>
        <a:lstStyle/>
        <a:p>
          <a:endParaRPr lang="en-US"/>
        </a:p>
      </dgm:t>
    </dgm:pt>
    <dgm:pt modelId="{5CB0E665-05D4-4F21-B671-AEED88FAD0BD}">
      <dgm:prSet phldrT="[Text]"/>
      <dgm:spPr/>
      <dgm:t>
        <a:bodyPr/>
        <a:lstStyle/>
        <a:p>
          <a:r>
            <a:rPr lang="en-US" dirty="0" smtClean="0"/>
            <a:t>Media Market</a:t>
          </a:r>
          <a:endParaRPr lang="en-US" dirty="0"/>
        </a:p>
      </dgm:t>
    </dgm:pt>
    <dgm:pt modelId="{48BE2F3A-A537-4E94-924C-FD07270D4412}" type="parTrans" cxnId="{3D8C9794-F0B3-4A4E-A049-0564AF5B82FF}">
      <dgm:prSet/>
      <dgm:spPr/>
      <dgm:t>
        <a:bodyPr/>
        <a:lstStyle/>
        <a:p>
          <a:endParaRPr lang="en-US"/>
        </a:p>
      </dgm:t>
    </dgm:pt>
    <dgm:pt modelId="{F73C246C-74E8-4DE3-A85D-28F7593CBDEC}" type="sibTrans" cxnId="{3D8C9794-F0B3-4A4E-A049-0564AF5B82FF}">
      <dgm:prSet/>
      <dgm:spPr/>
      <dgm:t>
        <a:bodyPr/>
        <a:lstStyle/>
        <a:p>
          <a:endParaRPr lang="en-US"/>
        </a:p>
      </dgm:t>
    </dgm:pt>
    <dgm:pt modelId="{E25933A8-EDC9-49D3-96A8-7AC4246E7C23}">
      <dgm:prSet phldrT="[Text]"/>
      <dgm:spPr/>
      <dgm:t>
        <a:bodyPr/>
        <a:lstStyle/>
        <a:p>
          <a:r>
            <a:rPr lang="en-US" dirty="0" smtClean="0"/>
            <a:t>Channels</a:t>
          </a:r>
          <a:endParaRPr lang="en-US" dirty="0"/>
        </a:p>
      </dgm:t>
    </dgm:pt>
    <dgm:pt modelId="{2B38A57C-C6C5-493D-A24E-894385D4BCF3}" type="parTrans" cxnId="{057AEEAD-F28B-4C42-86B0-EEAD15A2D4F9}">
      <dgm:prSet/>
      <dgm:spPr/>
      <dgm:t>
        <a:bodyPr/>
        <a:lstStyle/>
        <a:p>
          <a:endParaRPr lang="en-US"/>
        </a:p>
      </dgm:t>
    </dgm:pt>
    <dgm:pt modelId="{29ECBF34-CC3E-4917-9DAD-E0403822BD1A}" type="sibTrans" cxnId="{057AEEAD-F28B-4C42-86B0-EEAD15A2D4F9}">
      <dgm:prSet/>
      <dgm:spPr/>
      <dgm:t>
        <a:bodyPr/>
        <a:lstStyle/>
        <a:p>
          <a:endParaRPr lang="en-US"/>
        </a:p>
      </dgm:t>
    </dgm:pt>
    <dgm:pt modelId="{B0D8DE62-5ABC-43ED-ABE6-FD68BE0E3DB2}">
      <dgm:prSet phldrT="[Text]"/>
      <dgm:spPr/>
      <dgm:t>
        <a:bodyPr/>
        <a:lstStyle/>
        <a:p>
          <a:r>
            <a:rPr lang="en-US" dirty="0" smtClean="0"/>
            <a:t>Communities</a:t>
          </a:r>
          <a:endParaRPr lang="en-US" dirty="0"/>
        </a:p>
      </dgm:t>
    </dgm:pt>
    <dgm:pt modelId="{890EB203-58FF-4473-B633-72C357E9704C}" type="parTrans" cxnId="{701F0828-04E2-437B-AD1E-6B45EF0C0C15}">
      <dgm:prSet/>
      <dgm:spPr/>
      <dgm:t>
        <a:bodyPr/>
        <a:lstStyle/>
        <a:p>
          <a:endParaRPr lang="en-US"/>
        </a:p>
      </dgm:t>
    </dgm:pt>
    <dgm:pt modelId="{E059AD08-3B9D-42E3-BFCE-C58A72F18F02}" type="sibTrans" cxnId="{701F0828-04E2-437B-AD1E-6B45EF0C0C15}">
      <dgm:prSet/>
      <dgm:spPr/>
      <dgm:t>
        <a:bodyPr/>
        <a:lstStyle/>
        <a:p>
          <a:endParaRPr lang="en-US"/>
        </a:p>
      </dgm:t>
    </dgm:pt>
    <dgm:pt modelId="{14577D99-DB2F-448B-9B9B-401E2DD39841}">
      <dgm:prSet phldrT="[Text]"/>
      <dgm:spPr/>
      <dgm:t>
        <a:bodyPr/>
        <a:lstStyle/>
        <a:p>
          <a:r>
            <a:rPr lang="en-US" dirty="0" smtClean="0"/>
            <a:t>Households</a:t>
          </a:r>
          <a:endParaRPr lang="en-US" dirty="0"/>
        </a:p>
      </dgm:t>
    </dgm:pt>
    <dgm:pt modelId="{8ECC26F1-9A32-4C5F-9E25-35CD90CEDD30}" type="parTrans" cxnId="{779B8FDB-2255-43DD-9745-67414217442F}">
      <dgm:prSet/>
      <dgm:spPr/>
      <dgm:t>
        <a:bodyPr/>
        <a:lstStyle/>
        <a:p>
          <a:endParaRPr lang="en-US"/>
        </a:p>
      </dgm:t>
    </dgm:pt>
    <dgm:pt modelId="{74696E7C-7CB8-44D8-AFE5-A52B2A33264C}" type="sibTrans" cxnId="{779B8FDB-2255-43DD-9745-67414217442F}">
      <dgm:prSet/>
      <dgm:spPr/>
      <dgm:t>
        <a:bodyPr/>
        <a:lstStyle/>
        <a:p>
          <a:endParaRPr lang="en-US"/>
        </a:p>
      </dgm:t>
    </dgm:pt>
    <dgm:pt modelId="{64EBDC6A-0E2F-4654-83E2-619B5A6B5BE8}" type="pres">
      <dgm:prSet presAssocID="{13BEB24E-FBC2-4816-AAB1-FA6CC32141B7}" presName="Name0" presStyleCnt="0">
        <dgm:presLayoutVars>
          <dgm:chMax val="7"/>
          <dgm:dir/>
          <dgm:animLvl val="lvl"/>
          <dgm:resizeHandles val="exact"/>
        </dgm:presLayoutVars>
      </dgm:prSet>
      <dgm:spPr/>
      <dgm:t>
        <a:bodyPr/>
        <a:lstStyle/>
        <a:p>
          <a:endParaRPr lang="en-US"/>
        </a:p>
      </dgm:t>
    </dgm:pt>
    <dgm:pt modelId="{403E7146-A43D-4670-9753-6DFC47812AF7}" type="pres">
      <dgm:prSet presAssocID="{B9B357DD-61DD-4FFD-92E2-168BAFBF01E2}" presName="circle1" presStyleLbl="node1" presStyleIdx="0" presStyleCnt="3"/>
      <dgm:spPr/>
    </dgm:pt>
    <dgm:pt modelId="{ADB5BF7C-30D7-4E8F-874D-1D26071D6774}" type="pres">
      <dgm:prSet presAssocID="{B9B357DD-61DD-4FFD-92E2-168BAFBF01E2}" presName="space" presStyleCnt="0"/>
      <dgm:spPr/>
    </dgm:pt>
    <dgm:pt modelId="{35EF8F5A-2E49-4EF7-9FE2-4C3D4375739B}" type="pres">
      <dgm:prSet presAssocID="{B9B357DD-61DD-4FFD-92E2-168BAFBF01E2}" presName="rect1" presStyleLbl="alignAcc1" presStyleIdx="0" presStyleCnt="3"/>
      <dgm:spPr/>
      <dgm:t>
        <a:bodyPr/>
        <a:lstStyle/>
        <a:p>
          <a:endParaRPr lang="en-US"/>
        </a:p>
      </dgm:t>
    </dgm:pt>
    <dgm:pt modelId="{273DFFAB-5C42-4F1C-A364-C6E9F4CE49A0}" type="pres">
      <dgm:prSet presAssocID="{0A08AB51-20BF-426B-821E-11527676A3D6}" presName="vertSpace2" presStyleLbl="node1" presStyleIdx="0" presStyleCnt="3"/>
      <dgm:spPr/>
    </dgm:pt>
    <dgm:pt modelId="{DCEC714B-A59C-4694-9123-8812E6C9F00B}" type="pres">
      <dgm:prSet presAssocID="{0A08AB51-20BF-426B-821E-11527676A3D6}" presName="circle2" presStyleLbl="node1" presStyleIdx="1" presStyleCnt="3"/>
      <dgm:spPr/>
    </dgm:pt>
    <dgm:pt modelId="{77882157-66DA-4308-A692-70B4C19151ED}" type="pres">
      <dgm:prSet presAssocID="{0A08AB51-20BF-426B-821E-11527676A3D6}" presName="rect2" presStyleLbl="alignAcc1" presStyleIdx="1" presStyleCnt="3"/>
      <dgm:spPr/>
      <dgm:t>
        <a:bodyPr/>
        <a:lstStyle/>
        <a:p>
          <a:endParaRPr lang="en-US"/>
        </a:p>
      </dgm:t>
    </dgm:pt>
    <dgm:pt modelId="{CB822F8B-0886-48FB-977B-E01C0E403C59}" type="pres">
      <dgm:prSet presAssocID="{7F3DD27E-6F65-44F9-81F3-21A2F6ED27BC}" presName="vertSpace3" presStyleLbl="node1" presStyleIdx="1" presStyleCnt="3"/>
      <dgm:spPr/>
    </dgm:pt>
    <dgm:pt modelId="{EED7D32B-96A7-4FAA-A1E4-C0F836AB0B5D}" type="pres">
      <dgm:prSet presAssocID="{7F3DD27E-6F65-44F9-81F3-21A2F6ED27BC}" presName="circle3" presStyleLbl="node1" presStyleIdx="2" presStyleCnt="3"/>
      <dgm:spPr/>
    </dgm:pt>
    <dgm:pt modelId="{4FD3832C-0CAB-4347-8D70-C1E1F34546E0}" type="pres">
      <dgm:prSet presAssocID="{7F3DD27E-6F65-44F9-81F3-21A2F6ED27BC}" presName="rect3" presStyleLbl="alignAcc1" presStyleIdx="2" presStyleCnt="3"/>
      <dgm:spPr/>
      <dgm:t>
        <a:bodyPr/>
        <a:lstStyle/>
        <a:p>
          <a:endParaRPr lang="en-US"/>
        </a:p>
      </dgm:t>
    </dgm:pt>
    <dgm:pt modelId="{F1050818-6703-4F86-A373-41F4E9B5F9CD}" type="pres">
      <dgm:prSet presAssocID="{B9B357DD-61DD-4FFD-92E2-168BAFBF01E2}" presName="rect1ParTx" presStyleLbl="alignAcc1" presStyleIdx="2" presStyleCnt="3">
        <dgm:presLayoutVars>
          <dgm:chMax val="1"/>
          <dgm:bulletEnabled val="1"/>
        </dgm:presLayoutVars>
      </dgm:prSet>
      <dgm:spPr/>
      <dgm:t>
        <a:bodyPr/>
        <a:lstStyle/>
        <a:p>
          <a:endParaRPr lang="en-US"/>
        </a:p>
      </dgm:t>
    </dgm:pt>
    <dgm:pt modelId="{2598E9F8-9D28-4C7D-8ED2-51B4CC1A6F02}" type="pres">
      <dgm:prSet presAssocID="{B9B357DD-61DD-4FFD-92E2-168BAFBF01E2}" presName="rect1ChTx" presStyleLbl="alignAcc1" presStyleIdx="2" presStyleCnt="3">
        <dgm:presLayoutVars>
          <dgm:bulletEnabled val="1"/>
        </dgm:presLayoutVars>
      </dgm:prSet>
      <dgm:spPr/>
      <dgm:t>
        <a:bodyPr/>
        <a:lstStyle/>
        <a:p>
          <a:endParaRPr lang="en-US"/>
        </a:p>
      </dgm:t>
    </dgm:pt>
    <dgm:pt modelId="{B08A5C88-12C9-4CD2-8CB9-BDD9F9BDD3BB}" type="pres">
      <dgm:prSet presAssocID="{0A08AB51-20BF-426B-821E-11527676A3D6}" presName="rect2ParTx" presStyleLbl="alignAcc1" presStyleIdx="2" presStyleCnt="3">
        <dgm:presLayoutVars>
          <dgm:chMax val="1"/>
          <dgm:bulletEnabled val="1"/>
        </dgm:presLayoutVars>
      </dgm:prSet>
      <dgm:spPr/>
      <dgm:t>
        <a:bodyPr/>
        <a:lstStyle/>
        <a:p>
          <a:endParaRPr lang="en-US"/>
        </a:p>
      </dgm:t>
    </dgm:pt>
    <dgm:pt modelId="{B6EDF576-26BC-43D4-89EF-B58F195EA42A}" type="pres">
      <dgm:prSet presAssocID="{0A08AB51-20BF-426B-821E-11527676A3D6}" presName="rect2ChTx" presStyleLbl="alignAcc1" presStyleIdx="2" presStyleCnt="3">
        <dgm:presLayoutVars>
          <dgm:bulletEnabled val="1"/>
        </dgm:presLayoutVars>
      </dgm:prSet>
      <dgm:spPr/>
      <dgm:t>
        <a:bodyPr/>
        <a:lstStyle/>
        <a:p>
          <a:endParaRPr lang="en-US"/>
        </a:p>
      </dgm:t>
    </dgm:pt>
    <dgm:pt modelId="{32FDE73D-3EC5-476A-B7D4-D4111CC4EF5F}" type="pres">
      <dgm:prSet presAssocID="{7F3DD27E-6F65-44F9-81F3-21A2F6ED27BC}" presName="rect3ParTx" presStyleLbl="alignAcc1" presStyleIdx="2" presStyleCnt="3">
        <dgm:presLayoutVars>
          <dgm:chMax val="1"/>
          <dgm:bulletEnabled val="1"/>
        </dgm:presLayoutVars>
      </dgm:prSet>
      <dgm:spPr/>
      <dgm:t>
        <a:bodyPr/>
        <a:lstStyle/>
        <a:p>
          <a:endParaRPr lang="en-US"/>
        </a:p>
      </dgm:t>
    </dgm:pt>
    <dgm:pt modelId="{5A4061AD-30A9-44D5-810A-8BC0BA83AAD5}" type="pres">
      <dgm:prSet presAssocID="{7F3DD27E-6F65-44F9-81F3-21A2F6ED27BC}" presName="rect3ChTx" presStyleLbl="alignAcc1" presStyleIdx="2" presStyleCnt="3">
        <dgm:presLayoutVars>
          <dgm:bulletEnabled val="1"/>
        </dgm:presLayoutVars>
      </dgm:prSet>
      <dgm:spPr/>
      <dgm:t>
        <a:bodyPr/>
        <a:lstStyle/>
        <a:p>
          <a:endParaRPr lang="en-US"/>
        </a:p>
      </dgm:t>
    </dgm:pt>
  </dgm:ptLst>
  <dgm:cxnLst>
    <dgm:cxn modelId="{4045CA3D-7240-4553-801E-18481F44355F}" srcId="{0A08AB51-20BF-426B-821E-11527676A3D6}" destId="{AB535B23-C473-4E36-8EF1-5DCD4D3F26E0}" srcOrd="0" destOrd="0" parTransId="{BBF2A14F-B26F-444E-9C12-9B64518246D6}" sibTransId="{4C36E1E1-1606-48CF-99D3-66F9B7059268}"/>
    <dgm:cxn modelId="{A04C2AA5-F5B9-41FB-B21C-B91B65AEB2DE}" type="presOf" srcId="{7F3DD27E-6F65-44F9-81F3-21A2F6ED27BC}" destId="{4FD3832C-0CAB-4347-8D70-C1E1F34546E0}" srcOrd="0" destOrd="0" presId="urn:microsoft.com/office/officeart/2005/8/layout/target3"/>
    <dgm:cxn modelId="{779A3342-6582-4F78-91C8-44B56216D0FE}" type="presOf" srcId="{5CB0E665-05D4-4F21-B671-AEED88FAD0BD}" destId="{2598E9F8-9D28-4C7D-8ED2-51B4CC1A6F02}" srcOrd="0" destOrd="1" presId="urn:microsoft.com/office/officeart/2005/8/layout/target3"/>
    <dgm:cxn modelId="{722FEA78-9AFC-4A23-A25B-F00CB8CBCA3C}" type="presOf" srcId="{E25933A8-EDC9-49D3-96A8-7AC4246E7C23}" destId="{2598E9F8-9D28-4C7D-8ED2-51B4CC1A6F02}" srcOrd="0" destOrd="2" presId="urn:microsoft.com/office/officeart/2005/8/layout/target3"/>
    <dgm:cxn modelId="{BF017EDF-4E31-4B5E-8FEF-A9C07E6D7CF8}" type="presOf" srcId="{764132E4-E227-450B-994F-7261DB16E9A9}" destId="{5A4061AD-30A9-44D5-810A-8BC0BA83AAD5}" srcOrd="0" destOrd="0" presId="urn:microsoft.com/office/officeart/2005/8/layout/target3"/>
    <dgm:cxn modelId="{08FD2D52-88F3-4A87-A700-081A60113214}" srcId="{7F3DD27E-6F65-44F9-81F3-21A2F6ED27BC}" destId="{A31BB3FE-F1FA-407D-A206-1FB5D31D3512}" srcOrd="2" destOrd="0" parTransId="{534D8D7F-DFEB-46CE-8973-97F9B9530E64}" sibTransId="{1A6A9CAC-B300-4A3A-BB4E-3874B7043935}"/>
    <dgm:cxn modelId="{701F0828-04E2-437B-AD1E-6B45EF0C0C15}" srcId="{0A08AB51-20BF-426B-821E-11527676A3D6}" destId="{B0D8DE62-5ABC-43ED-ABE6-FD68BE0E3DB2}" srcOrd="2" destOrd="0" parTransId="{890EB203-58FF-4473-B633-72C357E9704C}" sibTransId="{E059AD08-3B9D-42E3-BFCE-C58A72F18F02}"/>
    <dgm:cxn modelId="{2297B49C-8C33-42BD-8BEB-6DE797CAE250}" type="presOf" srcId="{0A08AB51-20BF-426B-821E-11527676A3D6}" destId="{B08A5C88-12C9-4CD2-8CB9-BDD9F9BDD3BB}" srcOrd="1" destOrd="0" presId="urn:microsoft.com/office/officeart/2005/8/layout/target3"/>
    <dgm:cxn modelId="{23394A3F-06D1-4156-8B2A-686FD6F7F8E2}" type="presOf" srcId="{D7E73F46-D0EA-461D-A7E4-3B5BE544ED39}" destId="{2598E9F8-9D28-4C7D-8ED2-51B4CC1A6F02}" srcOrd="0" destOrd="0" presId="urn:microsoft.com/office/officeart/2005/8/layout/target3"/>
    <dgm:cxn modelId="{EB938CF2-46AB-46CF-967E-5F65E994FFCD}" type="presOf" srcId="{13BEB24E-FBC2-4816-AAB1-FA6CC32141B7}" destId="{64EBDC6A-0E2F-4654-83E2-619B5A6B5BE8}" srcOrd="0" destOrd="0" presId="urn:microsoft.com/office/officeart/2005/8/layout/target3"/>
    <dgm:cxn modelId="{BF141882-D06F-4593-8396-5774DD0847C2}" type="presOf" srcId="{14577D99-DB2F-448B-9B9B-401E2DD39841}" destId="{5A4061AD-30A9-44D5-810A-8BC0BA83AAD5}" srcOrd="0" destOrd="1" presId="urn:microsoft.com/office/officeart/2005/8/layout/target3"/>
    <dgm:cxn modelId="{468A8A21-AB56-486F-A05C-EB81B04EE695}" type="presOf" srcId="{AB535B23-C473-4E36-8EF1-5DCD4D3F26E0}" destId="{B6EDF576-26BC-43D4-89EF-B58F195EA42A}" srcOrd="0" destOrd="0" presId="urn:microsoft.com/office/officeart/2005/8/layout/target3"/>
    <dgm:cxn modelId="{69115ECE-DCC0-4BC8-B834-3D4537044CDF}" srcId="{B9B357DD-61DD-4FFD-92E2-168BAFBF01E2}" destId="{D7E73F46-D0EA-461D-A7E4-3B5BE544ED39}" srcOrd="0" destOrd="0" parTransId="{032CB9DD-7A8B-41C3-8B3A-F3404A4ED6A7}" sibTransId="{C4360D16-C397-46B5-9A1C-E847FFC21594}"/>
    <dgm:cxn modelId="{7CDAB36D-5DB6-4864-9262-9E76B26F4BC3}" srcId="{7F3DD27E-6F65-44F9-81F3-21A2F6ED27BC}" destId="{764132E4-E227-450B-994F-7261DB16E9A9}" srcOrd="0" destOrd="0" parTransId="{B6715BFB-433E-4098-92F3-155CDD7F12C6}" sibTransId="{FC84026C-0CCA-426F-B3D4-5774F0EE4F28}"/>
    <dgm:cxn modelId="{6804F50E-36A1-4A0B-802A-DF71F5BA0718}" srcId="{13BEB24E-FBC2-4816-AAB1-FA6CC32141B7}" destId="{7F3DD27E-6F65-44F9-81F3-21A2F6ED27BC}" srcOrd="2" destOrd="0" parTransId="{820450E7-258E-4A54-8801-6603DF12F653}" sibTransId="{5F5AA3DF-6320-445C-B636-3B01D8D1E3F4}"/>
    <dgm:cxn modelId="{A5797F80-CDC6-40F6-9E42-E1E8A73DA081}" type="presOf" srcId="{0A08AB51-20BF-426B-821E-11527676A3D6}" destId="{77882157-66DA-4308-A692-70B4C19151ED}" srcOrd="0" destOrd="0" presId="urn:microsoft.com/office/officeart/2005/8/layout/target3"/>
    <dgm:cxn modelId="{588C1309-5181-4034-8AA4-D750019A65D4}" srcId="{13BEB24E-FBC2-4816-AAB1-FA6CC32141B7}" destId="{0A08AB51-20BF-426B-821E-11527676A3D6}" srcOrd="1" destOrd="0" parTransId="{808CE01B-4BBB-46C6-A4E5-E181283C0A9D}" sibTransId="{E6586D7B-F700-4015-8FD0-307A41C21B11}"/>
    <dgm:cxn modelId="{779B8FDB-2255-43DD-9745-67414217442F}" srcId="{7F3DD27E-6F65-44F9-81F3-21A2F6ED27BC}" destId="{14577D99-DB2F-448B-9B9B-401E2DD39841}" srcOrd="1" destOrd="0" parTransId="{8ECC26F1-9A32-4C5F-9E25-35CD90CEDD30}" sibTransId="{74696E7C-7CB8-44D8-AFE5-A52B2A33264C}"/>
    <dgm:cxn modelId="{1A79EB05-2DE6-4D61-A971-6CE0866A103B}" type="presOf" srcId="{7F3DD27E-6F65-44F9-81F3-21A2F6ED27BC}" destId="{32FDE73D-3EC5-476A-B7D4-D4111CC4EF5F}" srcOrd="1" destOrd="0" presId="urn:microsoft.com/office/officeart/2005/8/layout/target3"/>
    <dgm:cxn modelId="{3D8C9794-F0B3-4A4E-A049-0564AF5B82FF}" srcId="{B9B357DD-61DD-4FFD-92E2-168BAFBF01E2}" destId="{5CB0E665-05D4-4F21-B671-AEED88FAD0BD}" srcOrd="1" destOrd="0" parTransId="{48BE2F3A-A537-4E94-924C-FD07270D4412}" sibTransId="{F73C246C-74E8-4DE3-A85D-28F7593CBDEC}"/>
    <dgm:cxn modelId="{057AEEAD-F28B-4C42-86B0-EEAD15A2D4F9}" srcId="{B9B357DD-61DD-4FFD-92E2-168BAFBF01E2}" destId="{E25933A8-EDC9-49D3-96A8-7AC4246E7C23}" srcOrd="2" destOrd="0" parTransId="{2B38A57C-C6C5-493D-A24E-894385D4BCF3}" sibTransId="{29ECBF34-CC3E-4917-9DAD-E0403822BD1A}"/>
    <dgm:cxn modelId="{8CEAF04F-6CC5-43ED-BEA4-4F77A435DF90}" type="presOf" srcId="{B9B357DD-61DD-4FFD-92E2-168BAFBF01E2}" destId="{35EF8F5A-2E49-4EF7-9FE2-4C3D4375739B}" srcOrd="0" destOrd="0" presId="urn:microsoft.com/office/officeart/2005/8/layout/target3"/>
    <dgm:cxn modelId="{AF643B87-3E82-43BC-ABFB-6178AD84A1AA}" type="presOf" srcId="{A31BB3FE-F1FA-407D-A206-1FB5D31D3512}" destId="{5A4061AD-30A9-44D5-810A-8BC0BA83AAD5}" srcOrd="0" destOrd="2" presId="urn:microsoft.com/office/officeart/2005/8/layout/target3"/>
    <dgm:cxn modelId="{1E160A2C-B694-4FB3-A878-BD4E41C7F169}" type="presOf" srcId="{B0D8DE62-5ABC-43ED-ABE6-FD68BE0E3DB2}" destId="{B6EDF576-26BC-43D4-89EF-B58F195EA42A}" srcOrd="0" destOrd="2" presId="urn:microsoft.com/office/officeart/2005/8/layout/target3"/>
    <dgm:cxn modelId="{9BE49F3F-93D4-47C8-9C6F-694EABF93200}" srcId="{0A08AB51-20BF-426B-821E-11527676A3D6}" destId="{5D42B1FE-E1D0-4D27-8C35-EE9EDED5E298}" srcOrd="1" destOrd="0" parTransId="{F5EBCA1C-4D4D-4426-8E96-57AA4EF1E28B}" sibTransId="{F9524568-70EF-4944-A52C-3C29616F57A4}"/>
    <dgm:cxn modelId="{80536080-C006-4F3A-904F-132A617AE805}" type="presOf" srcId="{5D42B1FE-E1D0-4D27-8C35-EE9EDED5E298}" destId="{B6EDF576-26BC-43D4-89EF-B58F195EA42A}" srcOrd="0" destOrd="1" presId="urn:microsoft.com/office/officeart/2005/8/layout/target3"/>
    <dgm:cxn modelId="{1DFA0E8D-14E4-4DBC-8727-C1CD9F08836C}" srcId="{13BEB24E-FBC2-4816-AAB1-FA6CC32141B7}" destId="{B9B357DD-61DD-4FFD-92E2-168BAFBF01E2}" srcOrd="0" destOrd="0" parTransId="{FA6693F7-36D9-4D3B-BD8A-2FF84D1F22C8}" sibTransId="{19BCF576-E3DD-4136-9327-B7BF7DC0BFDC}"/>
    <dgm:cxn modelId="{9CA24D5A-A784-4755-A437-577CDBF611FA}" type="presOf" srcId="{B9B357DD-61DD-4FFD-92E2-168BAFBF01E2}" destId="{F1050818-6703-4F86-A373-41F4E9B5F9CD}" srcOrd="1" destOrd="0" presId="urn:microsoft.com/office/officeart/2005/8/layout/target3"/>
    <dgm:cxn modelId="{A335670D-D2F3-4D94-B297-9A3C447B894B}" type="presParOf" srcId="{64EBDC6A-0E2F-4654-83E2-619B5A6B5BE8}" destId="{403E7146-A43D-4670-9753-6DFC47812AF7}" srcOrd="0" destOrd="0" presId="urn:microsoft.com/office/officeart/2005/8/layout/target3"/>
    <dgm:cxn modelId="{0317EF8E-35E4-4912-A7B7-685609FFAA32}" type="presParOf" srcId="{64EBDC6A-0E2F-4654-83E2-619B5A6B5BE8}" destId="{ADB5BF7C-30D7-4E8F-874D-1D26071D6774}" srcOrd="1" destOrd="0" presId="urn:microsoft.com/office/officeart/2005/8/layout/target3"/>
    <dgm:cxn modelId="{E9357E31-0166-449E-9138-7876AE819875}" type="presParOf" srcId="{64EBDC6A-0E2F-4654-83E2-619B5A6B5BE8}" destId="{35EF8F5A-2E49-4EF7-9FE2-4C3D4375739B}" srcOrd="2" destOrd="0" presId="urn:microsoft.com/office/officeart/2005/8/layout/target3"/>
    <dgm:cxn modelId="{AB5E0880-EFBB-499B-83F2-7278B5C34F99}" type="presParOf" srcId="{64EBDC6A-0E2F-4654-83E2-619B5A6B5BE8}" destId="{273DFFAB-5C42-4F1C-A364-C6E9F4CE49A0}" srcOrd="3" destOrd="0" presId="urn:microsoft.com/office/officeart/2005/8/layout/target3"/>
    <dgm:cxn modelId="{7EFAF6F8-424A-402F-B050-9691EF4BC345}" type="presParOf" srcId="{64EBDC6A-0E2F-4654-83E2-619B5A6B5BE8}" destId="{DCEC714B-A59C-4694-9123-8812E6C9F00B}" srcOrd="4" destOrd="0" presId="urn:microsoft.com/office/officeart/2005/8/layout/target3"/>
    <dgm:cxn modelId="{5AA6FFAE-130E-4020-A1D2-A322C687A7F2}" type="presParOf" srcId="{64EBDC6A-0E2F-4654-83E2-619B5A6B5BE8}" destId="{77882157-66DA-4308-A692-70B4C19151ED}" srcOrd="5" destOrd="0" presId="urn:microsoft.com/office/officeart/2005/8/layout/target3"/>
    <dgm:cxn modelId="{29A242BF-BE9E-4971-9929-03F3158B2142}" type="presParOf" srcId="{64EBDC6A-0E2F-4654-83E2-619B5A6B5BE8}" destId="{CB822F8B-0886-48FB-977B-E01C0E403C59}" srcOrd="6" destOrd="0" presId="urn:microsoft.com/office/officeart/2005/8/layout/target3"/>
    <dgm:cxn modelId="{75753DC4-A735-4B4A-A4E9-80638F608D0A}" type="presParOf" srcId="{64EBDC6A-0E2F-4654-83E2-619B5A6B5BE8}" destId="{EED7D32B-96A7-4FAA-A1E4-C0F836AB0B5D}" srcOrd="7" destOrd="0" presId="urn:microsoft.com/office/officeart/2005/8/layout/target3"/>
    <dgm:cxn modelId="{082B3C14-B7C1-40EF-8BFE-9A14F8B972B7}" type="presParOf" srcId="{64EBDC6A-0E2F-4654-83E2-619B5A6B5BE8}" destId="{4FD3832C-0CAB-4347-8D70-C1E1F34546E0}" srcOrd="8" destOrd="0" presId="urn:microsoft.com/office/officeart/2005/8/layout/target3"/>
    <dgm:cxn modelId="{6CF9CA0E-2D58-43E9-B589-EB3E7AAB5311}" type="presParOf" srcId="{64EBDC6A-0E2F-4654-83E2-619B5A6B5BE8}" destId="{F1050818-6703-4F86-A373-41F4E9B5F9CD}" srcOrd="9" destOrd="0" presId="urn:microsoft.com/office/officeart/2005/8/layout/target3"/>
    <dgm:cxn modelId="{03FF85B3-29C4-42A9-8806-D9DD894BEE41}" type="presParOf" srcId="{64EBDC6A-0E2F-4654-83E2-619B5A6B5BE8}" destId="{2598E9F8-9D28-4C7D-8ED2-51B4CC1A6F02}" srcOrd="10" destOrd="0" presId="urn:microsoft.com/office/officeart/2005/8/layout/target3"/>
    <dgm:cxn modelId="{2895A147-D8A1-4816-B5F6-28938D261A0C}" type="presParOf" srcId="{64EBDC6A-0E2F-4654-83E2-619B5A6B5BE8}" destId="{B08A5C88-12C9-4CD2-8CB9-BDD9F9BDD3BB}" srcOrd="11" destOrd="0" presId="urn:microsoft.com/office/officeart/2005/8/layout/target3"/>
    <dgm:cxn modelId="{74D740AD-8765-4C9E-B771-DCFC5559C4F0}" type="presParOf" srcId="{64EBDC6A-0E2F-4654-83E2-619B5A6B5BE8}" destId="{B6EDF576-26BC-43D4-89EF-B58F195EA42A}" srcOrd="12" destOrd="0" presId="urn:microsoft.com/office/officeart/2005/8/layout/target3"/>
    <dgm:cxn modelId="{56F573AB-F288-4D48-B109-21D7A73D4315}" type="presParOf" srcId="{64EBDC6A-0E2F-4654-83E2-619B5A6B5BE8}" destId="{32FDE73D-3EC5-476A-B7D4-D4111CC4EF5F}" srcOrd="13" destOrd="0" presId="urn:microsoft.com/office/officeart/2005/8/layout/target3"/>
    <dgm:cxn modelId="{30BEEC2A-6B46-40B3-92C4-73262CC89317}" type="presParOf" srcId="{64EBDC6A-0E2F-4654-83E2-619B5A6B5BE8}" destId="{5A4061AD-30A9-44D5-810A-8BC0BA83AAD5}" srcOrd="14" destOrd="0" presId="urn:microsoft.com/office/officeart/2005/8/layout/target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03E7146-A43D-4670-9753-6DFC47812AF7}">
      <dsp:nvSpPr>
        <dsp:cNvPr id="0" name=""/>
        <dsp:cNvSpPr/>
      </dsp:nvSpPr>
      <dsp:spPr>
        <a:xfrm>
          <a:off x="0" y="205739"/>
          <a:ext cx="3246120" cy="3246120"/>
        </a:xfrm>
        <a:prstGeom prst="pie">
          <a:avLst>
            <a:gd name="adj1" fmla="val 5400000"/>
            <a:gd name="adj2" fmla="val 1620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5EF8F5A-2E49-4EF7-9FE2-4C3D4375739B}">
      <dsp:nvSpPr>
        <dsp:cNvPr id="0" name=""/>
        <dsp:cNvSpPr/>
      </dsp:nvSpPr>
      <dsp:spPr>
        <a:xfrm>
          <a:off x="1623060" y="205739"/>
          <a:ext cx="3787140" cy="324612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2870" tIns="102870" rIns="102870" bIns="102870" numCol="1" spcCol="1270" anchor="ctr" anchorCtr="0">
          <a:noAutofit/>
        </a:bodyPr>
        <a:lstStyle/>
        <a:p>
          <a:pPr lvl="0" algn="ctr" defTabSz="1200150">
            <a:lnSpc>
              <a:spcPct val="90000"/>
            </a:lnSpc>
            <a:spcBef>
              <a:spcPct val="0"/>
            </a:spcBef>
            <a:spcAft>
              <a:spcPct val="35000"/>
            </a:spcAft>
          </a:pPr>
          <a:r>
            <a:rPr lang="en-US" sz="2700" kern="1200" dirty="0" smtClean="0"/>
            <a:t>Umbrella Marketing</a:t>
          </a:r>
          <a:endParaRPr lang="en-US" sz="2700" kern="1200" dirty="0"/>
        </a:p>
      </dsp:txBody>
      <dsp:txXfrm>
        <a:off x="1623060" y="205739"/>
        <a:ext cx="1893570" cy="973838"/>
      </dsp:txXfrm>
    </dsp:sp>
    <dsp:sp modelId="{DCEC714B-A59C-4694-9123-8812E6C9F00B}">
      <dsp:nvSpPr>
        <dsp:cNvPr id="0" name=""/>
        <dsp:cNvSpPr/>
      </dsp:nvSpPr>
      <dsp:spPr>
        <a:xfrm>
          <a:off x="568072" y="1179578"/>
          <a:ext cx="2109975" cy="2109975"/>
        </a:xfrm>
        <a:prstGeom prst="pie">
          <a:avLst>
            <a:gd name="adj1" fmla="val 5400000"/>
            <a:gd name="adj2" fmla="val 1620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7882157-66DA-4308-A692-70B4C19151ED}">
      <dsp:nvSpPr>
        <dsp:cNvPr id="0" name=""/>
        <dsp:cNvSpPr/>
      </dsp:nvSpPr>
      <dsp:spPr>
        <a:xfrm>
          <a:off x="1623060" y="1179578"/>
          <a:ext cx="3787140" cy="2109975"/>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2870" tIns="102870" rIns="102870" bIns="102870" numCol="1" spcCol="1270" anchor="ctr" anchorCtr="0">
          <a:noAutofit/>
        </a:bodyPr>
        <a:lstStyle/>
        <a:p>
          <a:pPr lvl="0" algn="ctr" defTabSz="1200150">
            <a:lnSpc>
              <a:spcPct val="90000"/>
            </a:lnSpc>
            <a:spcBef>
              <a:spcPct val="0"/>
            </a:spcBef>
            <a:spcAft>
              <a:spcPct val="35000"/>
            </a:spcAft>
          </a:pPr>
          <a:r>
            <a:rPr lang="en-US" sz="2700" kern="1200" dirty="0" smtClean="0"/>
            <a:t>CBO Efforts</a:t>
          </a:r>
          <a:endParaRPr lang="en-US" sz="2700" kern="1200" dirty="0"/>
        </a:p>
      </dsp:txBody>
      <dsp:txXfrm>
        <a:off x="1623060" y="1179578"/>
        <a:ext cx="1893570" cy="973834"/>
      </dsp:txXfrm>
    </dsp:sp>
    <dsp:sp modelId="{EED7D32B-96A7-4FAA-A1E4-C0F836AB0B5D}">
      <dsp:nvSpPr>
        <dsp:cNvPr id="0" name=""/>
        <dsp:cNvSpPr/>
      </dsp:nvSpPr>
      <dsp:spPr>
        <a:xfrm>
          <a:off x="1136142" y="2153412"/>
          <a:ext cx="973835" cy="973835"/>
        </a:xfrm>
        <a:prstGeom prst="pie">
          <a:avLst>
            <a:gd name="adj1" fmla="val 5400000"/>
            <a:gd name="adj2" fmla="val 1620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FD3832C-0CAB-4347-8D70-C1E1F34546E0}">
      <dsp:nvSpPr>
        <dsp:cNvPr id="0" name=""/>
        <dsp:cNvSpPr/>
      </dsp:nvSpPr>
      <dsp:spPr>
        <a:xfrm>
          <a:off x="1623060" y="2153412"/>
          <a:ext cx="3787140" cy="973835"/>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2870" tIns="102870" rIns="102870" bIns="102870" numCol="1" spcCol="1270" anchor="ctr" anchorCtr="0">
          <a:noAutofit/>
        </a:bodyPr>
        <a:lstStyle/>
        <a:p>
          <a:pPr lvl="0" algn="ctr" defTabSz="1200150">
            <a:lnSpc>
              <a:spcPct val="90000"/>
            </a:lnSpc>
            <a:spcBef>
              <a:spcPct val="0"/>
            </a:spcBef>
            <a:spcAft>
              <a:spcPct val="35000"/>
            </a:spcAft>
          </a:pPr>
          <a:r>
            <a:rPr lang="en-US" sz="2700" kern="1200" dirty="0" smtClean="0"/>
            <a:t>Mailers</a:t>
          </a:r>
          <a:endParaRPr lang="en-US" sz="2700" kern="1200" dirty="0"/>
        </a:p>
      </dsp:txBody>
      <dsp:txXfrm>
        <a:off x="1623060" y="2153412"/>
        <a:ext cx="1893570" cy="973835"/>
      </dsp:txXfrm>
    </dsp:sp>
    <dsp:sp modelId="{2598E9F8-9D28-4C7D-8ED2-51B4CC1A6F02}">
      <dsp:nvSpPr>
        <dsp:cNvPr id="0" name=""/>
        <dsp:cNvSpPr/>
      </dsp:nvSpPr>
      <dsp:spPr>
        <a:xfrm>
          <a:off x="3516630" y="205739"/>
          <a:ext cx="1893570" cy="973838"/>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marL="171450" lvl="1" indent="-171450" algn="l" defTabSz="755650">
            <a:lnSpc>
              <a:spcPct val="90000"/>
            </a:lnSpc>
            <a:spcBef>
              <a:spcPct val="0"/>
            </a:spcBef>
            <a:spcAft>
              <a:spcPct val="15000"/>
            </a:spcAft>
            <a:buChar char="••"/>
          </a:pPr>
          <a:r>
            <a:rPr lang="en-US" sz="1700" kern="1200" dirty="0" smtClean="0"/>
            <a:t>Message</a:t>
          </a:r>
          <a:endParaRPr lang="en-US" sz="1700" kern="1200" dirty="0"/>
        </a:p>
        <a:p>
          <a:pPr marL="171450" lvl="1" indent="-171450" algn="l" defTabSz="755650">
            <a:lnSpc>
              <a:spcPct val="90000"/>
            </a:lnSpc>
            <a:spcBef>
              <a:spcPct val="0"/>
            </a:spcBef>
            <a:spcAft>
              <a:spcPct val="15000"/>
            </a:spcAft>
            <a:buChar char="••"/>
          </a:pPr>
          <a:r>
            <a:rPr lang="en-US" sz="1700" kern="1200" dirty="0" smtClean="0"/>
            <a:t>Media Market</a:t>
          </a:r>
          <a:endParaRPr lang="en-US" sz="1700" kern="1200" dirty="0"/>
        </a:p>
        <a:p>
          <a:pPr marL="171450" lvl="1" indent="-171450" algn="l" defTabSz="755650">
            <a:lnSpc>
              <a:spcPct val="90000"/>
            </a:lnSpc>
            <a:spcBef>
              <a:spcPct val="0"/>
            </a:spcBef>
            <a:spcAft>
              <a:spcPct val="15000"/>
            </a:spcAft>
            <a:buChar char="••"/>
          </a:pPr>
          <a:r>
            <a:rPr lang="en-US" sz="1700" kern="1200" dirty="0" smtClean="0"/>
            <a:t>Channels</a:t>
          </a:r>
          <a:endParaRPr lang="en-US" sz="1700" kern="1200" dirty="0"/>
        </a:p>
      </dsp:txBody>
      <dsp:txXfrm>
        <a:off x="3516630" y="205739"/>
        <a:ext cx="1893570" cy="973838"/>
      </dsp:txXfrm>
    </dsp:sp>
    <dsp:sp modelId="{B6EDF576-26BC-43D4-89EF-B58F195EA42A}">
      <dsp:nvSpPr>
        <dsp:cNvPr id="0" name=""/>
        <dsp:cNvSpPr/>
      </dsp:nvSpPr>
      <dsp:spPr>
        <a:xfrm>
          <a:off x="3516630" y="1179578"/>
          <a:ext cx="1893570" cy="973834"/>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marL="171450" lvl="1" indent="-171450" algn="l" defTabSz="755650">
            <a:lnSpc>
              <a:spcPct val="90000"/>
            </a:lnSpc>
            <a:spcBef>
              <a:spcPct val="0"/>
            </a:spcBef>
            <a:spcAft>
              <a:spcPct val="15000"/>
            </a:spcAft>
            <a:buChar char="••"/>
          </a:pPr>
          <a:r>
            <a:rPr lang="en-US" sz="1700" kern="1200" dirty="0" smtClean="0"/>
            <a:t>Message </a:t>
          </a:r>
          <a:endParaRPr lang="en-US" sz="1700" kern="1200" dirty="0"/>
        </a:p>
        <a:p>
          <a:pPr marL="171450" lvl="1" indent="-171450" algn="l" defTabSz="755650">
            <a:lnSpc>
              <a:spcPct val="90000"/>
            </a:lnSpc>
            <a:spcBef>
              <a:spcPct val="0"/>
            </a:spcBef>
            <a:spcAft>
              <a:spcPct val="15000"/>
            </a:spcAft>
            <a:buChar char="••"/>
          </a:pPr>
          <a:r>
            <a:rPr lang="en-US" sz="1700" kern="1200" dirty="0" smtClean="0"/>
            <a:t>CBOs</a:t>
          </a:r>
          <a:endParaRPr lang="en-US" sz="1700" kern="1200" dirty="0"/>
        </a:p>
        <a:p>
          <a:pPr marL="171450" lvl="1" indent="-171450" algn="l" defTabSz="755650">
            <a:lnSpc>
              <a:spcPct val="90000"/>
            </a:lnSpc>
            <a:spcBef>
              <a:spcPct val="0"/>
            </a:spcBef>
            <a:spcAft>
              <a:spcPct val="15000"/>
            </a:spcAft>
            <a:buChar char="••"/>
          </a:pPr>
          <a:r>
            <a:rPr lang="en-US" sz="1700" kern="1200" dirty="0" smtClean="0"/>
            <a:t>Communities</a:t>
          </a:r>
          <a:endParaRPr lang="en-US" sz="1700" kern="1200" dirty="0"/>
        </a:p>
      </dsp:txBody>
      <dsp:txXfrm>
        <a:off x="3516630" y="1179578"/>
        <a:ext cx="1893570" cy="973834"/>
      </dsp:txXfrm>
    </dsp:sp>
    <dsp:sp modelId="{5A4061AD-30A9-44D5-810A-8BC0BA83AAD5}">
      <dsp:nvSpPr>
        <dsp:cNvPr id="0" name=""/>
        <dsp:cNvSpPr/>
      </dsp:nvSpPr>
      <dsp:spPr>
        <a:xfrm>
          <a:off x="3516630" y="2153412"/>
          <a:ext cx="1893570" cy="973835"/>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marL="171450" lvl="1" indent="-171450" algn="l" defTabSz="755650">
            <a:lnSpc>
              <a:spcPct val="90000"/>
            </a:lnSpc>
            <a:spcBef>
              <a:spcPct val="0"/>
            </a:spcBef>
            <a:spcAft>
              <a:spcPct val="15000"/>
            </a:spcAft>
            <a:buChar char="••"/>
          </a:pPr>
          <a:r>
            <a:rPr lang="en-US" sz="1700" kern="1200" dirty="0" smtClean="0"/>
            <a:t>Message</a:t>
          </a:r>
          <a:endParaRPr lang="en-US" sz="1700" kern="1200" dirty="0"/>
        </a:p>
        <a:p>
          <a:pPr marL="171450" lvl="1" indent="-171450" algn="l" defTabSz="755650">
            <a:lnSpc>
              <a:spcPct val="90000"/>
            </a:lnSpc>
            <a:spcBef>
              <a:spcPct val="0"/>
            </a:spcBef>
            <a:spcAft>
              <a:spcPct val="15000"/>
            </a:spcAft>
            <a:buChar char="••"/>
          </a:pPr>
          <a:r>
            <a:rPr lang="en-US" sz="1700" kern="1200" dirty="0" smtClean="0"/>
            <a:t>Households</a:t>
          </a:r>
          <a:endParaRPr lang="en-US" sz="1700" kern="1200" dirty="0"/>
        </a:p>
        <a:p>
          <a:pPr marL="171450" lvl="1" indent="-171450" algn="l" defTabSz="755650">
            <a:lnSpc>
              <a:spcPct val="90000"/>
            </a:lnSpc>
            <a:spcBef>
              <a:spcPct val="0"/>
            </a:spcBef>
            <a:spcAft>
              <a:spcPct val="15000"/>
            </a:spcAft>
            <a:buChar char="••"/>
          </a:pPr>
          <a:r>
            <a:rPr lang="en-US" sz="1700" kern="1200" dirty="0" smtClean="0"/>
            <a:t>Frequency</a:t>
          </a:r>
          <a:endParaRPr lang="en-US" sz="1700" kern="1200" dirty="0"/>
        </a:p>
      </dsp:txBody>
      <dsp:txXfrm>
        <a:off x="3516630" y="2153412"/>
        <a:ext cx="1893570" cy="973835"/>
      </dsp:txXfrm>
    </dsp:sp>
  </dsp:spTree>
</dsp:drawing>
</file>

<file path=ppt/diagrams/layout1.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fld id="{1EA939B5-913F-45A2-AADE-F1FCF287D958}" type="datetimeFigureOut">
              <a:rPr lang="en-US" smtClean="0"/>
              <a:pPr/>
              <a:t>10/24/2011</a:t>
            </a:fld>
            <a:endParaRPr lang="en-US"/>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3784FE52-51EE-4FF0-931D-CB666A3D3AE9}"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5B70EBA4-0C6A-42D9-88AE-208861DB3BDC}" type="datetimeFigureOut">
              <a:rPr lang="en-US" smtClean="0"/>
              <a:pPr/>
              <a:t>10/24/2011</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D61EBE91-E446-4396-85BA-3A228F103613}"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We can learn lessons from both experimental and quasi-experimental designs to</a:t>
            </a:r>
            <a:r>
              <a:rPr lang="en-US" baseline="0" dirty="0" smtClean="0"/>
              <a:t> date…</a:t>
            </a:r>
            <a:endParaRPr lang="en-US" dirty="0" smtClean="0"/>
          </a:p>
          <a:p>
            <a:endParaRPr lang="en-US" dirty="0"/>
          </a:p>
        </p:txBody>
      </p:sp>
      <p:sp>
        <p:nvSpPr>
          <p:cNvPr id="4" name="Slide Number Placeholder 3"/>
          <p:cNvSpPr>
            <a:spLocks noGrp="1"/>
          </p:cNvSpPr>
          <p:nvPr>
            <p:ph type="sldNum" sz="quarter" idx="10"/>
          </p:nvPr>
        </p:nvSpPr>
        <p:spPr/>
        <p:txBody>
          <a:bodyPr/>
          <a:lstStyle/>
          <a:p>
            <a:fld id="{D61EBE91-E446-4396-85BA-3A228F103613}" type="slidenum">
              <a:rPr lang="en-US" smtClean="0"/>
              <a:pPr/>
              <a:t>6</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Times New Roman" pitchFamily="18" charset="0"/>
                <a:ea typeface="+mn-ea"/>
                <a:cs typeface="Arial" charset="0"/>
              </a:rPr>
              <a:t>The research methodology we used to estimate</a:t>
            </a:r>
            <a:r>
              <a:rPr lang="en-US" sz="1200" kern="1200" baseline="0" dirty="0" smtClean="0">
                <a:solidFill>
                  <a:schemeClr val="tx1"/>
                </a:solidFill>
                <a:latin typeface="Times New Roman" pitchFamily="18" charset="0"/>
                <a:ea typeface="+mn-ea"/>
                <a:cs typeface="Arial" charset="0"/>
              </a:rPr>
              <a:t> energy savings was a </a:t>
            </a:r>
            <a:r>
              <a:rPr lang="en-US" sz="1200" dirty="0" smtClean="0"/>
              <a:t>Quasi-experimental design, more specifically a pre &amp; post billing analysis with a participant &amp; comparison group </a:t>
            </a:r>
          </a:p>
          <a:p>
            <a:r>
              <a:rPr lang="en-US" sz="1200" kern="1200" dirty="0" smtClean="0">
                <a:solidFill>
                  <a:schemeClr val="tx1"/>
                </a:solidFill>
                <a:latin typeface="Times New Roman" pitchFamily="18" charset="0"/>
                <a:ea typeface="+mn-ea"/>
                <a:cs typeface="Arial" charset="0"/>
              </a:rPr>
              <a:t>We</a:t>
            </a:r>
            <a:r>
              <a:rPr lang="en-US" sz="1200" kern="1200" baseline="0" dirty="0" smtClean="0">
                <a:solidFill>
                  <a:schemeClr val="tx1"/>
                </a:solidFill>
                <a:latin typeface="Times New Roman" pitchFamily="18" charset="0"/>
                <a:ea typeface="+mn-ea"/>
                <a:cs typeface="Arial" charset="0"/>
              </a:rPr>
              <a:t> had over 16,000 customers and with their billing data were included in our model.</a:t>
            </a:r>
            <a:endParaRPr lang="en-US" sz="1200" kern="1200" dirty="0" smtClean="0">
              <a:solidFill>
                <a:schemeClr val="tx1"/>
              </a:solidFill>
              <a:latin typeface="Times New Roman" pitchFamily="18" charset="0"/>
              <a:ea typeface="+mn-ea"/>
              <a:cs typeface="Arial" charset="0"/>
            </a:endParaRPr>
          </a:p>
          <a:p>
            <a:r>
              <a:rPr lang="en-US" sz="1200" kern="1200" dirty="0" smtClean="0">
                <a:solidFill>
                  <a:schemeClr val="tx1"/>
                </a:solidFill>
                <a:latin typeface="Times New Roman" pitchFamily="18" charset="0"/>
                <a:ea typeface="+mn-ea"/>
                <a:cs typeface="Arial" charset="0"/>
              </a:rPr>
              <a:t>The comparison group allows the model to take into account factors that influence usage in the population over the same time period. The comparison group was drawn from users in 2009 to minimize self-selection bias. That is, the comparison group was hypothesized to be similar to the 2008 participant group in terms of how they thought about energy reduction and their self-driven desire to make changes. </a:t>
            </a:r>
          </a:p>
          <a:p>
            <a:r>
              <a:rPr lang="en-US" sz="1200" kern="1200" dirty="0" smtClean="0">
                <a:solidFill>
                  <a:schemeClr val="tx1"/>
                </a:solidFill>
                <a:latin typeface="Times New Roman" pitchFamily="18" charset="0"/>
                <a:ea typeface="+mn-ea"/>
                <a:cs typeface="Arial" charset="0"/>
              </a:rPr>
              <a:t>From the model, we are able to estimate for each level, the average daily decrease in energy usage. The participant’s energy usage is compared to their own consumption prior to participating, as well as to the comparison group’s consumption. </a:t>
            </a:r>
          </a:p>
        </p:txBody>
      </p:sp>
      <p:sp>
        <p:nvSpPr>
          <p:cNvPr id="4" name="Slide Number Placeholder 3"/>
          <p:cNvSpPr>
            <a:spLocks noGrp="1"/>
          </p:cNvSpPr>
          <p:nvPr>
            <p:ph type="sldNum" sz="quarter" idx="10"/>
          </p:nvPr>
        </p:nvSpPr>
        <p:spPr/>
        <p:txBody>
          <a:bodyPr/>
          <a:lstStyle/>
          <a:p>
            <a:fld id="{D61EBE91-E446-4396-85BA-3A228F103613}" type="slidenum">
              <a:rPr lang="en-US" smtClean="0"/>
              <a:pPr/>
              <a:t>40</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Times New Roman" pitchFamily="18" charset="0"/>
                <a:ea typeface="+mn-ea"/>
                <a:cs typeface="Arial" charset="0"/>
              </a:rPr>
              <a:t>The research methodology we used to estimate</a:t>
            </a:r>
            <a:r>
              <a:rPr lang="en-US" sz="1200" kern="1200" baseline="0" dirty="0" smtClean="0">
                <a:solidFill>
                  <a:schemeClr val="tx1"/>
                </a:solidFill>
                <a:latin typeface="Times New Roman" pitchFamily="18" charset="0"/>
                <a:ea typeface="+mn-ea"/>
                <a:cs typeface="Arial" charset="0"/>
              </a:rPr>
              <a:t> energy savings was a </a:t>
            </a:r>
            <a:r>
              <a:rPr lang="en-US" sz="1200" dirty="0" smtClean="0"/>
              <a:t>Quasi-experimental design, more specifically a pre &amp; post billing analysis with a participant &amp; comparison group </a:t>
            </a:r>
          </a:p>
          <a:p>
            <a:r>
              <a:rPr lang="en-US" sz="1200" kern="1200" dirty="0" smtClean="0">
                <a:solidFill>
                  <a:schemeClr val="tx1"/>
                </a:solidFill>
                <a:latin typeface="Times New Roman" pitchFamily="18" charset="0"/>
                <a:ea typeface="+mn-ea"/>
                <a:cs typeface="Arial" charset="0"/>
              </a:rPr>
              <a:t>We</a:t>
            </a:r>
            <a:r>
              <a:rPr lang="en-US" sz="1200" kern="1200" baseline="0" dirty="0" smtClean="0">
                <a:solidFill>
                  <a:schemeClr val="tx1"/>
                </a:solidFill>
                <a:latin typeface="Times New Roman" pitchFamily="18" charset="0"/>
                <a:ea typeface="+mn-ea"/>
                <a:cs typeface="Arial" charset="0"/>
              </a:rPr>
              <a:t> had over 16,000 customers and with their billing data were included in our model.</a:t>
            </a:r>
            <a:endParaRPr lang="en-US" sz="1200" kern="1200" dirty="0" smtClean="0">
              <a:solidFill>
                <a:schemeClr val="tx1"/>
              </a:solidFill>
              <a:latin typeface="Times New Roman" pitchFamily="18" charset="0"/>
              <a:ea typeface="+mn-ea"/>
              <a:cs typeface="Arial" charset="0"/>
            </a:endParaRPr>
          </a:p>
          <a:p>
            <a:r>
              <a:rPr lang="en-US" sz="1200" kern="1200" dirty="0" smtClean="0">
                <a:solidFill>
                  <a:schemeClr val="tx1"/>
                </a:solidFill>
                <a:latin typeface="Times New Roman" pitchFamily="18" charset="0"/>
                <a:ea typeface="+mn-ea"/>
                <a:cs typeface="Arial" charset="0"/>
              </a:rPr>
              <a:t>The comparison group allows the model to take into account factors that influence usage in the population over the same time period. The comparison group was drawn from users in 2009 to minimize self-selection bias. That is, the comparison group was hypothesized to be similar to the 2008 participant group in terms of how they thought about energy reduction and their self-driven desire to make changes. </a:t>
            </a:r>
          </a:p>
          <a:p>
            <a:r>
              <a:rPr lang="en-US" sz="1200" kern="1200" dirty="0" smtClean="0">
                <a:solidFill>
                  <a:schemeClr val="tx1"/>
                </a:solidFill>
                <a:latin typeface="Times New Roman" pitchFamily="18" charset="0"/>
                <a:ea typeface="+mn-ea"/>
                <a:cs typeface="Arial" charset="0"/>
              </a:rPr>
              <a:t>From the model, we are able to estimate for each level, the average daily decrease in energy usage. The participant’s energy usage is compared to their own consumption prior to participating, as well as to the comparison group’s consumption. </a:t>
            </a:r>
          </a:p>
        </p:txBody>
      </p:sp>
      <p:sp>
        <p:nvSpPr>
          <p:cNvPr id="4" name="Slide Number Placeholder 3"/>
          <p:cNvSpPr>
            <a:spLocks noGrp="1"/>
          </p:cNvSpPr>
          <p:nvPr>
            <p:ph type="sldNum" sz="quarter" idx="10"/>
          </p:nvPr>
        </p:nvSpPr>
        <p:spPr/>
        <p:txBody>
          <a:bodyPr/>
          <a:lstStyle/>
          <a:p>
            <a:fld id="{D61EBE91-E446-4396-85BA-3A228F103613}" type="slidenum">
              <a:rPr lang="en-US" smtClean="0"/>
              <a:pPr/>
              <a:t>42</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200" kern="1200" dirty="0" smtClean="0">
              <a:solidFill>
                <a:schemeClr val="tx1"/>
              </a:solidFill>
              <a:latin typeface="Times New Roman" pitchFamily="18" charset="0"/>
              <a:ea typeface="+mn-ea"/>
              <a:cs typeface="Arial" charset="0"/>
            </a:endParaRPr>
          </a:p>
        </p:txBody>
      </p:sp>
      <p:sp>
        <p:nvSpPr>
          <p:cNvPr id="4" name="Slide Number Placeholder 3"/>
          <p:cNvSpPr>
            <a:spLocks noGrp="1"/>
          </p:cNvSpPr>
          <p:nvPr>
            <p:ph type="sldNum" sz="quarter" idx="10"/>
          </p:nvPr>
        </p:nvSpPr>
        <p:spPr/>
        <p:txBody>
          <a:bodyPr/>
          <a:lstStyle/>
          <a:p>
            <a:fld id="{D61EBE91-E446-4396-85BA-3A228F103613}" type="slidenum">
              <a:rPr lang="en-US" smtClean="0"/>
              <a:pPr/>
              <a:t>43</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Experimental</a:t>
            </a:r>
            <a:r>
              <a:rPr lang="en-US" baseline="0" dirty="0" smtClean="0"/>
              <a:t> – random assignment to conditions</a:t>
            </a:r>
          </a:p>
          <a:p>
            <a:r>
              <a:rPr lang="en-US" baseline="0" dirty="0" smtClean="0"/>
              <a:t>Quasi-experimental – within-group or between-group comparisons without random assignment</a:t>
            </a:r>
          </a:p>
          <a:p>
            <a:r>
              <a:rPr lang="en-US" baseline="0" dirty="0" smtClean="0"/>
              <a:t>Non-experimental – neither of above (included cross-sectional surveys, qualitative studies, etc)</a:t>
            </a:r>
          </a:p>
          <a:p>
            <a:endParaRPr lang="en-US" baseline="0" dirty="0" smtClean="0"/>
          </a:p>
          <a:p>
            <a:r>
              <a:rPr lang="en-US" baseline="0" dirty="0" smtClean="0"/>
              <a:t>Analysis of 117 articles across 8 journals</a:t>
            </a:r>
            <a:endParaRPr lang="en-US" dirty="0"/>
          </a:p>
        </p:txBody>
      </p:sp>
      <p:sp>
        <p:nvSpPr>
          <p:cNvPr id="4" name="Slide Number Placeholder 3"/>
          <p:cNvSpPr>
            <a:spLocks noGrp="1"/>
          </p:cNvSpPr>
          <p:nvPr>
            <p:ph type="sldNum" sz="quarter" idx="10"/>
          </p:nvPr>
        </p:nvSpPr>
        <p:spPr/>
        <p:txBody>
          <a:bodyPr/>
          <a:lstStyle/>
          <a:p>
            <a:fld id="{D61EBE91-E446-4396-85BA-3A228F103613}" type="slidenum">
              <a:rPr lang="en-US" smtClean="0"/>
              <a:pPr/>
              <a:t>8</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61EBE91-E446-4396-85BA-3A228F103613}" type="slidenum">
              <a:rPr lang="en-US" smtClean="0"/>
              <a:pPr/>
              <a:t>13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61EBE91-E446-4396-85BA-3A228F103613}" type="slidenum">
              <a:rPr lang="en-US" smtClean="0"/>
              <a:pPr/>
              <a:t>15</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30000" dirty="0" smtClean="0">
                <a:solidFill>
                  <a:schemeClr val="tx1"/>
                </a:solidFill>
                <a:latin typeface="+mn-lt"/>
                <a:ea typeface="+mn-ea"/>
                <a:cs typeface="+mn-cs"/>
              </a:rPr>
              <a:t> </a:t>
            </a:r>
            <a:r>
              <a:rPr lang="en-US" sz="1200" kern="1200" dirty="0" smtClean="0">
                <a:solidFill>
                  <a:schemeClr val="tx1"/>
                </a:solidFill>
                <a:latin typeface="+mn-lt"/>
                <a:ea typeface="+mn-ea"/>
                <a:cs typeface="+mn-cs"/>
              </a:rPr>
              <a:t>Sample size for each characteristic may vary depending on complete respondents; responses of Don’t Know or Refused are not considered in analysis</a:t>
            </a:r>
          </a:p>
          <a:p>
            <a:r>
              <a:rPr lang="en-US" sz="1200" kern="1200" dirty="0" smtClean="0">
                <a:solidFill>
                  <a:schemeClr val="tx1"/>
                </a:solidFill>
                <a:latin typeface="+mn-lt"/>
                <a:ea typeface="+mn-ea"/>
                <a:cs typeface="+mn-cs"/>
              </a:rPr>
              <a:t>Program Target Area</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Source: US Census, American Community Survey 2009. </a:t>
            </a:r>
          </a:p>
          <a:p>
            <a:r>
              <a:rPr lang="en-US" sz="1200" kern="1200" dirty="0" smtClean="0">
                <a:solidFill>
                  <a:schemeClr val="tx1"/>
                </a:solidFill>
                <a:latin typeface="+mn-lt"/>
                <a:ea typeface="+mn-ea"/>
                <a:cs typeface="+mn-cs"/>
              </a:rPr>
              <a:t>Significance testing conducted between proportions of each pilot cohort and Program</a:t>
            </a:r>
            <a:r>
              <a:rPr lang="en-US" sz="1200" kern="1200" baseline="0" dirty="0" smtClean="0">
                <a:solidFill>
                  <a:schemeClr val="tx1"/>
                </a:solidFill>
                <a:latin typeface="+mn-lt"/>
                <a:ea typeface="+mn-ea"/>
                <a:cs typeface="+mn-cs"/>
              </a:rPr>
              <a:t> Target Area.</a:t>
            </a:r>
            <a:endParaRPr lang="en-US" sz="12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D61EBE91-E446-4396-85BA-3A228F103613}" type="slidenum">
              <a:rPr lang="en-US" smtClean="0"/>
              <a:pPr/>
              <a:t>32</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61EBE91-E446-4396-85BA-3A228F103613}" type="slidenum">
              <a:rPr lang="en-US" smtClean="0"/>
              <a:pPr/>
              <a:t>33</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We can learn lessons from both experimental and quasi-experimental designs to</a:t>
            </a:r>
            <a:r>
              <a:rPr lang="en-US" baseline="0" dirty="0" smtClean="0"/>
              <a:t> date…</a:t>
            </a:r>
            <a:endParaRPr lang="en-US" dirty="0" smtClean="0"/>
          </a:p>
          <a:p>
            <a:endParaRPr lang="en-US" dirty="0"/>
          </a:p>
        </p:txBody>
      </p:sp>
      <p:sp>
        <p:nvSpPr>
          <p:cNvPr id="4" name="Slide Number Placeholder 3"/>
          <p:cNvSpPr>
            <a:spLocks noGrp="1"/>
          </p:cNvSpPr>
          <p:nvPr>
            <p:ph type="sldNum" sz="quarter" idx="10"/>
          </p:nvPr>
        </p:nvSpPr>
        <p:spPr/>
        <p:txBody>
          <a:bodyPr/>
          <a:lstStyle/>
          <a:p>
            <a:fld id="{D61EBE91-E446-4396-85BA-3A228F103613}" type="slidenum">
              <a:rPr lang="en-US" smtClean="0"/>
              <a:pPr/>
              <a:t>34</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Image</a:t>
            </a:r>
            <a:r>
              <a:rPr lang="en-US" baseline="0" dirty="0" smtClean="0"/>
              <a:t> source: http://www.metaefficient.com/bathroom-products/kitchen-faucet-aerator.html</a:t>
            </a:r>
            <a:endParaRPr lang="en-US" dirty="0"/>
          </a:p>
        </p:txBody>
      </p:sp>
      <p:sp>
        <p:nvSpPr>
          <p:cNvPr id="4" name="Slide Number Placeholder 3"/>
          <p:cNvSpPr>
            <a:spLocks noGrp="1"/>
          </p:cNvSpPr>
          <p:nvPr>
            <p:ph type="sldNum" sz="quarter" idx="10"/>
          </p:nvPr>
        </p:nvSpPr>
        <p:spPr/>
        <p:txBody>
          <a:bodyPr/>
          <a:lstStyle/>
          <a:p>
            <a:fld id="{D61EBE91-E446-4396-85BA-3A228F103613}" type="slidenum">
              <a:rPr lang="en-US" smtClean="0"/>
              <a:pPr/>
              <a:t>35</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Times New Roman" pitchFamily="18" charset="0"/>
                <a:ea typeface="+mn-ea"/>
                <a:cs typeface="Arial" charset="0"/>
              </a:rPr>
              <a:t>The research methodology we used to estimate</a:t>
            </a:r>
            <a:r>
              <a:rPr lang="en-US" sz="1200" kern="1200" baseline="0" dirty="0" smtClean="0">
                <a:solidFill>
                  <a:schemeClr val="tx1"/>
                </a:solidFill>
                <a:latin typeface="Times New Roman" pitchFamily="18" charset="0"/>
                <a:ea typeface="+mn-ea"/>
                <a:cs typeface="Arial" charset="0"/>
              </a:rPr>
              <a:t> energy savings was a </a:t>
            </a:r>
            <a:r>
              <a:rPr lang="en-US" sz="1200" dirty="0" smtClean="0"/>
              <a:t>Quasi-experimental design, more specifically a pre &amp; post billing analysis with a participant &amp; comparison group </a:t>
            </a:r>
          </a:p>
          <a:p>
            <a:r>
              <a:rPr lang="en-US" sz="1200" kern="1200" dirty="0" smtClean="0">
                <a:solidFill>
                  <a:schemeClr val="tx1"/>
                </a:solidFill>
                <a:latin typeface="Times New Roman" pitchFamily="18" charset="0"/>
                <a:ea typeface="+mn-ea"/>
                <a:cs typeface="Arial" charset="0"/>
              </a:rPr>
              <a:t>We</a:t>
            </a:r>
            <a:r>
              <a:rPr lang="en-US" sz="1200" kern="1200" baseline="0" dirty="0" smtClean="0">
                <a:solidFill>
                  <a:schemeClr val="tx1"/>
                </a:solidFill>
                <a:latin typeface="Times New Roman" pitchFamily="18" charset="0"/>
                <a:ea typeface="+mn-ea"/>
                <a:cs typeface="Arial" charset="0"/>
              </a:rPr>
              <a:t> had over 16,000 customers and with their billing data were included in our model.</a:t>
            </a:r>
            <a:endParaRPr lang="en-US" sz="1200" kern="1200" dirty="0" smtClean="0">
              <a:solidFill>
                <a:schemeClr val="tx1"/>
              </a:solidFill>
              <a:latin typeface="Times New Roman" pitchFamily="18" charset="0"/>
              <a:ea typeface="+mn-ea"/>
              <a:cs typeface="Arial" charset="0"/>
            </a:endParaRPr>
          </a:p>
          <a:p>
            <a:r>
              <a:rPr lang="en-US" sz="1200" kern="1200" dirty="0" smtClean="0">
                <a:solidFill>
                  <a:schemeClr val="tx1"/>
                </a:solidFill>
                <a:latin typeface="Times New Roman" pitchFamily="18" charset="0"/>
                <a:ea typeface="+mn-ea"/>
                <a:cs typeface="Arial" charset="0"/>
              </a:rPr>
              <a:t>The comparison group allows the model to take into account factors that influence usage in the population over the same time period. The comparison group was drawn from users in 2009 to minimize self-selection bias. That is, the comparison group was hypothesized to be similar to the 2008 participant group in terms of how they thought about energy reduction and their self-driven desire to make changes. </a:t>
            </a:r>
          </a:p>
          <a:p>
            <a:r>
              <a:rPr lang="en-US" sz="1200" kern="1200" dirty="0" smtClean="0">
                <a:solidFill>
                  <a:schemeClr val="tx1"/>
                </a:solidFill>
                <a:latin typeface="Times New Roman" pitchFamily="18" charset="0"/>
                <a:ea typeface="+mn-ea"/>
                <a:cs typeface="Arial" charset="0"/>
              </a:rPr>
              <a:t>From the model, we are able to estimate for each level, the average daily decrease in energy usage. The participant’s energy usage is compared to their own consumption prior to participating, as well as to the comparison group’s consumption. </a:t>
            </a:r>
          </a:p>
        </p:txBody>
      </p:sp>
      <p:sp>
        <p:nvSpPr>
          <p:cNvPr id="4" name="Slide Number Placeholder 3"/>
          <p:cNvSpPr>
            <a:spLocks noGrp="1"/>
          </p:cNvSpPr>
          <p:nvPr>
            <p:ph type="sldNum" sz="quarter" idx="10"/>
          </p:nvPr>
        </p:nvSpPr>
        <p:spPr/>
        <p:txBody>
          <a:bodyPr/>
          <a:lstStyle/>
          <a:p>
            <a:fld id="{D61EBE91-E446-4396-85BA-3A228F103613}" type="slidenum">
              <a:rPr lang="en-US" smtClean="0"/>
              <a:pPr/>
              <a:t>39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1371600" y="2819400"/>
            <a:ext cx="6400800" cy="28194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Title/Date</a:t>
            </a:r>
            <a:endParaRPr lang="en-US" dirty="0"/>
          </a:p>
        </p:txBody>
      </p:sp>
      <p:pic>
        <p:nvPicPr>
          <p:cNvPr id="8" name="Picture 7" descr="odc_rgb.jpg"/>
          <p:cNvPicPr>
            <a:picLocks noChangeAspect="1"/>
          </p:cNvPicPr>
          <p:nvPr userDrawn="1"/>
        </p:nvPicPr>
        <p:blipFill>
          <a:blip r:embed="rId2" cstate="print"/>
          <a:stretch>
            <a:fillRect/>
          </a:stretch>
        </p:blipFill>
        <p:spPr>
          <a:xfrm>
            <a:off x="3124200" y="914400"/>
            <a:ext cx="2971800" cy="1364651"/>
          </a:xfrm>
          <a:prstGeom prst="rect">
            <a:avLst/>
          </a:prstGeom>
        </p:spPr>
      </p:pic>
      <p:cxnSp>
        <p:nvCxnSpPr>
          <p:cNvPr id="4" name="Straight Connector 3"/>
          <p:cNvCxnSpPr/>
          <p:nvPr userDrawn="1"/>
        </p:nvCxnSpPr>
        <p:spPr>
          <a:xfrm rot="10800000" flipH="1">
            <a:off x="457200" y="6553200"/>
            <a:ext cx="8229600" cy="1524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1"/>
          </p:nvPr>
        </p:nvSpPr>
        <p:spPr>
          <a:xfrm>
            <a:off x="457200" y="6248400"/>
            <a:ext cx="8229600" cy="640080"/>
          </a:xfrm>
          <a:prstGeom prst="rect">
            <a:avLst/>
          </a:prstGeom>
        </p:spPr>
        <p:txBody>
          <a:bodyPr/>
          <a:lstStyle/>
          <a:p>
            <a:endParaRPr lang="en-US" dirty="0" smtClean="0"/>
          </a:p>
          <a:p>
            <a:endParaRPr lang="en-US" dirty="0"/>
          </a:p>
        </p:txBody>
      </p:sp>
      <p:sp>
        <p:nvSpPr>
          <p:cNvPr id="6" name="Slide Number Placeholder 5"/>
          <p:cNvSpPr>
            <a:spLocks noGrp="1"/>
          </p:cNvSpPr>
          <p:nvPr>
            <p:ph type="sldNum" sz="quarter" idx="12"/>
          </p:nvPr>
        </p:nvSpPr>
        <p:spPr>
          <a:xfrm>
            <a:off x="8229600" y="6553200"/>
            <a:ext cx="457200" cy="288925"/>
          </a:xfrm>
        </p:spPr>
        <p:txBody>
          <a:bodyPr/>
          <a:lstStyle/>
          <a:p>
            <a:fld id="{5A31F0E8-EADC-4FEF-894E-51FA5CAD4A1A}" type="slidenum">
              <a:rPr lang="en-US" smtClean="0"/>
              <a:pPr/>
              <a:t>‹#›</a:t>
            </a:fld>
            <a:endParaRPr lang="en-US" dirty="0"/>
          </a:p>
        </p:txBody>
      </p:sp>
      <p:cxnSp>
        <p:nvCxnSpPr>
          <p:cNvPr id="8" name="Straight Connector 7"/>
          <p:cNvCxnSpPr>
            <a:stCxn id="5" idx="1"/>
          </p:cNvCxnSpPr>
          <p:nvPr userDrawn="1"/>
        </p:nvCxnSpPr>
        <p:spPr>
          <a:xfrm rot="10800000" flipH="1">
            <a:off x="457200" y="6553200"/>
            <a:ext cx="8229600" cy="1524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10" name="Picture 9" descr="odc_rgb_footer.jpg"/>
          <p:cNvPicPr>
            <a:picLocks noChangeAspect="1"/>
          </p:cNvPicPr>
          <p:nvPr userDrawn="1"/>
        </p:nvPicPr>
        <p:blipFill>
          <a:blip r:embed="rId2" cstate="print"/>
          <a:stretch>
            <a:fillRect/>
          </a:stretch>
        </p:blipFill>
        <p:spPr>
          <a:xfrm>
            <a:off x="457200" y="6583680"/>
            <a:ext cx="1723852" cy="27432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a:xfrm>
            <a:off x="8229600" y="6565392"/>
            <a:ext cx="457200" cy="292608"/>
          </a:xfrm>
        </p:spPr>
        <p:txBody>
          <a:bodyPr/>
          <a:lstStyle/>
          <a:p>
            <a:fld id="{5A31F0E8-EADC-4FEF-894E-51FA5CAD4A1A}" type="slidenum">
              <a:rPr lang="en-US" smtClean="0"/>
              <a:pPr/>
              <a:t>‹#›</a:t>
            </a:fld>
            <a:endParaRPr lang="en-US" dirty="0"/>
          </a:p>
        </p:txBody>
      </p:sp>
      <p:sp>
        <p:nvSpPr>
          <p:cNvPr id="14" name="Footer Placeholder 4"/>
          <p:cNvSpPr txBox="1">
            <a:spLocks/>
          </p:cNvSpPr>
          <p:nvPr userDrawn="1"/>
        </p:nvSpPr>
        <p:spPr>
          <a:xfrm>
            <a:off x="533400" y="6248400"/>
            <a:ext cx="8305800" cy="609600"/>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smtClean="0">
              <a:ln>
                <a:noFill/>
              </a:ln>
              <a:solidFill>
                <a:schemeClr val="tx1"/>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smtClean="0">
              <a:ln>
                <a:noFill/>
              </a:ln>
              <a:solidFill>
                <a:schemeClr val="tx1"/>
              </a:solidFill>
              <a:effectLst/>
              <a:uLnTx/>
              <a:uFillTx/>
              <a:latin typeface="+mn-lt"/>
              <a:ea typeface="+mn-ea"/>
              <a:cs typeface="+mn-cs"/>
            </a:endParaRPr>
          </a:p>
        </p:txBody>
      </p:sp>
      <p:pic>
        <p:nvPicPr>
          <p:cNvPr id="15" name="Picture 14" descr="odc_rgb_footer.jpg"/>
          <p:cNvPicPr>
            <a:picLocks noChangeAspect="1"/>
          </p:cNvPicPr>
          <p:nvPr userDrawn="1"/>
        </p:nvPicPr>
        <p:blipFill>
          <a:blip r:embed="rId2" cstate="print"/>
          <a:stretch>
            <a:fillRect/>
          </a:stretch>
        </p:blipFill>
        <p:spPr>
          <a:xfrm>
            <a:off x="457200" y="6583680"/>
            <a:ext cx="1723852" cy="274320"/>
          </a:xfrm>
          <a:prstGeom prst="rect">
            <a:avLst/>
          </a:prstGeom>
        </p:spPr>
      </p:pic>
      <p:sp>
        <p:nvSpPr>
          <p:cNvPr id="16" name="Footer Placeholder 5"/>
          <p:cNvSpPr>
            <a:spLocks noGrp="1"/>
          </p:cNvSpPr>
          <p:nvPr>
            <p:ph type="ftr" sz="quarter" idx="11"/>
          </p:nvPr>
        </p:nvSpPr>
        <p:spPr>
          <a:xfrm>
            <a:off x="457200" y="6217920"/>
            <a:ext cx="8229600" cy="640080"/>
          </a:xfrm>
          <a:prstGeom prst="rect">
            <a:avLst/>
          </a:prstGeom>
        </p:spPr>
        <p:txBody>
          <a:bodyPr/>
          <a:lstStyle/>
          <a:p>
            <a:r>
              <a:rPr lang="en-US" smtClean="0"/>
              <a:t> </a:t>
            </a:r>
            <a:endParaRPr lang="en-US" dirty="0"/>
          </a:p>
        </p:txBody>
      </p:sp>
      <p:cxnSp>
        <p:nvCxnSpPr>
          <p:cNvPr id="17" name="Straight Connector 16"/>
          <p:cNvCxnSpPr/>
          <p:nvPr userDrawn="1"/>
        </p:nvCxnSpPr>
        <p:spPr>
          <a:xfrm rot="10800000" flipH="1">
            <a:off x="457200" y="6553200"/>
            <a:ext cx="8229600" cy="1524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Footer Placeholder 5"/>
          <p:cNvSpPr>
            <a:spLocks noGrp="1"/>
          </p:cNvSpPr>
          <p:nvPr>
            <p:ph type="ftr" sz="quarter" idx="11"/>
          </p:nvPr>
        </p:nvSpPr>
        <p:spPr>
          <a:xfrm>
            <a:off x="457200" y="6217920"/>
            <a:ext cx="8229600" cy="640080"/>
          </a:xfrm>
          <a:prstGeom prst="rect">
            <a:avLst/>
          </a:prstGeom>
        </p:spPr>
        <p:txBody>
          <a:bodyPr/>
          <a:lstStyle/>
          <a:p>
            <a:r>
              <a:rPr lang="en-US" smtClean="0"/>
              <a:t> </a:t>
            </a:r>
            <a:endParaRPr lang="en-US" dirty="0"/>
          </a:p>
        </p:txBody>
      </p:sp>
      <p:cxnSp>
        <p:nvCxnSpPr>
          <p:cNvPr id="11" name="Straight Connector 10"/>
          <p:cNvCxnSpPr/>
          <p:nvPr userDrawn="1"/>
        </p:nvCxnSpPr>
        <p:spPr>
          <a:xfrm rot="10800000" flipH="1">
            <a:off x="457200" y="6553200"/>
            <a:ext cx="8229600" cy="1524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12" name="Picture 11" descr="odc_rgb_footer.jpg"/>
          <p:cNvPicPr>
            <a:picLocks noChangeAspect="1"/>
          </p:cNvPicPr>
          <p:nvPr userDrawn="1"/>
        </p:nvPicPr>
        <p:blipFill>
          <a:blip r:embed="rId2" cstate="print"/>
          <a:stretch>
            <a:fillRect/>
          </a:stretch>
        </p:blipFill>
        <p:spPr>
          <a:xfrm>
            <a:off x="457200" y="6583680"/>
            <a:ext cx="1723852" cy="274320"/>
          </a:xfrm>
          <a:prstGeom prst="rect">
            <a:avLst/>
          </a:prstGeom>
        </p:spPr>
      </p:pic>
      <p:sp>
        <p:nvSpPr>
          <p:cNvPr id="13" name="Slide Number Placeholder 6"/>
          <p:cNvSpPr>
            <a:spLocks noGrp="1"/>
          </p:cNvSpPr>
          <p:nvPr>
            <p:ph type="sldNum" sz="quarter" idx="12"/>
          </p:nvPr>
        </p:nvSpPr>
        <p:spPr>
          <a:xfrm>
            <a:off x="8229600" y="6565392"/>
            <a:ext cx="457200" cy="292608"/>
          </a:xfrm>
        </p:spPr>
        <p:txBody>
          <a:bodyPr/>
          <a:lstStyle/>
          <a:p>
            <a:fld id="{5A31F0E8-EADC-4FEF-894E-51FA5CAD4A1A}"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Footer Placeholder 5"/>
          <p:cNvSpPr>
            <a:spLocks noGrp="1"/>
          </p:cNvSpPr>
          <p:nvPr>
            <p:ph type="ftr" sz="quarter" idx="11"/>
          </p:nvPr>
        </p:nvSpPr>
        <p:spPr>
          <a:xfrm>
            <a:off x="457200" y="6217920"/>
            <a:ext cx="8229600" cy="640080"/>
          </a:xfrm>
          <a:prstGeom prst="rect">
            <a:avLst/>
          </a:prstGeom>
        </p:spPr>
        <p:txBody>
          <a:bodyPr/>
          <a:lstStyle/>
          <a:p>
            <a:r>
              <a:rPr lang="en-US" smtClean="0"/>
              <a:t> </a:t>
            </a:r>
            <a:endParaRPr lang="en-US" dirty="0"/>
          </a:p>
        </p:txBody>
      </p:sp>
      <p:pic>
        <p:nvPicPr>
          <p:cNvPr id="9" name="Picture 8" descr="odc_rgb_footer.jpg"/>
          <p:cNvPicPr>
            <a:picLocks noChangeAspect="1"/>
          </p:cNvPicPr>
          <p:nvPr userDrawn="1"/>
        </p:nvPicPr>
        <p:blipFill>
          <a:blip r:embed="rId2" cstate="print"/>
          <a:stretch>
            <a:fillRect/>
          </a:stretch>
        </p:blipFill>
        <p:spPr>
          <a:xfrm>
            <a:off x="457200" y="6583680"/>
            <a:ext cx="1723852" cy="274320"/>
          </a:xfrm>
          <a:prstGeom prst="rect">
            <a:avLst/>
          </a:prstGeom>
        </p:spPr>
      </p:pic>
      <p:cxnSp>
        <p:nvCxnSpPr>
          <p:cNvPr id="10" name="Straight Connector 9"/>
          <p:cNvCxnSpPr/>
          <p:nvPr userDrawn="1"/>
        </p:nvCxnSpPr>
        <p:spPr>
          <a:xfrm rot="10800000" flipH="1">
            <a:off x="457200" y="6553200"/>
            <a:ext cx="8229600" cy="1524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 name="Slide Number Placeholder 6"/>
          <p:cNvSpPr>
            <a:spLocks noGrp="1"/>
          </p:cNvSpPr>
          <p:nvPr>
            <p:ph type="sldNum" sz="quarter" idx="12"/>
          </p:nvPr>
        </p:nvSpPr>
        <p:spPr>
          <a:xfrm>
            <a:off x="8229600" y="6565392"/>
            <a:ext cx="457200" cy="292608"/>
          </a:xfrm>
        </p:spPr>
        <p:txBody>
          <a:bodyPr/>
          <a:lstStyle/>
          <a:p>
            <a:fld id="{5A31F0E8-EADC-4FEF-894E-51FA5CAD4A1A}"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Footer Placeholder 5"/>
          <p:cNvSpPr>
            <a:spLocks noGrp="1"/>
          </p:cNvSpPr>
          <p:nvPr>
            <p:ph type="ftr" sz="quarter" idx="11"/>
          </p:nvPr>
        </p:nvSpPr>
        <p:spPr>
          <a:xfrm>
            <a:off x="457200" y="6217920"/>
            <a:ext cx="8229600" cy="640080"/>
          </a:xfrm>
          <a:prstGeom prst="rect">
            <a:avLst/>
          </a:prstGeom>
        </p:spPr>
        <p:txBody>
          <a:bodyPr/>
          <a:lstStyle/>
          <a:p>
            <a:r>
              <a:rPr lang="en-US" smtClean="0"/>
              <a:t> </a:t>
            </a:r>
            <a:endParaRPr lang="en-US" dirty="0"/>
          </a:p>
        </p:txBody>
      </p:sp>
      <p:sp>
        <p:nvSpPr>
          <p:cNvPr id="7" name="Slide Number Placeholder 6"/>
          <p:cNvSpPr>
            <a:spLocks noGrp="1"/>
          </p:cNvSpPr>
          <p:nvPr>
            <p:ph type="sldNum" sz="quarter" idx="12"/>
          </p:nvPr>
        </p:nvSpPr>
        <p:spPr>
          <a:xfrm>
            <a:off x="8229600" y="6260592"/>
            <a:ext cx="457200" cy="292608"/>
          </a:xfrm>
        </p:spPr>
        <p:txBody>
          <a:bodyPr/>
          <a:lstStyle/>
          <a:p>
            <a:fld id="{5A31F0E8-EADC-4FEF-894E-51FA5CAD4A1A}" type="slidenum">
              <a:rPr lang="en-US" smtClean="0"/>
              <a:pPr/>
              <a:t>‹#›</a:t>
            </a:fld>
            <a:endParaRPr lang="en-US" dirty="0"/>
          </a:p>
        </p:txBody>
      </p:sp>
      <p:pic>
        <p:nvPicPr>
          <p:cNvPr id="8" name="Picture 7" descr="odc_rgb_footer.jpg"/>
          <p:cNvPicPr>
            <a:picLocks noChangeAspect="1"/>
          </p:cNvPicPr>
          <p:nvPr userDrawn="1"/>
        </p:nvPicPr>
        <p:blipFill>
          <a:blip r:embed="rId2" cstate="print"/>
          <a:stretch>
            <a:fillRect/>
          </a:stretch>
        </p:blipFill>
        <p:spPr>
          <a:xfrm>
            <a:off x="457200" y="6583680"/>
            <a:ext cx="1723852" cy="274320"/>
          </a:xfrm>
          <a:prstGeom prst="rect">
            <a:avLst/>
          </a:prstGeom>
        </p:spPr>
      </p:pic>
      <p:cxnSp>
        <p:nvCxnSpPr>
          <p:cNvPr id="9" name="Straight Connector 8"/>
          <p:cNvCxnSpPr/>
          <p:nvPr userDrawn="1"/>
        </p:nvCxnSpPr>
        <p:spPr>
          <a:xfrm rot="10800000" flipH="1">
            <a:off x="457200" y="6553200"/>
            <a:ext cx="8229600" cy="1524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Footer Placeholder 5"/>
          <p:cNvSpPr>
            <a:spLocks noGrp="1"/>
          </p:cNvSpPr>
          <p:nvPr>
            <p:ph type="ftr" sz="quarter" idx="11"/>
          </p:nvPr>
        </p:nvSpPr>
        <p:spPr>
          <a:xfrm>
            <a:off x="457200" y="6217920"/>
            <a:ext cx="8229600" cy="640080"/>
          </a:xfrm>
          <a:prstGeom prst="rect">
            <a:avLst/>
          </a:prstGeom>
        </p:spPr>
        <p:txBody>
          <a:bodyPr/>
          <a:lstStyle/>
          <a:p>
            <a:r>
              <a:rPr lang="en-US" smtClean="0"/>
              <a:t> </a:t>
            </a:r>
            <a:endParaRPr lang="en-US" dirty="0"/>
          </a:p>
        </p:txBody>
      </p:sp>
      <p:pic>
        <p:nvPicPr>
          <p:cNvPr id="6" name="Picture 5" descr="odc_rgb_footer.jpg"/>
          <p:cNvPicPr>
            <a:picLocks noChangeAspect="1"/>
          </p:cNvPicPr>
          <p:nvPr userDrawn="1"/>
        </p:nvPicPr>
        <p:blipFill>
          <a:blip r:embed="rId2" cstate="print"/>
          <a:stretch>
            <a:fillRect/>
          </a:stretch>
        </p:blipFill>
        <p:spPr>
          <a:xfrm>
            <a:off x="457200" y="6583680"/>
            <a:ext cx="1723852" cy="274320"/>
          </a:xfrm>
          <a:prstGeom prst="rect">
            <a:avLst/>
          </a:prstGeom>
        </p:spPr>
      </p:pic>
      <p:cxnSp>
        <p:nvCxnSpPr>
          <p:cNvPr id="7" name="Straight Connector 6"/>
          <p:cNvCxnSpPr/>
          <p:nvPr userDrawn="1"/>
        </p:nvCxnSpPr>
        <p:spPr>
          <a:xfrm rot="10800000" flipH="1">
            <a:off x="457200" y="6553200"/>
            <a:ext cx="8229600" cy="1524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Slide Number Placeholder 6"/>
          <p:cNvSpPr>
            <a:spLocks noGrp="1"/>
          </p:cNvSpPr>
          <p:nvPr>
            <p:ph type="sldNum" sz="quarter" idx="12"/>
          </p:nvPr>
        </p:nvSpPr>
        <p:spPr>
          <a:xfrm>
            <a:off x="8229600" y="6565392"/>
            <a:ext cx="457200" cy="292608"/>
          </a:xfrm>
        </p:spPr>
        <p:txBody>
          <a:bodyPr/>
          <a:lstStyle/>
          <a:p>
            <a:fld id="{5A31F0E8-EADC-4FEF-894E-51FA5CAD4A1A}"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9" cstate="print">
            <a:lum/>
          </a:blip>
          <a:srcRect/>
          <a:stretch>
            <a:fillRect l="-87000" t="-1000" r="-87000" b="87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8153400" y="6356350"/>
            <a:ext cx="533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A31F0E8-EADC-4FEF-894E-51FA5CAD4A1A}"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4" r:id="rId3"/>
    <p:sldLayoutId id="2147483658" r:id="rId4"/>
    <p:sldLayoutId id="2147483659" r:id="rId5"/>
    <p:sldLayoutId id="2147483657" r:id="rId6"/>
    <p:sldLayoutId id="2147483660" r:id="rId7"/>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Layout" Target="../slideLayouts/slideLayout2.xml"/><Relationship Id="rId5" Type="http://schemas.openxmlformats.org/officeDocument/2006/relationships/image" Target="../media/image15.jpeg"/><Relationship Id="rId4" Type="http://schemas.openxmlformats.org/officeDocument/2006/relationships/hyperlink" Target="http://www.1000bulbs.com/category/dimmable-cfl-compact-fluorescents/"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hyperlink" Target="http://www.1000bulbs.com/category/dimmable-cfl-compact-fluorescents/" TargetMode="External"/><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2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4.gi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29.gif"/><Relationship Id="rId2" Type="http://schemas.openxmlformats.org/officeDocument/2006/relationships/notesSlide" Target="../notesSlides/notesSlide9.xml"/><Relationship Id="rId1" Type="http://schemas.openxmlformats.org/officeDocument/2006/relationships/slideLayout" Target="../slideLayouts/slideLayout4.xml"/><Relationship Id="rId5" Type="http://schemas.openxmlformats.org/officeDocument/2006/relationships/image" Target="../media/image30.jpeg"/><Relationship Id="rId4" Type="http://schemas.openxmlformats.org/officeDocument/2006/relationships/image" Target="../media/image28.jpeg"/></Relationships>
</file>

<file path=ppt/slides/_rels/slide4.xml.rels><?xml version="1.0" encoding="UTF-8" standalone="yes"?>
<Relationships xmlns="http://schemas.openxmlformats.org/package/2006/relationships"><Relationship Id="rId3" Type="http://schemas.openxmlformats.org/officeDocument/2006/relationships/hyperlink" Target="http://www.opower,.com/" TargetMode="External"/><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image" Target="../media/image31.gif"/><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3.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762000" y="2819400"/>
            <a:ext cx="7772400" cy="3276600"/>
          </a:xfrm>
        </p:spPr>
        <p:txBody>
          <a:bodyPr>
            <a:normAutofit fontScale="92500"/>
          </a:bodyPr>
          <a:lstStyle/>
          <a:p>
            <a:r>
              <a:rPr lang="en-US" b="1" dirty="0" smtClean="0">
                <a:solidFill>
                  <a:schemeClr val="tx1"/>
                </a:solidFill>
              </a:rPr>
              <a:t>Experimentation in Energy Efficiency: Lessons From the Trenches</a:t>
            </a:r>
          </a:p>
          <a:p>
            <a:r>
              <a:rPr lang="en-US" sz="2600" dirty="0" smtClean="0">
                <a:solidFill>
                  <a:schemeClr val="tx1">
                    <a:lumMod val="50000"/>
                    <a:lumOff val="50000"/>
                  </a:schemeClr>
                </a:solidFill>
              </a:rPr>
              <a:t>Anne Dougherty, Manager of Social and Behavioral Research</a:t>
            </a:r>
          </a:p>
          <a:p>
            <a:r>
              <a:rPr lang="en-US" sz="2600" dirty="0" smtClean="0">
                <a:solidFill>
                  <a:schemeClr val="tx1">
                    <a:lumMod val="50000"/>
                    <a:lumOff val="50000"/>
                  </a:schemeClr>
                </a:solidFill>
              </a:rPr>
              <a:t>Katherine Randazzo, Director of Advanced Analytics</a:t>
            </a:r>
          </a:p>
          <a:p>
            <a:r>
              <a:rPr lang="en-US" sz="2600" dirty="0" smtClean="0">
                <a:solidFill>
                  <a:schemeClr val="tx1">
                    <a:lumMod val="50000"/>
                    <a:lumOff val="50000"/>
                  </a:schemeClr>
                </a:solidFill>
              </a:rPr>
              <a:t>Mary Sutter, Vice President of Evaluation</a:t>
            </a:r>
          </a:p>
          <a:p>
            <a:endParaRPr lang="en-US" sz="2600" dirty="0" smtClean="0">
              <a:solidFill>
                <a:schemeClr val="tx1">
                  <a:lumMod val="50000"/>
                  <a:lumOff val="50000"/>
                </a:schemeClr>
              </a:solidFill>
            </a:endParaRPr>
          </a:p>
          <a:p>
            <a:r>
              <a:rPr lang="en-US" sz="2400" dirty="0" smtClean="0">
                <a:solidFill>
                  <a:schemeClr val="tx1">
                    <a:lumMod val="50000"/>
                    <a:lumOff val="50000"/>
                  </a:schemeClr>
                </a:solidFill>
              </a:rPr>
              <a:t>October 24, 2011</a:t>
            </a:r>
            <a:endParaRPr lang="en-US" sz="2400" dirty="0">
              <a:solidFill>
                <a:schemeClr val="tx1">
                  <a:lumMod val="50000"/>
                  <a:lumOff val="50000"/>
                </a:schemeClr>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noChangeArrowheads="1"/>
          </p:cNvPicPr>
          <p:nvPr/>
        </p:nvPicPr>
        <p:blipFill>
          <a:blip r:embed="rId2" cstate="print"/>
          <a:srcRect/>
          <a:stretch>
            <a:fillRect/>
          </a:stretch>
        </p:blipFill>
        <p:spPr bwMode="auto">
          <a:xfrm>
            <a:off x="6324600" y="2286000"/>
            <a:ext cx="2819400" cy="2819400"/>
          </a:xfrm>
          <a:prstGeom prst="rect">
            <a:avLst/>
          </a:prstGeom>
          <a:noFill/>
          <a:ln w="9525">
            <a:noFill/>
            <a:miter lim="800000"/>
            <a:headEnd/>
            <a:tailEnd/>
          </a:ln>
        </p:spPr>
      </p:pic>
      <p:sp>
        <p:nvSpPr>
          <p:cNvPr id="2" name="Title 1"/>
          <p:cNvSpPr>
            <a:spLocks noGrp="1"/>
          </p:cNvSpPr>
          <p:nvPr>
            <p:ph type="title"/>
          </p:nvPr>
        </p:nvSpPr>
        <p:spPr/>
        <p:txBody>
          <a:bodyPr>
            <a:normAutofit fontScale="90000"/>
          </a:bodyPr>
          <a:lstStyle/>
          <a:p>
            <a:r>
              <a:rPr lang="en-US" dirty="0" smtClean="0"/>
              <a:t>Checklist for Success: The Experiment</a:t>
            </a:r>
            <a:endParaRPr lang="en-US" dirty="0"/>
          </a:p>
        </p:txBody>
      </p:sp>
      <p:sp>
        <p:nvSpPr>
          <p:cNvPr id="3" name="Content Placeholder 2"/>
          <p:cNvSpPr>
            <a:spLocks noGrp="1"/>
          </p:cNvSpPr>
          <p:nvPr>
            <p:ph idx="1"/>
          </p:nvPr>
        </p:nvSpPr>
        <p:spPr>
          <a:xfrm>
            <a:off x="304800" y="1905000"/>
            <a:ext cx="6324600" cy="4525963"/>
          </a:xfrm>
        </p:spPr>
        <p:txBody>
          <a:bodyPr>
            <a:normAutofit fontScale="85000" lnSpcReduction="10000"/>
          </a:bodyPr>
          <a:lstStyle/>
          <a:p>
            <a:pPr marL="463550" indent="-463550">
              <a:buFont typeface="Wingdings" pitchFamily="2" charset="2"/>
              <a:buChar char=""/>
              <a:tabLst>
                <a:tab pos="463550" algn="l"/>
              </a:tabLst>
            </a:pPr>
            <a:r>
              <a:rPr lang="en-US" dirty="0" smtClean="0"/>
              <a:t>Need to ensure that the study is ethical</a:t>
            </a:r>
          </a:p>
          <a:p>
            <a:pPr marL="463550" indent="-463550">
              <a:buFont typeface="Wingdings" pitchFamily="2" charset="2"/>
              <a:buChar char=""/>
              <a:tabLst>
                <a:tab pos="463550" algn="l"/>
              </a:tabLst>
            </a:pPr>
            <a:r>
              <a:rPr lang="en-US" dirty="0" smtClean="0"/>
              <a:t>Need to ensure that the sample frame aligns with your target population </a:t>
            </a:r>
          </a:p>
          <a:p>
            <a:pPr marL="463550" indent="-463550">
              <a:buFont typeface="Wingdings" pitchFamily="2" charset="2"/>
              <a:buChar char=""/>
              <a:tabLst>
                <a:tab pos="463550" algn="l"/>
              </a:tabLst>
            </a:pPr>
            <a:r>
              <a:rPr lang="en-US" dirty="0" smtClean="0"/>
              <a:t>Need to check equivalency between your treatment and control group</a:t>
            </a:r>
          </a:p>
          <a:p>
            <a:pPr marL="463550" indent="-463550">
              <a:buFont typeface="Wingdings" pitchFamily="2" charset="2"/>
              <a:buChar char=""/>
              <a:tabLst>
                <a:tab pos="463550" algn="l"/>
              </a:tabLst>
            </a:pPr>
            <a:r>
              <a:rPr lang="en-US" dirty="0" smtClean="0"/>
              <a:t>Need to continuously monitor all factors that can affect the study</a:t>
            </a:r>
          </a:p>
          <a:p>
            <a:pPr marL="463550" indent="-463550">
              <a:buFont typeface="Wingdings" pitchFamily="2" charset="2"/>
              <a:buChar char=""/>
              <a:tabLst>
                <a:tab pos="463550" algn="l"/>
              </a:tabLst>
            </a:pPr>
            <a:r>
              <a:rPr lang="en-US" dirty="0" smtClean="0"/>
              <a:t>Need to determine whether attrition will affect the validity of your study</a:t>
            </a:r>
          </a:p>
        </p:txBody>
      </p:sp>
      <p:sp>
        <p:nvSpPr>
          <p:cNvPr id="4" name="Slide Number Placeholder 3"/>
          <p:cNvSpPr>
            <a:spLocks noGrp="1"/>
          </p:cNvSpPr>
          <p:nvPr>
            <p:ph type="sldNum" sz="quarter" idx="12"/>
          </p:nvPr>
        </p:nvSpPr>
        <p:spPr/>
        <p:txBody>
          <a:bodyPr/>
          <a:lstStyle/>
          <a:p>
            <a:fld id="{5A31F0E8-EADC-4FEF-894E-51FA5CAD4A1A}" type="slidenum">
              <a:rPr lang="en-US" smtClean="0"/>
              <a:pPr/>
              <a:t>10</a:t>
            </a:fld>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marL="463550" indent="-463550">
              <a:tabLst>
                <a:tab pos="463550" algn="l"/>
              </a:tabLst>
            </a:pPr>
            <a:r>
              <a:rPr lang="en-US" dirty="0" smtClean="0"/>
              <a:t>Checklist for Success: The Experiment</a:t>
            </a:r>
          </a:p>
        </p:txBody>
      </p:sp>
      <p:sp>
        <p:nvSpPr>
          <p:cNvPr id="3" name="Content Placeholder 2"/>
          <p:cNvSpPr>
            <a:spLocks noGrp="1"/>
          </p:cNvSpPr>
          <p:nvPr>
            <p:ph idx="1"/>
          </p:nvPr>
        </p:nvSpPr>
        <p:spPr/>
        <p:txBody>
          <a:bodyPr/>
          <a:lstStyle/>
          <a:p>
            <a:pPr marL="463550" lvl="0" indent="-463550">
              <a:buFont typeface="Wingdings" pitchFamily="2" charset="2"/>
              <a:buChar char=""/>
              <a:tabLst>
                <a:tab pos="463550" algn="l"/>
              </a:tabLst>
            </a:pPr>
            <a:r>
              <a:rPr lang="en-US" sz="4000" dirty="0" smtClean="0">
                <a:solidFill>
                  <a:prstClr val="black"/>
                </a:solidFill>
              </a:rPr>
              <a:t>Need to ensure that the study is ethical (equitable)</a:t>
            </a:r>
          </a:p>
          <a:p>
            <a:pPr marL="863600" lvl="1" indent="-463550">
              <a:tabLst>
                <a:tab pos="463550" algn="l"/>
              </a:tabLst>
            </a:pPr>
            <a:r>
              <a:rPr lang="en-US" sz="3600" dirty="0" smtClean="0">
                <a:solidFill>
                  <a:prstClr val="black"/>
                </a:solidFill>
              </a:rPr>
              <a:t>The offering/treatment is central to ethical considerations</a:t>
            </a:r>
          </a:p>
          <a:p>
            <a:pPr marL="1263650" lvl="2" indent="-463550">
              <a:buNone/>
              <a:tabLst>
                <a:tab pos="463550" algn="l"/>
              </a:tabLst>
            </a:pPr>
            <a:endParaRPr lang="en-US" sz="3200" dirty="0" smtClean="0">
              <a:solidFill>
                <a:prstClr val="black"/>
              </a:solidFill>
            </a:endParaRPr>
          </a:p>
          <a:p>
            <a:pPr>
              <a:buNone/>
            </a:pPr>
            <a:endParaRPr lang="en-US" dirty="0"/>
          </a:p>
        </p:txBody>
      </p:sp>
      <p:sp>
        <p:nvSpPr>
          <p:cNvPr id="4" name="Slide Number Placeholder 3"/>
          <p:cNvSpPr>
            <a:spLocks noGrp="1"/>
          </p:cNvSpPr>
          <p:nvPr>
            <p:ph type="sldNum" sz="quarter" idx="12"/>
          </p:nvPr>
        </p:nvSpPr>
        <p:spPr/>
        <p:txBody>
          <a:bodyPr/>
          <a:lstStyle/>
          <a:p>
            <a:fld id="{5A31F0E8-EADC-4FEF-894E-51FA5CAD4A1A}" type="slidenum">
              <a:rPr lang="en-US" smtClean="0"/>
              <a:pPr/>
              <a:t>11</a:t>
            </a:fld>
            <a:endParaRPr lang="en-US" dirty="0"/>
          </a:p>
        </p:txBody>
      </p:sp>
      <p:pic>
        <p:nvPicPr>
          <p:cNvPr id="12290" name="Picture 2" descr="http://ts4.mm.bing.net/images/thumbnail.aspx?q=1263428436551&amp;id=4dda298d36eefb701d8e82a032d0339f&amp;url=http%3a%2f%2f2.bp.blogspot.com%2f_-KkFyamTG-o%2fTMA6o53ggyI%2fAAAAAAAAAEU%2fa2XOD49s064%2fs1600%2fparachute.jpg"/>
          <p:cNvPicPr>
            <a:picLocks noChangeAspect="1" noChangeArrowheads="1"/>
          </p:cNvPicPr>
          <p:nvPr/>
        </p:nvPicPr>
        <p:blipFill>
          <a:blip r:embed="rId2" cstate="print"/>
          <a:srcRect/>
          <a:stretch>
            <a:fillRect/>
          </a:stretch>
        </p:blipFill>
        <p:spPr bwMode="auto">
          <a:xfrm>
            <a:off x="6172200" y="3733800"/>
            <a:ext cx="2705100" cy="2705100"/>
          </a:xfrm>
          <a:prstGeom prst="rect">
            <a:avLst/>
          </a:prstGeom>
          <a:noFill/>
        </p:spPr>
      </p:pic>
      <p:pic>
        <p:nvPicPr>
          <p:cNvPr id="12292" name="Picture 4" descr="http://ts4.mm.bing.net/images/thumbnail.aspx?q=1239282155735&amp;id=702faae508a73bc9e3d660b677bcd6f0&amp;url=http%3a%2f%2fblog.reodica.org%2fimages%2fsamsungfridge.jpg"/>
          <p:cNvPicPr>
            <a:picLocks noChangeAspect="1" noChangeArrowheads="1"/>
          </p:cNvPicPr>
          <p:nvPr/>
        </p:nvPicPr>
        <p:blipFill>
          <a:blip r:embed="rId3" cstate="print"/>
          <a:srcRect/>
          <a:stretch>
            <a:fillRect/>
          </a:stretch>
        </p:blipFill>
        <p:spPr bwMode="auto">
          <a:xfrm>
            <a:off x="4800600" y="4229100"/>
            <a:ext cx="1219200" cy="2286000"/>
          </a:xfrm>
          <a:prstGeom prst="rect">
            <a:avLst/>
          </a:prstGeom>
          <a:noFill/>
        </p:spPr>
      </p:pic>
      <p:pic>
        <p:nvPicPr>
          <p:cNvPr id="8" name="Picture 7" descr="report.png"/>
          <p:cNvPicPr>
            <a:picLocks noChangeAspect="1"/>
          </p:cNvPicPr>
          <p:nvPr/>
        </p:nvPicPr>
        <p:blipFill>
          <a:blip r:embed="rId4" cstate="print"/>
          <a:stretch>
            <a:fillRect/>
          </a:stretch>
        </p:blipFill>
        <p:spPr>
          <a:xfrm>
            <a:off x="3048000" y="5181600"/>
            <a:ext cx="1638300" cy="13106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29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29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marL="463550" indent="-463550">
              <a:tabLst>
                <a:tab pos="463550" algn="l"/>
              </a:tabLst>
            </a:pPr>
            <a:r>
              <a:rPr lang="en-US" dirty="0" smtClean="0"/>
              <a:t>Checklist for Success: The Experiment</a:t>
            </a:r>
          </a:p>
        </p:txBody>
      </p:sp>
      <p:sp>
        <p:nvSpPr>
          <p:cNvPr id="3" name="Content Placeholder 2"/>
          <p:cNvSpPr>
            <a:spLocks noGrp="1"/>
          </p:cNvSpPr>
          <p:nvPr>
            <p:ph idx="1"/>
          </p:nvPr>
        </p:nvSpPr>
        <p:spPr/>
        <p:txBody>
          <a:bodyPr>
            <a:normAutofit/>
          </a:bodyPr>
          <a:lstStyle/>
          <a:p>
            <a:pPr marL="463550" lvl="0" indent="-463550">
              <a:buFont typeface="Wingdings" pitchFamily="2" charset="2"/>
              <a:buChar char=""/>
              <a:tabLst>
                <a:tab pos="463550" algn="l"/>
              </a:tabLst>
            </a:pPr>
            <a:r>
              <a:rPr lang="en-US" sz="4000" dirty="0" smtClean="0">
                <a:solidFill>
                  <a:prstClr val="black"/>
                </a:solidFill>
              </a:rPr>
              <a:t>Need to ensure that the study is ethical (equitable)</a:t>
            </a:r>
          </a:p>
          <a:p>
            <a:pPr marL="863600" lvl="1" indent="-463550">
              <a:tabLst>
                <a:tab pos="463550" algn="l"/>
              </a:tabLst>
            </a:pPr>
            <a:r>
              <a:rPr lang="en-US" sz="3600" dirty="0" smtClean="0">
                <a:solidFill>
                  <a:prstClr val="black"/>
                </a:solidFill>
              </a:rPr>
              <a:t>The target population also has ethical implications</a:t>
            </a:r>
          </a:p>
          <a:p>
            <a:pPr marL="1263650" lvl="2" indent="-463550">
              <a:tabLst>
                <a:tab pos="463550" algn="l"/>
              </a:tabLst>
            </a:pPr>
            <a:r>
              <a:rPr lang="en-US" sz="2400" dirty="0" smtClean="0">
                <a:solidFill>
                  <a:prstClr val="black"/>
                </a:solidFill>
              </a:rPr>
              <a:t>Must consider (</a:t>
            </a:r>
            <a:r>
              <a:rPr lang="en-US" dirty="0" err="1" smtClean="0">
                <a:solidFill>
                  <a:prstClr val="black"/>
                </a:solidFill>
              </a:rPr>
              <a:t>d</a:t>
            </a:r>
            <a:r>
              <a:rPr lang="en-US" sz="2400" dirty="0" err="1" smtClean="0">
                <a:solidFill>
                  <a:prstClr val="black"/>
                </a:solidFill>
              </a:rPr>
              <a:t>is</a:t>
            </a:r>
            <a:r>
              <a:rPr lang="en-US" sz="2400" dirty="0" smtClean="0">
                <a:solidFill>
                  <a:prstClr val="black"/>
                </a:solidFill>
              </a:rPr>
              <a:t>)advantages</a:t>
            </a:r>
          </a:p>
          <a:p>
            <a:pPr marL="1720850" lvl="3" indent="-463550">
              <a:tabLst>
                <a:tab pos="463550" algn="l"/>
              </a:tabLst>
            </a:pPr>
            <a:r>
              <a:rPr lang="en-US" dirty="0" smtClean="0">
                <a:solidFill>
                  <a:prstClr val="black"/>
                </a:solidFill>
              </a:rPr>
              <a:t>Residential</a:t>
            </a:r>
          </a:p>
          <a:p>
            <a:pPr marL="1720850" lvl="3" indent="-463550">
              <a:tabLst>
                <a:tab pos="463550" algn="l"/>
              </a:tabLst>
            </a:pPr>
            <a:r>
              <a:rPr lang="en-US" dirty="0" smtClean="0">
                <a:solidFill>
                  <a:prstClr val="black"/>
                </a:solidFill>
              </a:rPr>
              <a:t>Commercial</a:t>
            </a:r>
          </a:p>
          <a:p>
            <a:pPr marL="1263650" lvl="2" indent="-463550">
              <a:buNone/>
              <a:tabLst>
                <a:tab pos="463550" algn="l"/>
              </a:tabLst>
            </a:pPr>
            <a:endParaRPr lang="en-US" sz="3200" dirty="0" smtClean="0">
              <a:solidFill>
                <a:prstClr val="black"/>
              </a:solidFill>
            </a:endParaRPr>
          </a:p>
          <a:p>
            <a:pPr>
              <a:buNone/>
            </a:pPr>
            <a:endParaRPr lang="en-US" dirty="0"/>
          </a:p>
        </p:txBody>
      </p:sp>
      <p:sp>
        <p:nvSpPr>
          <p:cNvPr id="4" name="Slide Number Placeholder 3"/>
          <p:cNvSpPr>
            <a:spLocks noGrp="1"/>
          </p:cNvSpPr>
          <p:nvPr>
            <p:ph type="sldNum" sz="quarter" idx="12"/>
          </p:nvPr>
        </p:nvSpPr>
        <p:spPr/>
        <p:txBody>
          <a:bodyPr/>
          <a:lstStyle/>
          <a:p>
            <a:fld id="{5A31F0E8-EADC-4FEF-894E-51FA5CAD4A1A}" type="slidenum">
              <a:rPr lang="en-US" smtClean="0"/>
              <a:pPr/>
              <a:t>12</a:t>
            </a:fld>
            <a:endParaRPr lang="en-US" dirty="0"/>
          </a:p>
        </p:txBody>
      </p:sp>
      <p:pic>
        <p:nvPicPr>
          <p:cNvPr id="79874" name="Picture 2" descr="http://ts3.mm.bing.net/images/thumbnail.aspx?q=1291919040718&amp;id=52304a4eb617cf1d2610e3e0cc593709&amp;url=http%3a%2f%2fwww.forthemommas.com%2fwp-content%2fuploads%2f2010%2f11%2fbest-buy.png"/>
          <p:cNvPicPr>
            <a:picLocks noChangeAspect="1" noChangeArrowheads="1"/>
          </p:cNvPicPr>
          <p:nvPr/>
        </p:nvPicPr>
        <p:blipFill>
          <a:blip r:embed="rId2" cstate="print"/>
          <a:srcRect/>
          <a:stretch>
            <a:fillRect/>
          </a:stretch>
        </p:blipFill>
        <p:spPr bwMode="auto">
          <a:xfrm>
            <a:off x="7239000" y="3810000"/>
            <a:ext cx="1292225" cy="887328"/>
          </a:xfrm>
          <a:prstGeom prst="rect">
            <a:avLst/>
          </a:prstGeom>
          <a:noFill/>
        </p:spPr>
      </p:pic>
      <p:pic>
        <p:nvPicPr>
          <p:cNvPr id="79876" name="Picture 4" descr="http://elementphotoca.com/wp-content/uploads/2009/06/walmart.bmp"/>
          <p:cNvPicPr>
            <a:picLocks noChangeAspect="1" noChangeArrowheads="1"/>
          </p:cNvPicPr>
          <p:nvPr/>
        </p:nvPicPr>
        <p:blipFill>
          <a:blip r:embed="rId3" cstate="print"/>
          <a:srcRect/>
          <a:stretch>
            <a:fillRect/>
          </a:stretch>
        </p:blipFill>
        <p:spPr bwMode="auto">
          <a:xfrm>
            <a:off x="7086600" y="4724400"/>
            <a:ext cx="1863725" cy="1398544"/>
          </a:xfrm>
          <a:prstGeom prst="rect">
            <a:avLst/>
          </a:prstGeom>
          <a:noFill/>
        </p:spPr>
      </p:pic>
      <p:pic>
        <p:nvPicPr>
          <p:cNvPr id="79878" name="Picture 6" descr="http://www.1000bulbs.com/images/categories/1877.jpg">
            <a:hlinkClick r:id="rId4"/>
          </p:cNvPr>
          <p:cNvPicPr>
            <a:picLocks noChangeAspect="1" noChangeArrowheads="1"/>
          </p:cNvPicPr>
          <p:nvPr/>
        </p:nvPicPr>
        <p:blipFill>
          <a:blip r:embed="rId5" cstate="print"/>
          <a:srcRect/>
          <a:stretch>
            <a:fillRect/>
          </a:stretch>
        </p:blipFill>
        <p:spPr bwMode="auto">
          <a:xfrm>
            <a:off x="5943600" y="3962400"/>
            <a:ext cx="1219200" cy="12192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987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987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987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4" name="Picture 4" descr="http://cwf.ca/images/blog-images/shutterstock_60898978.jpg"/>
          <p:cNvPicPr>
            <a:picLocks noChangeAspect="1" noChangeArrowheads="1"/>
          </p:cNvPicPr>
          <p:nvPr/>
        </p:nvPicPr>
        <p:blipFill>
          <a:blip r:embed="rId3" cstate="print"/>
          <a:srcRect/>
          <a:stretch>
            <a:fillRect/>
          </a:stretch>
        </p:blipFill>
        <p:spPr bwMode="auto">
          <a:xfrm>
            <a:off x="6477000" y="1447800"/>
            <a:ext cx="3048001" cy="4905090"/>
          </a:xfrm>
          <a:prstGeom prst="rect">
            <a:avLst/>
          </a:prstGeom>
          <a:noFill/>
        </p:spPr>
      </p:pic>
      <p:sp>
        <p:nvSpPr>
          <p:cNvPr id="2" name="Title 1"/>
          <p:cNvSpPr>
            <a:spLocks noGrp="1"/>
          </p:cNvSpPr>
          <p:nvPr>
            <p:ph type="title"/>
          </p:nvPr>
        </p:nvSpPr>
        <p:spPr/>
        <p:txBody>
          <a:bodyPr>
            <a:normAutofit fontScale="90000"/>
          </a:bodyPr>
          <a:lstStyle/>
          <a:p>
            <a:pPr marL="463550" indent="-463550">
              <a:tabLst>
                <a:tab pos="463550" algn="l"/>
              </a:tabLst>
            </a:pPr>
            <a:r>
              <a:rPr lang="en-US" dirty="0" smtClean="0"/>
              <a:t>Checklist for Success: The Experiment</a:t>
            </a:r>
          </a:p>
        </p:txBody>
      </p:sp>
      <p:sp>
        <p:nvSpPr>
          <p:cNvPr id="3" name="Content Placeholder 2"/>
          <p:cNvSpPr>
            <a:spLocks noGrp="1"/>
          </p:cNvSpPr>
          <p:nvPr>
            <p:ph idx="1"/>
          </p:nvPr>
        </p:nvSpPr>
        <p:spPr>
          <a:xfrm>
            <a:off x="381000" y="1371600"/>
            <a:ext cx="8305800" cy="4800600"/>
          </a:xfrm>
        </p:spPr>
        <p:txBody>
          <a:bodyPr>
            <a:normAutofit/>
          </a:bodyPr>
          <a:lstStyle/>
          <a:p>
            <a:pPr marL="463550" indent="-463550">
              <a:buFont typeface="Wingdings" pitchFamily="2" charset="2"/>
              <a:buChar char=""/>
              <a:tabLst>
                <a:tab pos="463550" algn="l"/>
              </a:tabLst>
            </a:pPr>
            <a:r>
              <a:rPr lang="en-US" sz="4000" dirty="0" smtClean="0"/>
              <a:t>Need to ensure that the sample frame aligns with your target population</a:t>
            </a:r>
          </a:p>
          <a:p>
            <a:pPr>
              <a:buNone/>
            </a:pPr>
            <a:endParaRPr lang="en-US" dirty="0"/>
          </a:p>
        </p:txBody>
      </p:sp>
      <p:sp>
        <p:nvSpPr>
          <p:cNvPr id="4" name="Slide Number Placeholder 3"/>
          <p:cNvSpPr>
            <a:spLocks noGrp="1"/>
          </p:cNvSpPr>
          <p:nvPr>
            <p:ph type="sldNum" sz="quarter" idx="12"/>
          </p:nvPr>
        </p:nvSpPr>
        <p:spPr/>
        <p:txBody>
          <a:bodyPr/>
          <a:lstStyle/>
          <a:p>
            <a:fld id="{5A31F0E8-EADC-4FEF-894E-51FA5CAD4A1A}" type="slidenum">
              <a:rPr lang="en-US" smtClean="0"/>
              <a:pPr/>
              <a:t>13</a:t>
            </a:fld>
            <a:endParaRPr lang="en-US" dirty="0"/>
          </a:p>
        </p:txBody>
      </p:sp>
      <p:sp>
        <p:nvSpPr>
          <p:cNvPr id="6" name="TextBox 5"/>
          <p:cNvSpPr txBox="1"/>
          <p:nvPr/>
        </p:nvSpPr>
        <p:spPr>
          <a:xfrm>
            <a:off x="381000" y="3200400"/>
            <a:ext cx="6858000" cy="3416320"/>
          </a:xfrm>
          <a:prstGeom prst="rect">
            <a:avLst/>
          </a:prstGeom>
          <a:noFill/>
        </p:spPr>
        <p:txBody>
          <a:bodyPr wrap="square" rtlCol="0">
            <a:spAutoFit/>
          </a:bodyPr>
          <a:lstStyle/>
          <a:p>
            <a:pPr marL="346075" lvl="1" indent="-346075">
              <a:buFont typeface="Arial" pitchFamily="34" charset="0"/>
              <a:buChar char="•"/>
              <a:tabLst>
                <a:tab pos="346075" algn="l"/>
              </a:tabLst>
            </a:pPr>
            <a:r>
              <a:rPr lang="en-US" sz="2200" dirty="0" smtClean="0"/>
              <a:t>The extent to which experiment findings can be extrapolated is often over looked (both in terms of savings and causal mechanisms)</a:t>
            </a:r>
          </a:p>
          <a:p>
            <a:pPr marL="803275" lvl="1" indent="-346075">
              <a:buFont typeface="Calibri" pitchFamily="34" charset="0"/>
              <a:buChar char="—"/>
              <a:tabLst>
                <a:tab pos="346075" algn="l"/>
              </a:tabLst>
            </a:pPr>
            <a:r>
              <a:rPr lang="en-US" sz="2200" dirty="0" smtClean="0"/>
              <a:t>Results obtained in one demographic group may differ dramatically in another</a:t>
            </a:r>
          </a:p>
          <a:p>
            <a:pPr marL="803275" lvl="1" indent="-346075">
              <a:buFont typeface="Calibri" pitchFamily="34" charset="0"/>
              <a:buChar char="—"/>
              <a:tabLst>
                <a:tab pos="346075" algn="l"/>
              </a:tabLst>
            </a:pPr>
            <a:r>
              <a:rPr lang="en-US" sz="2200" dirty="0" smtClean="0"/>
              <a:t>Ex Post results from one region cannot necessarily be used for resource planning in another</a:t>
            </a:r>
          </a:p>
          <a:p>
            <a:pPr marL="346075" indent="-346075">
              <a:buFont typeface="Arial" pitchFamily="34" charset="0"/>
              <a:buChar char="•"/>
              <a:tabLst>
                <a:tab pos="346075" algn="l"/>
              </a:tabLst>
            </a:pPr>
            <a:r>
              <a:rPr lang="en-US" sz="2200" b="1" dirty="0" smtClean="0"/>
              <a:t>KEY QUESTION: Is the study sample frame aligned with the intended application of the study findings</a:t>
            </a:r>
            <a:r>
              <a:rPr lang="en-US" b="1" dirty="0" smtClean="0"/>
              <a:t>?</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marL="463550" indent="-463550">
              <a:tabLst>
                <a:tab pos="463550" algn="l"/>
              </a:tabLst>
            </a:pPr>
            <a:r>
              <a:rPr lang="en-US" dirty="0" smtClean="0"/>
              <a:t>Checklist for Success: The Experiment</a:t>
            </a:r>
          </a:p>
        </p:txBody>
      </p:sp>
      <p:sp>
        <p:nvSpPr>
          <p:cNvPr id="3" name="Content Placeholder 2"/>
          <p:cNvSpPr>
            <a:spLocks noGrp="1"/>
          </p:cNvSpPr>
          <p:nvPr>
            <p:ph idx="1"/>
          </p:nvPr>
        </p:nvSpPr>
        <p:spPr>
          <a:xfrm>
            <a:off x="381000" y="1600200"/>
            <a:ext cx="4648200" cy="5257800"/>
          </a:xfrm>
        </p:spPr>
        <p:txBody>
          <a:bodyPr>
            <a:normAutofit lnSpcReduction="10000"/>
          </a:bodyPr>
          <a:lstStyle/>
          <a:p>
            <a:pPr marL="463550" lvl="0" indent="-463550">
              <a:buFont typeface="Wingdings" pitchFamily="2" charset="2"/>
              <a:buChar char=""/>
              <a:tabLst>
                <a:tab pos="463550" algn="l"/>
              </a:tabLst>
            </a:pPr>
            <a:r>
              <a:rPr lang="en-US" sz="3400" dirty="0" smtClean="0">
                <a:solidFill>
                  <a:prstClr val="black"/>
                </a:solidFill>
              </a:rPr>
              <a:t>Need to check equivalency between your treatment and control group</a:t>
            </a:r>
          </a:p>
          <a:p>
            <a:pPr marL="863600" lvl="1" indent="-463550">
              <a:tabLst>
                <a:tab pos="463550" algn="l"/>
              </a:tabLst>
            </a:pPr>
            <a:r>
              <a:rPr lang="en-US" sz="2600" dirty="0" smtClean="0"/>
              <a:t>Treatment and control groups must be equivalent on key variables</a:t>
            </a:r>
          </a:p>
          <a:p>
            <a:pPr marL="1320800" lvl="3" indent="-463550">
              <a:tabLst>
                <a:tab pos="463550" algn="l"/>
              </a:tabLst>
            </a:pPr>
            <a:r>
              <a:rPr lang="en-US" sz="2600" dirty="0" smtClean="0"/>
              <a:t>Check randomization</a:t>
            </a:r>
          </a:p>
          <a:p>
            <a:pPr marL="1320800" lvl="3" indent="-463550">
              <a:tabLst>
                <a:tab pos="463550" algn="l"/>
              </a:tabLst>
            </a:pPr>
            <a:r>
              <a:rPr lang="en-US" sz="2600" dirty="0" smtClean="0"/>
              <a:t>If RCT is not an option, aim for the equivalency on key variables</a:t>
            </a:r>
          </a:p>
          <a:p>
            <a:pPr marL="463550" lvl="0" indent="-463550">
              <a:buNone/>
              <a:tabLst>
                <a:tab pos="463550" algn="l"/>
              </a:tabLst>
            </a:pPr>
            <a:endParaRPr lang="en-US" sz="3400" dirty="0" smtClean="0">
              <a:solidFill>
                <a:prstClr val="black"/>
              </a:solidFill>
            </a:endParaRPr>
          </a:p>
          <a:p>
            <a:pPr>
              <a:buNone/>
            </a:pPr>
            <a:endParaRPr lang="en-US" dirty="0"/>
          </a:p>
        </p:txBody>
      </p:sp>
      <p:sp>
        <p:nvSpPr>
          <p:cNvPr id="4" name="Slide Number Placeholder 3"/>
          <p:cNvSpPr>
            <a:spLocks noGrp="1"/>
          </p:cNvSpPr>
          <p:nvPr>
            <p:ph type="sldNum" sz="quarter" idx="12"/>
          </p:nvPr>
        </p:nvSpPr>
        <p:spPr/>
        <p:txBody>
          <a:bodyPr/>
          <a:lstStyle/>
          <a:p>
            <a:fld id="{5A31F0E8-EADC-4FEF-894E-51FA5CAD4A1A}" type="slidenum">
              <a:rPr lang="en-US" smtClean="0"/>
              <a:pPr/>
              <a:t>14</a:t>
            </a:fld>
            <a:endParaRPr lang="en-US" dirty="0"/>
          </a:p>
        </p:txBody>
      </p:sp>
      <p:pic>
        <p:nvPicPr>
          <p:cNvPr id="9" name="Picture 2"/>
          <p:cNvPicPr>
            <a:picLocks noChangeAspect="1" noChangeArrowheads="1"/>
          </p:cNvPicPr>
          <p:nvPr/>
        </p:nvPicPr>
        <p:blipFill>
          <a:blip r:embed="rId2" cstate="print"/>
          <a:srcRect l="12759" t="10719" r="12759" b="18149"/>
          <a:stretch>
            <a:fillRect/>
          </a:stretch>
        </p:blipFill>
        <p:spPr bwMode="auto">
          <a:xfrm>
            <a:off x="5105400" y="1600200"/>
            <a:ext cx="3631836" cy="48006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p:nvPr/>
        </p:nvPicPr>
        <p:blipFill>
          <a:blip r:embed="rId3" cstate="print"/>
          <a:srcRect/>
          <a:stretch>
            <a:fillRect/>
          </a:stretch>
        </p:blipFill>
        <p:spPr bwMode="auto">
          <a:xfrm>
            <a:off x="304800" y="2590800"/>
            <a:ext cx="8610600" cy="4267200"/>
          </a:xfrm>
          <a:prstGeom prst="rect">
            <a:avLst/>
          </a:prstGeom>
          <a:noFill/>
          <a:ln w="9525">
            <a:solidFill>
              <a:schemeClr val="bg1">
                <a:lumMod val="65000"/>
              </a:schemeClr>
            </a:solidFill>
            <a:miter lim="800000"/>
            <a:headEnd/>
            <a:tailEnd/>
          </a:ln>
        </p:spPr>
      </p:pic>
      <p:sp>
        <p:nvSpPr>
          <p:cNvPr id="2" name="Title 1"/>
          <p:cNvSpPr>
            <a:spLocks noGrp="1"/>
          </p:cNvSpPr>
          <p:nvPr>
            <p:ph type="title"/>
          </p:nvPr>
        </p:nvSpPr>
        <p:spPr/>
        <p:txBody>
          <a:bodyPr>
            <a:normAutofit fontScale="90000"/>
          </a:bodyPr>
          <a:lstStyle/>
          <a:p>
            <a:pPr marL="463550" indent="-463550">
              <a:tabLst>
                <a:tab pos="463550" algn="l"/>
              </a:tabLst>
            </a:pPr>
            <a:r>
              <a:rPr lang="en-US" dirty="0" smtClean="0"/>
              <a:t>Checklist for Success: The Experiment</a:t>
            </a:r>
          </a:p>
        </p:txBody>
      </p:sp>
      <p:sp>
        <p:nvSpPr>
          <p:cNvPr id="3" name="Content Placeholder 2"/>
          <p:cNvSpPr>
            <a:spLocks noGrp="1"/>
          </p:cNvSpPr>
          <p:nvPr>
            <p:ph idx="1"/>
          </p:nvPr>
        </p:nvSpPr>
        <p:spPr>
          <a:xfrm>
            <a:off x="381000" y="1524000"/>
            <a:ext cx="8458200" cy="4525963"/>
          </a:xfrm>
        </p:spPr>
        <p:txBody>
          <a:bodyPr/>
          <a:lstStyle/>
          <a:p>
            <a:pPr marL="463550" lvl="0" indent="-463550">
              <a:buFont typeface="Wingdings" pitchFamily="2" charset="2"/>
              <a:buChar char=""/>
              <a:tabLst>
                <a:tab pos="463550" algn="l"/>
              </a:tabLst>
            </a:pPr>
            <a:r>
              <a:rPr lang="en-US" sz="3400" dirty="0" smtClean="0">
                <a:solidFill>
                  <a:prstClr val="black"/>
                </a:solidFill>
              </a:rPr>
              <a:t>For RCTs, was randomization successful on key variables?</a:t>
            </a:r>
          </a:p>
          <a:p>
            <a:pPr marL="463550" lvl="0" indent="-463550">
              <a:buNone/>
              <a:tabLst>
                <a:tab pos="463550" algn="l"/>
              </a:tabLst>
            </a:pPr>
            <a:endParaRPr lang="en-US" sz="3400" dirty="0" smtClean="0">
              <a:solidFill>
                <a:prstClr val="black"/>
              </a:solidFill>
            </a:endParaRPr>
          </a:p>
          <a:p>
            <a:pPr>
              <a:buNone/>
            </a:pPr>
            <a:endParaRPr lang="en-US" dirty="0"/>
          </a:p>
        </p:txBody>
      </p:sp>
      <p:sp>
        <p:nvSpPr>
          <p:cNvPr id="4" name="Slide Number Placeholder 3"/>
          <p:cNvSpPr>
            <a:spLocks noGrp="1"/>
          </p:cNvSpPr>
          <p:nvPr>
            <p:ph type="sldNum" sz="quarter" idx="12"/>
          </p:nvPr>
        </p:nvSpPr>
        <p:spPr/>
        <p:txBody>
          <a:bodyPr/>
          <a:lstStyle/>
          <a:p>
            <a:fld id="{5A31F0E8-EADC-4FEF-894E-51FA5CAD4A1A}" type="slidenum">
              <a:rPr lang="en-US" smtClean="0"/>
              <a:pPr/>
              <a:t>15</a:t>
            </a:fld>
            <a:endParaRPr lang="en-US" dirty="0"/>
          </a:p>
        </p:txBody>
      </p:sp>
      <p:sp>
        <p:nvSpPr>
          <p:cNvPr id="6" name="Rectangle 5"/>
          <p:cNvSpPr/>
          <p:nvPr/>
        </p:nvSpPr>
        <p:spPr>
          <a:xfrm>
            <a:off x="3505200" y="6477000"/>
            <a:ext cx="1066800" cy="381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7" name="Rectangle 6"/>
          <p:cNvSpPr/>
          <p:nvPr/>
        </p:nvSpPr>
        <p:spPr>
          <a:xfrm>
            <a:off x="5486400" y="6477000"/>
            <a:ext cx="1295400" cy="381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a:xfrm>
            <a:off x="381000" y="1524000"/>
            <a:ext cx="8458200" cy="4525963"/>
          </a:xfrm>
          <a:prstGeom prst="rect">
            <a:avLst/>
          </a:prstGeom>
        </p:spPr>
        <p:txBody>
          <a:bodyPr vert="horz" lIns="91440" tIns="45720" rIns="91440" bIns="45720" rtlCol="0">
            <a:normAutofit/>
          </a:bodyPr>
          <a:lstStyle/>
          <a:p>
            <a:pPr marL="463550" indent="-463550">
              <a:spcBef>
                <a:spcPct val="20000"/>
              </a:spcBef>
              <a:buFont typeface="Wingdings" pitchFamily="2" charset="2"/>
              <a:buChar char=""/>
              <a:tabLst>
                <a:tab pos="463550" algn="l"/>
              </a:tabLst>
            </a:pPr>
            <a:r>
              <a:rPr lang="en-US" sz="3400" dirty="0" smtClean="0">
                <a:solidFill>
                  <a:prstClr val="black"/>
                </a:solidFill>
              </a:rPr>
              <a:t> </a:t>
            </a:r>
            <a:r>
              <a:rPr lang="en-US" sz="3400" dirty="0" smtClean="0"/>
              <a:t>Where randomization is not possible, create “matched” groups (quasi-experimentation)</a:t>
            </a:r>
          </a:p>
          <a:p>
            <a:pPr marL="463550" marR="0" lvl="0" indent="-463550" algn="l" defTabSz="914400" rtl="0" eaLnBrk="1" fontAlgn="auto" latinLnBrk="0" hangingPunct="1">
              <a:lnSpc>
                <a:spcPct val="100000"/>
              </a:lnSpc>
              <a:spcBef>
                <a:spcPct val="20000"/>
              </a:spcBef>
              <a:spcAft>
                <a:spcPts val="0"/>
              </a:spcAft>
              <a:buClrTx/>
              <a:buSzTx/>
              <a:buFont typeface="Wingdings" pitchFamily="2" charset="2"/>
              <a:buChar char=""/>
              <a:tabLst>
                <a:tab pos="463550" algn="l"/>
              </a:tabLst>
              <a:defRPr/>
            </a:pPr>
            <a:endParaRPr kumimoji="0" lang="en-US" sz="3400" b="0" i="0" u="none" strike="noStrike" kern="1200" cap="none" spc="0" normalizeH="0" baseline="0" noProof="0" dirty="0" smtClean="0">
              <a:ln>
                <a:noFill/>
              </a:ln>
              <a:solidFill>
                <a:prstClr val="black"/>
              </a:solidFill>
              <a:effectLst/>
              <a:uLnTx/>
              <a:uFillTx/>
              <a:latin typeface="+mn-lt"/>
              <a:ea typeface="+mn-ea"/>
              <a:cs typeface="+mn-cs"/>
            </a:endParaRPr>
          </a:p>
          <a:p>
            <a:pPr marL="463550" marR="0" lvl="0" indent="-463550" algn="l" defTabSz="914400" rtl="0" eaLnBrk="1" fontAlgn="auto" latinLnBrk="0" hangingPunct="1">
              <a:lnSpc>
                <a:spcPct val="100000"/>
              </a:lnSpc>
              <a:spcBef>
                <a:spcPct val="20000"/>
              </a:spcBef>
              <a:spcAft>
                <a:spcPts val="0"/>
              </a:spcAft>
              <a:buClrTx/>
              <a:buSzTx/>
              <a:buFont typeface="Arial" pitchFamily="34" charset="0"/>
              <a:buNone/>
              <a:tabLst>
                <a:tab pos="463550" algn="l"/>
              </a:tabLst>
              <a:defRPr/>
            </a:pPr>
            <a:endParaRPr kumimoji="0" lang="en-US" sz="3400" b="0" i="0" u="none" strike="noStrike" kern="1200" cap="none" spc="0" normalizeH="0" baseline="0" noProof="0" dirty="0" smtClean="0">
              <a:ln>
                <a:noFill/>
              </a:ln>
              <a:solidFill>
                <a:prstClr val="black"/>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2" name="Title 1"/>
          <p:cNvSpPr>
            <a:spLocks noGrp="1"/>
          </p:cNvSpPr>
          <p:nvPr>
            <p:ph type="title"/>
          </p:nvPr>
        </p:nvSpPr>
        <p:spPr/>
        <p:txBody>
          <a:bodyPr>
            <a:normAutofit/>
          </a:bodyPr>
          <a:lstStyle/>
          <a:p>
            <a:r>
              <a:rPr lang="en-US" sz="4000" dirty="0" smtClean="0"/>
              <a:t>Checklist for Success: </a:t>
            </a:r>
            <a:r>
              <a:rPr lang="en-US" sz="3600" dirty="0" smtClean="0"/>
              <a:t>The Experiment</a:t>
            </a:r>
            <a:endParaRPr lang="en-US" sz="4000" dirty="0"/>
          </a:p>
        </p:txBody>
      </p:sp>
      <p:sp>
        <p:nvSpPr>
          <p:cNvPr id="4" name="Slide Number Placeholder 3"/>
          <p:cNvSpPr>
            <a:spLocks noGrp="1"/>
          </p:cNvSpPr>
          <p:nvPr>
            <p:ph type="sldNum" sz="quarter" idx="12"/>
          </p:nvPr>
        </p:nvSpPr>
        <p:spPr/>
        <p:txBody>
          <a:bodyPr/>
          <a:lstStyle/>
          <a:p>
            <a:fld id="{5A31F0E8-EADC-4FEF-894E-51FA5CAD4A1A}" type="slidenum">
              <a:rPr lang="en-US" smtClean="0"/>
              <a:pPr/>
              <a:t>16</a:t>
            </a:fld>
            <a:endParaRPr lang="en-US" dirty="0"/>
          </a:p>
        </p:txBody>
      </p:sp>
      <p:pic>
        <p:nvPicPr>
          <p:cNvPr id="55" name="Picture 54" descr="Picture3.png"/>
          <p:cNvPicPr>
            <a:picLocks noChangeAspect="1"/>
          </p:cNvPicPr>
          <p:nvPr/>
        </p:nvPicPr>
        <p:blipFill>
          <a:blip r:embed="rId2" cstate="print"/>
          <a:stretch>
            <a:fillRect/>
          </a:stretch>
        </p:blipFill>
        <p:spPr>
          <a:xfrm>
            <a:off x="1676400" y="2876446"/>
            <a:ext cx="5486400" cy="3432748"/>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4" name="Picture 2" descr="http://www.sjgov.org/uploadedImages/SJC/Departments/HR/Programs/Training/j0439343(1).jpg?n=8599"/>
          <p:cNvPicPr>
            <a:picLocks noChangeAspect="1" noChangeArrowheads="1"/>
          </p:cNvPicPr>
          <p:nvPr/>
        </p:nvPicPr>
        <p:blipFill>
          <a:blip r:embed="rId2" cstate="print"/>
          <a:srcRect/>
          <a:stretch>
            <a:fillRect/>
          </a:stretch>
        </p:blipFill>
        <p:spPr bwMode="auto">
          <a:xfrm>
            <a:off x="6019800" y="3733800"/>
            <a:ext cx="3124200" cy="3124200"/>
          </a:xfrm>
          <a:prstGeom prst="rect">
            <a:avLst/>
          </a:prstGeom>
          <a:noFill/>
        </p:spPr>
      </p:pic>
      <p:sp>
        <p:nvSpPr>
          <p:cNvPr id="2" name="Title 1"/>
          <p:cNvSpPr>
            <a:spLocks noGrp="1"/>
          </p:cNvSpPr>
          <p:nvPr>
            <p:ph type="title"/>
          </p:nvPr>
        </p:nvSpPr>
        <p:spPr/>
        <p:txBody>
          <a:bodyPr>
            <a:normAutofit fontScale="90000"/>
          </a:bodyPr>
          <a:lstStyle/>
          <a:p>
            <a:r>
              <a:rPr lang="en-US" dirty="0" smtClean="0"/>
              <a:t>Checklist for Success: The Experiment</a:t>
            </a:r>
            <a:endParaRPr lang="en-US" dirty="0"/>
          </a:p>
        </p:txBody>
      </p:sp>
      <p:sp>
        <p:nvSpPr>
          <p:cNvPr id="3" name="Content Placeholder 2"/>
          <p:cNvSpPr>
            <a:spLocks noGrp="1"/>
          </p:cNvSpPr>
          <p:nvPr>
            <p:ph idx="1"/>
          </p:nvPr>
        </p:nvSpPr>
        <p:spPr>
          <a:xfrm>
            <a:off x="457200" y="1600200"/>
            <a:ext cx="8229600" cy="4724400"/>
          </a:xfrm>
        </p:spPr>
        <p:txBody>
          <a:bodyPr>
            <a:normAutofit/>
          </a:bodyPr>
          <a:lstStyle/>
          <a:p>
            <a:pPr marL="463550" indent="-463550">
              <a:buFont typeface="Wingdings" pitchFamily="2" charset="2"/>
              <a:buChar char=""/>
              <a:tabLst>
                <a:tab pos="463550" algn="l"/>
              </a:tabLst>
            </a:pPr>
            <a:r>
              <a:rPr lang="en-US" sz="3600" dirty="0" smtClean="0"/>
              <a:t> Need to understand and continuously monitor all factors that can affect the study</a:t>
            </a:r>
            <a:endParaRPr lang="en-US" sz="3000" dirty="0" smtClean="0"/>
          </a:p>
          <a:p>
            <a:pPr lvl="1">
              <a:buFont typeface="Arial" pitchFamily="34" charset="0"/>
              <a:buChar char="•"/>
            </a:pPr>
            <a:r>
              <a:rPr lang="en-US" sz="2400" dirty="0" smtClean="0"/>
              <a:t>This requires thoroughly understanding what factors may impact the study</a:t>
            </a:r>
          </a:p>
          <a:p>
            <a:pPr lvl="2"/>
            <a:r>
              <a:rPr lang="en-US" sz="2000" dirty="0" smtClean="0"/>
              <a:t>Treatment design</a:t>
            </a:r>
          </a:p>
          <a:p>
            <a:pPr lvl="2"/>
            <a:r>
              <a:rPr lang="en-US" sz="2000" dirty="0" smtClean="0"/>
              <a:t>External influences </a:t>
            </a:r>
          </a:p>
          <a:p>
            <a:pPr lvl="2"/>
            <a:r>
              <a:rPr lang="en-US" sz="2000" dirty="0" smtClean="0"/>
              <a:t>Internal influences</a:t>
            </a:r>
            <a:r>
              <a:rPr lang="en-US" sz="2400" dirty="0" smtClean="0"/>
              <a:t/>
            </a:r>
            <a:br>
              <a:rPr lang="en-US" sz="2400" dirty="0" smtClean="0"/>
            </a:br>
            <a:endParaRPr lang="en-US" sz="2400" dirty="0" smtClean="0"/>
          </a:p>
          <a:p>
            <a:pPr lvl="1">
              <a:buNone/>
            </a:pPr>
            <a:endParaRPr lang="en-US" dirty="0" smtClean="0"/>
          </a:p>
        </p:txBody>
      </p:sp>
      <p:sp>
        <p:nvSpPr>
          <p:cNvPr id="4" name="Slide Number Placeholder 3"/>
          <p:cNvSpPr>
            <a:spLocks noGrp="1"/>
          </p:cNvSpPr>
          <p:nvPr>
            <p:ph type="sldNum" sz="quarter" idx="12"/>
          </p:nvPr>
        </p:nvSpPr>
        <p:spPr/>
        <p:txBody>
          <a:bodyPr/>
          <a:lstStyle/>
          <a:p>
            <a:fld id="{5A31F0E8-EADC-4FEF-894E-51FA5CAD4A1A}" type="slidenum">
              <a:rPr lang="en-US" smtClean="0"/>
              <a:pPr/>
              <a:t>17</a:t>
            </a:fld>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Extensive Tracking</a:t>
            </a:r>
            <a:endParaRPr lang="en-US" sz="4000" dirty="0"/>
          </a:p>
        </p:txBody>
      </p:sp>
      <p:sp>
        <p:nvSpPr>
          <p:cNvPr id="3" name="Content Placeholder 2"/>
          <p:cNvSpPr>
            <a:spLocks noGrp="1"/>
          </p:cNvSpPr>
          <p:nvPr>
            <p:ph idx="1"/>
          </p:nvPr>
        </p:nvSpPr>
        <p:spPr>
          <a:xfrm>
            <a:off x="457200" y="1600200"/>
            <a:ext cx="8153400" cy="4525963"/>
          </a:xfrm>
        </p:spPr>
        <p:txBody>
          <a:bodyPr>
            <a:normAutofit/>
          </a:bodyPr>
          <a:lstStyle/>
          <a:p>
            <a:pPr marL="463550" indent="-463550">
              <a:buFont typeface="Wingdings" pitchFamily="2" charset="2"/>
              <a:buChar char=""/>
              <a:tabLst>
                <a:tab pos="463550" algn="l"/>
              </a:tabLst>
            </a:pPr>
            <a:r>
              <a:rPr lang="en-US" sz="2800" dirty="0" smtClean="0"/>
              <a:t>Need to understand and continuously monitor all factors that can affect the study</a:t>
            </a:r>
            <a:endParaRPr lang="en-US" sz="3000" dirty="0" smtClean="0"/>
          </a:p>
        </p:txBody>
      </p:sp>
      <p:sp>
        <p:nvSpPr>
          <p:cNvPr id="4" name="Slide Number Placeholder 3"/>
          <p:cNvSpPr>
            <a:spLocks noGrp="1"/>
          </p:cNvSpPr>
          <p:nvPr>
            <p:ph type="sldNum" sz="quarter" idx="12"/>
          </p:nvPr>
        </p:nvSpPr>
        <p:spPr/>
        <p:txBody>
          <a:bodyPr/>
          <a:lstStyle/>
          <a:p>
            <a:fld id="{5A31F0E8-EADC-4FEF-894E-51FA5CAD4A1A}" type="slidenum">
              <a:rPr lang="en-US" smtClean="0"/>
              <a:pPr/>
              <a:t>18</a:t>
            </a:fld>
            <a:endParaRPr lang="en-US" dirty="0"/>
          </a:p>
        </p:txBody>
      </p:sp>
      <p:sp>
        <p:nvSpPr>
          <p:cNvPr id="5" name="Content Placeholder 2"/>
          <p:cNvSpPr txBox="1">
            <a:spLocks/>
          </p:cNvSpPr>
          <p:nvPr/>
        </p:nvSpPr>
        <p:spPr>
          <a:xfrm>
            <a:off x="533400" y="2667000"/>
            <a:ext cx="3352800" cy="4191000"/>
          </a:xfrm>
          <a:prstGeom prst="rect">
            <a:avLst/>
          </a:prstGeom>
        </p:spPr>
        <p:txBody>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000" b="0" i="0" u="none" strike="noStrike" kern="1200" cap="none" spc="0" normalizeH="0" baseline="0" noProof="0" dirty="0" smtClean="0">
                <a:ln>
                  <a:noFill/>
                </a:ln>
                <a:solidFill>
                  <a:schemeClr val="tx1"/>
                </a:solidFill>
                <a:effectLst/>
                <a:uLnTx/>
                <a:uFillTx/>
                <a:latin typeface="+mn-lt"/>
                <a:ea typeface="+mn-ea"/>
                <a:cs typeface="+mn-cs"/>
              </a:rPr>
              <a:t>Experimentation favors simple “treatment” approaches </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000" b="0" i="0" u="none" strike="noStrike" kern="1200" cap="none" spc="0" normalizeH="0" baseline="0" noProof="0" dirty="0" smtClean="0">
                <a:ln>
                  <a:noFill/>
                </a:ln>
                <a:solidFill>
                  <a:schemeClr val="tx1"/>
                </a:solidFill>
                <a:effectLst/>
                <a:uLnTx/>
                <a:uFillTx/>
                <a:latin typeface="+mn-lt"/>
                <a:ea typeface="+mn-ea"/>
                <a:cs typeface="+mn-cs"/>
              </a:rPr>
              <a:t>As program interventions become more complex, </a:t>
            </a:r>
            <a:r>
              <a:rPr lang="en-US" sz="2000" dirty="0" smtClean="0"/>
              <a:t>the rigor required to monitor influences multiplies</a:t>
            </a:r>
            <a:endParaRPr kumimoji="0" lang="en-US" sz="2000" b="0" i="0" u="none" strike="noStrike" kern="1200" cap="none" spc="0" normalizeH="0" baseline="0" noProof="0" dirty="0">
              <a:ln>
                <a:noFill/>
              </a:ln>
              <a:solidFill>
                <a:schemeClr val="tx1"/>
              </a:solidFill>
              <a:effectLst/>
              <a:uLnTx/>
              <a:uFillTx/>
              <a:latin typeface="+mn-lt"/>
              <a:ea typeface="+mn-ea"/>
              <a:cs typeface="+mn-cs"/>
            </a:endParaRPr>
          </a:p>
        </p:txBody>
      </p:sp>
      <p:graphicFrame>
        <p:nvGraphicFramePr>
          <p:cNvPr id="7" name="Diagram 6"/>
          <p:cNvGraphicFramePr/>
          <p:nvPr/>
        </p:nvGraphicFramePr>
        <p:xfrm>
          <a:off x="3733800" y="3200400"/>
          <a:ext cx="5410200" cy="3657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marL="463550" indent="-463550">
              <a:tabLst>
                <a:tab pos="463550" algn="l"/>
              </a:tabLst>
            </a:pPr>
            <a:r>
              <a:rPr lang="en-US" dirty="0" smtClean="0"/>
              <a:t>Checklist for Success: The Experiment</a:t>
            </a:r>
          </a:p>
        </p:txBody>
      </p:sp>
      <p:sp>
        <p:nvSpPr>
          <p:cNvPr id="3" name="Content Placeholder 2"/>
          <p:cNvSpPr>
            <a:spLocks noGrp="1"/>
          </p:cNvSpPr>
          <p:nvPr>
            <p:ph idx="1"/>
          </p:nvPr>
        </p:nvSpPr>
        <p:spPr>
          <a:xfrm>
            <a:off x="304800" y="1524000"/>
            <a:ext cx="8229600" cy="4525963"/>
          </a:xfrm>
        </p:spPr>
        <p:txBody>
          <a:bodyPr>
            <a:normAutofit/>
          </a:bodyPr>
          <a:lstStyle/>
          <a:p>
            <a:pPr marL="463550" indent="-463550">
              <a:buFont typeface="Wingdings" pitchFamily="2" charset="2"/>
              <a:buChar char=""/>
              <a:tabLst>
                <a:tab pos="463550" algn="l"/>
              </a:tabLst>
            </a:pPr>
            <a:r>
              <a:rPr lang="en-US" sz="4000" dirty="0" smtClean="0"/>
              <a:t>Need to monitor all external factors</a:t>
            </a:r>
          </a:p>
          <a:p>
            <a:pPr>
              <a:buNone/>
            </a:pPr>
            <a:endParaRPr lang="en-US" dirty="0"/>
          </a:p>
        </p:txBody>
      </p:sp>
      <p:pic>
        <p:nvPicPr>
          <p:cNvPr id="6" name="Picture 5" descr="Picture4.png"/>
          <p:cNvPicPr>
            <a:picLocks noChangeAspect="1"/>
          </p:cNvPicPr>
          <p:nvPr/>
        </p:nvPicPr>
        <p:blipFill>
          <a:blip r:embed="rId2" cstate="print"/>
          <a:stretch>
            <a:fillRect/>
          </a:stretch>
        </p:blipFill>
        <p:spPr>
          <a:xfrm>
            <a:off x="914400" y="2209800"/>
            <a:ext cx="7010400" cy="4196328"/>
          </a:xfrm>
          <a:prstGeom prst="rect">
            <a:avLst/>
          </a:prstGeom>
        </p:spPr>
      </p:pic>
      <p:sp>
        <p:nvSpPr>
          <p:cNvPr id="8" name="Rectangle 7"/>
          <p:cNvSpPr/>
          <p:nvPr/>
        </p:nvSpPr>
        <p:spPr>
          <a:xfrm>
            <a:off x="8001000" y="6172200"/>
            <a:ext cx="838200" cy="685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3" name="Content Placeholder 2"/>
          <p:cNvSpPr>
            <a:spLocks noGrp="1"/>
          </p:cNvSpPr>
          <p:nvPr>
            <p:ph idx="1"/>
          </p:nvPr>
        </p:nvSpPr>
        <p:spPr/>
        <p:txBody>
          <a:bodyPr>
            <a:normAutofit fontScale="85000" lnSpcReduction="10000"/>
          </a:bodyPr>
          <a:lstStyle/>
          <a:p>
            <a:r>
              <a:rPr lang="en-US" dirty="0" smtClean="0"/>
              <a:t>Experimental Design</a:t>
            </a:r>
          </a:p>
          <a:p>
            <a:r>
              <a:rPr lang="en-US" dirty="0" smtClean="0"/>
              <a:t>Experimentation in Other Disciplines</a:t>
            </a:r>
          </a:p>
          <a:p>
            <a:r>
              <a:rPr lang="en-US" dirty="0" smtClean="0"/>
              <a:t>Lessons from the Energy Trenches</a:t>
            </a:r>
          </a:p>
          <a:p>
            <a:pPr lvl="1"/>
            <a:r>
              <a:rPr lang="en-US" dirty="0" smtClean="0"/>
              <a:t>Checklist for Experiment Success</a:t>
            </a:r>
          </a:p>
          <a:p>
            <a:pPr lvl="2"/>
            <a:r>
              <a:rPr lang="en-US" dirty="0" smtClean="0"/>
              <a:t>The Experiment</a:t>
            </a:r>
          </a:p>
          <a:p>
            <a:pPr lvl="2"/>
            <a:r>
              <a:rPr lang="en-US" dirty="0" smtClean="0"/>
              <a:t>Supporting the Experiment</a:t>
            </a:r>
          </a:p>
          <a:p>
            <a:pPr lvl="2"/>
            <a:r>
              <a:rPr lang="en-US" dirty="0" smtClean="0"/>
              <a:t>Understanding the Bigger Picture</a:t>
            </a:r>
          </a:p>
          <a:p>
            <a:pPr lvl="1"/>
            <a:r>
              <a:rPr lang="en-US" dirty="0" smtClean="0"/>
              <a:t>Real world Examples of Energy Program Experimentation</a:t>
            </a:r>
          </a:p>
          <a:p>
            <a:pPr lvl="2"/>
            <a:r>
              <a:rPr lang="en-US" dirty="0" smtClean="0"/>
              <a:t>Design: Upstream Incentive Study</a:t>
            </a:r>
          </a:p>
          <a:p>
            <a:pPr lvl="2"/>
            <a:r>
              <a:rPr lang="en-US" dirty="0" smtClean="0"/>
              <a:t>EM&amp;V: RCTs, Mass Market Efforts</a:t>
            </a:r>
          </a:p>
          <a:p>
            <a:r>
              <a:rPr lang="en-US" dirty="0" smtClean="0"/>
              <a:t>Conclusions</a:t>
            </a:r>
          </a:p>
          <a:p>
            <a:pPr lvl="1"/>
            <a:endParaRPr lang="en-US" dirty="0" smtClean="0"/>
          </a:p>
          <a:p>
            <a:pPr lvl="1"/>
            <a:endParaRPr lang="en-US" dirty="0" smtClean="0"/>
          </a:p>
          <a:p>
            <a:pPr lvl="1"/>
            <a:endParaRPr lang="en-US" dirty="0" smtClean="0"/>
          </a:p>
          <a:p>
            <a:endParaRPr lang="en-US" dirty="0"/>
          </a:p>
        </p:txBody>
      </p:sp>
      <p:sp>
        <p:nvSpPr>
          <p:cNvPr id="4" name="Slide Number Placeholder 3"/>
          <p:cNvSpPr>
            <a:spLocks noGrp="1"/>
          </p:cNvSpPr>
          <p:nvPr>
            <p:ph type="sldNum" sz="quarter" idx="12"/>
          </p:nvPr>
        </p:nvSpPr>
        <p:spPr/>
        <p:txBody>
          <a:bodyPr/>
          <a:lstStyle/>
          <a:p>
            <a:fld id="{5A31F0E8-EADC-4FEF-894E-51FA5CAD4A1A}" type="slidenum">
              <a:rPr lang="en-US" smtClean="0"/>
              <a:pPr/>
              <a:t>2</a:t>
            </a:fld>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p:nvPr/>
        </p:nvSpPr>
        <p:spPr>
          <a:xfrm>
            <a:off x="762000" y="3810000"/>
            <a:ext cx="7696200" cy="2755900"/>
          </a:xfrm>
          <a:prstGeom prst="ellipse">
            <a:avLst/>
          </a:prstGeom>
          <a:solidFill>
            <a:schemeClr val="accent1">
              <a:alpha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p:txBody>
          <a:bodyPr>
            <a:normAutofit fontScale="90000"/>
          </a:bodyPr>
          <a:lstStyle/>
          <a:p>
            <a:r>
              <a:rPr lang="en-US" sz="4000" dirty="0" smtClean="0"/>
              <a:t>Checklist for Success: Setting Up the Experiment</a:t>
            </a:r>
            <a:endParaRPr lang="en-US" sz="4000" dirty="0"/>
          </a:p>
        </p:txBody>
      </p:sp>
      <p:sp>
        <p:nvSpPr>
          <p:cNvPr id="3" name="Content Placeholder 2"/>
          <p:cNvSpPr>
            <a:spLocks noGrp="1"/>
          </p:cNvSpPr>
          <p:nvPr>
            <p:ph idx="1"/>
          </p:nvPr>
        </p:nvSpPr>
        <p:spPr>
          <a:xfrm>
            <a:off x="457200" y="1371600"/>
            <a:ext cx="8229600" cy="4525963"/>
          </a:xfrm>
        </p:spPr>
        <p:txBody>
          <a:bodyPr>
            <a:normAutofit/>
          </a:bodyPr>
          <a:lstStyle/>
          <a:p>
            <a:pPr marL="463550" indent="-463550">
              <a:buFont typeface="Wingdings" pitchFamily="2" charset="2"/>
              <a:buChar char=""/>
              <a:tabLst>
                <a:tab pos="463550" algn="l"/>
              </a:tabLst>
            </a:pPr>
            <a:r>
              <a:rPr lang="en-US" sz="2800" dirty="0" smtClean="0"/>
              <a:t>Need to monitor all internal factors, e.g. are you inadvertently “treating” both groups?</a:t>
            </a:r>
          </a:p>
          <a:p>
            <a:pPr marL="863600" lvl="1" indent="-463550">
              <a:buFont typeface="Arial" pitchFamily="34" charset="0"/>
              <a:buChar char="•"/>
              <a:tabLst>
                <a:tab pos="463550" algn="l"/>
              </a:tabLst>
            </a:pPr>
            <a:r>
              <a:rPr lang="en-US" sz="2400" dirty="0" smtClean="0"/>
              <a:t>For example, mass marketing campaigns that target one population may still make an impact in other areas</a:t>
            </a:r>
          </a:p>
          <a:p>
            <a:pPr marL="1263650" lvl="2" indent="-463550">
              <a:tabLst>
                <a:tab pos="463550" algn="l"/>
              </a:tabLst>
            </a:pPr>
            <a:r>
              <a:rPr lang="en-US" sz="2000" dirty="0" smtClean="0"/>
              <a:t>Direct exposure</a:t>
            </a:r>
          </a:p>
          <a:p>
            <a:pPr marL="1263650" lvl="2" indent="-463550">
              <a:tabLst>
                <a:tab pos="463550" algn="l"/>
              </a:tabLst>
            </a:pPr>
            <a:r>
              <a:rPr lang="en-US" sz="2000" dirty="0" smtClean="0"/>
              <a:t>Communication between groups</a:t>
            </a:r>
          </a:p>
        </p:txBody>
      </p:sp>
      <p:sp>
        <p:nvSpPr>
          <p:cNvPr id="4" name="Slide Number Placeholder 3"/>
          <p:cNvSpPr>
            <a:spLocks noGrp="1"/>
          </p:cNvSpPr>
          <p:nvPr>
            <p:ph type="sldNum" sz="quarter" idx="12"/>
          </p:nvPr>
        </p:nvSpPr>
        <p:spPr>
          <a:xfrm>
            <a:off x="8229600" y="6553200"/>
            <a:ext cx="457200" cy="288925"/>
          </a:xfrm>
        </p:spPr>
        <p:txBody>
          <a:bodyPr/>
          <a:lstStyle/>
          <a:p>
            <a:fld id="{5A31F0E8-EADC-4FEF-894E-51FA5CAD4A1A}" type="slidenum">
              <a:rPr lang="en-US" smtClean="0"/>
              <a:pPr/>
              <a:t>20</a:t>
            </a:fld>
            <a:endParaRPr lang="en-US" dirty="0"/>
          </a:p>
        </p:txBody>
      </p:sp>
      <p:grpSp>
        <p:nvGrpSpPr>
          <p:cNvPr id="4101" name="Group 5"/>
          <p:cNvGrpSpPr>
            <a:grpSpLocks noChangeAspect="1"/>
          </p:cNvGrpSpPr>
          <p:nvPr/>
        </p:nvGrpSpPr>
        <p:grpSpPr bwMode="auto">
          <a:xfrm>
            <a:off x="1447800" y="4572000"/>
            <a:ext cx="1282700" cy="1282700"/>
            <a:chOff x="2332" y="1612"/>
            <a:chExt cx="1096" cy="1096"/>
          </a:xfrm>
        </p:grpSpPr>
        <p:sp>
          <p:nvSpPr>
            <p:cNvPr id="4100" name="AutoShape 4"/>
            <p:cNvSpPr>
              <a:spLocks noChangeAspect="1" noChangeArrowheads="1" noTextEdit="1"/>
            </p:cNvSpPr>
            <p:nvPr/>
          </p:nvSpPr>
          <p:spPr bwMode="auto">
            <a:xfrm>
              <a:off x="2332" y="1612"/>
              <a:ext cx="1096" cy="109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103" name="Freeform 7"/>
            <p:cNvSpPr>
              <a:spLocks/>
            </p:cNvSpPr>
            <p:nvPr/>
          </p:nvSpPr>
          <p:spPr bwMode="auto">
            <a:xfrm>
              <a:off x="2455" y="1674"/>
              <a:ext cx="850" cy="1028"/>
            </a:xfrm>
            <a:custGeom>
              <a:avLst/>
              <a:gdLst/>
              <a:ahLst/>
              <a:cxnLst>
                <a:cxn ang="0">
                  <a:pos x="1196" y="595"/>
                </a:cxn>
                <a:cxn ang="0">
                  <a:pos x="1168" y="579"/>
                </a:cxn>
                <a:cxn ang="0">
                  <a:pos x="1131" y="563"/>
                </a:cxn>
                <a:cxn ang="0">
                  <a:pos x="1275" y="220"/>
                </a:cxn>
                <a:cxn ang="0">
                  <a:pos x="1306" y="218"/>
                </a:cxn>
                <a:cxn ang="0">
                  <a:pos x="1336" y="204"/>
                </a:cxn>
                <a:cxn ang="0">
                  <a:pos x="1365" y="169"/>
                </a:cxn>
                <a:cxn ang="0">
                  <a:pos x="1372" y="117"/>
                </a:cxn>
                <a:cxn ang="0">
                  <a:pos x="1348" y="69"/>
                </a:cxn>
                <a:cxn ang="0">
                  <a:pos x="1303" y="44"/>
                </a:cxn>
                <a:cxn ang="0">
                  <a:pos x="1252" y="48"/>
                </a:cxn>
                <a:cxn ang="0">
                  <a:pos x="1209" y="80"/>
                </a:cxn>
                <a:cxn ang="0">
                  <a:pos x="1193" y="128"/>
                </a:cxn>
                <a:cxn ang="0">
                  <a:pos x="1206" y="179"/>
                </a:cxn>
                <a:cxn ang="0">
                  <a:pos x="1226" y="200"/>
                </a:cxn>
                <a:cxn ang="0">
                  <a:pos x="1085" y="548"/>
                </a:cxn>
                <a:cxn ang="0">
                  <a:pos x="1049" y="540"/>
                </a:cxn>
                <a:cxn ang="0">
                  <a:pos x="1010" y="534"/>
                </a:cxn>
                <a:cxn ang="0">
                  <a:pos x="966" y="529"/>
                </a:cxn>
                <a:cxn ang="0">
                  <a:pos x="917" y="527"/>
                </a:cxn>
                <a:cxn ang="0">
                  <a:pos x="864" y="527"/>
                </a:cxn>
                <a:cxn ang="0">
                  <a:pos x="797" y="533"/>
                </a:cxn>
                <a:cxn ang="0">
                  <a:pos x="732" y="543"/>
                </a:cxn>
                <a:cxn ang="0">
                  <a:pos x="675" y="558"/>
                </a:cxn>
                <a:cxn ang="0">
                  <a:pos x="624" y="577"/>
                </a:cxn>
                <a:cxn ang="0">
                  <a:pos x="580" y="597"/>
                </a:cxn>
                <a:cxn ang="0">
                  <a:pos x="302" y="162"/>
                </a:cxn>
                <a:cxn ang="0">
                  <a:pos x="310" y="156"/>
                </a:cxn>
                <a:cxn ang="0">
                  <a:pos x="332" y="125"/>
                </a:cxn>
                <a:cxn ang="0">
                  <a:pos x="337" y="73"/>
                </a:cxn>
                <a:cxn ang="0">
                  <a:pos x="313" y="27"/>
                </a:cxn>
                <a:cxn ang="0">
                  <a:pos x="291" y="11"/>
                </a:cxn>
                <a:cxn ang="0">
                  <a:pos x="267" y="1"/>
                </a:cxn>
                <a:cxn ang="0">
                  <a:pos x="231" y="3"/>
                </a:cxn>
                <a:cxn ang="0">
                  <a:pos x="186" y="27"/>
                </a:cxn>
                <a:cxn ang="0">
                  <a:pos x="162" y="72"/>
                </a:cxn>
                <a:cxn ang="0">
                  <a:pos x="166" y="125"/>
                </a:cxn>
                <a:cxn ang="0">
                  <a:pos x="193" y="159"/>
                </a:cxn>
                <a:cxn ang="0">
                  <a:pos x="215" y="173"/>
                </a:cxn>
                <a:cxn ang="0">
                  <a:pos x="240" y="180"/>
                </a:cxn>
                <a:cxn ang="0">
                  <a:pos x="261" y="179"/>
                </a:cxn>
                <a:cxn ang="0">
                  <a:pos x="526" y="630"/>
                </a:cxn>
                <a:cxn ang="0">
                  <a:pos x="508" y="643"/>
                </a:cxn>
                <a:cxn ang="0">
                  <a:pos x="491" y="656"/>
                </a:cxn>
                <a:cxn ang="0">
                  <a:pos x="0" y="709"/>
                </a:cxn>
                <a:cxn ang="0">
                  <a:pos x="308" y="2057"/>
                </a:cxn>
                <a:cxn ang="0">
                  <a:pos x="1419" y="1871"/>
                </a:cxn>
                <a:cxn ang="0">
                  <a:pos x="1524" y="1866"/>
                </a:cxn>
              </a:cxnLst>
              <a:rect l="0" t="0" r="r" b="b"/>
              <a:pathLst>
                <a:path w="1702" h="2057">
                  <a:moveTo>
                    <a:pt x="1702" y="555"/>
                  </a:moveTo>
                  <a:lnTo>
                    <a:pt x="1203" y="600"/>
                  </a:lnTo>
                  <a:lnTo>
                    <a:pt x="1196" y="595"/>
                  </a:lnTo>
                  <a:lnTo>
                    <a:pt x="1186" y="589"/>
                  </a:lnTo>
                  <a:lnTo>
                    <a:pt x="1178" y="585"/>
                  </a:lnTo>
                  <a:lnTo>
                    <a:pt x="1168" y="579"/>
                  </a:lnTo>
                  <a:lnTo>
                    <a:pt x="1156" y="573"/>
                  </a:lnTo>
                  <a:lnTo>
                    <a:pt x="1145" y="568"/>
                  </a:lnTo>
                  <a:lnTo>
                    <a:pt x="1131" y="563"/>
                  </a:lnTo>
                  <a:lnTo>
                    <a:pt x="1117" y="558"/>
                  </a:lnTo>
                  <a:lnTo>
                    <a:pt x="1265" y="219"/>
                  </a:lnTo>
                  <a:lnTo>
                    <a:pt x="1275" y="220"/>
                  </a:lnTo>
                  <a:lnTo>
                    <a:pt x="1285" y="222"/>
                  </a:lnTo>
                  <a:lnTo>
                    <a:pt x="1296" y="220"/>
                  </a:lnTo>
                  <a:lnTo>
                    <a:pt x="1306" y="218"/>
                  </a:lnTo>
                  <a:lnTo>
                    <a:pt x="1317" y="215"/>
                  </a:lnTo>
                  <a:lnTo>
                    <a:pt x="1327" y="210"/>
                  </a:lnTo>
                  <a:lnTo>
                    <a:pt x="1336" y="204"/>
                  </a:lnTo>
                  <a:lnTo>
                    <a:pt x="1344" y="197"/>
                  </a:lnTo>
                  <a:lnTo>
                    <a:pt x="1356" y="184"/>
                  </a:lnTo>
                  <a:lnTo>
                    <a:pt x="1365" y="169"/>
                  </a:lnTo>
                  <a:lnTo>
                    <a:pt x="1371" y="151"/>
                  </a:lnTo>
                  <a:lnTo>
                    <a:pt x="1373" y="134"/>
                  </a:lnTo>
                  <a:lnTo>
                    <a:pt x="1372" y="117"/>
                  </a:lnTo>
                  <a:lnTo>
                    <a:pt x="1367" y="99"/>
                  </a:lnTo>
                  <a:lnTo>
                    <a:pt x="1359" y="84"/>
                  </a:lnTo>
                  <a:lnTo>
                    <a:pt x="1348" y="69"/>
                  </a:lnTo>
                  <a:lnTo>
                    <a:pt x="1334" y="58"/>
                  </a:lnTo>
                  <a:lnTo>
                    <a:pt x="1319" y="49"/>
                  </a:lnTo>
                  <a:lnTo>
                    <a:pt x="1303" y="44"/>
                  </a:lnTo>
                  <a:lnTo>
                    <a:pt x="1285" y="42"/>
                  </a:lnTo>
                  <a:lnTo>
                    <a:pt x="1268" y="43"/>
                  </a:lnTo>
                  <a:lnTo>
                    <a:pt x="1252" y="48"/>
                  </a:lnTo>
                  <a:lnTo>
                    <a:pt x="1236" y="56"/>
                  </a:lnTo>
                  <a:lnTo>
                    <a:pt x="1221" y="66"/>
                  </a:lnTo>
                  <a:lnTo>
                    <a:pt x="1209" y="80"/>
                  </a:lnTo>
                  <a:lnTo>
                    <a:pt x="1200" y="95"/>
                  </a:lnTo>
                  <a:lnTo>
                    <a:pt x="1196" y="111"/>
                  </a:lnTo>
                  <a:lnTo>
                    <a:pt x="1193" y="128"/>
                  </a:lnTo>
                  <a:lnTo>
                    <a:pt x="1194" y="146"/>
                  </a:lnTo>
                  <a:lnTo>
                    <a:pt x="1198" y="163"/>
                  </a:lnTo>
                  <a:lnTo>
                    <a:pt x="1206" y="179"/>
                  </a:lnTo>
                  <a:lnTo>
                    <a:pt x="1217" y="193"/>
                  </a:lnTo>
                  <a:lnTo>
                    <a:pt x="1221" y="196"/>
                  </a:lnTo>
                  <a:lnTo>
                    <a:pt x="1226" y="200"/>
                  </a:lnTo>
                  <a:lnTo>
                    <a:pt x="1229" y="203"/>
                  </a:lnTo>
                  <a:lnTo>
                    <a:pt x="1234" y="207"/>
                  </a:lnTo>
                  <a:lnTo>
                    <a:pt x="1085" y="548"/>
                  </a:lnTo>
                  <a:lnTo>
                    <a:pt x="1073" y="545"/>
                  </a:lnTo>
                  <a:lnTo>
                    <a:pt x="1062" y="542"/>
                  </a:lnTo>
                  <a:lnTo>
                    <a:pt x="1049" y="540"/>
                  </a:lnTo>
                  <a:lnTo>
                    <a:pt x="1037" y="537"/>
                  </a:lnTo>
                  <a:lnTo>
                    <a:pt x="1024" y="535"/>
                  </a:lnTo>
                  <a:lnTo>
                    <a:pt x="1010" y="534"/>
                  </a:lnTo>
                  <a:lnTo>
                    <a:pt x="996" y="532"/>
                  </a:lnTo>
                  <a:lnTo>
                    <a:pt x="981" y="530"/>
                  </a:lnTo>
                  <a:lnTo>
                    <a:pt x="966" y="529"/>
                  </a:lnTo>
                  <a:lnTo>
                    <a:pt x="950" y="528"/>
                  </a:lnTo>
                  <a:lnTo>
                    <a:pt x="934" y="527"/>
                  </a:lnTo>
                  <a:lnTo>
                    <a:pt x="917" y="527"/>
                  </a:lnTo>
                  <a:lnTo>
                    <a:pt x="899" y="527"/>
                  </a:lnTo>
                  <a:lnTo>
                    <a:pt x="882" y="527"/>
                  </a:lnTo>
                  <a:lnTo>
                    <a:pt x="864" y="527"/>
                  </a:lnTo>
                  <a:lnTo>
                    <a:pt x="844" y="528"/>
                  </a:lnTo>
                  <a:lnTo>
                    <a:pt x="820" y="530"/>
                  </a:lnTo>
                  <a:lnTo>
                    <a:pt x="797" y="533"/>
                  </a:lnTo>
                  <a:lnTo>
                    <a:pt x="775" y="535"/>
                  </a:lnTo>
                  <a:lnTo>
                    <a:pt x="753" y="540"/>
                  </a:lnTo>
                  <a:lnTo>
                    <a:pt x="732" y="543"/>
                  </a:lnTo>
                  <a:lnTo>
                    <a:pt x="713" y="548"/>
                  </a:lnTo>
                  <a:lnTo>
                    <a:pt x="693" y="554"/>
                  </a:lnTo>
                  <a:lnTo>
                    <a:pt x="675" y="558"/>
                  </a:lnTo>
                  <a:lnTo>
                    <a:pt x="657" y="564"/>
                  </a:lnTo>
                  <a:lnTo>
                    <a:pt x="640" y="571"/>
                  </a:lnTo>
                  <a:lnTo>
                    <a:pt x="624" y="577"/>
                  </a:lnTo>
                  <a:lnTo>
                    <a:pt x="609" y="583"/>
                  </a:lnTo>
                  <a:lnTo>
                    <a:pt x="594" y="590"/>
                  </a:lnTo>
                  <a:lnTo>
                    <a:pt x="580" y="597"/>
                  </a:lnTo>
                  <a:lnTo>
                    <a:pt x="567" y="604"/>
                  </a:lnTo>
                  <a:lnTo>
                    <a:pt x="555" y="611"/>
                  </a:lnTo>
                  <a:lnTo>
                    <a:pt x="302" y="162"/>
                  </a:lnTo>
                  <a:lnTo>
                    <a:pt x="305" y="159"/>
                  </a:lnTo>
                  <a:lnTo>
                    <a:pt x="308" y="158"/>
                  </a:lnTo>
                  <a:lnTo>
                    <a:pt x="310" y="156"/>
                  </a:lnTo>
                  <a:lnTo>
                    <a:pt x="313" y="154"/>
                  </a:lnTo>
                  <a:lnTo>
                    <a:pt x="324" y="140"/>
                  </a:lnTo>
                  <a:lnTo>
                    <a:pt x="332" y="125"/>
                  </a:lnTo>
                  <a:lnTo>
                    <a:pt x="337" y="107"/>
                  </a:lnTo>
                  <a:lnTo>
                    <a:pt x="339" y="90"/>
                  </a:lnTo>
                  <a:lnTo>
                    <a:pt x="337" y="73"/>
                  </a:lnTo>
                  <a:lnTo>
                    <a:pt x="332" y="56"/>
                  </a:lnTo>
                  <a:lnTo>
                    <a:pt x="324" y="41"/>
                  </a:lnTo>
                  <a:lnTo>
                    <a:pt x="313" y="27"/>
                  </a:lnTo>
                  <a:lnTo>
                    <a:pt x="306" y="21"/>
                  </a:lnTo>
                  <a:lnTo>
                    <a:pt x="299" y="15"/>
                  </a:lnTo>
                  <a:lnTo>
                    <a:pt x="291" y="11"/>
                  </a:lnTo>
                  <a:lnTo>
                    <a:pt x="283" y="7"/>
                  </a:lnTo>
                  <a:lnTo>
                    <a:pt x="275" y="4"/>
                  </a:lnTo>
                  <a:lnTo>
                    <a:pt x="267" y="1"/>
                  </a:lnTo>
                  <a:lnTo>
                    <a:pt x="257" y="0"/>
                  </a:lnTo>
                  <a:lnTo>
                    <a:pt x="249" y="0"/>
                  </a:lnTo>
                  <a:lnTo>
                    <a:pt x="231" y="3"/>
                  </a:lnTo>
                  <a:lnTo>
                    <a:pt x="215" y="7"/>
                  </a:lnTo>
                  <a:lnTo>
                    <a:pt x="199" y="15"/>
                  </a:lnTo>
                  <a:lnTo>
                    <a:pt x="186" y="27"/>
                  </a:lnTo>
                  <a:lnTo>
                    <a:pt x="174" y="39"/>
                  </a:lnTo>
                  <a:lnTo>
                    <a:pt x="166" y="56"/>
                  </a:lnTo>
                  <a:lnTo>
                    <a:pt x="162" y="72"/>
                  </a:lnTo>
                  <a:lnTo>
                    <a:pt x="160" y="90"/>
                  </a:lnTo>
                  <a:lnTo>
                    <a:pt x="161" y="107"/>
                  </a:lnTo>
                  <a:lnTo>
                    <a:pt x="166" y="125"/>
                  </a:lnTo>
                  <a:lnTo>
                    <a:pt x="174" y="140"/>
                  </a:lnTo>
                  <a:lnTo>
                    <a:pt x="186" y="154"/>
                  </a:lnTo>
                  <a:lnTo>
                    <a:pt x="193" y="159"/>
                  </a:lnTo>
                  <a:lnTo>
                    <a:pt x="200" y="165"/>
                  </a:lnTo>
                  <a:lnTo>
                    <a:pt x="207" y="170"/>
                  </a:lnTo>
                  <a:lnTo>
                    <a:pt x="215" y="173"/>
                  </a:lnTo>
                  <a:lnTo>
                    <a:pt x="223" y="177"/>
                  </a:lnTo>
                  <a:lnTo>
                    <a:pt x="232" y="179"/>
                  </a:lnTo>
                  <a:lnTo>
                    <a:pt x="240" y="180"/>
                  </a:lnTo>
                  <a:lnTo>
                    <a:pt x="249" y="180"/>
                  </a:lnTo>
                  <a:lnTo>
                    <a:pt x="255" y="180"/>
                  </a:lnTo>
                  <a:lnTo>
                    <a:pt x="261" y="179"/>
                  </a:lnTo>
                  <a:lnTo>
                    <a:pt x="266" y="178"/>
                  </a:lnTo>
                  <a:lnTo>
                    <a:pt x="271" y="177"/>
                  </a:lnTo>
                  <a:lnTo>
                    <a:pt x="526" y="630"/>
                  </a:lnTo>
                  <a:lnTo>
                    <a:pt x="519" y="634"/>
                  </a:lnTo>
                  <a:lnTo>
                    <a:pt x="513" y="639"/>
                  </a:lnTo>
                  <a:lnTo>
                    <a:pt x="508" y="643"/>
                  </a:lnTo>
                  <a:lnTo>
                    <a:pt x="502" y="648"/>
                  </a:lnTo>
                  <a:lnTo>
                    <a:pt x="496" y="653"/>
                  </a:lnTo>
                  <a:lnTo>
                    <a:pt x="491" y="656"/>
                  </a:lnTo>
                  <a:lnTo>
                    <a:pt x="487" y="661"/>
                  </a:lnTo>
                  <a:lnTo>
                    <a:pt x="482" y="665"/>
                  </a:lnTo>
                  <a:lnTo>
                    <a:pt x="0" y="709"/>
                  </a:lnTo>
                  <a:lnTo>
                    <a:pt x="207" y="1930"/>
                  </a:lnTo>
                  <a:lnTo>
                    <a:pt x="300" y="1925"/>
                  </a:lnTo>
                  <a:lnTo>
                    <a:pt x="308" y="2057"/>
                  </a:lnTo>
                  <a:lnTo>
                    <a:pt x="349" y="2057"/>
                  </a:lnTo>
                  <a:lnTo>
                    <a:pt x="389" y="1921"/>
                  </a:lnTo>
                  <a:lnTo>
                    <a:pt x="1419" y="1871"/>
                  </a:lnTo>
                  <a:lnTo>
                    <a:pt x="1445" y="2046"/>
                  </a:lnTo>
                  <a:lnTo>
                    <a:pt x="1489" y="2046"/>
                  </a:lnTo>
                  <a:lnTo>
                    <a:pt x="1524" y="1866"/>
                  </a:lnTo>
                  <a:lnTo>
                    <a:pt x="1616" y="1862"/>
                  </a:lnTo>
                  <a:lnTo>
                    <a:pt x="1702" y="555"/>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104" name="Freeform 8"/>
            <p:cNvSpPr>
              <a:spLocks/>
            </p:cNvSpPr>
            <p:nvPr/>
          </p:nvSpPr>
          <p:spPr bwMode="auto">
            <a:xfrm>
              <a:off x="3068" y="1711"/>
              <a:ext cx="56" cy="56"/>
            </a:xfrm>
            <a:custGeom>
              <a:avLst/>
              <a:gdLst/>
              <a:ahLst/>
              <a:cxnLst>
                <a:cxn ang="0">
                  <a:pos x="18" y="16"/>
                </a:cxn>
                <a:cxn ang="0">
                  <a:pos x="27" y="9"/>
                </a:cxn>
                <a:cxn ang="0">
                  <a:pos x="37" y="4"/>
                </a:cxn>
                <a:cxn ang="0">
                  <a:pos x="47" y="1"/>
                </a:cxn>
                <a:cxn ang="0">
                  <a:pos x="57" y="0"/>
                </a:cxn>
                <a:cxn ang="0">
                  <a:pos x="69" y="3"/>
                </a:cxn>
                <a:cxn ang="0">
                  <a:pos x="78" y="6"/>
                </a:cxn>
                <a:cxn ang="0">
                  <a:pos x="88" y="11"/>
                </a:cxn>
                <a:cxn ang="0">
                  <a:pos x="97" y="19"/>
                </a:cxn>
                <a:cxn ang="0">
                  <a:pos x="103" y="27"/>
                </a:cxn>
                <a:cxn ang="0">
                  <a:pos x="108" y="36"/>
                </a:cxn>
                <a:cxn ang="0">
                  <a:pos x="110" y="46"/>
                </a:cxn>
                <a:cxn ang="0">
                  <a:pos x="111" y="58"/>
                </a:cxn>
                <a:cxn ang="0">
                  <a:pos x="110" y="69"/>
                </a:cxn>
                <a:cxn ang="0">
                  <a:pos x="107" y="79"/>
                </a:cxn>
                <a:cxn ang="0">
                  <a:pos x="101" y="89"/>
                </a:cxn>
                <a:cxn ang="0">
                  <a:pos x="94" y="97"/>
                </a:cxn>
                <a:cxn ang="0">
                  <a:pos x="85" y="104"/>
                </a:cxn>
                <a:cxn ang="0">
                  <a:pos x="75" y="109"/>
                </a:cxn>
                <a:cxn ang="0">
                  <a:pos x="64" y="111"/>
                </a:cxn>
                <a:cxn ang="0">
                  <a:pos x="54" y="112"/>
                </a:cxn>
                <a:cxn ang="0">
                  <a:pos x="43" y="111"/>
                </a:cxn>
                <a:cxn ang="0">
                  <a:pos x="33" y="107"/>
                </a:cxn>
                <a:cxn ang="0">
                  <a:pos x="24" y="102"/>
                </a:cxn>
                <a:cxn ang="0">
                  <a:pos x="16" y="95"/>
                </a:cxn>
                <a:cxn ang="0">
                  <a:pos x="3" y="75"/>
                </a:cxn>
                <a:cxn ang="0">
                  <a:pos x="0" y="54"/>
                </a:cxn>
                <a:cxn ang="0">
                  <a:pos x="5" y="34"/>
                </a:cxn>
                <a:cxn ang="0">
                  <a:pos x="18" y="16"/>
                </a:cxn>
              </a:cxnLst>
              <a:rect l="0" t="0" r="r" b="b"/>
              <a:pathLst>
                <a:path w="111" h="112">
                  <a:moveTo>
                    <a:pt x="18" y="16"/>
                  </a:moveTo>
                  <a:lnTo>
                    <a:pt x="27" y="9"/>
                  </a:lnTo>
                  <a:lnTo>
                    <a:pt x="37" y="4"/>
                  </a:lnTo>
                  <a:lnTo>
                    <a:pt x="47" y="1"/>
                  </a:lnTo>
                  <a:lnTo>
                    <a:pt x="57" y="0"/>
                  </a:lnTo>
                  <a:lnTo>
                    <a:pt x="69" y="3"/>
                  </a:lnTo>
                  <a:lnTo>
                    <a:pt x="78" y="6"/>
                  </a:lnTo>
                  <a:lnTo>
                    <a:pt x="88" y="11"/>
                  </a:lnTo>
                  <a:lnTo>
                    <a:pt x="97" y="19"/>
                  </a:lnTo>
                  <a:lnTo>
                    <a:pt x="103" y="27"/>
                  </a:lnTo>
                  <a:lnTo>
                    <a:pt x="108" y="36"/>
                  </a:lnTo>
                  <a:lnTo>
                    <a:pt x="110" y="46"/>
                  </a:lnTo>
                  <a:lnTo>
                    <a:pt x="111" y="58"/>
                  </a:lnTo>
                  <a:lnTo>
                    <a:pt x="110" y="69"/>
                  </a:lnTo>
                  <a:lnTo>
                    <a:pt x="107" y="79"/>
                  </a:lnTo>
                  <a:lnTo>
                    <a:pt x="101" y="89"/>
                  </a:lnTo>
                  <a:lnTo>
                    <a:pt x="94" y="97"/>
                  </a:lnTo>
                  <a:lnTo>
                    <a:pt x="85" y="104"/>
                  </a:lnTo>
                  <a:lnTo>
                    <a:pt x="75" y="109"/>
                  </a:lnTo>
                  <a:lnTo>
                    <a:pt x="64" y="111"/>
                  </a:lnTo>
                  <a:lnTo>
                    <a:pt x="54" y="112"/>
                  </a:lnTo>
                  <a:lnTo>
                    <a:pt x="43" y="111"/>
                  </a:lnTo>
                  <a:lnTo>
                    <a:pt x="33" y="107"/>
                  </a:lnTo>
                  <a:lnTo>
                    <a:pt x="24" y="102"/>
                  </a:lnTo>
                  <a:lnTo>
                    <a:pt x="16" y="95"/>
                  </a:lnTo>
                  <a:lnTo>
                    <a:pt x="3" y="75"/>
                  </a:lnTo>
                  <a:lnTo>
                    <a:pt x="0" y="54"/>
                  </a:lnTo>
                  <a:lnTo>
                    <a:pt x="5" y="34"/>
                  </a:lnTo>
                  <a:lnTo>
                    <a:pt x="18" y="1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105" name="Freeform 9"/>
            <p:cNvSpPr>
              <a:spLocks/>
            </p:cNvSpPr>
            <p:nvPr/>
          </p:nvSpPr>
          <p:spPr bwMode="auto">
            <a:xfrm>
              <a:off x="2551" y="1691"/>
              <a:ext cx="56" cy="55"/>
            </a:xfrm>
            <a:custGeom>
              <a:avLst/>
              <a:gdLst/>
              <a:ahLst/>
              <a:cxnLst>
                <a:cxn ang="0">
                  <a:pos x="17" y="94"/>
                </a:cxn>
                <a:cxn ang="0">
                  <a:pos x="9" y="86"/>
                </a:cxn>
                <a:cxn ang="0">
                  <a:pos x="5" y="76"/>
                </a:cxn>
                <a:cxn ang="0">
                  <a:pos x="1" y="67"/>
                </a:cxn>
                <a:cxn ang="0">
                  <a:pos x="0" y="55"/>
                </a:cxn>
                <a:cxn ang="0">
                  <a:pos x="1" y="44"/>
                </a:cxn>
                <a:cxn ang="0">
                  <a:pos x="5" y="33"/>
                </a:cxn>
                <a:cxn ang="0">
                  <a:pos x="9" y="24"/>
                </a:cxn>
                <a:cxn ang="0">
                  <a:pos x="17" y="16"/>
                </a:cxn>
                <a:cxn ang="0">
                  <a:pos x="22" y="13"/>
                </a:cxn>
                <a:cxn ang="0">
                  <a:pos x="25" y="9"/>
                </a:cxn>
                <a:cxn ang="0">
                  <a:pos x="30" y="7"/>
                </a:cxn>
                <a:cxn ang="0">
                  <a:pos x="36" y="4"/>
                </a:cxn>
                <a:cxn ang="0">
                  <a:pos x="40" y="2"/>
                </a:cxn>
                <a:cxn ang="0">
                  <a:pos x="45" y="1"/>
                </a:cxn>
                <a:cxn ang="0">
                  <a:pos x="51" y="0"/>
                </a:cxn>
                <a:cxn ang="0">
                  <a:pos x="56" y="0"/>
                </a:cxn>
                <a:cxn ang="0">
                  <a:pos x="62" y="0"/>
                </a:cxn>
                <a:cxn ang="0">
                  <a:pos x="68" y="1"/>
                </a:cxn>
                <a:cxn ang="0">
                  <a:pos x="73" y="2"/>
                </a:cxn>
                <a:cxn ang="0">
                  <a:pos x="78" y="4"/>
                </a:cxn>
                <a:cxn ang="0">
                  <a:pos x="83" y="7"/>
                </a:cxn>
                <a:cxn ang="0">
                  <a:pos x="88" y="9"/>
                </a:cxn>
                <a:cxn ang="0">
                  <a:pos x="91" y="13"/>
                </a:cxn>
                <a:cxn ang="0">
                  <a:pos x="96" y="16"/>
                </a:cxn>
                <a:cxn ang="0">
                  <a:pos x="103" y="24"/>
                </a:cxn>
                <a:cxn ang="0">
                  <a:pos x="107" y="33"/>
                </a:cxn>
                <a:cxn ang="0">
                  <a:pos x="111" y="44"/>
                </a:cxn>
                <a:cxn ang="0">
                  <a:pos x="112" y="55"/>
                </a:cxn>
                <a:cxn ang="0">
                  <a:pos x="111" y="67"/>
                </a:cxn>
                <a:cxn ang="0">
                  <a:pos x="107" y="76"/>
                </a:cxn>
                <a:cxn ang="0">
                  <a:pos x="103" y="86"/>
                </a:cxn>
                <a:cxn ang="0">
                  <a:pos x="96" y="94"/>
                </a:cxn>
                <a:cxn ang="0">
                  <a:pos x="88" y="101"/>
                </a:cxn>
                <a:cxn ang="0">
                  <a:pos x="77" y="106"/>
                </a:cxn>
                <a:cxn ang="0">
                  <a:pos x="68" y="109"/>
                </a:cxn>
                <a:cxn ang="0">
                  <a:pos x="56" y="111"/>
                </a:cxn>
                <a:cxn ang="0">
                  <a:pos x="51" y="111"/>
                </a:cxn>
                <a:cxn ang="0">
                  <a:pos x="45" y="109"/>
                </a:cxn>
                <a:cxn ang="0">
                  <a:pos x="40" y="108"/>
                </a:cxn>
                <a:cxn ang="0">
                  <a:pos x="36" y="106"/>
                </a:cxn>
                <a:cxn ang="0">
                  <a:pos x="30" y="104"/>
                </a:cxn>
                <a:cxn ang="0">
                  <a:pos x="25" y="101"/>
                </a:cxn>
                <a:cxn ang="0">
                  <a:pos x="22" y="98"/>
                </a:cxn>
                <a:cxn ang="0">
                  <a:pos x="17" y="94"/>
                </a:cxn>
              </a:cxnLst>
              <a:rect l="0" t="0" r="r" b="b"/>
              <a:pathLst>
                <a:path w="112" h="111">
                  <a:moveTo>
                    <a:pt x="17" y="94"/>
                  </a:moveTo>
                  <a:lnTo>
                    <a:pt x="9" y="86"/>
                  </a:lnTo>
                  <a:lnTo>
                    <a:pt x="5" y="76"/>
                  </a:lnTo>
                  <a:lnTo>
                    <a:pt x="1" y="67"/>
                  </a:lnTo>
                  <a:lnTo>
                    <a:pt x="0" y="55"/>
                  </a:lnTo>
                  <a:lnTo>
                    <a:pt x="1" y="44"/>
                  </a:lnTo>
                  <a:lnTo>
                    <a:pt x="5" y="33"/>
                  </a:lnTo>
                  <a:lnTo>
                    <a:pt x="9" y="24"/>
                  </a:lnTo>
                  <a:lnTo>
                    <a:pt x="17" y="16"/>
                  </a:lnTo>
                  <a:lnTo>
                    <a:pt x="22" y="13"/>
                  </a:lnTo>
                  <a:lnTo>
                    <a:pt x="25" y="9"/>
                  </a:lnTo>
                  <a:lnTo>
                    <a:pt x="30" y="7"/>
                  </a:lnTo>
                  <a:lnTo>
                    <a:pt x="36" y="4"/>
                  </a:lnTo>
                  <a:lnTo>
                    <a:pt x="40" y="2"/>
                  </a:lnTo>
                  <a:lnTo>
                    <a:pt x="45" y="1"/>
                  </a:lnTo>
                  <a:lnTo>
                    <a:pt x="51" y="0"/>
                  </a:lnTo>
                  <a:lnTo>
                    <a:pt x="56" y="0"/>
                  </a:lnTo>
                  <a:lnTo>
                    <a:pt x="62" y="0"/>
                  </a:lnTo>
                  <a:lnTo>
                    <a:pt x="68" y="1"/>
                  </a:lnTo>
                  <a:lnTo>
                    <a:pt x="73" y="2"/>
                  </a:lnTo>
                  <a:lnTo>
                    <a:pt x="78" y="4"/>
                  </a:lnTo>
                  <a:lnTo>
                    <a:pt x="83" y="7"/>
                  </a:lnTo>
                  <a:lnTo>
                    <a:pt x="88" y="9"/>
                  </a:lnTo>
                  <a:lnTo>
                    <a:pt x="91" y="13"/>
                  </a:lnTo>
                  <a:lnTo>
                    <a:pt x="96" y="16"/>
                  </a:lnTo>
                  <a:lnTo>
                    <a:pt x="103" y="24"/>
                  </a:lnTo>
                  <a:lnTo>
                    <a:pt x="107" y="33"/>
                  </a:lnTo>
                  <a:lnTo>
                    <a:pt x="111" y="44"/>
                  </a:lnTo>
                  <a:lnTo>
                    <a:pt x="112" y="55"/>
                  </a:lnTo>
                  <a:lnTo>
                    <a:pt x="111" y="67"/>
                  </a:lnTo>
                  <a:lnTo>
                    <a:pt x="107" y="76"/>
                  </a:lnTo>
                  <a:lnTo>
                    <a:pt x="103" y="86"/>
                  </a:lnTo>
                  <a:lnTo>
                    <a:pt x="96" y="94"/>
                  </a:lnTo>
                  <a:lnTo>
                    <a:pt x="88" y="101"/>
                  </a:lnTo>
                  <a:lnTo>
                    <a:pt x="77" y="106"/>
                  </a:lnTo>
                  <a:lnTo>
                    <a:pt x="68" y="109"/>
                  </a:lnTo>
                  <a:lnTo>
                    <a:pt x="56" y="111"/>
                  </a:lnTo>
                  <a:lnTo>
                    <a:pt x="51" y="111"/>
                  </a:lnTo>
                  <a:lnTo>
                    <a:pt x="45" y="109"/>
                  </a:lnTo>
                  <a:lnTo>
                    <a:pt x="40" y="108"/>
                  </a:lnTo>
                  <a:lnTo>
                    <a:pt x="36" y="106"/>
                  </a:lnTo>
                  <a:lnTo>
                    <a:pt x="30" y="104"/>
                  </a:lnTo>
                  <a:lnTo>
                    <a:pt x="25" y="101"/>
                  </a:lnTo>
                  <a:lnTo>
                    <a:pt x="22" y="98"/>
                  </a:lnTo>
                  <a:lnTo>
                    <a:pt x="17" y="94"/>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107" name="Freeform 11"/>
            <p:cNvSpPr>
              <a:spLocks/>
            </p:cNvSpPr>
            <p:nvPr/>
          </p:nvSpPr>
          <p:spPr bwMode="auto">
            <a:xfrm>
              <a:off x="2557" y="2052"/>
              <a:ext cx="650" cy="506"/>
            </a:xfrm>
            <a:custGeom>
              <a:avLst/>
              <a:gdLst/>
              <a:ahLst/>
              <a:cxnLst>
                <a:cxn ang="0">
                  <a:pos x="28" y="468"/>
                </a:cxn>
                <a:cxn ang="0">
                  <a:pos x="12" y="314"/>
                </a:cxn>
                <a:cxn ang="0">
                  <a:pos x="3" y="195"/>
                </a:cxn>
                <a:cxn ang="0">
                  <a:pos x="0" y="129"/>
                </a:cxn>
                <a:cxn ang="0">
                  <a:pos x="2" y="119"/>
                </a:cxn>
                <a:cxn ang="0">
                  <a:pos x="20" y="113"/>
                </a:cxn>
                <a:cxn ang="0">
                  <a:pos x="57" y="102"/>
                </a:cxn>
                <a:cxn ang="0">
                  <a:pos x="115" y="87"/>
                </a:cxn>
                <a:cxn ang="0">
                  <a:pos x="192" y="69"/>
                </a:cxn>
                <a:cxn ang="0">
                  <a:pos x="289" y="52"/>
                </a:cxn>
                <a:cxn ang="0">
                  <a:pos x="408" y="34"/>
                </a:cxn>
                <a:cxn ang="0">
                  <a:pos x="548" y="19"/>
                </a:cxn>
                <a:cxn ang="0">
                  <a:pos x="706" y="6"/>
                </a:cxn>
                <a:cxn ang="0">
                  <a:pos x="849" y="1"/>
                </a:cxn>
                <a:cxn ang="0">
                  <a:pos x="972" y="0"/>
                </a:cxn>
                <a:cxn ang="0">
                  <a:pos x="1076" y="3"/>
                </a:cxn>
                <a:cxn ang="0">
                  <a:pos x="1160" y="8"/>
                </a:cxn>
                <a:cxn ang="0">
                  <a:pos x="1224" y="14"/>
                </a:cxn>
                <a:cxn ang="0">
                  <a:pos x="1265" y="20"/>
                </a:cxn>
                <a:cxn ang="0">
                  <a:pos x="1287" y="23"/>
                </a:cxn>
                <a:cxn ang="0">
                  <a:pos x="1292" y="65"/>
                </a:cxn>
                <a:cxn ang="0">
                  <a:pos x="1298" y="318"/>
                </a:cxn>
                <a:cxn ang="0">
                  <a:pos x="1289" y="558"/>
                </a:cxn>
                <a:cxn ang="0">
                  <a:pos x="1271" y="702"/>
                </a:cxn>
                <a:cxn ang="0">
                  <a:pos x="1250" y="816"/>
                </a:cxn>
                <a:cxn ang="0">
                  <a:pos x="1235" y="882"/>
                </a:cxn>
                <a:cxn ang="0">
                  <a:pos x="1230" y="892"/>
                </a:cxn>
                <a:cxn ang="0">
                  <a:pos x="1214" y="899"/>
                </a:cxn>
                <a:cxn ang="0">
                  <a:pos x="1181" y="912"/>
                </a:cxn>
                <a:cxn ang="0">
                  <a:pos x="1131" y="928"/>
                </a:cxn>
                <a:cxn ang="0">
                  <a:pos x="1066" y="947"/>
                </a:cxn>
                <a:cxn ang="0">
                  <a:pos x="984" y="966"/>
                </a:cxn>
                <a:cxn ang="0">
                  <a:pos x="885" y="985"/>
                </a:cxn>
                <a:cxn ang="0">
                  <a:pos x="771" y="1000"/>
                </a:cxn>
                <a:cxn ang="0">
                  <a:pos x="644" y="1010"/>
                </a:cxn>
                <a:cxn ang="0">
                  <a:pos x="526" y="1013"/>
                </a:cxn>
                <a:cxn ang="0">
                  <a:pos x="424" y="1012"/>
                </a:cxn>
                <a:cxn ang="0">
                  <a:pos x="335" y="1008"/>
                </a:cxn>
                <a:cxn ang="0">
                  <a:pos x="264" y="1001"/>
                </a:cxn>
                <a:cxn ang="0">
                  <a:pos x="208" y="993"/>
                </a:cxn>
                <a:cxn ang="0">
                  <a:pos x="170" y="987"/>
                </a:cxn>
                <a:cxn ang="0">
                  <a:pos x="151" y="982"/>
                </a:cxn>
                <a:cxn ang="0">
                  <a:pos x="145" y="973"/>
                </a:cxn>
                <a:cxn ang="0">
                  <a:pos x="123" y="908"/>
                </a:cxn>
                <a:cxn ang="0">
                  <a:pos x="90" y="792"/>
                </a:cxn>
                <a:cxn ang="0">
                  <a:pos x="55" y="639"/>
                </a:cxn>
              </a:cxnLst>
              <a:rect l="0" t="0" r="r" b="b"/>
              <a:pathLst>
                <a:path w="1298" h="1013">
                  <a:moveTo>
                    <a:pt x="40" y="554"/>
                  </a:moveTo>
                  <a:lnTo>
                    <a:pt x="28" y="468"/>
                  </a:lnTo>
                  <a:lnTo>
                    <a:pt x="19" y="388"/>
                  </a:lnTo>
                  <a:lnTo>
                    <a:pt x="12" y="314"/>
                  </a:lnTo>
                  <a:lnTo>
                    <a:pt x="7" y="249"/>
                  </a:lnTo>
                  <a:lnTo>
                    <a:pt x="3" y="195"/>
                  </a:lnTo>
                  <a:lnTo>
                    <a:pt x="1" y="155"/>
                  </a:lnTo>
                  <a:lnTo>
                    <a:pt x="0" y="129"/>
                  </a:lnTo>
                  <a:lnTo>
                    <a:pt x="0" y="120"/>
                  </a:lnTo>
                  <a:lnTo>
                    <a:pt x="2" y="119"/>
                  </a:lnTo>
                  <a:lnTo>
                    <a:pt x="9" y="117"/>
                  </a:lnTo>
                  <a:lnTo>
                    <a:pt x="20" y="113"/>
                  </a:lnTo>
                  <a:lnTo>
                    <a:pt x="36" y="108"/>
                  </a:lnTo>
                  <a:lnTo>
                    <a:pt x="57" y="102"/>
                  </a:lnTo>
                  <a:lnTo>
                    <a:pt x="84" y="95"/>
                  </a:lnTo>
                  <a:lnTo>
                    <a:pt x="115" y="87"/>
                  </a:lnTo>
                  <a:lnTo>
                    <a:pt x="151" y="79"/>
                  </a:lnTo>
                  <a:lnTo>
                    <a:pt x="192" y="69"/>
                  </a:lnTo>
                  <a:lnTo>
                    <a:pt x="238" y="60"/>
                  </a:lnTo>
                  <a:lnTo>
                    <a:pt x="289" y="52"/>
                  </a:lnTo>
                  <a:lnTo>
                    <a:pt x="345" y="43"/>
                  </a:lnTo>
                  <a:lnTo>
                    <a:pt x="408" y="34"/>
                  </a:lnTo>
                  <a:lnTo>
                    <a:pt x="476" y="26"/>
                  </a:lnTo>
                  <a:lnTo>
                    <a:pt x="548" y="19"/>
                  </a:lnTo>
                  <a:lnTo>
                    <a:pt x="627" y="12"/>
                  </a:lnTo>
                  <a:lnTo>
                    <a:pt x="706" y="6"/>
                  </a:lnTo>
                  <a:lnTo>
                    <a:pt x="780" y="3"/>
                  </a:lnTo>
                  <a:lnTo>
                    <a:pt x="849" y="1"/>
                  </a:lnTo>
                  <a:lnTo>
                    <a:pt x="914" y="0"/>
                  </a:lnTo>
                  <a:lnTo>
                    <a:pt x="972" y="0"/>
                  </a:lnTo>
                  <a:lnTo>
                    <a:pt x="1028" y="1"/>
                  </a:lnTo>
                  <a:lnTo>
                    <a:pt x="1076" y="3"/>
                  </a:lnTo>
                  <a:lnTo>
                    <a:pt x="1121" y="5"/>
                  </a:lnTo>
                  <a:lnTo>
                    <a:pt x="1160" y="8"/>
                  </a:lnTo>
                  <a:lnTo>
                    <a:pt x="1194" y="11"/>
                  </a:lnTo>
                  <a:lnTo>
                    <a:pt x="1224" y="14"/>
                  </a:lnTo>
                  <a:lnTo>
                    <a:pt x="1247" y="16"/>
                  </a:lnTo>
                  <a:lnTo>
                    <a:pt x="1265" y="20"/>
                  </a:lnTo>
                  <a:lnTo>
                    <a:pt x="1279" y="21"/>
                  </a:lnTo>
                  <a:lnTo>
                    <a:pt x="1287" y="23"/>
                  </a:lnTo>
                  <a:lnTo>
                    <a:pt x="1289" y="23"/>
                  </a:lnTo>
                  <a:lnTo>
                    <a:pt x="1292" y="65"/>
                  </a:lnTo>
                  <a:lnTo>
                    <a:pt x="1296" y="172"/>
                  </a:lnTo>
                  <a:lnTo>
                    <a:pt x="1298" y="318"/>
                  </a:lnTo>
                  <a:lnTo>
                    <a:pt x="1295" y="480"/>
                  </a:lnTo>
                  <a:lnTo>
                    <a:pt x="1289" y="558"/>
                  </a:lnTo>
                  <a:lnTo>
                    <a:pt x="1281" y="633"/>
                  </a:lnTo>
                  <a:lnTo>
                    <a:pt x="1271" y="702"/>
                  </a:lnTo>
                  <a:lnTo>
                    <a:pt x="1260" y="764"/>
                  </a:lnTo>
                  <a:lnTo>
                    <a:pt x="1250" y="816"/>
                  </a:lnTo>
                  <a:lnTo>
                    <a:pt x="1241" y="857"/>
                  </a:lnTo>
                  <a:lnTo>
                    <a:pt x="1235" y="882"/>
                  </a:lnTo>
                  <a:lnTo>
                    <a:pt x="1233" y="891"/>
                  </a:lnTo>
                  <a:lnTo>
                    <a:pt x="1230" y="892"/>
                  </a:lnTo>
                  <a:lnTo>
                    <a:pt x="1225" y="895"/>
                  </a:lnTo>
                  <a:lnTo>
                    <a:pt x="1214" y="899"/>
                  </a:lnTo>
                  <a:lnTo>
                    <a:pt x="1199" y="905"/>
                  </a:lnTo>
                  <a:lnTo>
                    <a:pt x="1181" y="912"/>
                  </a:lnTo>
                  <a:lnTo>
                    <a:pt x="1158" y="920"/>
                  </a:lnTo>
                  <a:lnTo>
                    <a:pt x="1131" y="928"/>
                  </a:lnTo>
                  <a:lnTo>
                    <a:pt x="1100" y="937"/>
                  </a:lnTo>
                  <a:lnTo>
                    <a:pt x="1066" y="947"/>
                  </a:lnTo>
                  <a:lnTo>
                    <a:pt x="1026" y="957"/>
                  </a:lnTo>
                  <a:lnTo>
                    <a:pt x="984" y="966"/>
                  </a:lnTo>
                  <a:lnTo>
                    <a:pt x="937" y="975"/>
                  </a:lnTo>
                  <a:lnTo>
                    <a:pt x="885" y="985"/>
                  </a:lnTo>
                  <a:lnTo>
                    <a:pt x="829" y="993"/>
                  </a:lnTo>
                  <a:lnTo>
                    <a:pt x="771" y="1000"/>
                  </a:lnTo>
                  <a:lnTo>
                    <a:pt x="707" y="1005"/>
                  </a:lnTo>
                  <a:lnTo>
                    <a:pt x="644" y="1010"/>
                  </a:lnTo>
                  <a:lnTo>
                    <a:pt x="583" y="1012"/>
                  </a:lnTo>
                  <a:lnTo>
                    <a:pt x="526" y="1013"/>
                  </a:lnTo>
                  <a:lnTo>
                    <a:pt x="473" y="1013"/>
                  </a:lnTo>
                  <a:lnTo>
                    <a:pt x="424" y="1012"/>
                  </a:lnTo>
                  <a:lnTo>
                    <a:pt x="378" y="1010"/>
                  </a:lnTo>
                  <a:lnTo>
                    <a:pt x="335" y="1008"/>
                  </a:lnTo>
                  <a:lnTo>
                    <a:pt x="297" y="1004"/>
                  </a:lnTo>
                  <a:lnTo>
                    <a:pt x="264" y="1001"/>
                  </a:lnTo>
                  <a:lnTo>
                    <a:pt x="234" y="997"/>
                  </a:lnTo>
                  <a:lnTo>
                    <a:pt x="208" y="993"/>
                  </a:lnTo>
                  <a:lnTo>
                    <a:pt x="186" y="989"/>
                  </a:lnTo>
                  <a:lnTo>
                    <a:pt x="170" y="987"/>
                  </a:lnTo>
                  <a:lnTo>
                    <a:pt x="158" y="985"/>
                  </a:lnTo>
                  <a:lnTo>
                    <a:pt x="151" y="982"/>
                  </a:lnTo>
                  <a:lnTo>
                    <a:pt x="148" y="982"/>
                  </a:lnTo>
                  <a:lnTo>
                    <a:pt x="145" y="973"/>
                  </a:lnTo>
                  <a:lnTo>
                    <a:pt x="137" y="948"/>
                  </a:lnTo>
                  <a:lnTo>
                    <a:pt x="123" y="908"/>
                  </a:lnTo>
                  <a:lnTo>
                    <a:pt x="107" y="855"/>
                  </a:lnTo>
                  <a:lnTo>
                    <a:pt x="90" y="792"/>
                  </a:lnTo>
                  <a:lnTo>
                    <a:pt x="71" y="719"/>
                  </a:lnTo>
                  <a:lnTo>
                    <a:pt x="55" y="639"/>
                  </a:lnTo>
                  <a:lnTo>
                    <a:pt x="40" y="554"/>
                  </a:lnTo>
                  <a:close/>
                </a:path>
              </a:pathLst>
            </a:custGeom>
            <a:solidFill>
              <a:srgbClr val="99A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108" name="Freeform 12"/>
            <p:cNvSpPr>
              <a:spLocks/>
            </p:cNvSpPr>
            <p:nvPr/>
          </p:nvSpPr>
          <p:spPr bwMode="auto">
            <a:xfrm>
              <a:off x="2667" y="2087"/>
              <a:ext cx="437" cy="437"/>
            </a:xfrm>
            <a:custGeom>
              <a:avLst/>
              <a:gdLst/>
              <a:ahLst/>
              <a:cxnLst>
                <a:cxn ang="0">
                  <a:pos x="872" y="392"/>
                </a:cxn>
                <a:cxn ang="0">
                  <a:pos x="856" y="309"/>
                </a:cxn>
                <a:cxn ang="0">
                  <a:pos x="822" y="230"/>
                </a:cxn>
                <a:cxn ang="0">
                  <a:pos x="775" y="160"/>
                </a:cxn>
                <a:cxn ang="0">
                  <a:pos x="730" y="113"/>
                </a:cxn>
                <a:cxn ang="0">
                  <a:pos x="697" y="85"/>
                </a:cxn>
                <a:cxn ang="0">
                  <a:pos x="661" y="61"/>
                </a:cxn>
                <a:cxn ang="0">
                  <a:pos x="624" y="41"/>
                </a:cxn>
                <a:cxn ang="0">
                  <a:pos x="585" y="25"/>
                </a:cxn>
                <a:cxn ang="0">
                  <a:pos x="544" y="12"/>
                </a:cxn>
                <a:cxn ang="0">
                  <a:pos x="502" y="4"/>
                </a:cxn>
                <a:cxn ang="0">
                  <a:pos x="458" y="0"/>
                </a:cxn>
                <a:cxn ang="0">
                  <a:pos x="436" y="0"/>
                </a:cxn>
                <a:cxn ang="0">
                  <a:pos x="436" y="0"/>
                </a:cxn>
                <a:cxn ang="0">
                  <a:pos x="436" y="0"/>
                </a:cxn>
                <a:cxn ang="0">
                  <a:pos x="391" y="2"/>
                </a:cxn>
                <a:cxn ang="0">
                  <a:pos x="307" y="19"/>
                </a:cxn>
                <a:cxn ang="0">
                  <a:pos x="229" y="53"/>
                </a:cxn>
                <a:cxn ang="0">
                  <a:pos x="159" y="99"/>
                </a:cxn>
                <a:cxn ang="0">
                  <a:pos x="100" y="158"/>
                </a:cxn>
                <a:cxn ang="0">
                  <a:pos x="53" y="228"/>
                </a:cxn>
                <a:cxn ang="0">
                  <a:pos x="19" y="306"/>
                </a:cxn>
                <a:cxn ang="0">
                  <a:pos x="2" y="390"/>
                </a:cxn>
                <a:cxn ang="0">
                  <a:pos x="2" y="479"/>
                </a:cxn>
                <a:cxn ang="0">
                  <a:pos x="18" y="563"/>
                </a:cxn>
                <a:cxn ang="0">
                  <a:pos x="51" y="642"/>
                </a:cxn>
                <a:cxn ang="0">
                  <a:pos x="100" y="713"/>
                </a:cxn>
                <a:cxn ang="0">
                  <a:pos x="145" y="760"/>
                </a:cxn>
                <a:cxn ang="0">
                  <a:pos x="177" y="788"/>
                </a:cxn>
                <a:cxn ang="0">
                  <a:pos x="213" y="812"/>
                </a:cxn>
                <a:cxn ang="0">
                  <a:pos x="251" y="832"/>
                </a:cxn>
                <a:cxn ang="0">
                  <a:pos x="290" y="848"/>
                </a:cxn>
                <a:cxn ang="0">
                  <a:pos x="330" y="861"/>
                </a:cxn>
                <a:cxn ang="0">
                  <a:pos x="372" y="869"/>
                </a:cxn>
                <a:cxn ang="0">
                  <a:pos x="414" y="873"/>
                </a:cxn>
                <a:cxn ang="0">
                  <a:pos x="436" y="873"/>
                </a:cxn>
                <a:cxn ang="0">
                  <a:pos x="436" y="873"/>
                </a:cxn>
                <a:cxn ang="0">
                  <a:pos x="436" y="873"/>
                </a:cxn>
                <a:cxn ang="0">
                  <a:pos x="458" y="873"/>
                </a:cxn>
                <a:cxn ang="0">
                  <a:pos x="502" y="869"/>
                </a:cxn>
                <a:cxn ang="0">
                  <a:pos x="544" y="861"/>
                </a:cxn>
                <a:cxn ang="0">
                  <a:pos x="585" y="848"/>
                </a:cxn>
                <a:cxn ang="0">
                  <a:pos x="624" y="832"/>
                </a:cxn>
                <a:cxn ang="0">
                  <a:pos x="661" y="812"/>
                </a:cxn>
                <a:cxn ang="0">
                  <a:pos x="697" y="788"/>
                </a:cxn>
                <a:cxn ang="0">
                  <a:pos x="730" y="760"/>
                </a:cxn>
                <a:cxn ang="0">
                  <a:pos x="775" y="713"/>
                </a:cxn>
                <a:cxn ang="0">
                  <a:pos x="822" y="642"/>
                </a:cxn>
                <a:cxn ang="0">
                  <a:pos x="856" y="563"/>
                </a:cxn>
                <a:cxn ang="0">
                  <a:pos x="872" y="479"/>
                </a:cxn>
              </a:cxnLst>
              <a:rect l="0" t="0" r="r" b="b"/>
              <a:pathLst>
                <a:path w="874" h="873">
                  <a:moveTo>
                    <a:pt x="874" y="435"/>
                  </a:moveTo>
                  <a:lnTo>
                    <a:pt x="872" y="392"/>
                  </a:lnTo>
                  <a:lnTo>
                    <a:pt x="866" y="350"/>
                  </a:lnTo>
                  <a:lnTo>
                    <a:pt x="856" y="309"/>
                  </a:lnTo>
                  <a:lnTo>
                    <a:pt x="841" y="268"/>
                  </a:lnTo>
                  <a:lnTo>
                    <a:pt x="822" y="230"/>
                  </a:lnTo>
                  <a:lnTo>
                    <a:pt x="801" y="193"/>
                  </a:lnTo>
                  <a:lnTo>
                    <a:pt x="775" y="160"/>
                  </a:lnTo>
                  <a:lnTo>
                    <a:pt x="746" y="128"/>
                  </a:lnTo>
                  <a:lnTo>
                    <a:pt x="730" y="113"/>
                  </a:lnTo>
                  <a:lnTo>
                    <a:pt x="714" y="99"/>
                  </a:lnTo>
                  <a:lnTo>
                    <a:pt x="697" y="85"/>
                  </a:lnTo>
                  <a:lnTo>
                    <a:pt x="680" y="72"/>
                  </a:lnTo>
                  <a:lnTo>
                    <a:pt x="661" y="61"/>
                  </a:lnTo>
                  <a:lnTo>
                    <a:pt x="643" y="50"/>
                  </a:lnTo>
                  <a:lnTo>
                    <a:pt x="624" y="41"/>
                  </a:lnTo>
                  <a:lnTo>
                    <a:pt x="605" y="32"/>
                  </a:lnTo>
                  <a:lnTo>
                    <a:pt x="585" y="25"/>
                  </a:lnTo>
                  <a:lnTo>
                    <a:pt x="564" y="18"/>
                  </a:lnTo>
                  <a:lnTo>
                    <a:pt x="544" y="12"/>
                  </a:lnTo>
                  <a:lnTo>
                    <a:pt x="523" y="8"/>
                  </a:lnTo>
                  <a:lnTo>
                    <a:pt x="502" y="4"/>
                  </a:lnTo>
                  <a:lnTo>
                    <a:pt x="480" y="2"/>
                  </a:lnTo>
                  <a:lnTo>
                    <a:pt x="458" y="0"/>
                  </a:lnTo>
                  <a:lnTo>
                    <a:pt x="436" y="0"/>
                  </a:lnTo>
                  <a:lnTo>
                    <a:pt x="436" y="0"/>
                  </a:lnTo>
                  <a:lnTo>
                    <a:pt x="436" y="0"/>
                  </a:lnTo>
                  <a:lnTo>
                    <a:pt x="436" y="0"/>
                  </a:lnTo>
                  <a:lnTo>
                    <a:pt x="436" y="0"/>
                  </a:lnTo>
                  <a:lnTo>
                    <a:pt x="436" y="0"/>
                  </a:lnTo>
                  <a:lnTo>
                    <a:pt x="436" y="0"/>
                  </a:lnTo>
                  <a:lnTo>
                    <a:pt x="391" y="2"/>
                  </a:lnTo>
                  <a:lnTo>
                    <a:pt x="349" y="9"/>
                  </a:lnTo>
                  <a:lnTo>
                    <a:pt x="307" y="19"/>
                  </a:lnTo>
                  <a:lnTo>
                    <a:pt x="267" y="34"/>
                  </a:lnTo>
                  <a:lnTo>
                    <a:pt x="229" y="53"/>
                  </a:lnTo>
                  <a:lnTo>
                    <a:pt x="193" y="74"/>
                  </a:lnTo>
                  <a:lnTo>
                    <a:pt x="159" y="99"/>
                  </a:lnTo>
                  <a:lnTo>
                    <a:pt x="129" y="128"/>
                  </a:lnTo>
                  <a:lnTo>
                    <a:pt x="100" y="158"/>
                  </a:lnTo>
                  <a:lnTo>
                    <a:pt x="74" y="192"/>
                  </a:lnTo>
                  <a:lnTo>
                    <a:pt x="53" y="228"/>
                  </a:lnTo>
                  <a:lnTo>
                    <a:pt x="34" y="266"/>
                  </a:lnTo>
                  <a:lnTo>
                    <a:pt x="19" y="306"/>
                  </a:lnTo>
                  <a:lnTo>
                    <a:pt x="9" y="348"/>
                  </a:lnTo>
                  <a:lnTo>
                    <a:pt x="2" y="390"/>
                  </a:lnTo>
                  <a:lnTo>
                    <a:pt x="0" y="435"/>
                  </a:lnTo>
                  <a:lnTo>
                    <a:pt x="2" y="479"/>
                  </a:lnTo>
                  <a:lnTo>
                    <a:pt x="8" y="522"/>
                  </a:lnTo>
                  <a:lnTo>
                    <a:pt x="18" y="563"/>
                  </a:lnTo>
                  <a:lnTo>
                    <a:pt x="33" y="604"/>
                  </a:lnTo>
                  <a:lnTo>
                    <a:pt x="51" y="642"/>
                  </a:lnTo>
                  <a:lnTo>
                    <a:pt x="73" y="679"/>
                  </a:lnTo>
                  <a:lnTo>
                    <a:pt x="100" y="713"/>
                  </a:lnTo>
                  <a:lnTo>
                    <a:pt x="129" y="745"/>
                  </a:lnTo>
                  <a:lnTo>
                    <a:pt x="145" y="760"/>
                  </a:lnTo>
                  <a:lnTo>
                    <a:pt x="161" y="774"/>
                  </a:lnTo>
                  <a:lnTo>
                    <a:pt x="177" y="788"/>
                  </a:lnTo>
                  <a:lnTo>
                    <a:pt x="196" y="801"/>
                  </a:lnTo>
                  <a:lnTo>
                    <a:pt x="213" y="812"/>
                  </a:lnTo>
                  <a:lnTo>
                    <a:pt x="231" y="823"/>
                  </a:lnTo>
                  <a:lnTo>
                    <a:pt x="251" y="832"/>
                  </a:lnTo>
                  <a:lnTo>
                    <a:pt x="270" y="840"/>
                  </a:lnTo>
                  <a:lnTo>
                    <a:pt x="290" y="848"/>
                  </a:lnTo>
                  <a:lnTo>
                    <a:pt x="310" y="855"/>
                  </a:lnTo>
                  <a:lnTo>
                    <a:pt x="330" y="861"/>
                  </a:lnTo>
                  <a:lnTo>
                    <a:pt x="351" y="865"/>
                  </a:lnTo>
                  <a:lnTo>
                    <a:pt x="372" y="869"/>
                  </a:lnTo>
                  <a:lnTo>
                    <a:pt x="394" y="871"/>
                  </a:lnTo>
                  <a:lnTo>
                    <a:pt x="414" y="873"/>
                  </a:lnTo>
                  <a:lnTo>
                    <a:pt x="436" y="873"/>
                  </a:lnTo>
                  <a:lnTo>
                    <a:pt x="436" y="873"/>
                  </a:lnTo>
                  <a:lnTo>
                    <a:pt x="436" y="873"/>
                  </a:lnTo>
                  <a:lnTo>
                    <a:pt x="436" y="873"/>
                  </a:lnTo>
                  <a:lnTo>
                    <a:pt x="436" y="873"/>
                  </a:lnTo>
                  <a:lnTo>
                    <a:pt x="436" y="873"/>
                  </a:lnTo>
                  <a:lnTo>
                    <a:pt x="436" y="873"/>
                  </a:lnTo>
                  <a:lnTo>
                    <a:pt x="458" y="873"/>
                  </a:lnTo>
                  <a:lnTo>
                    <a:pt x="480" y="871"/>
                  </a:lnTo>
                  <a:lnTo>
                    <a:pt x="502" y="869"/>
                  </a:lnTo>
                  <a:lnTo>
                    <a:pt x="523" y="865"/>
                  </a:lnTo>
                  <a:lnTo>
                    <a:pt x="544" y="861"/>
                  </a:lnTo>
                  <a:lnTo>
                    <a:pt x="564" y="855"/>
                  </a:lnTo>
                  <a:lnTo>
                    <a:pt x="585" y="848"/>
                  </a:lnTo>
                  <a:lnTo>
                    <a:pt x="605" y="840"/>
                  </a:lnTo>
                  <a:lnTo>
                    <a:pt x="624" y="832"/>
                  </a:lnTo>
                  <a:lnTo>
                    <a:pt x="643" y="823"/>
                  </a:lnTo>
                  <a:lnTo>
                    <a:pt x="661" y="812"/>
                  </a:lnTo>
                  <a:lnTo>
                    <a:pt x="680" y="801"/>
                  </a:lnTo>
                  <a:lnTo>
                    <a:pt x="697" y="788"/>
                  </a:lnTo>
                  <a:lnTo>
                    <a:pt x="714" y="774"/>
                  </a:lnTo>
                  <a:lnTo>
                    <a:pt x="730" y="760"/>
                  </a:lnTo>
                  <a:lnTo>
                    <a:pt x="746" y="745"/>
                  </a:lnTo>
                  <a:lnTo>
                    <a:pt x="775" y="713"/>
                  </a:lnTo>
                  <a:lnTo>
                    <a:pt x="801" y="679"/>
                  </a:lnTo>
                  <a:lnTo>
                    <a:pt x="822" y="642"/>
                  </a:lnTo>
                  <a:lnTo>
                    <a:pt x="841" y="604"/>
                  </a:lnTo>
                  <a:lnTo>
                    <a:pt x="856" y="563"/>
                  </a:lnTo>
                  <a:lnTo>
                    <a:pt x="866" y="522"/>
                  </a:lnTo>
                  <a:lnTo>
                    <a:pt x="872" y="479"/>
                  </a:lnTo>
                  <a:lnTo>
                    <a:pt x="874" y="435"/>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109" name="Freeform 13"/>
            <p:cNvSpPr>
              <a:spLocks/>
            </p:cNvSpPr>
            <p:nvPr/>
          </p:nvSpPr>
          <p:spPr bwMode="auto">
            <a:xfrm>
              <a:off x="2693" y="2318"/>
              <a:ext cx="52" cy="81"/>
            </a:xfrm>
            <a:custGeom>
              <a:avLst/>
              <a:gdLst/>
              <a:ahLst/>
              <a:cxnLst>
                <a:cxn ang="0">
                  <a:pos x="0" y="0"/>
                </a:cxn>
                <a:cxn ang="0">
                  <a:pos x="73" y="0"/>
                </a:cxn>
                <a:cxn ang="0">
                  <a:pos x="77" y="41"/>
                </a:cxn>
                <a:cxn ang="0">
                  <a:pos x="83" y="83"/>
                </a:cxn>
                <a:cxn ang="0">
                  <a:pos x="91" y="122"/>
                </a:cxn>
                <a:cxn ang="0">
                  <a:pos x="102" y="160"/>
                </a:cxn>
                <a:cxn ang="0">
                  <a:pos x="46" y="160"/>
                </a:cxn>
                <a:cxn ang="0">
                  <a:pos x="36" y="142"/>
                </a:cxn>
                <a:cxn ang="0">
                  <a:pos x="27" y="122"/>
                </a:cxn>
                <a:cxn ang="0">
                  <a:pos x="20" y="102"/>
                </a:cxn>
                <a:cxn ang="0">
                  <a:pos x="15" y="83"/>
                </a:cxn>
                <a:cxn ang="0">
                  <a:pos x="9" y="62"/>
                </a:cxn>
                <a:cxn ang="0">
                  <a:pos x="4" y="41"/>
                </a:cxn>
                <a:cxn ang="0">
                  <a:pos x="2" y="21"/>
                </a:cxn>
                <a:cxn ang="0">
                  <a:pos x="0" y="0"/>
                </a:cxn>
              </a:cxnLst>
              <a:rect l="0" t="0" r="r" b="b"/>
              <a:pathLst>
                <a:path w="102" h="160">
                  <a:moveTo>
                    <a:pt x="0" y="0"/>
                  </a:moveTo>
                  <a:lnTo>
                    <a:pt x="73" y="0"/>
                  </a:lnTo>
                  <a:lnTo>
                    <a:pt x="77" y="41"/>
                  </a:lnTo>
                  <a:lnTo>
                    <a:pt x="83" y="83"/>
                  </a:lnTo>
                  <a:lnTo>
                    <a:pt x="91" y="122"/>
                  </a:lnTo>
                  <a:lnTo>
                    <a:pt x="102" y="160"/>
                  </a:lnTo>
                  <a:lnTo>
                    <a:pt x="46" y="160"/>
                  </a:lnTo>
                  <a:lnTo>
                    <a:pt x="36" y="142"/>
                  </a:lnTo>
                  <a:lnTo>
                    <a:pt x="27" y="122"/>
                  </a:lnTo>
                  <a:lnTo>
                    <a:pt x="20" y="102"/>
                  </a:lnTo>
                  <a:lnTo>
                    <a:pt x="15" y="83"/>
                  </a:lnTo>
                  <a:lnTo>
                    <a:pt x="9" y="62"/>
                  </a:lnTo>
                  <a:lnTo>
                    <a:pt x="4" y="41"/>
                  </a:lnTo>
                  <a:lnTo>
                    <a:pt x="2" y="21"/>
                  </a:lnTo>
                  <a:lnTo>
                    <a:pt x="0" y="0"/>
                  </a:lnTo>
                  <a:close/>
                </a:path>
              </a:pathLst>
            </a:custGeom>
            <a:solidFill>
              <a:srgbClr val="99A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110" name="Freeform 14"/>
            <p:cNvSpPr>
              <a:spLocks/>
            </p:cNvSpPr>
            <p:nvPr/>
          </p:nvSpPr>
          <p:spPr bwMode="auto">
            <a:xfrm>
              <a:off x="3029" y="2221"/>
              <a:ext cx="49" cy="72"/>
            </a:xfrm>
            <a:custGeom>
              <a:avLst/>
              <a:gdLst/>
              <a:ahLst/>
              <a:cxnLst>
                <a:cxn ang="0">
                  <a:pos x="97" y="143"/>
                </a:cxn>
                <a:cxn ang="0">
                  <a:pos x="24" y="143"/>
                </a:cxn>
                <a:cxn ang="0">
                  <a:pos x="21" y="106"/>
                </a:cxn>
                <a:cxn ang="0">
                  <a:pos x="17" y="69"/>
                </a:cxn>
                <a:cxn ang="0">
                  <a:pos x="10" y="35"/>
                </a:cxn>
                <a:cxn ang="0">
                  <a:pos x="0" y="0"/>
                </a:cxn>
                <a:cxn ang="0">
                  <a:pos x="60" y="0"/>
                </a:cxn>
                <a:cxn ang="0">
                  <a:pos x="67" y="17"/>
                </a:cxn>
                <a:cxn ang="0">
                  <a:pos x="74" y="35"/>
                </a:cxn>
                <a:cxn ang="0">
                  <a:pos x="81" y="52"/>
                </a:cxn>
                <a:cxn ang="0">
                  <a:pos x="86" y="69"/>
                </a:cxn>
                <a:cxn ang="0">
                  <a:pos x="90" y="88"/>
                </a:cxn>
                <a:cxn ang="0">
                  <a:pos x="94" y="106"/>
                </a:cxn>
                <a:cxn ang="0">
                  <a:pos x="96" y="125"/>
                </a:cxn>
                <a:cxn ang="0">
                  <a:pos x="97" y="143"/>
                </a:cxn>
              </a:cxnLst>
              <a:rect l="0" t="0" r="r" b="b"/>
              <a:pathLst>
                <a:path w="97" h="143">
                  <a:moveTo>
                    <a:pt x="97" y="143"/>
                  </a:moveTo>
                  <a:lnTo>
                    <a:pt x="24" y="143"/>
                  </a:lnTo>
                  <a:lnTo>
                    <a:pt x="21" y="106"/>
                  </a:lnTo>
                  <a:lnTo>
                    <a:pt x="17" y="69"/>
                  </a:lnTo>
                  <a:lnTo>
                    <a:pt x="10" y="35"/>
                  </a:lnTo>
                  <a:lnTo>
                    <a:pt x="0" y="0"/>
                  </a:lnTo>
                  <a:lnTo>
                    <a:pt x="60" y="0"/>
                  </a:lnTo>
                  <a:lnTo>
                    <a:pt x="67" y="17"/>
                  </a:lnTo>
                  <a:lnTo>
                    <a:pt x="74" y="35"/>
                  </a:lnTo>
                  <a:lnTo>
                    <a:pt x="81" y="52"/>
                  </a:lnTo>
                  <a:lnTo>
                    <a:pt x="86" y="69"/>
                  </a:lnTo>
                  <a:lnTo>
                    <a:pt x="90" y="88"/>
                  </a:lnTo>
                  <a:lnTo>
                    <a:pt x="94" y="106"/>
                  </a:lnTo>
                  <a:lnTo>
                    <a:pt x="96" y="125"/>
                  </a:lnTo>
                  <a:lnTo>
                    <a:pt x="97" y="143"/>
                  </a:lnTo>
                  <a:close/>
                </a:path>
              </a:pathLst>
            </a:custGeom>
            <a:solidFill>
              <a:srgbClr val="99A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111" name="Freeform 15"/>
            <p:cNvSpPr>
              <a:spLocks/>
            </p:cNvSpPr>
            <p:nvPr/>
          </p:nvSpPr>
          <p:spPr bwMode="auto">
            <a:xfrm>
              <a:off x="2949" y="2221"/>
              <a:ext cx="66" cy="72"/>
            </a:xfrm>
            <a:custGeom>
              <a:avLst/>
              <a:gdLst/>
              <a:ahLst/>
              <a:cxnLst>
                <a:cxn ang="0">
                  <a:pos x="134" y="143"/>
                </a:cxn>
                <a:cxn ang="0">
                  <a:pos x="9" y="143"/>
                </a:cxn>
                <a:cxn ang="0">
                  <a:pos x="8" y="106"/>
                </a:cxn>
                <a:cxn ang="0">
                  <a:pos x="6" y="69"/>
                </a:cxn>
                <a:cxn ang="0">
                  <a:pos x="4" y="35"/>
                </a:cxn>
                <a:cxn ang="0">
                  <a:pos x="0" y="0"/>
                </a:cxn>
                <a:cxn ang="0">
                  <a:pos x="107" y="0"/>
                </a:cxn>
                <a:cxn ang="0">
                  <a:pos x="118" y="35"/>
                </a:cxn>
                <a:cxn ang="0">
                  <a:pos x="126" y="69"/>
                </a:cxn>
                <a:cxn ang="0">
                  <a:pos x="130" y="106"/>
                </a:cxn>
                <a:cxn ang="0">
                  <a:pos x="134" y="143"/>
                </a:cxn>
              </a:cxnLst>
              <a:rect l="0" t="0" r="r" b="b"/>
              <a:pathLst>
                <a:path w="134" h="143">
                  <a:moveTo>
                    <a:pt x="134" y="143"/>
                  </a:moveTo>
                  <a:lnTo>
                    <a:pt x="9" y="143"/>
                  </a:lnTo>
                  <a:lnTo>
                    <a:pt x="8" y="106"/>
                  </a:lnTo>
                  <a:lnTo>
                    <a:pt x="6" y="69"/>
                  </a:lnTo>
                  <a:lnTo>
                    <a:pt x="4" y="35"/>
                  </a:lnTo>
                  <a:lnTo>
                    <a:pt x="0" y="0"/>
                  </a:lnTo>
                  <a:lnTo>
                    <a:pt x="107" y="0"/>
                  </a:lnTo>
                  <a:lnTo>
                    <a:pt x="118" y="35"/>
                  </a:lnTo>
                  <a:lnTo>
                    <a:pt x="126" y="69"/>
                  </a:lnTo>
                  <a:lnTo>
                    <a:pt x="130" y="106"/>
                  </a:lnTo>
                  <a:lnTo>
                    <a:pt x="134" y="143"/>
                  </a:lnTo>
                  <a:close/>
                </a:path>
              </a:pathLst>
            </a:custGeom>
            <a:solidFill>
              <a:srgbClr val="99A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112" name="Freeform 16"/>
            <p:cNvSpPr>
              <a:spLocks/>
            </p:cNvSpPr>
            <p:nvPr/>
          </p:nvSpPr>
          <p:spPr bwMode="auto">
            <a:xfrm>
              <a:off x="2854" y="2424"/>
              <a:ext cx="63" cy="75"/>
            </a:xfrm>
            <a:custGeom>
              <a:avLst/>
              <a:gdLst/>
              <a:ahLst/>
              <a:cxnLst>
                <a:cxn ang="0">
                  <a:pos x="62" y="149"/>
                </a:cxn>
                <a:cxn ang="0">
                  <a:pos x="62" y="149"/>
                </a:cxn>
                <a:cxn ang="0">
                  <a:pos x="60" y="149"/>
                </a:cxn>
                <a:cxn ang="0">
                  <a:pos x="58" y="146"/>
                </a:cxn>
                <a:cxn ang="0">
                  <a:pos x="55" y="145"/>
                </a:cxn>
                <a:cxn ang="0">
                  <a:pos x="52" y="142"/>
                </a:cxn>
                <a:cxn ang="0">
                  <a:pos x="45" y="133"/>
                </a:cxn>
                <a:cxn ang="0">
                  <a:pos x="37" y="121"/>
                </a:cxn>
                <a:cxn ang="0">
                  <a:pos x="30" y="107"/>
                </a:cxn>
                <a:cxn ang="0">
                  <a:pos x="24" y="91"/>
                </a:cxn>
                <a:cxn ang="0">
                  <a:pos x="17" y="71"/>
                </a:cxn>
                <a:cxn ang="0">
                  <a:pos x="12" y="50"/>
                </a:cxn>
                <a:cxn ang="0">
                  <a:pos x="6" y="26"/>
                </a:cxn>
                <a:cxn ang="0">
                  <a:pos x="0" y="0"/>
                </a:cxn>
                <a:cxn ang="0">
                  <a:pos x="126" y="0"/>
                </a:cxn>
                <a:cxn ang="0">
                  <a:pos x="118" y="35"/>
                </a:cxn>
                <a:cxn ang="0">
                  <a:pos x="110" y="65"/>
                </a:cxn>
                <a:cxn ang="0">
                  <a:pos x="102" y="90"/>
                </a:cxn>
                <a:cxn ang="0">
                  <a:pos x="92" y="111"/>
                </a:cxn>
                <a:cxn ang="0">
                  <a:pos x="84" y="128"/>
                </a:cxn>
                <a:cxn ang="0">
                  <a:pos x="76" y="139"/>
                </a:cxn>
                <a:cxn ang="0">
                  <a:pos x="69" y="146"/>
                </a:cxn>
                <a:cxn ang="0">
                  <a:pos x="62" y="149"/>
                </a:cxn>
              </a:cxnLst>
              <a:rect l="0" t="0" r="r" b="b"/>
              <a:pathLst>
                <a:path w="126" h="149">
                  <a:moveTo>
                    <a:pt x="62" y="149"/>
                  </a:moveTo>
                  <a:lnTo>
                    <a:pt x="62" y="149"/>
                  </a:lnTo>
                  <a:lnTo>
                    <a:pt x="60" y="149"/>
                  </a:lnTo>
                  <a:lnTo>
                    <a:pt x="58" y="146"/>
                  </a:lnTo>
                  <a:lnTo>
                    <a:pt x="55" y="145"/>
                  </a:lnTo>
                  <a:lnTo>
                    <a:pt x="52" y="142"/>
                  </a:lnTo>
                  <a:lnTo>
                    <a:pt x="45" y="133"/>
                  </a:lnTo>
                  <a:lnTo>
                    <a:pt x="37" y="121"/>
                  </a:lnTo>
                  <a:lnTo>
                    <a:pt x="30" y="107"/>
                  </a:lnTo>
                  <a:lnTo>
                    <a:pt x="24" y="91"/>
                  </a:lnTo>
                  <a:lnTo>
                    <a:pt x="17" y="71"/>
                  </a:lnTo>
                  <a:lnTo>
                    <a:pt x="12" y="50"/>
                  </a:lnTo>
                  <a:lnTo>
                    <a:pt x="6" y="26"/>
                  </a:lnTo>
                  <a:lnTo>
                    <a:pt x="0" y="0"/>
                  </a:lnTo>
                  <a:lnTo>
                    <a:pt x="126" y="0"/>
                  </a:lnTo>
                  <a:lnTo>
                    <a:pt x="118" y="35"/>
                  </a:lnTo>
                  <a:lnTo>
                    <a:pt x="110" y="65"/>
                  </a:lnTo>
                  <a:lnTo>
                    <a:pt x="102" y="90"/>
                  </a:lnTo>
                  <a:lnTo>
                    <a:pt x="92" y="111"/>
                  </a:lnTo>
                  <a:lnTo>
                    <a:pt x="84" y="128"/>
                  </a:lnTo>
                  <a:lnTo>
                    <a:pt x="76" y="139"/>
                  </a:lnTo>
                  <a:lnTo>
                    <a:pt x="69" y="146"/>
                  </a:lnTo>
                  <a:lnTo>
                    <a:pt x="62" y="149"/>
                  </a:lnTo>
                  <a:close/>
                </a:path>
              </a:pathLst>
            </a:custGeom>
            <a:solidFill>
              <a:srgbClr val="99A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113" name="Freeform 17"/>
            <p:cNvSpPr>
              <a:spLocks/>
            </p:cNvSpPr>
            <p:nvPr/>
          </p:nvSpPr>
          <p:spPr bwMode="auto">
            <a:xfrm>
              <a:off x="2844" y="2318"/>
              <a:ext cx="83" cy="81"/>
            </a:xfrm>
            <a:custGeom>
              <a:avLst/>
              <a:gdLst/>
              <a:ahLst/>
              <a:cxnLst>
                <a:cxn ang="0">
                  <a:pos x="12" y="160"/>
                </a:cxn>
                <a:cxn ang="0">
                  <a:pos x="7" y="123"/>
                </a:cxn>
                <a:cxn ang="0">
                  <a:pos x="5" y="85"/>
                </a:cxn>
                <a:cxn ang="0">
                  <a:pos x="2" y="44"/>
                </a:cxn>
                <a:cxn ang="0">
                  <a:pos x="0" y="0"/>
                </a:cxn>
                <a:cxn ang="0">
                  <a:pos x="168" y="0"/>
                </a:cxn>
                <a:cxn ang="0">
                  <a:pos x="166" y="44"/>
                </a:cxn>
                <a:cxn ang="0">
                  <a:pos x="164" y="85"/>
                </a:cxn>
                <a:cxn ang="0">
                  <a:pos x="161" y="124"/>
                </a:cxn>
                <a:cxn ang="0">
                  <a:pos x="156" y="160"/>
                </a:cxn>
                <a:cxn ang="0">
                  <a:pos x="12" y="160"/>
                </a:cxn>
              </a:cxnLst>
              <a:rect l="0" t="0" r="r" b="b"/>
              <a:pathLst>
                <a:path w="168" h="160">
                  <a:moveTo>
                    <a:pt x="12" y="160"/>
                  </a:moveTo>
                  <a:lnTo>
                    <a:pt x="7" y="123"/>
                  </a:lnTo>
                  <a:lnTo>
                    <a:pt x="5" y="85"/>
                  </a:lnTo>
                  <a:lnTo>
                    <a:pt x="2" y="44"/>
                  </a:lnTo>
                  <a:lnTo>
                    <a:pt x="0" y="0"/>
                  </a:lnTo>
                  <a:lnTo>
                    <a:pt x="168" y="0"/>
                  </a:lnTo>
                  <a:lnTo>
                    <a:pt x="166" y="44"/>
                  </a:lnTo>
                  <a:lnTo>
                    <a:pt x="164" y="85"/>
                  </a:lnTo>
                  <a:lnTo>
                    <a:pt x="161" y="124"/>
                  </a:lnTo>
                  <a:lnTo>
                    <a:pt x="156" y="160"/>
                  </a:lnTo>
                  <a:lnTo>
                    <a:pt x="12" y="160"/>
                  </a:lnTo>
                  <a:close/>
                </a:path>
              </a:pathLst>
            </a:custGeom>
            <a:solidFill>
              <a:srgbClr val="99A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114" name="Freeform 18"/>
            <p:cNvSpPr>
              <a:spLocks/>
            </p:cNvSpPr>
            <p:nvPr/>
          </p:nvSpPr>
          <p:spPr bwMode="auto">
            <a:xfrm>
              <a:off x="2844" y="2221"/>
              <a:ext cx="83" cy="72"/>
            </a:xfrm>
            <a:custGeom>
              <a:avLst/>
              <a:gdLst/>
              <a:ahLst/>
              <a:cxnLst>
                <a:cxn ang="0">
                  <a:pos x="0" y="143"/>
                </a:cxn>
                <a:cxn ang="0">
                  <a:pos x="2" y="105"/>
                </a:cxn>
                <a:cxn ang="0">
                  <a:pos x="4" y="68"/>
                </a:cxn>
                <a:cxn ang="0">
                  <a:pos x="6" y="34"/>
                </a:cxn>
                <a:cxn ang="0">
                  <a:pos x="10" y="0"/>
                </a:cxn>
                <a:cxn ang="0">
                  <a:pos x="158" y="0"/>
                </a:cxn>
                <a:cxn ang="0">
                  <a:pos x="162" y="34"/>
                </a:cxn>
                <a:cxn ang="0">
                  <a:pos x="164" y="68"/>
                </a:cxn>
                <a:cxn ang="0">
                  <a:pos x="166" y="105"/>
                </a:cxn>
                <a:cxn ang="0">
                  <a:pos x="168" y="143"/>
                </a:cxn>
                <a:cxn ang="0">
                  <a:pos x="0" y="143"/>
                </a:cxn>
              </a:cxnLst>
              <a:rect l="0" t="0" r="r" b="b"/>
              <a:pathLst>
                <a:path w="168" h="143">
                  <a:moveTo>
                    <a:pt x="0" y="143"/>
                  </a:moveTo>
                  <a:lnTo>
                    <a:pt x="2" y="105"/>
                  </a:lnTo>
                  <a:lnTo>
                    <a:pt x="4" y="68"/>
                  </a:lnTo>
                  <a:lnTo>
                    <a:pt x="6" y="34"/>
                  </a:lnTo>
                  <a:lnTo>
                    <a:pt x="10" y="0"/>
                  </a:lnTo>
                  <a:lnTo>
                    <a:pt x="158" y="0"/>
                  </a:lnTo>
                  <a:lnTo>
                    <a:pt x="162" y="34"/>
                  </a:lnTo>
                  <a:lnTo>
                    <a:pt x="164" y="68"/>
                  </a:lnTo>
                  <a:lnTo>
                    <a:pt x="166" y="105"/>
                  </a:lnTo>
                  <a:lnTo>
                    <a:pt x="168" y="143"/>
                  </a:lnTo>
                  <a:lnTo>
                    <a:pt x="0" y="143"/>
                  </a:lnTo>
                  <a:close/>
                </a:path>
              </a:pathLst>
            </a:custGeom>
            <a:solidFill>
              <a:srgbClr val="99A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115" name="Freeform 19"/>
            <p:cNvSpPr>
              <a:spLocks/>
            </p:cNvSpPr>
            <p:nvPr/>
          </p:nvSpPr>
          <p:spPr bwMode="auto">
            <a:xfrm>
              <a:off x="2852" y="2113"/>
              <a:ext cx="67" cy="83"/>
            </a:xfrm>
            <a:custGeom>
              <a:avLst/>
              <a:gdLst/>
              <a:ahLst/>
              <a:cxnLst>
                <a:cxn ang="0">
                  <a:pos x="76" y="7"/>
                </a:cxn>
                <a:cxn ang="0">
                  <a:pos x="84" y="17"/>
                </a:cxn>
                <a:cxn ang="0">
                  <a:pos x="92" y="29"/>
                </a:cxn>
                <a:cxn ang="0">
                  <a:pos x="99" y="45"/>
                </a:cxn>
                <a:cxn ang="0">
                  <a:pos x="107" y="64"/>
                </a:cxn>
                <a:cxn ang="0">
                  <a:pos x="114" y="86"/>
                </a:cxn>
                <a:cxn ang="0">
                  <a:pos x="121" y="110"/>
                </a:cxn>
                <a:cxn ang="0">
                  <a:pos x="126" y="136"/>
                </a:cxn>
                <a:cxn ang="0">
                  <a:pos x="132" y="166"/>
                </a:cxn>
                <a:cxn ang="0">
                  <a:pos x="0" y="166"/>
                </a:cxn>
                <a:cxn ang="0">
                  <a:pos x="5" y="136"/>
                </a:cxn>
                <a:cxn ang="0">
                  <a:pos x="11" y="110"/>
                </a:cxn>
                <a:cxn ang="0">
                  <a:pos x="18" y="86"/>
                </a:cxn>
                <a:cxn ang="0">
                  <a:pos x="25" y="64"/>
                </a:cxn>
                <a:cxn ang="0">
                  <a:pos x="33" y="45"/>
                </a:cxn>
                <a:cxn ang="0">
                  <a:pos x="40" y="29"/>
                </a:cxn>
                <a:cxn ang="0">
                  <a:pos x="48" y="17"/>
                </a:cxn>
                <a:cxn ang="0">
                  <a:pos x="55" y="7"/>
                </a:cxn>
                <a:cxn ang="0">
                  <a:pos x="58" y="4"/>
                </a:cxn>
                <a:cxn ang="0">
                  <a:pos x="61" y="2"/>
                </a:cxn>
                <a:cxn ang="0">
                  <a:pos x="63" y="0"/>
                </a:cxn>
                <a:cxn ang="0">
                  <a:pos x="65" y="0"/>
                </a:cxn>
                <a:cxn ang="0">
                  <a:pos x="65" y="0"/>
                </a:cxn>
                <a:cxn ang="0">
                  <a:pos x="68" y="0"/>
                </a:cxn>
                <a:cxn ang="0">
                  <a:pos x="70" y="2"/>
                </a:cxn>
                <a:cxn ang="0">
                  <a:pos x="73" y="4"/>
                </a:cxn>
                <a:cxn ang="0">
                  <a:pos x="76" y="7"/>
                </a:cxn>
              </a:cxnLst>
              <a:rect l="0" t="0" r="r" b="b"/>
              <a:pathLst>
                <a:path w="132" h="166">
                  <a:moveTo>
                    <a:pt x="76" y="7"/>
                  </a:moveTo>
                  <a:lnTo>
                    <a:pt x="84" y="17"/>
                  </a:lnTo>
                  <a:lnTo>
                    <a:pt x="92" y="29"/>
                  </a:lnTo>
                  <a:lnTo>
                    <a:pt x="99" y="45"/>
                  </a:lnTo>
                  <a:lnTo>
                    <a:pt x="107" y="64"/>
                  </a:lnTo>
                  <a:lnTo>
                    <a:pt x="114" y="86"/>
                  </a:lnTo>
                  <a:lnTo>
                    <a:pt x="121" y="110"/>
                  </a:lnTo>
                  <a:lnTo>
                    <a:pt x="126" y="136"/>
                  </a:lnTo>
                  <a:lnTo>
                    <a:pt x="132" y="166"/>
                  </a:lnTo>
                  <a:lnTo>
                    <a:pt x="0" y="166"/>
                  </a:lnTo>
                  <a:lnTo>
                    <a:pt x="5" y="136"/>
                  </a:lnTo>
                  <a:lnTo>
                    <a:pt x="11" y="110"/>
                  </a:lnTo>
                  <a:lnTo>
                    <a:pt x="18" y="86"/>
                  </a:lnTo>
                  <a:lnTo>
                    <a:pt x="25" y="64"/>
                  </a:lnTo>
                  <a:lnTo>
                    <a:pt x="33" y="45"/>
                  </a:lnTo>
                  <a:lnTo>
                    <a:pt x="40" y="29"/>
                  </a:lnTo>
                  <a:lnTo>
                    <a:pt x="48" y="17"/>
                  </a:lnTo>
                  <a:lnTo>
                    <a:pt x="55" y="7"/>
                  </a:lnTo>
                  <a:lnTo>
                    <a:pt x="58" y="4"/>
                  </a:lnTo>
                  <a:lnTo>
                    <a:pt x="61" y="2"/>
                  </a:lnTo>
                  <a:lnTo>
                    <a:pt x="63" y="0"/>
                  </a:lnTo>
                  <a:lnTo>
                    <a:pt x="65" y="0"/>
                  </a:lnTo>
                  <a:lnTo>
                    <a:pt x="65" y="0"/>
                  </a:lnTo>
                  <a:lnTo>
                    <a:pt x="68" y="0"/>
                  </a:lnTo>
                  <a:lnTo>
                    <a:pt x="70" y="2"/>
                  </a:lnTo>
                  <a:lnTo>
                    <a:pt x="73" y="4"/>
                  </a:lnTo>
                  <a:lnTo>
                    <a:pt x="76" y="7"/>
                  </a:lnTo>
                  <a:close/>
                </a:path>
              </a:pathLst>
            </a:custGeom>
            <a:solidFill>
              <a:srgbClr val="99A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116" name="Freeform 20"/>
            <p:cNvSpPr>
              <a:spLocks/>
            </p:cNvSpPr>
            <p:nvPr/>
          </p:nvSpPr>
          <p:spPr bwMode="auto">
            <a:xfrm>
              <a:off x="2924" y="2122"/>
              <a:ext cx="68" cy="74"/>
            </a:xfrm>
            <a:custGeom>
              <a:avLst/>
              <a:gdLst/>
              <a:ahLst/>
              <a:cxnLst>
                <a:cxn ang="0">
                  <a:pos x="41" y="147"/>
                </a:cxn>
                <a:cxn ang="0">
                  <a:pos x="38" y="126"/>
                </a:cxn>
                <a:cxn ang="0">
                  <a:pos x="33" y="104"/>
                </a:cxn>
                <a:cxn ang="0">
                  <a:pos x="28" y="84"/>
                </a:cxn>
                <a:cxn ang="0">
                  <a:pos x="24" y="64"/>
                </a:cxn>
                <a:cxn ang="0">
                  <a:pos x="18" y="47"/>
                </a:cxn>
                <a:cxn ang="0">
                  <a:pos x="12" y="30"/>
                </a:cxn>
                <a:cxn ang="0">
                  <a:pos x="7" y="15"/>
                </a:cxn>
                <a:cxn ang="0">
                  <a:pos x="0" y="0"/>
                </a:cxn>
                <a:cxn ang="0">
                  <a:pos x="9" y="5"/>
                </a:cxn>
                <a:cxn ang="0">
                  <a:pos x="18" y="9"/>
                </a:cxn>
                <a:cxn ang="0">
                  <a:pos x="26" y="14"/>
                </a:cxn>
                <a:cxn ang="0">
                  <a:pos x="35" y="20"/>
                </a:cxn>
                <a:cxn ang="0">
                  <a:pos x="43" y="26"/>
                </a:cxn>
                <a:cxn ang="0">
                  <a:pos x="51" y="33"/>
                </a:cxn>
                <a:cxn ang="0">
                  <a:pos x="60" y="40"/>
                </a:cxn>
                <a:cxn ang="0">
                  <a:pos x="68" y="48"/>
                </a:cxn>
                <a:cxn ang="0">
                  <a:pos x="78" y="59"/>
                </a:cxn>
                <a:cxn ang="0">
                  <a:pos x="87" y="69"/>
                </a:cxn>
                <a:cxn ang="0">
                  <a:pos x="96" y="81"/>
                </a:cxn>
                <a:cxn ang="0">
                  <a:pos x="106" y="93"/>
                </a:cxn>
                <a:cxn ang="0">
                  <a:pos x="114" y="106"/>
                </a:cxn>
                <a:cxn ang="0">
                  <a:pos x="122" y="119"/>
                </a:cxn>
                <a:cxn ang="0">
                  <a:pos x="130" y="132"/>
                </a:cxn>
                <a:cxn ang="0">
                  <a:pos x="137" y="147"/>
                </a:cxn>
                <a:cxn ang="0">
                  <a:pos x="41" y="147"/>
                </a:cxn>
              </a:cxnLst>
              <a:rect l="0" t="0" r="r" b="b"/>
              <a:pathLst>
                <a:path w="137" h="147">
                  <a:moveTo>
                    <a:pt x="41" y="147"/>
                  </a:moveTo>
                  <a:lnTo>
                    <a:pt x="38" y="126"/>
                  </a:lnTo>
                  <a:lnTo>
                    <a:pt x="33" y="104"/>
                  </a:lnTo>
                  <a:lnTo>
                    <a:pt x="28" y="84"/>
                  </a:lnTo>
                  <a:lnTo>
                    <a:pt x="24" y="64"/>
                  </a:lnTo>
                  <a:lnTo>
                    <a:pt x="18" y="47"/>
                  </a:lnTo>
                  <a:lnTo>
                    <a:pt x="12" y="30"/>
                  </a:lnTo>
                  <a:lnTo>
                    <a:pt x="7" y="15"/>
                  </a:lnTo>
                  <a:lnTo>
                    <a:pt x="0" y="0"/>
                  </a:lnTo>
                  <a:lnTo>
                    <a:pt x="9" y="5"/>
                  </a:lnTo>
                  <a:lnTo>
                    <a:pt x="18" y="9"/>
                  </a:lnTo>
                  <a:lnTo>
                    <a:pt x="26" y="14"/>
                  </a:lnTo>
                  <a:lnTo>
                    <a:pt x="35" y="20"/>
                  </a:lnTo>
                  <a:lnTo>
                    <a:pt x="43" y="26"/>
                  </a:lnTo>
                  <a:lnTo>
                    <a:pt x="51" y="33"/>
                  </a:lnTo>
                  <a:lnTo>
                    <a:pt x="60" y="40"/>
                  </a:lnTo>
                  <a:lnTo>
                    <a:pt x="68" y="48"/>
                  </a:lnTo>
                  <a:lnTo>
                    <a:pt x="78" y="59"/>
                  </a:lnTo>
                  <a:lnTo>
                    <a:pt x="87" y="69"/>
                  </a:lnTo>
                  <a:lnTo>
                    <a:pt x="96" y="81"/>
                  </a:lnTo>
                  <a:lnTo>
                    <a:pt x="106" y="93"/>
                  </a:lnTo>
                  <a:lnTo>
                    <a:pt x="114" y="106"/>
                  </a:lnTo>
                  <a:lnTo>
                    <a:pt x="122" y="119"/>
                  </a:lnTo>
                  <a:lnTo>
                    <a:pt x="130" y="132"/>
                  </a:lnTo>
                  <a:lnTo>
                    <a:pt x="137" y="147"/>
                  </a:lnTo>
                  <a:lnTo>
                    <a:pt x="41" y="147"/>
                  </a:lnTo>
                  <a:close/>
                </a:path>
              </a:pathLst>
            </a:custGeom>
            <a:solidFill>
              <a:srgbClr val="99A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117" name="Freeform 21"/>
            <p:cNvSpPr>
              <a:spLocks/>
            </p:cNvSpPr>
            <p:nvPr/>
          </p:nvSpPr>
          <p:spPr bwMode="auto">
            <a:xfrm>
              <a:off x="2779" y="2122"/>
              <a:ext cx="68" cy="74"/>
            </a:xfrm>
            <a:custGeom>
              <a:avLst/>
              <a:gdLst/>
              <a:ahLst/>
              <a:cxnLst>
                <a:cxn ang="0">
                  <a:pos x="137" y="0"/>
                </a:cxn>
                <a:cxn ang="0">
                  <a:pos x="130" y="15"/>
                </a:cxn>
                <a:cxn ang="0">
                  <a:pos x="125" y="31"/>
                </a:cxn>
                <a:cxn ang="0">
                  <a:pos x="119" y="48"/>
                </a:cxn>
                <a:cxn ang="0">
                  <a:pos x="113" y="66"/>
                </a:cxn>
                <a:cxn ang="0">
                  <a:pos x="108" y="85"/>
                </a:cxn>
                <a:cxn ang="0">
                  <a:pos x="104" y="105"/>
                </a:cxn>
                <a:cxn ang="0">
                  <a:pos x="99" y="126"/>
                </a:cxn>
                <a:cxn ang="0">
                  <a:pos x="96" y="147"/>
                </a:cxn>
                <a:cxn ang="0">
                  <a:pos x="0" y="147"/>
                </a:cxn>
                <a:cxn ang="0">
                  <a:pos x="7" y="132"/>
                </a:cxn>
                <a:cxn ang="0">
                  <a:pos x="15" y="119"/>
                </a:cxn>
                <a:cxn ang="0">
                  <a:pos x="23" y="106"/>
                </a:cxn>
                <a:cxn ang="0">
                  <a:pos x="31" y="93"/>
                </a:cxn>
                <a:cxn ang="0">
                  <a:pos x="41" y="81"/>
                </a:cxn>
                <a:cxn ang="0">
                  <a:pos x="50" y="69"/>
                </a:cxn>
                <a:cxn ang="0">
                  <a:pos x="59" y="59"/>
                </a:cxn>
                <a:cxn ang="0">
                  <a:pos x="69" y="48"/>
                </a:cxn>
                <a:cxn ang="0">
                  <a:pos x="77" y="40"/>
                </a:cxn>
                <a:cxn ang="0">
                  <a:pos x="85" y="33"/>
                </a:cxn>
                <a:cxn ang="0">
                  <a:pos x="94" y="26"/>
                </a:cxn>
                <a:cxn ang="0">
                  <a:pos x="102" y="20"/>
                </a:cxn>
                <a:cxn ang="0">
                  <a:pos x="111" y="14"/>
                </a:cxn>
                <a:cxn ang="0">
                  <a:pos x="119" y="9"/>
                </a:cxn>
                <a:cxn ang="0">
                  <a:pos x="128" y="5"/>
                </a:cxn>
                <a:cxn ang="0">
                  <a:pos x="137" y="0"/>
                </a:cxn>
              </a:cxnLst>
              <a:rect l="0" t="0" r="r" b="b"/>
              <a:pathLst>
                <a:path w="137" h="147">
                  <a:moveTo>
                    <a:pt x="137" y="0"/>
                  </a:moveTo>
                  <a:lnTo>
                    <a:pt x="130" y="15"/>
                  </a:lnTo>
                  <a:lnTo>
                    <a:pt x="125" y="31"/>
                  </a:lnTo>
                  <a:lnTo>
                    <a:pt x="119" y="48"/>
                  </a:lnTo>
                  <a:lnTo>
                    <a:pt x="113" y="66"/>
                  </a:lnTo>
                  <a:lnTo>
                    <a:pt x="108" y="85"/>
                  </a:lnTo>
                  <a:lnTo>
                    <a:pt x="104" y="105"/>
                  </a:lnTo>
                  <a:lnTo>
                    <a:pt x="99" y="126"/>
                  </a:lnTo>
                  <a:lnTo>
                    <a:pt x="96" y="147"/>
                  </a:lnTo>
                  <a:lnTo>
                    <a:pt x="0" y="147"/>
                  </a:lnTo>
                  <a:lnTo>
                    <a:pt x="7" y="132"/>
                  </a:lnTo>
                  <a:lnTo>
                    <a:pt x="15" y="119"/>
                  </a:lnTo>
                  <a:lnTo>
                    <a:pt x="23" y="106"/>
                  </a:lnTo>
                  <a:lnTo>
                    <a:pt x="31" y="93"/>
                  </a:lnTo>
                  <a:lnTo>
                    <a:pt x="41" y="81"/>
                  </a:lnTo>
                  <a:lnTo>
                    <a:pt x="50" y="69"/>
                  </a:lnTo>
                  <a:lnTo>
                    <a:pt x="59" y="59"/>
                  </a:lnTo>
                  <a:lnTo>
                    <a:pt x="69" y="48"/>
                  </a:lnTo>
                  <a:lnTo>
                    <a:pt x="77" y="40"/>
                  </a:lnTo>
                  <a:lnTo>
                    <a:pt x="85" y="33"/>
                  </a:lnTo>
                  <a:lnTo>
                    <a:pt x="94" y="26"/>
                  </a:lnTo>
                  <a:lnTo>
                    <a:pt x="102" y="20"/>
                  </a:lnTo>
                  <a:lnTo>
                    <a:pt x="111" y="14"/>
                  </a:lnTo>
                  <a:lnTo>
                    <a:pt x="119" y="9"/>
                  </a:lnTo>
                  <a:lnTo>
                    <a:pt x="128" y="5"/>
                  </a:lnTo>
                  <a:lnTo>
                    <a:pt x="137" y="0"/>
                  </a:lnTo>
                  <a:close/>
                </a:path>
              </a:pathLst>
            </a:custGeom>
            <a:solidFill>
              <a:srgbClr val="99A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118" name="Freeform 22"/>
            <p:cNvSpPr>
              <a:spLocks/>
            </p:cNvSpPr>
            <p:nvPr/>
          </p:nvSpPr>
          <p:spPr bwMode="auto">
            <a:xfrm>
              <a:off x="2756" y="2221"/>
              <a:ext cx="66" cy="72"/>
            </a:xfrm>
            <a:custGeom>
              <a:avLst/>
              <a:gdLst/>
              <a:ahLst/>
              <a:cxnLst>
                <a:cxn ang="0">
                  <a:pos x="134" y="0"/>
                </a:cxn>
                <a:cxn ang="0">
                  <a:pos x="130" y="35"/>
                </a:cxn>
                <a:cxn ang="0">
                  <a:pos x="128" y="70"/>
                </a:cxn>
                <a:cxn ang="0">
                  <a:pos x="127" y="107"/>
                </a:cxn>
                <a:cxn ang="0">
                  <a:pos x="126" y="143"/>
                </a:cxn>
                <a:cxn ang="0">
                  <a:pos x="0" y="143"/>
                </a:cxn>
                <a:cxn ang="0">
                  <a:pos x="4" y="106"/>
                </a:cxn>
                <a:cxn ang="0">
                  <a:pos x="8" y="69"/>
                </a:cxn>
                <a:cxn ang="0">
                  <a:pos x="16" y="35"/>
                </a:cxn>
                <a:cxn ang="0">
                  <a:pos x="27" y="0"/>
                </a:cxn>
                <a:cxn ang="0">
                  <a:pos x="134" y="0"/>
                </a:cxn>
              </a:cxnLst>
              <a:rect l="0" t="0" r="r" b="b"/>
              <a:pathLst>
                <a:path w="134" h="143">
                  <a:moveTo>
                    <a:pt x="134" y="0"/>
                  </a:moveTo>
                  <a:lnTo>
                    <a:pt x="130" y="35"/>
                  </a:lnTo>
                  <a:lnTo>
                    <a:pt x="128" y="70"/>
                  </a:lnTo>
                  <a:lnTo>
                    <a:pt x="127" y="107"/>
                  </a:lnTo>
                  <a:lnTo>
                    <a:pt x="126" y="143"/>
                  </a:lnTo>
                  <a:lnTo>
                    <a:pt x="0" y="143"/>
                  </a:lnTo>
                  <a:lnTo>
                    <a:pt x="4" y="106"/>
                  </a:lnTo>
                  <a:lnTo>
                    <a:pt x="8" y="69"/>
                  </a:lnTo>
                  <a:lnTo>
                    <a:pt x="16" y="35"/>
                  </a:lnTo>
                  <a:lnTo>
                    <a:pt x="27" y="0"/>
                  </a:lnTo>
                  <a:lnTo>
                    <a:pt x="134" y="0"/>
                  </a:lnTo>
                  <a:close/>
                </a:path>
              </a:pathLst>
            </a:custGeom>
            <a:solidFill>
              <a:srgbClr val="99A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119" name="Freeform 23"/>
            <p:cNvSpPr>
              <a:spLocks/>
            </p:cNvSpPr>
            <p:nvPr/>
          </p:nvSpPr>
          <p:spPr bwMode="auto">
            <a:xfrm>
              <a:off x="2693" y="2221"/>
              <a:ext cx="49" cy="72"/>
            </a:xfrm>
            <a:custGeom>
              <a:avLst/>
              <a:gdLst/>
              <a:ahLst/>
              <a:cxnLst>
                <a:cxn ang="0">
                  <a:pos x="73" y="143"/>
                </a:cxn>
                <a:cxn ang="0">
                  <a:pos x="0" y="143"/>
                </a:cxn>
                <a:cxn ang="0">
                  <a:pos x="1" y="125"/>
                </a:cxn>
                <a:cxn ang="0">
                  <a:pos x="4" y="106"/>
                </a:cxn>
                <a:cxn ang="0">
                  <a:pos x="8" y="88"/>
                </a:cxn>
                <a:cxn ang="0">
                  <a:pos x="11" y="69"/>
                </a:cxn>
                <a:cxn ang="0">
                  <a:pos x="17" y="52"/>
                </a:cxn>
                <a:cxn ang="0">
                  <a:pos x="23" y="35"/>
                </a:cxn>
                <a:cxn ang="0">
                  <a:pos x="30" y="17"/>
                </a:cxn>
                <a:cxn ang="0">
                  <a:pos x="36" y="0"/>
                </a:cxn>
                <a:cxn ang="0">
                  <a:pos x="96" y="0"/>
                </a:cxn>
                <a:cxn ang="0">
                  <a:pos x="88" y="35"/>
                </a:cxn>
                <a:cxn ang="0">
                  <a:pos x="81" y="69"/>
                </a:cxn>
                <a:cxn ang="0">
                  <a:pos x="76" y="106"/>
                </a:cxn>
                <a:cxn ang="0">
                  <a:pos x="73" y="143"/>
                </a:cxn>
              </a:cxnLst>
              <a:rect l="0" t="0" r="r" b="b"/>
              <a:pathLst>
                <a:path w="96" h="143">
                  <a:moveTo>
                    <a:pt x="73" y="143"/>
                  </a:moveTo>
                  <a:lnTo>
                    <a:pt x="0" y="143"/>
                  </a:lnTo>
                  <a:lnTo>
                    <a:pt x="1" y="125"/>
                  </a:lnTo>
                  <a:lnTo>
                    <a:pt x="4" y="106"/>
                  </a:lnTo>
                  <a:lnTo>
                    <a:pt x="8" y="88"/>
                  </a:lnTo>
                  <a:lnTo>
                    <a:pt x="11" y="69"/>
                  </a:lnTo>
                  <a:lnTo>
                    <a:pt x="17" y="52"/>
                  </a:lnTo>
                  <a:lnTo>
                    <a:pt x="23" y="35"/>
                  </a:lnTo>
                  <a:lnTo>
                    <a:pt x="30" y="17"/>
                  </a:lnTo>
                  <a:lnTo>
                    <a:pt x="36" y="0"/>
                  </a:lnTo>
                  <a:lnTo>
                    <a:pt x="96" y="0"/>
                  </a:lnTo>
                  <a:lnTo>
                    <a:pt x="88" y="35"/>
                  </a:lnTo>
                  <a:lnTo>
                    <a:pt x="81" y="69"/>
                  </a:lnTo>
                  <a:lnTo>
                    <a:pt x="76" y="106"/>
                  </a:lnTo>
                  <a:lnTo>
                    <a:pt x="73" y="143"/>
                  </a:lnTo>
                  <a:close/>
                </a:path>
              </a:pathLst>
            </a:custGeom>
            <a:solidFill>
              <a:srgbClr val="99A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120" name="Freeform 24"/>
            <p:cNvSpPr>
              <a:spLocks/>
            </p:cNvSpPr>
            <p:nvPr/>
          </p:nvSpPr>
          <p:spPr bwMode="auto">
            <a:xfrm>
              <a:off x="2756" y="2318"/>
              <a:ext cx="68" cy="81"/>
            </a:xfrm>
            <a:custGeom>
              <a:avLst/>
              <a:gdLst/>
              <a:ahLst/>
              <a:cxnLst>
                <a:cxn ang="0">
                  <a:pos x="0" y="0"/>
                </a:cxn>
                <a:cxn ang="0">
                  <a:pos x="126" y="0"/>
                </a:cxn>
                <a:cxn ang="0">
                  <a:pos x="127" y="41"/>
                </a:cxn>
                <a:cxn ang="0">
                  <a:pos x="129" y="83"/>
                </a:cxn>
                <a:cxn ang="0">
                  <a:pos x="133" y="122"/>
                </a:cxn>
                <a:cxn ang="0">
                  <a:pos x="137" y="160"/>
                </a:cxn>
                <a:cxn ang="0">
                  <a:pos x="32" y="160"/>
                </a:cxn>
                <a:cxn ang="0">
                  <a:pos x="20" y="122"/>
                </a:cxn>
                <a:cxn ang="0">
                  <a:pos x="10" y="83"/>
                </a:cxn>
                <a:cxn ang="0">
                  <a:pos x="4" y="41"/>
                </a:cxn>
                <a:cxn ang="0">
                  <a:pos x="0" y="0"/>
                </a:cxn>
              </a:cxnLst>
              <a:rect l="0" t="0" r="r" b="b"/>
              <a:pathLst>
                <a:path w="137" h="160">
                  <a:moveTo>
                    <a:pt x="0" y="0"/>
                  </a:moveTo>
                  <a:lnTo>
                    <a:pt x="126" y="0"/>
                  </a:lnTo>
                  <a:lnTo>
                    <a:pt x="127" y="41"/>
                  </a:lnTo>
                  <a:lnTo>
                    <a:pt x="129" y="83"/>
                  </a:lnTo>
                  <a:lnTo>
                    <a:pt x="133" y="122"/>
                  </a:lnTo>
                  <a:lnTo>
                    <a:pt x="137" y="160"/>
                  </a:lnTo>
                  <a:lnTo>
                    <a:pt x="32" y="160"/>
                  </a:lnTo>
                  <a:lnTo>
                    <a:pt x="20" y="122"/>
                  </a:lnTo>
                  <a:lnTo>
                    <a:pt x="10" y="83"/>
                  </a:lnTo>
                  <a:lnTo>
                    <a:pt x="4" y="41"/>
                  </a:lnTo>
                  <a:lnTo>
                    <a:pt x="0" y="0"/>
                  </a:lnTo>
                  <a:close/>
                </a:path>
              </a:pathLst>
            </a:custGeom>
            <a:solidFill>
              <a:srgbClr val="99A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121" name="Freeform 25"/>
            <p:cNvSpPr>
              <a:spLocks/>
            </p:cNvSpPr>
            <p:nvPr/>
          </p:nvSpPr>
          <p:spPr bwMode="auto">
            <a:xfrm>
              <a:off x="2783" y="2424"/>
              <a:ext cx="64" cy="66"/>
            </a:xfrm>
            <a:custGeom>
              <a:avLst/>
              <a:gdLst/>
              <a:ahLst/>
              <a:cxnLst>
                <a:cxn ang="0">
                  <a:pos x="90" y="0"/>
                </a:cxn>
                <a:cxn ang="0">
                  <a:pos x="94" y="20"/>
                </a:cxn>
                <a:cxn ang="0">
                  <a:pos x="98" y="38"/>
                </a:cxn>
                <a:cxn ang="0">
                  <a:pos x="102" y="55"/>
                </a:cxn>
                <a:cxn ang="0">
                  <a:pos x="106" y="73"/>
                </a:cxn>
                <a:cxn ang="0">
                  <a:pos x="112" y="89"/>
                </a:cxn>
                <a:cxn ang="0">
                  <a:pos x="117" y="104"/>
                </a:cxn>
                <a:cxn ang="0">
                  <a:pos x="123" y="118"/>
                </a:cxn>
                <a:cxn ang="0">
                  <a:pos x="128" y="130"/>
                </a:cxn>
                <a:cxn ang="0">
                  <a:pos x="119" y="126"/>
                </a:cxn>
                <a:cxn ang="0">
                  <a:pos x="110" y="121"/>
                </a:cxn>
                <a:cxn ang="0">
                  <a:pos x="102" y="116"/>
                </a:cxn>
                <a:cxn ang="0">
                  <a:pos x="93" y="111"/>
                </a:cxn>
                <a:cxn ang="0">
                  <a:pos x="85" y="104"/>
                </a:cxn>
                <a:cxn ang="0">
                  <a:pos x="76" y="97"/>
                </a:cxn>
                <a:cxn ang="0">
                  <a:pos x="68" y="90"/>
                </a:cxn>
                <a:cxn ang="0">
                  <a:pos x="60" y="82"/>
                </a:cxn>
                <a:cxn ang="0">
                  <a:pos x="52" y="73"/>
                </a:cxn>
                <a:cxn ang="0">
                  <a:pos x="44" y="63"/>
                </a:cxn>
                <a:cxn ang="0">
                  <a:pos x="36" y="54"/>
                </a:cxn>
                <a:cxn ang="0">
                  <a:pos x="28" y="44"/>
                </a:cxn>
                <a:cxn ang="0">
                  <a:pos x="21" y="33"/>
                </a:cxn>
                <a:cxn ang="0">
                  <a:pos x="14" y="23"/>
                </a:cxn>
                <a:cxn ang="0">
                  <a:pos x="7" y="12"/>
                </a:cxn>
                <a:cxn ang="0">
                  <a:pos x="0" y="0"/>
                </a:cxn>
                <a:cxn ang="0">
                  <a:pos x="90" y="0"/>
                </a:cxn>
              </a:cxnLst>
              <a:rect l="0" t="0" r="r" b="b"/>
              <a:pathLst>
                <a:path w="128" h="130">
                  <a:moveTo>
                    <a:pt x="90" y="0"/>
                  </a:moveTo>
                  <a:lnTo>
                    <a:pt x="94" y="20"/>
                  </a:lnTo>
                  <a:lnTo>
                    <a:pt x="98" y="38"/>
                  </a:lnTo>
                  <a:lnTo>
                    <a:pt x="102" y="55"/>
                  </a:lnTo>
                  <a:lnTo>
                    <a:pt x="106" y="73"/>
                  </a:lnTo>
                  <a:lnTo>
                    <a:pt x="112" y="89"/>
                  </a:lnTo>
                  <a:lnTo>
                    <a:pt x="117" y="104"/>
                  </a:lnTo>
                  <a:lnTo>
                    <a:pt x="123" y="118"/>
                  </a:lnTo>
                  <a:lnTo>
                    <a:pt x="128" y="130"/>
                  </a:lnTo>
                  <a:lnTo>
                    <a:pt x="119" y="126"/>
                  </a:lnTo>
                  <a:lnTo>
                    <a:pt x="110" y="121"/>
                  </a:lnTo>
                  <a:lnTo>
                    <a:pt x="102" y="116"/>
                  </a:lnTo>
                  <a:lnTo>
                    <a:pt x="93" y="111"/>
                  </a:lnTo>
                  <a:lnTo>
                    <a:pt x="85" y="104"/>
                  </a:lnTo>
                  <a:lnTo>
                    <a:pt x="76" y="97"/>
                  </a:lnTo>
                  <a:lnTo>
                    <a:pt x="68" y="90"/>
                  </a:lnTo>
                  <a:lnTo>
                    <a:pt x="60" y="82"/>
                  </a:lnTo>
                  <a:lnTo>
                    <a:pt x="52" y="73"/>
                  </a:lnTo>
                  <a:lnTo>
                    <a:pt x="44" y="63"/>
                  </a:lnTo>
                  <a:lnTo>
                    <a:pt x="36" y="54"/>
                  </a:lnTo>
                  <a:lnTo>
                    <a:pt x="28" y="44"/>
                  </a:lnTo>
                  <a:lnTo>
                    <a:pt x="21" y="33"/>
                  </a:lnTo>
                  <a:lnTo>
                    <a:pt x="14" y="23"/>
                  </a:lnTo>
                  <a:lnTo>
                    <a:pt x="7" y="12"/>
                  </a:lnTo>
                  <a:lnTo>
                    <a:pt x="0" y="0"/>
                  </a:lnTo>
                  <a:lnTo>
                    <a:pt x="90" y="0"/>
                  </a:lnTo>
                  <a:close/>
                </a:path>
              </a:pathLst>
            </a:custGeom>
            <a:solidFill>
              <a:srgbClr val="99A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122" name="Freeform 26"/>
            <p:cNvSpPr>
              <a:spLocks/>
            </p:cNvSpPr>
            <p:nvPr/>
          </p:nvSpPr>
          <p:spPr bwMode="auto">
            <a:xfrm>
              <a:off x="2924" y="2424"/>
              <a:ext cx="64" cy="66"/>
            </a:xfrm>
            <a:custGeom>
              <a:avLst/>
              <a:gdLst/>
              <a:ahLst/>
              <a:cxnLst>
                <a:cxn ang="0">
                  <a:pos x="0" y="131"/>
                </a:cxn>
                <a:cxn ang="0">
                  <a:pos x="5" y="119"/>
                </a:cxn>
                <a:cxn ang="0">
                  <a:pos x="11" y="104"/>
                </a:cxn>
                <a:cxn ang="0">
                  <a:pos x="17" y="89"/>
                </a:cxn>
                <a:cxn ang="0">
                  <a:pos x="21" y="73"/>
                </a:cxn>
                <a:cxn ang="0">
                  <a:pos x="26" y="56"/>
                </a:cxn>
                <a:cxn ang="0">
                  <a:pos x="31" y="38"/>
                </a:cxn>
                <a:cxn ang="0">
                  <a:pos x="35" y="20"/>
                </a:cxn>
                <a:cxn ang="0">
                  <a:pos x="39" y="0"/>
                </a:cxn>
                <a:cxn ang="0">
                  <a:pos x="128" y="0"/>
                </a:cxn>
                <a:cxn ang="0">
                  <a:pos x="115" y="22"/>
                </a:cxn>
                <a:cxn ang="0">
                  <a:pos x="101" y="43"/>
                </a:cxn>
                <a:cxn ang="0">
                  <a:pos x="86" y="62"/>
                </a:cxn>
                <a:cxn ang="0">
                  <a:pos x="71" y="80"/>
                </a:cxn>
                <a:cxn ang="0">
                  <a:pos x="55" y="96"/>
                </a:cxn>
                <a:cxn ang="0">
                  <a:pos x="36" y="109"/>
                </a:cxn>
                <a:cxn ang="0">
                  <a:pos x="19" y="121"/>
                </a:cxn>
                <a:cxn ang="0">
                  <a:pos x="0" y="131"/>
                </a:cxn>
              </a:cxnLst>
              <a:rect l="0" t="0" r="r" b="b"/>
              <a:pathLst>
                <a:path w="128" h="131">
                  <a:moveTo>
                    <a:pt x="0" y="131"/>
                  </a:moveTo>
                  <a:lnTo>
                    <a:pt x="5" y="119"/>
                  </a:lnTo>
                  <a:lnTo>
                    <a:pt x="11" y="104"/>
                  </a:lnTo>
                  <a:lnTo>
                    <a:pt x="17" y="89"/>
                  </a:lnTo>
                  <a:lnTo>
                    <a:pt x="21" y="73"/>
                  </a:lnTo>
                  <a:lnTo>
                    <a:pt x="26" y="56"/>
                  </a:lnTo>
                  <a:lnTo>
                    <a:pt x="31" y="38"/>
                  </a:lnTo>
                  <a:lnTo>
                    <a:pt x="35" y="20"/>
                  </a:lnTo>
                  <a:lnTo>
                    <a:pt x="39" y="0"/>
                  </a:lnTo>
                  <a:lnTo>
                    <a:pt x="128" y="0"/>
                  </a:lnTo>
                  <a:lnTo>
                    <a:pt x="115" y="22"/>
                  </a:lnTo>
                  <a:lnTo>
                    <a:pt x="101" y="43"/>
                  </a:lnTo>
                  <a:lnTo>
                    <a:pt x="86" y="62"/>
                  </a:lnTo>
                  <a:lnTo>
                    <a:pt x="71" y="80"/>
                  </a:lnTo>
                  <a:lnTo>
                    <a:pt x="55" y="96"/>
                  </a:lnTo>
                  <a:lnTo>
                    <a:pt x="36" y="109"/>
                  </a:lnTo>
                  <a:lnTo>
                    <a:pt x="19" y="121"/>
                  </a:lnTo>
                  <a:lnTo>
                    <a:pt x="0" y="131"/>
                  </a:lnTo>
                  <a:close/>
                </a:path>
              </a:pathLst>
            </a:custGeom>
            <a:solidFill>
              <a:srgbClr val="99A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123" name="Freeform 27"/>
            <p:cNvSpPr>
              <a:spLocks/>
            </p:cNvSpPr>
            <p:nvPr/>
          </p:nvSpPr>
          <p:spPr bwMode="auto">
            <a:xfrm>
              <a:off x="2947" y="2318"/>
              <a:ext cx="68" cy="81"/>
            </a:xfrm>
            <a:custGeom>
              <a:avLst/>
              <a:gdLst/>
              <a:ahLst/>
              <a:cxnLst>
                <a:cxn ang="0">
                  <a:pos x="0" y="160"/>
                </a:cxn>
                <a:cxn ang="0">
                  <a:pos x="4" y="122"/>
                </a:cxn>
                <a:cxn ang="0">
                  <a:pos x="8" y="83"/>
                </a:cxn>
                <a:cxn ang="0">
                  <a:pos x="10" y="41"/>
                </a:cxn>
                <a:cxn ang="0">
                  <a:pos x="11" y="0"/>
                </a:cxn>
                <a:cxn ang="0">
                  <a:pos x="136" y="0"/>
                </a:cxn>
                <a:cxn ang="0">
                  <a:pos x="132" y="43"/>
                </a:cxn>
                <a:cxn ang="0">
                  <a:pos x="125" y="83"/>
                </a:cxn>
                <a:cxn ang="0">
                  <a:pos x="116" y="123"/>
                </a:cxn>
                <a:cxn ang="0">
                  <a:pos x="104" y="160"/>
                </a:cxn>
                <a:cxn ang="0">
                  <a:pos x="0" y="160"/>
                </a:cxn>
              </a:cxnLst>
              <a:rect l="0" t="0" r="r" b="b"/>
              <a:pathLst>
                <a:path w="136" h="160">
                  <a:moveTo>
                    <a:pt x="0" y="160"/>
                  </a:moveTo>
                  <a:lnTo>
                    <a:pt x="4" y="122"/>
                  </a:lnTo>
                  <a:lnTo>
                    <a:pt x="8" y="83"/>
                  </a:lnTo>
                  <a:lnTo>
                    <a:pt x="10" y="41"/>
                  </a:lnTo>
                  <a:lnTo>
                    <a:pt x="11" y="0"/>
                  </a:lnTo>
                  <a:lnTo>
                    <a:pt x="136" y="0"/>
                  </a:lnTo>
                  <a:lnTo>
                    <a:pt x="132" y="43"/>
                  </a:lnTo>
                  <a:lnTo>
                    <a:pt x="125" y="83"/>
                  </a:lnTo>
                  <a:lnTo>
                    <a:pt x="116" y="123"/>
                  </a:lnTo>
                  <a:lnTo>
                    <a:pt x="104" y="160"/>
                  </a:lnTo>
                  <a:lnTo>
                    <a:pt x="0" y="160"/>
                  </a:lnTo>
                  <a:close/>
                </a:path>
              </a:pathLst>
            </a:custGeom>
            <a:solidFill>
              <a:srgbClr val="99A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124" name="Freeform 28"/>
            <p:cNvSpPr>
              <a:spLocks/>
            </p:cNvSpPr>
            <p:nvPr/>
          </p:nvSpPr>
          <p:spPr bwMode="auto">
            <a:xfrm>
              <a:off x="3026" y="2318"/>
              <a:ext cx="52" cy="81"/>
            </a:xfrm>
            <a:custGeom>
              <a:avLst/>
              <a:gdLst/>
              <a:ahLst/>
              <a:cxnLst>
                <a:cxn ang="0">
                  <a:pos x="29" y="0"/>
                </a:cxn>
                <a:cxn ang="0">
                  <a:pos x="102" y="0"/>
                </a:cxn>
                <a:cxn ang="0">
                  <a:pos x="100" y="22"/>
                </a:cxn>
                <a:cxn ang="0">
                  <a:pos x="98" y="43"/>
                </a:cxn>
                <a:cxn ang="0">
                  <a:pos x="93" y="63"/>
                </a:cxn>
                <a:cxn ang="0">
                  <a:pos x="88" y="83"/>
                </a:cxn>
                <a:cxn ang="0">
                  <a:pos x="82" y="104"/>
                </a:cxn>
                <a:cxn ang="0">
                  <a:pos x="75" y="123"/>
                </a:cxn>
                <a:cxn ang="0">
                  <a:pos x="65" y="142"/>
                </a:cxn>
                <a:cxn ang="0">
                  <a:pos x="56" y="160"/>
                </a:cxn>
                <a:cxn ang="0">
                  <a:pos x="0" y="160"/>
                </a:cxn>
                <a:cxn ang="0">
                  <a:pos x="11" y="122"/>
                </a:cxn>
                <a:cxn ang="0">
                  <a:pos x="19" y="83"/>
                </a:cxn>
                <a:cxn ang="0">
                  <a:pos x="25" y="41"/>
                </a:cxn>
                <a:cxn ang="0">
                  <a:pos x="29" y="0"/>
                </a:cxn>
              </a:cxnLst>
              <a:rect l="0" t="0" r="r" b="b"/>
              <a:pathLst>
                <a:path w="102" h="160">
                  <a:moveTo>
                    <a:pt x="29" y="0"/>
                  </a:moveTo>
                  <a:lnTo>
                    <a:pt x="102" y="0"/>
                  </a:lnTo>
                  <a:lnTo>
                    <a:pt x="100" y="22"/>
                  </a:lnTo>
                  <a:lnTo>
                    <a:pt x="98" y="43"/>
                  </a:lnTo>
                  <a:lnTo>
                    <a:pt x="93" y="63"/>
                  </a:lnTo>
                  <a:lnTo>
                    <a:pt x="88" y="83"/>
                  </a:lnTo>
                  <a:lnTo>
                    <a:pt x="82" y="104"/>
                  </a:lnTo>
                  <a:lnTo>
                    <a:pt x="75" y="123"/>
                  </a:lnTo>
                  <a:lnTo>
                    <a:pt x="65" y="142"/>
                  </a:lnTo>
                  <a:lnTo>
                    <a:pt x="56" y="160"/>
                  </a:lnTo>
                  <a:lnTo>
                    <a:pt x="0" y="160"/>
                  </a:lnTo>
                  <a:lnTo>
                    <a:pt x="11" y="122"/>
                  </a:lnTo>
                  <a:lnTo>
                    <a:pt x="19" y="83"/>
                  </a:lnTo>
                  <a:lnTo>
                    <a:pt x="25" y="41"/>
                  </a:lnTo>
                  <a:lnTo>
                    <a:pt x="29" y="0"/>
                  </a:lnTo>
                  <a:close/>
                </a:path>
              </a:pathLst>
            </a:custGeom>
            <a:solidFill>
              <a:srgbClr val="99A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125" name="Freeform 29"/>
            <p:cNvSpPr>
              <a:spLocks/>
            </p:cNvSpPr>
            <p:nvPr/>
          </p:nvSpPr>
          <p:spPr bwMode="auto">
            <a:xfrm>
              <a:off x="2991" y="2144"/>
              <a:ext cx="53" cy="52"/>
            </a:xfrm>
            <a:custGeom>
              <a:avLst/>
              <a:gdLst/>
              <a:ahLst/>
              <a:cxnLst>
                <a:cxn ang="0">
                  <a:pos x="107" y="103"/>
                </a:cxn>
                <a:cxn ang="0">
                  <a:pos x="59" y="103"/>
                </a:cxn>
                <a:cxn ang="0">
                  <a:pos x="53" y="88"/>
                </a:cxn>
                <a:cxn ang="0">
                  <a:pos x="46" y="75"/>
                </a:cxn>
                <a:cxn ang="0">
                  <a:pos x="39" y="62"/>
                </a:cxn>
                <a:cxn ang="0">
                  <a:pos x="33" y="48"/>
                </a:cxn>
                <a:cxn ang="0">
                  <a:pos x="24" y="35"/>
                </a:cxn>
                <a:cxn ang="0">
                  <a:pos x="18" y="24"/>
                </a:cxn>
                <a:cxn ang="0">
                  <a:pos x="8" y="11"/>
                </a:cxn>
                <a:cxn ang="0">
                  <a:pos x="0" y="0"/>
                </a:cxn>
                <a:cxn ang="0">
                  <a:pos x="8" y="5"/>
                </a:cxn>
                <a:cxn ang="0">
                  <a:pos x="16" y="11"/>
                </a:cxn>
                <a:cxn ang="0">
                  <a:pos x="24" y="17"/>
                </a:cxn>
                <a:cxn ang="0">
                  <a:pos x="33" y="24"/>
                </a:cxn>
                <a:cxn ang="0">
                  <a:pos x="39" y="30"/>
                </a:cxn>
                <a:cxn ang="0">
                  <a:pos x="48" y="37"/>
                </a:cxn>
                <a:cxn ang="0">
                  <a:pos x="56" y="42"/>
                </a:cxn>
                <a:cxn ang="0">
                  <a:pos x="63" y="49"/>
                </a:cxn>
                <a:cxn ang="0">
                  <a:pos x="68" y="56"/>
                </a:cxn>
                <a:cxn ang="0">
                  <a:pos x="74" y="62"/>
                </a:cxn>
                <a:cxn ang="0">
                  <a:pos x="80" y="69"/>
                </a:cxn>
                <a:cxn ang="0">
                  <a:pos x="86" y="76"/>
                </a:cxn>
                <a:cxn ang="0">
                  <a:pos x="91" y="83"/>
                </a:cxn>
                <a:cxn ang="0">
                  <a:pos x="97" y="90"/>
                </a:cxn>
                <a:cxn ang="0">
                  <a:pos x="102" y="97"/>
                </a:cxn>
                <a:cxn ang="0">
                  <a:pos x="107" y="103"/>
                </a:cxn>
              </a:cxnLst>
              <a:rect l="0" t="0" r="r" b="b"/>
              <a:pathLst>
                <a:path w="107" h="103">
                  <a:moveTo>
                    <a:pt x="107" y="103"/>
                  </a:moveTo>
                  <a:lnTo>
                    <a:pt x="59" y="103"/>
                  </a:lnTo>
                  <a:lnTo>
                    <a:pt x="53" y="88"/>
                  </a:lnTo>
                  <a:lnTo>
                    <a:pt x="46" y="75"/>
                  </a:lnTo>
                  <a:lnTo>
                    <a:pt x="39" y="62"/>
                  </a:lnTo>
                  <a:lnTo>
                    <a:pt x="33" y="48"/>
                  </a:lnTo>
                  <a:lnTo>
                    <a:pt x="24" y="35"/>
                  </a:lnTo>
                  <a:lnTo>
                    <a:pt x="18" y="24"/>
                  </a:lnTo>
                  <a:lnTo>
                    <a:pt x="8" y="11"/>
                  </a:lnTo>
                  <a:lnTo>
                    <a:pt x="0" y="0"/>
                  </a:lnTo>
                  <a:lnTo>
                    <a:pt x="8" y="5"/>
                  </a:lnTo>
                  <a:lnTo>
                    <a:pt x="16" y="11"/>
                  </a:lnTo>
                  <a:lnTo>
                    <a:pt x="24" y="17"/>
                  </a:lnTo>
                  <a:lnTo>
                    <a:pt x="33" y="24"/>
                  </a:lnTo>
                  <a:lnTo>
                    <a:pt x="39" y="30"/>
                  </a:lnTo>
                  <a:lnTo>
                    <a:pt x="48" y="37"/>
                  </a:lnTo>
                  <a:lnTo>
                    <a:pt x="56" y="42"/>
                  </a:lnTo>
                  <a:lnTo>
                    <a:pt x="63" y="49"/>
                  </a:lnTo>
                  <a:lnTo>
                    <a:pt x="68" y="56"/>
                  </a:lnTo>
                  <a:lnTo>
                    <a:pt x="74" y="62"/>
                  </a:lnTo>
                  <a:lnTo>
                    <a:pt x="80" y="69"/>
                  </a:lnTo>
                  <a:lnTo>
                    <a:pt x="86" y="76"/>
                  </a:lnTo>
                  <a:lnTo>
                    <a:pt x="91" y="83"/>
                  </a:lnTo>
                  <a:lnTo>
                    <a:pt x="97" y="90"/>
                  </a:lnTo>
                  <a:lnTo>
                    <a:pt x="102" y="97"/>
                  </a:lnTo>
                  <a:lnTo>
                    <a:pt x="107" y="103"/>
                  </a:lnTo>
                  <a:close/>
                </a:path>
              </a:pathLst>
            </a:custGeom>
            <a:solidFill>
              <a:srgbClr val="99A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126" name="Freeform 30"/>
            <p:cNvSpPr>
              <a:spLocks/>
            </p:cNvSpPr>
            <p:nvPr/>
          </p:nvSpPr>
          <p:spPr bwMode="auto">
            <a:xfrm>
              <a:off x="2727" y="2144"/>
              <a:ext cx="54" cy="52"/>
            </a:xfrm>
            <a:custGeom>
              <a:avLst/>
              <a:gdLst/>
              <a:ahLst/>
              <a:cxnLst>
                <a:cxn ang="0">
                  <a:pos x="43" y="49"/>
                </a:cxn>
                <a:cxn ang="0">
                  <a:pos x="50" y="42"/>
                </a:cxn>
                <a:cxn ang="0">
                  <a:pos x="58" y="35"/>
                </a:cxn>
                <a:cxn ang="0">
                  <a:pos x="66" y="30"/>
                </a:cxn>
                <a:cxn ang="0">
                  <a:pos x="75" y="23"/>
                </a:cxn>
                <a:cxn ang="0">
                  <a:pos x="83" y="17"/>
                </a:cxn>
                <a:cxn ang="0">
                  <a:pos x="91" y="11"/>
                </a:cxn>
                <a:cxn ang="0">
                  <a:pos x="100" y="5"/>
                </a:cxn>
                <a:cxn ang="0">
                  <a:pos x="108" y="0"/>
                </a:cxn>
                <a:cxn ang="0">
                  <a:pos x="99" y="11"/>
                </a:cxn>
                <a:cxn ang="0">
                  <a:pos x="91" y="23"/>
                </a:cxn>
                <a:cxn ang="0">
                  <a:pos x="83" y="35"/>
                </a:cxn>
                <a:cxn ang="0">
                  <a:pos x="75" y="48"/>
                </a:cxn>
                <a:cxn ang="0">
                  <a:pos x="66" y="61"/>
                </a:cxn>
                <a:cxn ang="0">
                  <a:pos x="60" y="75"/>
                </a:cxn>
                <a:cxn ang="0">
                  <a:pos x="53" y="88"/>
                </a:cxn>
                <a:cxn ang="0">
                  <a:pos x="47" y="103"/>
                </a:cxn>
                <a:cxn ang="0">
                  <a:pos x="0" y="103"/>
                </a:cxn>
                <a:cxn ang="0">
                  <a:pos x="4" y="97"/>
                </a:cxn>
                <a:cxn ang="0">
                  <a:pos x="10" y="90"/>
                </a:cxn>
                <a:cxn ang="0">
                  <a:pos x="15" y="83"/>
                </a:cxn>
                <a:cxn ang="0">
                  <a:pos x="20" y="76"/>
                </a:cxn>
                <a:cxn ang="0">
                  <a:pos x="26" y="69"/>
                </a:cxn>
                <a:cxn ang="0">
                  <a:pos x="32" y="62"/>
                </a:cxn>
                <a:cxn ang="0">
                  <a:pos x="38" y="56"/>
                </a:cxn>
                <a:cxn ang="0">
                  <a:pos x="43" y="49"/>
                </a:cxn>
              </a:cxnLst>
              <a:rect l="0" t="0" r="r" b="b"/>
              <a:pathLst>
                <a:path w="108" h="103">
                  <a:moveTo>
                    <a:pt x="43" y="49"/>
                  </a:moveTo>
                  <a:lnTo>
                    <a:pt x="50" y="42"/>
                  </a:lnTo>
                  <a:lnTo>
                    <a:pt x="58" y="35"/>
                  </a:lnTo>
                  <a:lnTo>
                    <a:pt x="66" y="30"/>
                  </a:lnTo>
                  <a:lnTo>
                    <a:pt x="75" y="23"/>
                  </a:lnTo>
                  <a:lnTo>
                    <a:pt x="83" y="17"/>
                  </a:lnTo>
                  <a:lnTo>
                    <a:pt x="91" y="11"/>
                  </a:lnTo>
                  <a:lnTo>
                    <a:pt x="100" y="5"/>
                  </a:lnTo>
                  <a:lnTo>
                    <a:pt x="108" y="0"/>
                  </a:lnTo>
                  <a:lnTo>
                    <a:pt x="99" y="11"/>
                  </a:lnTo>
                  <a:lnTo>
                    <a:pt x="91" y="23"/>
                  </a:lnTo>
                  <a:lnTo>
                    <a:pt x="83" y="35"/>
                  </a:lnTo>
                  <a:lnTo>
                    <a:pt x="75" y="48"/>
                  </a:lnTo>
                  <a:lnTo>
                    <a:pt x="66" y="61"/>
                  </a:lnTo>
                  <a:lnTo>
                    <a:pt x="60" y="75"/>
                  </a:lnTo>
                  <a:lnTo>
                    <a:pt x="53" y="88"/>
                  </a:lnTo>
                  <a:lnTo>
                    <a:pt x="47" y="103"/>
                  </a:lnTo>
                  <a:lnTo>
                    <a:pt x="0" y="103"/>
                  </a:lnTo>
                  <a:lnTo>
                    <a:pt x="4" y="97"/>
                  </a:lnTo>
                  <a:lnTo>
                    <a:pt x="10" y="90"/>
                  </a:lnTo>
                  <a:lnTo>
                    <a:pt x="15" y="83"/>
                  </a:lnTo>
                  <a:lnTo>
                    <a:pt x="20" y="76"/>
                  </a:lnTo>
                  <a:lnTo>
                    <a:pt x="26" y="69"/>
                  </a:lnTo>
                  <a:lnTo>
                    <a:pt x="32" y="62"/>
                  </a:lnTo>
                  <a:lnTo>
                    <a:pt x="38" y="56"/>
                  </a:lnTo>
                  <a:lnTo>
                    <a:pt x="43" y="49"/>
                  </a:lnTo>
                  <a:close/>
                </a:path>
              </a:pathLst>
            </a:custGeom>
            <a:solidFill>
              <a:srgbClr val="99A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127" name="Freeform 31"/>
            <p:cNvSpPr>
              <a:spLocks/>
            </p:cNvSpPr>
            <p:nvPr/>
          </p:nvSpPr>
          <p:spPr bwMode="auto">
            <a:xfrm>
              <a:off x="2734" y="2424"/>
              <a:ext cx="47" cy="44"/>
            </a:xfrm>
            <a:custGeom>
              <a:avLst/>
              <a:gdLst/>
              <a:ahLst/>
              <a:cxnLst>
                <a:cxn ang="0">
                  <a:pos x="0" y="0"/>
                </a:cxn>
                <a:cxn ang="0">
                  <a:pos x="43" y="0"/>
                </a:cxn>
                <a:cxn ang="0">
                  <a:pos x="49" y="12"/>
                </a:cxn>
                <a:cxn ang="0">
                  <a:pos x="54" y="23"/>
                </a:cxn>
                <a:cxn ang="0">
                  <a:pos x="60" y="35"/>
                </a:cxn>
                <a:cxn ang="0">
                  <a:pos x="66" y="45"/>
                </a:cxn>
                <a:cxn ang="0">
                  <a:pos x="73" y="55"/>
                </a:cxn>
                <a:cxn ang="0">
                  <a:pos x="80" y="66"/>
                </a:cxn>
                <a:cxn ang="0">
                  <a:pos x="87" y="76"/>
                </a:cxn>
                <a:cxn ang="0">
                  <a:pos x="95" y="86"/>
                </a:cxn>
                <a:cxn ang="0">
                  <a:pos x="87" y="81"/>
                </a:cxn>
                <a:cxn ang="0">
                  <a:pos x="77" y="75"/>
                </a:cxn>
                <a:cxn ang="0">
                  <a:pos x="69" y="69"/>
                </a:cxn>
                <a:cxn ang="0">
                  <a:pos x="61" y="62"/>
                </a:cxn>
                <a:cxn ang="0">
                  <a:pos x="54" y="55"/>
                </a:cxn>
                <a:cxn ang="0">
                  <a:pos x="46" y="48"/>
                </a:cxn>
                <a:cxn ang="0">
                  <a:pos x="38" y="41"/>
                </a:cxn>
                <a:cxn ang="0">
                  <a:pos x="31" y="35"/>
                </a:cxn>
                <a:cxn ang="0">
                  <a:pos x="23" y="26"/>
                </a:cxn>
                <a:cxn ang="0">
                  <a:pos x="15" y="17"/>
                </a:cxn>
                <a:cxn ang="0">
                  <a:pos x="7" y="9"/>
                </a:cxn>
                <a:cxn ang="0">
                  <a:pos x="0" y="0"/>
                </a:cxn>
              </a:cxnLst>
              <a:rect l="0" t="0" r="r" b="b"/>
              <a:pathLst>
                <a:path w="95" h="86">
                  <a:moveTo>
                    <a:pt x="0" y="0"/>
                  </a:moveTo>
                  <a:lnTo>
                    <a:pt x="43" y="0"/>
                  </a:lnTo>
                  <a:lnTo>
                    <a:pt x="49" y="12"/>
                  </a:lnTo>
                  <a:lnTo>
                    <a:pt x="54" y="23"/>
                  </a:lnTo>
                  <a:lnTo>
                    <a:pt x="60" y="35"/>
                  </a:lnTo>
                  <a:lnTo>
                    <a:pt x="66" y="45"/>
                  </a:lnTo>
                  <a:lnTo>
                    <a:pt x="73" y="55"/>
                  </a:lnTo>
                  <a:lnTo>
                    <a:pt x="80" y="66"/>
                  </a:lnTo>
                  <a:lnTo>
                    <a:pt x="87" y="76"/>
                  </a:lnTo>
                  <a:lnTo>
                    <a:pt x="95" y="86"/>
                  </a:lnTo>
                  <a:lnTo>
                    <a:pt x="87" y="81"/>
                  </a:lnTo>
                  <a:lnTo>
                    <a:pt x="77" y="75"/>
                  </a:lnTo>
                  <a:lnTo>
                    <a:pt x="69" y="69"/>
                  </a:lnTo>
                  <a:lnTo>
                    <a:pt x="61" y="62"/>
                  </a:lnTo>
                  <a:lnTo>
                    <a:pt x="54" y="55"/>
                  </a:lnTo>
                  <a:lnTo>
                    <a:pt x="46" y="48"/>
                  </a:lnTo>
                  <a:lnTo>
                    <a:pt x="38" y="41"/>
                  </a:lnTo>
                  <a:lnTo>
                    <a:pt x="31" y="35"/>
                  </a:lnTo>
                  <a:lnTo>
                    <a:pt x="23" y="26"/>
                  </a:lnTo>
                  <a:lnTo>
                    <a:pt x="15" y="17"/>
                  </a:lnTo>
                  <a:lnTo>
                    <a:pt x="7" y="9"/>
                  </a:lnTo>
                  <a:lnTo>
                    <a:pt x="0" y="0"/>
                  </a:lnTo>
                  <a:close/>
                </a:path>
              </a:pathLst>
            </a:custGeom>
            <a:solidFill>
              <a:srgbClr val="99A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128" name="Freeform 32"/>
            <p:cNvSpPr>
              <a:spLocks/>
            </p:cNvSpPr>
            <p:nvPr/>
          </p:nvSpPr>
          <p:spPr bwMode="auto">
            <a:xfrm>
              <a:off x="2991" y="2424"/>
              <a:ext cx="46" cy="43"/>
            </a:xfrm>
            <a:custGeom>
              <a:avLst/>
              <a:gdLst/>
              <a:ahLst/>
              <a:cxnLst>
                <a:cxn ang="0">
                  <a:pos x="0" y="85"/>
                </a:cxn>
                <a:cxn ang="0">
                  <a:pos x="7" y="76"/>
                </a:cxn>
                <a:cxn ang="0">
                  <a:pos x="14" y="66"/>
                </a:cxn>
                <a:cxn ang="0">
                  <a:pos x="21" y="55"/>
                </a:cxn>
                <a:cxn ang="0">
                  <a:pos x="28" y="45"/>
                </a:cxn>
                <a:cxn ang="0">
                  <a:pos x="35" y="33"/>
                </a:cxn>
                <a:cxn ang="0">
                  <a:pos x="41" y="23"/>
                </a:cxn>
                <a:cxn ang="0">
                  <a:pos x="46" y="12"/>
                </a:cxn>
                <a:cxn ang="0">
                  <a:pos x="52" y="0"/>
                </a:cxn>
                <a:cxn ang="0">
                  <a:pos x="94" y="0"/>
                </a:cxn>
                <a:cxn ang="0">
                  <a:pos x="83" y="13"/>
                </a:cxn>
                <a:cxn ang="0">
                  <a:pos x="73" y="24"/>
                </a:cxn>
                <a:cxn ang="0">
                  <a:pos x="61" y="36"/>
                </a:cxn>
                <a:cxn ang="0">
                  <a:pos x="51" y="46"/>
                </a:cxn>
                <a:cxn ang="0">
                  <a:pos x="38" y="56"/>
                </a:cxn>
                <a:cxn ang="0">
                  <a:pos x="27" y="67"/>
                </a:cxn>
                <a:cxn ang="0">
                  <a:pos x="13" y="76"/>
                </a:cxn>
                <a:cxn ang="0">
                  <a:pos x="0" y="85"/>
                </a:cxn>
              </a:cxnLst>
              <a:rect l="0" t="0" r="r" b="b"/>
              <a:pathLst>
                <a:path w="94" h="85">
                  <a:moveTo>
                    <a:pt x="0" y="85"/>
                  </a:moveTo>
                  <a:lnTo>
                    <a:pt x="7" y="76"/>
                  </a:lnTo>
                  <a:lnTo>
                    <a:pt x="14" y="66"/>
                  </a:lnTo>
                  <a:lnTo>
                    <a:pt x="21" y="55"/>
                  </a:lnTo>
                  <a:lnTo>
                    <a:pt x="28" y="45"/>
                  </a:lnTo>
                  <a:lnTo>
                    <a:pt x="35" y="33"/>
                  </a:lnTo>
                  <a:lnTo>
                    <a:pt x="41" y="23"/>
                  </a:lnTo>
                  <a:lnTo>
                    <a:pt x="46" y="12"/>
                  </a:lnTo>
                  <a:lnTo>
                    <a:pt x="52" y="0"/>
                  </a:lnTo>
                  <a:lnTo>
                    <a:pt x="94" y="0"/>
                  </a:lnTo>
                  <a:lnTo>
                    <a:pt x="83" y="13"/>
                  </a:lnTo>
                  <a:lnTo>
                    <a:pt x="73" y="24"/>
                  </a:lnTo>
                  <a:lnTo>
                    <a:pt x="61" y="36"/>
                  </a:lnTo>
                  <a:lnTo>
                    <a:pt x="51" y="46"/>
                  </a:lnTo>
                  <a:lnTo>
                    <a:pt x="38" y="56"/>
                  </a:lnTo>
                  <a:lnTo>
                    <a:pt x="27" y="67"/>
                  </a:lnTo>
                  <a:lnTo>
                    <a:pt x="13" y="76"/>
                  </a:lnTo>
                  <a:lnTo>
                    <a:pt x="0" y="85"/>
                  </a:lnTo>
                  <a:close/>
                </a:path>
              </a:pathLst>
            </a:custGeom>
            <a:solidFill>
              <a:srgbClr val="99A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3" name="Right Arrow 42"/>
          <p:cNvSpPr/>
          <p:nvPr/>
        </p:nvSpPr>
        <p:spPr>
          <a:xfrm rot="21254560">
            <a:off x="2810500" y="4687048"/>
            <a:ext cx="2590800" cy="304800"/>
          </a:xfrm>
          <a:prstGeom prst="rightArrow">
            <a:avLst/>
          </a:prstGeom>
          <a:solidFill>
            <a:schemeClr val="accent3">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Right Arrow 43"/>
          <p:cNvSpPr/>
          <p:nvPr/>
        </p:nvSpPr>
        <p:spPr>
          <a:xfrm rot="445570">
            <a:off x="2752032" y="5728750"/>
            <a:ext cx="2590800" cy="304800"/>
          </a:xfrm>
          <a:prstGeom prst="rightArrow">
            <a:avLst/>
          </a:prstGeom>
          <a:solidFill>
            <a:schemeClr val="accent3">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8" name="TextBox 47"/>
          <p:cNvSpPr txBox="1"/>
          <p:nvPr/>
        </p:nvSpPr>
        <p:spPr>
          <a:xfrm>
            <a:off x="6629400" y="4648200"/>
            <a:ext cx="1676400" cy="338554"/>
          </a:xfrm>
          <a:prstGeom prst="rect">
            <a:avLst/>
          </a:prstGeom>
          <a:noFill/>
        </p:spPr>
        <p:txBody>
          <a:bodyPr wrap="square" rtlCol="0">
            <a:spAutoFit/>
          </a:bodyPr>
          <a:lstStyle/>
          <a:p>
            <a:r>
              <a:rPr lang="en-US" sz="1600" dirty="0" smtClean="0">
                <a:solidFill>
                  <a:schemeClr val="bg1"/>
                </a:solidFill>
              </a:rPr>
              <a:t>Treatment </a:t>
            </a:r>
            <a:endParaRPr lang="en-US" sz="1600" dirty="0">
              <a:solidFill>
                <a:schemeClr val="bg1"/>
              </a:solidFill>
            </a:endParaRPr>
          </a:p>
        </p:txBody>
      </p:sp>
      <p:grpSp>
        <p:nvGrpSpPr>
          <p:cNvPr id="76" name="Group 75"/>
          <p:cNvGrpSpPr/>
          <p:nvPr/>
        </p:nvGrpSpPr>
        <p:grpSpPr>
          <a:xfrm>
            <a:off x="5562600" y="4279900"/>
            <a:ext cx="304800" cy="685800"/>
            <a:chOff x="3352800" y="4953000"/>
            <a:chExt cx="304800" cy="685800"/>
          </a:xfrm>
        </p:grpSpPr>
        <p:sp>
          <p:nvSpPr>
            <p:cNvPr id="77" name="Oval 76"/>
            <p:cNvSpPr/>
            <p:nvPr/>
          </p:nvSpPr>
          <p:spPr>
            <a:xfrm>
              <a:off x="3390896" y="4953000"/>
              <a:ext cx="228600" cy="2286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78" name="Straight Connector 77"/>
            <p:cNvCxnSpPr/>
            <p:nvPr/>
          </p:nvCxnSpPr>
          <p:spPr>
            <a:xfrm rot="5400000">
              <a:off x="3352800" y="5334000"/>
              <a:ext cx="3048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flipV="1">
              <a:off x="3505200" y="5181600"/>
              <a:ext cx="152400" cy="762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a:off x="3352800" y="5181600"/>
              <a:ext cx="152400" cy="762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rot="16200000" flipH="1">
              <a:off x="3505200" y="5486400"/>
              <a:ext cx="152400" cy="1524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rot="5400000" flipH="1" flipV="1">
              <a:off x="3352800" y="5486400"/>
              <a:ext cx="152400" cy="1524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83" name="Group 82"/>
          <p:cNvGrpSpPr/>
          <p:nvPr/>
        </p:nvGrpSpPr>
        <p:grpSpPr>
          <a:xfrm>
            <a:off x="5943600" y="4356100"/>
            <a:ext cx="304800" cy="685800"/>
            <a:chOff x="3352800" y="4953000"/>
            <a:chExt cx="304800" cy="685800"/>
          </a:xfrm>
        </p:grpSpPr>
        <p:sp>
          <p:nvSpPr>
            <p:cNvPr id="84" name="Oval 83"/>
            <p:cNvSpPr/>
            <p:nvPr/>
          </p:nvSpPr>
          <p:spPr>
            <a:xfrm>
              <a:off x="3390896" y="4953000"/>
              <a:ext cx="228600" cy="2286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85" name="Straight Connector 84"/>
            <p:cNvCxnSpPr/>
            <p:nvPr/>
          </p:nvCxnSpPr>
          <p:spPr>
            <a:xfrm rot="5400000">
              <a:off x="3352800" y="5334000"/>
              <a:ext cx="3048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flipV="1">
              <a:off x="3505200" y="5181600"/>
              <a:ext cx="152400" cy="762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a:off x="3352800" y="5181600"/>
              <a:ext cx="152400" cy="762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rot="16200000" flipH="1">
              <a:off x="3505200" y="5486400"/>
              <a:ext cx="152400" cy="1524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rot="5400000" flipH="1" flipV="1">
              <a:off x="3352800" y="5486400"/>
              <a:ext cx="152400" cy="1524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90" name="Group 89"/>
          <p:cNvGrpSpPr/>
          <p:nvPr/>
        </p:nvGrpSpPr>
        <p:grpSpPr>
          <a:xfrm>
            <a:off x="5473700" y="5727700"/>
            <a:ext cx="304800" cy="685800"/>
            <a:chOff x="3352800" y="4953000"/>
            <a:chExt cx="304800" cy="685800"/>
          </a:xfrm>
        </p:grpSpPr>
        <p:sp>
          <p:nvSpPr>
            <p:cNvPr id="91" name="Oval 90"/>
            <p:cNvSpPr/>
            <p:nvPr/>
          </p:nvSpPr>
          <p:spPr>
            <a:xfrm>
              <a:off x="3390896" y="4953000"/>
              <a:ext cx="228600" cy="2286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92" name="Straight Connector 91"/>
            <p:cNvCxnSpPr/>
            <p:nvPr/>
          </p:nvCxnSpPr>
          <p:spPr>
            <a:xfrm rot="5400000">
              <a:off x="3352800" y="5334000"/>
              <a:ext cx="3048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a:xfrm flipV="1">
              <a:off x="3505200" y="5181600"/>
              <a:ext cx="152400" cy="762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p:nvCxnSpPr>
          <p:spPr>
            <a:xfrm>
              <a:off x="3352800" y="5181600"/>
              <a:ext cx="152400" cy="762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a:xfrm rot="16200000" flipH="1">
              <a:off x="3505200" y="5486400"/>
              <a:ext cx="152400" cy="1524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a:xfrm rot="5400000" flipH="1" flipV="1">
              <a:off x="3352800" y="5486400"/>
              <a:ext cx="152400" cy="1524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97" name="Group 96"/>
          <p:cNvGrpSpPr/>
          <p:nvPr/>
        </p:nvGrpSpPr>
        <p:grpSpPr>
          <a:xfrm>
            <a:off x="5867400" y="5626100"/>
            <a:ext cx="304800" cy="685800"/>
            <a:chOff x="3352800" y="4953000"/>
            <a:chExt cx="304800" cy="685800"/>
          </a:xfrm>
        </p:grpSpPr>
        <p:sp>
          <p:nvSpPr>
            <p:cNvPr id="98" name="Oval 97"/>
            <p:cNvSpPr/>
            <p:nvPr/>
          </p:nvSpPr>
          <p:spPr>
            <a:xfrm>
              <a:off x="3390896" y="4953000"/>
              <a:ext cx="228600" cy="2286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99" name="Straight Connector 98"/>
            <p:cNvCxnSpPr/>
            <p:nvPr/>
          </p:nvCxnSpPr>
          <p:spPr>
            <a:xfrm rot="5400000">
              <a:off x="3352800" y="5334000"/>
              <a:ext cx="3048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p:nvCxnSpPr>
          <p:spPr>
            <a:xfrm flipV="1">
              <a:off x="3505200" y="5181600"/>
              <a:ext cx="152400" cy="762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a:xfrm>
              <a:off x="3352800" y="5181600"/>
              <a:ext cx="152400" cy="762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p:nvCxnSpPr>
          <p:spPr>
            <a:xfrm rot="16200000" flipH="1">
              <a:off x="3505200" y="5486400"/>
              <a:ext cx="152400" cy="1524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p:nvCxnSpPr>
          <p:spPr>
            <a:xfrm rot="5400000" flipH="1" flipV="1">
              <a:off x="3352800" y="5486400"/>
              <a:ext cx="152400" cy="1524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4" name="Group 103"/>
          <p:cNvGrpSpPr/>
          <p:nvPr/>
        </p:nvGrpSpPr>
        <p:grpSpPr>
          <a:xfrm>
            <a:off x="6248400" y="5575300"/>
            <a:ext cx="304800" cy="685800"/>
            <a:chOff x="3352800" y="4953000"/>
            <a:chExt cx="304800" cy="685800"/>
          </a:xfrm>
        </p:grpSpPr>
        <p:sp>
          <p:nvSpPr>
            <p:cNvPr id="105" name="Oval 104"/>
            <p:cNvSpPr/>
            <p:nvPr/>
          </p:nvSpPr>
          <p:spPr>
            <a:xfrm>
              <a:off x="3390896" y="4953000"/>
              <a:ext cx="228600" cy="2286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06" name="Straight Connector 105"/>
            <p:cNvCxnSpPr/>
            <p:nvPr/>
          </p:nvCxnSpPr>
          <p:spPr>
            <a:xfrm rot="5400000">
              <a:off x="3352800" y="5334000"/>
              <a:ext cx="3048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p:cNvCxnSpPr/>
            <p:nvPr/>
          </p:nvCxnSpPr>
          <p:spPr>
            <a:xfrm flipV="1">
              <a:off x="3505200" y="5181600"/>
              <a:ext cx="152400" cy="762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p:nvCxnSpPr>
          <p:spPr>
            <a:xfrm>
              <a:off x="3352800" y="5181600"/>
              <a:ext cx="152400" cy="762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9" name="Straight Connector 108"/>
            <p:cNvCxnSpPr/>
            <p:nvPr/>
          </p:nvCxnSpPr>
          <p:spPr>
            <a:xfrm rot="16200000" flipH="1">
              <a:off x="3505200" y="5486400"/>
              <a:ext cx="152400" cy="1524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p:cNvCxnSpPr/>
            <p:nvPr/>
          </p:nvCxnSpPr>
          <p:spPr>
            <a:xfrm rot="5400000" flipH="1" flipV="1">
              <a:off x="3352800" y="5486400"/>
              <a:ext cx="152400" cy="1524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11" name="Group 110"/>
          <p:cNvGrpSpPr/>
          <p:nvPr/>
        </p:nvGrpSpPr>
        <p:grpSpPr>
          <a:xfrm>
            <a:off x="6324600" y="4273550"/>
            <a:ext cx="304800" cy="685800"/>
            <a:chOff x="3352800" y="4953000"/>
            <a:chExt cx="304800" cy="685800"/>
          </a:xfrm>
        </p:grpSpPr>
        <p:sp>
          <p:nvSpPr>
            <p:cNvPr id="112" name="Oval 111"/>
            <p:cNvSpPr/>
            <p:nvPr/>
          </p:nvSpPr>
          <p:spPr>
            <a:xfrm>
              <a:off x="3390896" y="4953000"/>
              <a:ext cx="228600" cy="2286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13" name="Straight Connector 112"/>
            <p:cNvCxnSpPr/>
            <p:nvPr/>
          </p:nvCxnSpPr>
          <p:spPr>
            <a:xfrm rot="5400000">
              <a:off x="3352800" y="5334000"/>
              <a:ext cx="3048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4" name="Straight Connector 113"/>
            <p:cNvCxnSpPr/>
            <p:nvPr/>
          </p:nvCxnSpPr>
          <p:spPr>
            <a:xfrm flipV="1">
              <a:off x="3505200" y="5181600"/>
              <a:ext cx="152400" cy="762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5" name="Straight Connector 114"/>
            <p:cNvCxnSpPr/>
            <p:nvPr/>
          </p:nvCxnSpPr>
          <p:spPr>
            <a:xfrm>
              <a:off x="3352800" y="5181600"/>
              <a:ext cx="152400" cy="762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6" name="Straight Connector 115"/>
            <p:cNvCxnSpPr/>
            <p:nvPr/>
          </p:nvCxnSpPr>
          <p:spPr>
            <a:xfrm rot="16200000" flipH="1">
              <a:off x="3505200" y="5486400"/>
              <a:ext cx="152400" cy="1524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7" name="Straight Connector 116"/>
            <p:cNvCxnSpPr/>
            <p:nvPr/>
          </p:nvCxnSpPr>
          <p:spPr>
            <a:xfrm rot="5400000" flipH="1" flipV="1">
              <a:off x="3352800" y="5486400"/>
              <a:ext cx="152400" cy="1524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20" name="TextBox 119"/>
          <p:cNvSpPr txBox="1"/>
          <p:nvPr/>
        </p:nvSpPr>
        <p:spPr>
          <a:xfrm>
            <a:off x="6781800" y="5715000"/>
            <a:ext cx="1676400" cy="338554"/>
          </a:xfrm>
          <a:prstGeom prst="rect">
            <a:avLst/>
          </a:prstGeom>
          <a:noFill/>
        </p:spPr>
        <p:txBody>
          <a:bodyPr wrap="square" rtlCol="0">
            <a:spAutoFit/>
          </a:bodyPr>
          <a:lstStyle/>
          <a:p>
            <a:r>
              <a:rPr lang="en-US" sz="1600" dirty="0" smtClean="0">
                <a:solidFill>
                  <a:schemeClr val="bg1"/>
                </a:solidFill>
              </a:rPr>
              <a:t>Control</a:t>
            </a:r>
            <a:endParaRPr lang="en-US" sz="1600" dirty="0">
              <a:solidFill>
                <a:schemeClr val="bg1"/>
              </a:solidFill>
            </a:endParaRPr>
          </a:p>
        </p:txBody>
      </p:sp>
      <p:sp>
        <p:nvSpPr>
          <p:cNvPr id="121" name="Curved Up Arrow 120"/>
          <p:cNvSpPr/>
          <p:nvPr/>
        </p:nvSpPr>
        <p:spPr>
          <a:xfrm rot="16200000">
            <a:off x="7467600" y="5105400"/>
            <a:ext cx="914400" cy="457200"/>
          </a:xfrm>
          <a:prstGeom prst="curvedUpArrow">
            <a:avLst/>
          </a:prstGeom>
          <a:solidFill>
            <a:schemeClr val="accent3">
              <a:lumMod val="75000"/>
            </a:schemeClr>
          </a:solidFill>
        </p:spPr>
        <p:style>
          <a:lnRef idx="3">
            <a:schemeClr val="lt1"/>
          </a:lnRef>
          <a:fillRef idx="1">
            <a:schemeClr val="accent3"/>
          </a:fillRef>
          <a:effectRef idx="1">
            <a:schemeClr val="accent3"/>
          </a:effectRef>
          <a:fontRef idx="minor">
            <a:schemeClr val="lt1"/>
          </a:fontRef>
        </p:style>
        <p:txBody>
          <a:bodyPr rtlCol="0" anchor="ctr"/>
          <a:lstStyle/>
          <a:p>
            <a:pPr algn="ctr"/>
            <a:endParaRPr lang="en-US" dirty="0">
              <a:solidFill>
                <a:schemeClr val="tx1"/>
              </a:solidFil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marL="463550" indent="-463550">
              <a:tabLst>
                <a:tab pos="463550" algn="l"/>
              </a:tabLst>
            </a:pPr>
            <a:r>
              <a:rPr lang="en-US" dirty="0" smtClean="0"/>
              <a:t>Checklist for Success: The Experiment</a:t>
            </a:r>
          </a:p>
        </p:txBody>
      </p:sp>
      <p:sp>
        <p:nvSpPr>
          <p:cNvPr id="3" name="Content Placeholder 2"/>
          <p:cNvSpPr>
            <a:spLocks noGrp="1"/>
          </p:cNvSpPr>
          <p:nvPr>
            <p:ph idx="1"/>
          </p:nvPr>
        </p:nvSpPr>
        <p:spPr/>
        <p:txBody>
          <a:bodyPr/>
          <a:lstStyle/>
          <a:p>
            <a:pPr marL="463550" indent="-463550">
              <a:buFont typeface="Wingdings" pitchFamily="2" charset="2"/>
              <a:buChar char=""/>
              <a:tabLst>
                <a:tab pos="463550" algn="l"/>
              </a:tabLst>
            </a:pPr>
            <a:r>
              <a:rPr lang="en-US" sz="4000" dirty="0" smtClean="0"/>
              <a:t>Need to determine risks of attrition</a:t>
            </a:r>
          </a:p>
          <a:p>
            <a:pPr marL="863600" lvl="1" indent="-463550">
              <a:tabLst>
                <a:tab pos="463550" algn="l"/>
              </a:tabLst>
            </a:pPr>
            <a:r>
              <a:rPr lang="en-US" dirty="0" smtClean="0"/>
              <a:t>Attrition represents one of the greatest risks to study success</a:t>
            </a:r>
          </a:p>
          <a:p>
            <a:pPr marL="1263650" lvl="2" indent="-463550">
              <a:tabLst>
                <a:tab pos="463550" algn="l"/>
              </a:tabLst>
            </a:pPr>
            <a:r>
              <a:rPr lang="en-US" dirty="0" smtClean="0"/>
              <a:t>If attrition is not random, it can affect equivalency of treatment and control groups</a:t>
            </a:r>
          </a:p>
          <a:p>
            <a:pPr marL="1263650" lvl="2" indent="-463550">
              <a:tabLst>
                <a:tab pos="463550" algn="l"/>
              </a:tabLst>
            </a:pPr>
            <a:r>
              <a:rPr lang="en-US" dirty="0" smtClean="0"/>
              <a:t>Attrition of key participants can affect the validity and applicability of the study</a:t>
            </a:r>
          </a:p>
          <a:p>
            <a:pPr marL="1263650" lvl="2" indent="-463550">
              <a:buNone/>
              <a:tabLst>
                <a:tab pos="463550" algn="l"/>
              </a:tabLst>
            </a:pPr>
            <a:endParaRPr lang="en-US" dirty="0" smtClean="0"/>
          </a:p>
          <a:p>
            <a:pPr marL="1263650" lvl="2" indent="-463550">
              <a:tabLst>
                <a:tab pos="463550" algn="l"/>
              </a:tabLst>
            </a:pPr>
            <a:endParaRPr lang="en-US" dirty="0" smtClean="0"/>
          </a:p>
          <a:p>
            <a:pPr>
              <a:buNone/>
            </a:pPr>
            <a:endParaRPr lang="en-US" dirty="0"/>
          </a:p>
        </p:txBody>
      </p:sp>
      <p:sp>
        <p:nvSpPr>
          <p:cNvPr id="4" name="Slide Number Placeholder 3"/>
          <p:cNvSpPr>
            <a:spLocks noGrp="1"/>
          </p:cNvSpPr>
          <p:nvPr>
            <p:ph type="sldNum" sz="quarter" idx="12"/>
          </p:nvPr>
        </p:nvSpPr>
        <p:spPr/>
        <p:txBody>
          <a:bodyPr/>
          <a:lstStyle/>
          <a:p>
            <a:fld id="{5A31F0E8-EADC-4FEF-894E-51FA5CAD4A1A}" type="slidenum">
              <a:rPr lang="en-US" smtClean="0"/>
              <a:pPr/>
              <a:t>21</a:t>
            </a:fld>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marL="463550" indent="-463550">
              <a:tabLst>
                <a:tab pos="463550" algn="l"/>
              </a:tabLst>
            </a:pPr>
            <a:r>
              <a:rPr lang="en-US" dirty="0" smtClean="0"/>
              <a:t>Checklist for Success: The Experiment</a:t>
            </a:r>
          </a:p>
        </p:txBody>
      </p:sp>
      <p:sp>
        <p:nvSpPr>
          <p:cNvPr id="3" name="Content Placeholder 2"/>
          <p:cNvSpPr>
            <a:spLocks noGrp="1"/>
          </p:cNvSpPr>
          <p:nvPr>
            <p:ph idx="1"/>
          </p:nvPr>
        </p:nvSpPr>
        <p:spPr/>
        <p:txBody>
          <a:bodyPr/>
          <a:lstStyle/>
          <a:p>
            <a:pPr marL="463550" indent="-463550">
              <a:buFont typeface="Wingdings" pitchFamily="2" charset="2"/>
              <a:buChar char=""/>
              <a:tabLst>
                <a:tab pos="463550" algn="l"/>
              </a:tabLst>
            </a:pPr>
            <a:r>
              <a:rPr lang="en-US" sz="4000" dirty="0" smtClean="0"/>
              <a:t>Need to determine risks of attrition</a:t>
            </a:r>
          </a:p>
          <a:p>
            <a:pPr marL="863600" lvl="1" indent="-463550">
              <a:tabLst>
                <a:tab pos="463550" algn="l"/>
              </a:tabLst>
            </a:pPr>
            <a:r>
              <a:rPr lang="en-US" dirty="0" smtClean="0"/>
              <a:t>Upstream lighting incentive test</a:t>
            </a:r>
          </a:p>
          <a:p>
            <a:pPr marL="1263650" lvl="2" indent="-463550">
              <a:tabLst>
                <a:tab pos="463550" algn="l"/>
              </a:tabLst>
            </a:pPr>
            <a:endParaRPr lang="en-US" dirty="0" smtClean="0"/>
          </a:p>
          <a:p>
            <a:pPr marL="1263650" lvl="2" indent="-463550">
              <a:tabLst>
                <a:tab pos="463550" algn="l"/>
              </a:tabLst>
            </a:pPr>
            <a:endParaRPr lang="en-US" dirty="0" smtClean="0"/>
          </a:p>
          <a:p>
            <a:pPr>
              <a:buNone/>
            </a:pPr>
            <a:endParaRPr lang="en-US" dirty="0"/>
          </a:p>
        </p:txBody>
      </p:sp>
      <p:sp>
        <p:nvSpPr>
          <p:cNvPr id="4" name="Slide Number Placeholder 3"/>
          <p:cNvSpPr>
            <a:spLocks noGrp="1"/>
          </p:cNvSpPr>
          <p:nvPr>
            <p:ph type="sldNum" sz="quarter" idx="12"/>
          </p:nvPr>
        </p:nvSpPr>
        <p:spPr>
          <a:xfrm>
            <a:off x="8686800" y="6400800"/>
            <a:ext cx="457200" cy="288925"/>
          </a:xfrm>
        </p:spPr>
        <p:txBody>
          <a:bodyPr/>
          <a:lstStyle/>
          <a:p>
            <a:fld id="{5A31F0E8-EADC-4FEF-894E-51FA5CAD4A1A}" type="slidenum">
              <a:rPr lang="en-US" smtClean="0"/>
              <a:pPr/>
              <a:t>22</a:t>
            </a:fld>
            <a:endParaRPr lang="en-US" dirty="0"/>
          </a:p>
        </p:txBody>
      </p:sp>
      <p:sp>
        <p:nvSpPr>
          <p:cNvPr id="9" name="Flowchart: Connector 8"/>
          <p:cNvSpPr/>
          <p:nvPr/>
        </p:nvSpPr>
        <p:spPr>
          <a:xfrm>
            <a:off x="3505200" y="4953000"/>
            <a:ext cx="304800" cy="304800"/>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lowchart: Connector 9"/>
          <p:cNvSpPr/>
          <p:nvPr/>
        </p:nvSpPr>
        <p:spPr>
          <a:xfrm>
            <a:off x="3200400" y="5791200"/>
            <a:ext cx="304800" cy="304800"/>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Flowchart: Connector 10"/>
          <p:cNvSpPr/>
          <p:nvPr/>
        </p:nvSpPr>
        <p:spPr>
          <a:xfrm>
            <a:off x="3733800" y="5715000"/>
            <a:ext cx="304800" cy="304800"/>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Flowchart: Connector 11"/>
          <p:cNvSpPr/>
          <p:nvPr/>
        </p:nvSpPr>
        <p:spPr>
          <a:xfrm>
            <a:off x="2819400" y="5486400"/>
            <a:ext cx="304800" cy="304800"/>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Flowchart: Connector 12"/>
          <p:cNvSpPr/>
          <p:nvPr/>
        </p:nvSpPr>
        <p:spPr>
          <a:xfrm>
            <a:off x="2971800" y="4953000"/>
            <a:ext cx="304800" cy="304800"/>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Flowchart: Connector 13"/>
          <p:cNvSpPr/>
          <p:nvPr/>
        </p:nvSpPr>
        <p:spPr>
          <a:xfrm>
            <a:off x="3352800" y="5334000"/>
            <a:ext cx="304800" cy="304800"/>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Flowchart: Connector 14"/>
          <p:cNvSpPr/>
          <p:nvPr/>
        </p:nvSpPr>
        <p:spPr>
          <a:xfrm>
            <a:off x="3810000" y="5181600"/>
            <a:ext cx="304800" cy="304800"/>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Flowchart: Connector 15"/>
          <p:cNvSpPr/>
          <p:nvPr/>
        </p:nvSpPr>
        <p:spPr>
          <a:xfrm>
            <a:off x="5791200" y="4953000"/>
            <a:ext cx="304800" cy="304800"/>
          </a:xfrm>
          <a:prstGeom prst="flowChartConnector">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lowchart: Connector 16"/>
          <p:cNvSpPr/>
          <p:nvPr/>
        </p:nvSpPr>
        <p:spPr>
          <a:xfrm>
            <a:off x="5486400" y="5791200"/>
            <a:ext cx="304800" cy="304800"/>
          </a:xfrm>
          <a:prstGeom prst="flowChartConnector">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lowchart: Connector 17"/>
          <p:cNvSpPr/>
          <p:nvPr/>
        </p:nvSpPr>
        <p:spPr>
          <a:xfrm>
            <a:off x="6019800" y="5715000"/>
            <a:ext cx="304800" cy="304800"/>
          </a:xfrm>
          <a:prstGeom prst="flowChartConnector">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Flowchart: Connector 18"/>
          <p:cNvSpPr/>
          <p:nvPr/>
        </p:nvSpPr>
        <p:spPr>
          <a:xfrm>
            <a:off x="5105400" y="5486400"/>
            <a:ext cx="304800" cy="304800"/>
          </a:xfrm>
          <a:prstGeom prst="flowChartConnector">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Flowchart: Connector 19"/>
          <p:cNvSpPr/>
          <p:nvPr/>
        </p:nvSpPr>
        <p:spPr>
          <a:xfrm>
            <a:off x="5257800" y="4953000"/>
            <a:ext cx="304800" cy="304800"/>
          </a:xfrm>
          <a:prstGeom prst="flowChartConnector">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Flowchart: Connector 20"/>
          <p:cNvSpPr/>
          <p:nvPr/>
        </p:nvSpPr>
        <p:spPr>
          <a:xfrm>
            <a:off x="5638800" y="5334000"/>
            <a:ext cx="304800" cy="304800"/>
          </a:xfrm>
          <a:prstGeom prst="flowChartConnector">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Flowchart: Connector 21"/>
          <p:cNvSpPr/>
          <p:nvPr/>
        </p:nvSpPr>
        <p:spPr>
          <a:xfrm>
            <a:off x="6096000" y="5181600"/>
            <a:ext cx="304800" cy="304800"/>
          </a:xfrm>
          <a:prstGeom prst="flowChartConnector">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Right Arrow 24"/>
          <p:cNvSpPr/>
          <p:nvPr/>
        </p:nvSpPr>
        <p:spPr>
          <a:xfrm rot="6435428" flipV="1">
            <a:off x="3812025" y="4522289"/>
            <a:ext cx="568727" cy="263520"/>
          </a:xfrm>
          <a:prstGeom prst="right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Right Arrow 25"/>
          <p:cNvSpPr/>
          <p:nvPr/>
        </p:nvSpPr>
        <p:spPr>
          <a:xfrm rot="4590064" flipV="1">
            <a:off x="4533144" y="4627056"/>
            <a:ext cx="604094" cy="239590"/>
          </a:xfrm>
          <a:prstGeom prst="right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7" name="Picture 6" descr="http://www.1000bulbs.com/images/categories/1877.jpg">
            <a:hlinkClick r:id="rId2"/>
          </p:cNvPr>
          <p:cNvPicPr>
            <a:picLocks noChangeAspect="1" noChangeArrowheads="1"/>
          </p:cNvPicPr>
          <p:nvPr/>
        </p:nvPicPr>
        <p:blipFill>
          <a:blip r:embed="rId3" cstate="print"/>
          <a:srcRect/>
          <a:stretch>
            <a:fillRect/>
          </a:stretch>
        </p:blipFill>
        <p:spPr bwMode="auto">
          <a:xfrm>
            <a:off x="6324600" y="3733800"/>
            <a:ext cx="1219200" cy="1219200"/>
          </a:xfrm>
          <a:prstGeom prst="rect">
            <a:avLst/>
          </a:prstGeom>
          <a:noFill/>
        </p:spPr>
      </p:pic>
      <p:pic>
        <p:nvPicPr>
          <p:cNvPr id="83970" name="Picture 2" descr="http://www.cepro.com/images/uploads/benefit_from_bigbox_stores.jpg"/>
          <p:cNvPicPr>
            <a:picLocks noChangeAspect="1" noChangeArrowheads="1"/>
          </p:cNvPicPr>
          <p:nvPr/>
        </p:nvPicPr>
        <p:blipFill>
          <a:blip r:embed="rId4" cstate="print"/>
          <a:srcRect/>
          <a:stretch>
            <a:fillRect/>
          </a:stretch>
        </p:blipFill>
        <p:spPr bwMode="auto">
          <a:xfrm>
            <a:off x="3962400" y="3048000"/>
            <a:ext cx="1257300" cy="12573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10"/>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14"/>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1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hidden"/>
                                      </p:to>
                                    </p:set>
                                  </p:childTnLst>
                                </p:cTn>
                              </p:par>
                              <p:par>
                                <p:cTn id="27" presetID="1" presetClass="exit" presetSubtype="0" fill="hold" grpId="0" nodeType="withEffect">
                                  <p:stCondLst>
                                    <p:cond delay="0"/>
                                  </p:stCondLst>
                                  <p:childTnLst>
                                    <p:set>
                                      <p:cBhvr>
                                        <p:cTn id="28" dur="1" fill="hold">
                                          <p:stCondLst>
                                            <p:cond delay="0"/>
                                          </p:stCondLst>
                                        </p:cTn>
                                        <p:tgtEl>
                                          <p:spTgt spid="21"/>
                                        </p:tgtEl>
                                        <p:attrNameLst>
                                          <p:attrName>style.visibility</p:attrName>
                                        </p:attrNameLst>
                                      </p:cBhvr>
                                      <p:to>
                                        <p:strVal val="hidden"/>
                                      </p:to>
                                    </p:set>
                                  </p:childTnLst>
                                </p:cTn>
                              </p:par>
                              <p:par>
                                <p:cTn id="29" presetID="1" presetClass="exit" presetSubtype="0" fill="hold" grpId="0" nodeType="withEffect">
                                  <p:stCondLst>
                                    <p:cond delay="0"/>
                                  </p:stCondLst>
                                  <p:childTnLst>
                                    <p:set>
                                      <p:cBhvr>
                                        <p:cTn id="30" dur="1" fill="hold">
                                          <p:stCondLst>
                                            <p:cond delay="0"/>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4" grpId="0" animBg="1"/>
      <p:bldP spid="15" grpId="0" animBg="1"/>
      <p:bldP spid="16" grpId="0" animBg="1"/>
      <p:bldP spid="19" grpId="0" animBg="1"/>
      <p:bldP spid="2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15"/>
          <p:cNvPicPr>
            <a:picLocks noChangeAspect="1" noChangeArrowheads="1"/>
          </p:cNvPicPr>
          <p:nvPr/>
        </p:nvPicPr>
        <p:blipFill>
          <a:blip r:embed="rId2" cstate="print"/>
          <a:srcRect t="19231" b="19231"/>
          <a:stretch>
            <a:fillRect/>
          </a:stretch>
        </p:blipFill>
        <p:spPr bwMode="auto">
          <a:xfrm rot="4972470">
            <a:off x="5734331" y="3100661"/>
            <a:ext cx="3931192" cy="2419194"/>
          </a:xfrm>
          <a:prstGeom prst="rect">
            <a:avLst/>
          </a:prstGeom>
          <a:noFill/>
          <a:ln w="9525">
            <a:noFill/>
            <a:miter lim="800000"/>
            <a:headEnd/>
            <a:tailEnd/>
          </a:ln>
        </p:spPr>
      </p:pic>
      <p:sp>
        <p:nvSpPr>
          <p:cNvPr id="2" name="Title 1"/>
          <p:cNvSpPr>
            <a:spLocks noGrp="1"/>
          </p:cNvSpPr>
          <p:nvPr>
            <p:ph type="title"/>
          </p:nvPr>
        </p:nvSpPr>
        <p:spPr/>
        <p:txBody>
          <a:bodyPr>
            <a:normAutofit fontScale="90000"/>
          </a:bodyPr>
          <a:lstStyle/>
          <a:p>
            <a:r>
              <a:rPr lang="en-US" dirty="0" smtClean="0"/>
              <a:t>Checklist for Success: Supporting the Experiment</a:t>
            </a:r>
            <a:endParaRPr lang="en-US" dirty="0"/>
          </a:p>
        </p:txBody>
      </p:sp>
      <p:sp>
        <p:nvSpPr>
          <p:cNvPr id="3" name="Content Placeholder 2"/>
          <p:cNvSpPr>
            <a:spLocks noGrp="1"/>
          </p:cNvSpPr>
          <p:nvPr>
            <p:ph idx="1"/>
          </p:nvPr>
        </p:nvSpPr>
        <p:spPr>
          <a:xfrm>
            <a:off x="304800" y="1905000"/>
            <a:ext cx="6324600" cy="4525963"/>
          </a:xfrm>
        </p:spPr>
        <p:txBody>
          <a:bodyPr>
            <a:normAutofit fontScale="85000" lnSpcReduction="10000"/>
          </a:bodyPr>
          <a:lstStyle/>
          <a:p>
            <a:pPr marL="463550" indent="-463550">
              <a:buFont typeface="Wingdings" pitchFamily="2" charset="2"/>
              <a:buChar char=""/>
              <a:tabLst>
                <a:tab pos="463550" algn="l"/>
              </a:tabLst>
            </a:pPr>
            <a:r>
              <a:rPr lang="en-US" dirty="0" smtClean="0"/>
              <a:t>Need to state, with clarity, the objectives and values of the experiment </a:t>
            </a:r>
          </a:p>
          <a:p>
            <a:pPr marL="463550" indent="-463550">
              <a:buFont typeface="Wingdings" pitchFamily="2" charset="2"/>
              <a:buChar char=""/>
              <a:tabLst>
                <a:tab pos="463550" algn="l"/>
              </a:tabLst>
            </a:pPr>
            <a:r>
              <a:rPr lang="en-US" dirty="0" smtClean="0"/>
              <a:t>Need to get buy-in from all stakeholders and they must commit to the study</a:t>
            </a:r>
          </a:p>
          <a:p>
            <a:pPr marL="463550" indent="-463550">
              <a:buFont typeface="Wingdings" pitchFamily="2" charset="2"/>
              <a:buChar char=""/>
              <a:tabLst>
                <a:tab pos="463550" algn="l"/>
              </a:tabLst>
            </a:pPr>
            <a:r>
              <a:rPr lang="en-US" dirty="0" smtClean="0"/>
              <a:t>Need to ensure that there is capacity, willingness, and agreement within institution to faithfully carry out the experiment </a:t>
            </a:r>
          </a:p>
          <a:p>
            <a:pPr marL="463550" indent="-463550">
              <a:buFont typeface="Wingdings" pitchFamily="2" charset="2"/>
              <a:buChar char=""/>
              <a:tabLst>
                <a:tab pos="463550" algn="l"/>
              </a:tabLst>
            </a:pPr>
            <a:r>
              <a:rPr lang="en-US" dirty="0" smtClean="0"/>
              <a:t>Need to develop the infrastructure to foster experimentation</a:t>
            </a:r>
          </a:p>
          <a:p>
            <a:pPr marL="463550" indent="-463550">
              <a:buFont typeface="Wingdings" pitchFamily="2" charset="2"/>
              <a:buChar char=""/>
              <a:tabLst>
                <a:tab pos="463550" algn="l"/>
              </a:tabLst>
            </a:pPr>
            <a:endParaRPr lang="en-US" dirty="0" smtClean="0"/>
          </a:p>
        </p:txBody>
      </p:sp>
      <p:sp>
        <p:nvSpPr>
          <p:cNvPr id="4" name="Slide Number Placeholder 3"/>
          <p:cNvSpPr>
            <a:spLocks noGrp="1"/>
          </p:cNvSpPr>
          <p:nvPr>
            <p:ph type="sldNum" sz="quarter" idx="12"/>
          </p:nvPr>
        </p:nvSpPr>
        <p:spPr/>
        <p:txBody>
          <a:bodyPr/>
          <a:lstStyle/>
          <a:p>
            <a:fld id="{5A31F0E8-EADC-4FEF-894E-51FA5CAD4A1A}" type="slidenum">
              <a:rPr lang="en-US" smtClean="0"/>
              <a:pPr/>
              <a:t>23</a:t>
            </a:fld>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http://www.bombayharbor.com/productImage/St__Steel_Kitchen_Sink/St_Steel_Kitchen_Sink.jpg"/>
          <p:cNvPicPr>
            <a:picLocks noChangeAspect="1" noChangeArrowheads="1"/>
          </p:cNvPicPr>
          <p:nvPr/>
        </p:nvPicPr>
        <p:blipFill>
          <a:blip r:embed="rId2" cstate="print"/>
          <a:srcRect/>
          <a:stretch>
            <a:fillRect/>
          </a:stretch>
        </p:blipFill>
        <p:spPr bwMode="auto">
          <a:xfrm>
            <a:off x="6477000" y="3733800"/>
            <a:ext cx="3124199" cy="3407678"/>
          </a:xfrm>
          <a:prstGeom prst="rect">
            <a:avLst/>
          </a:prstGeom>
          <a:noFill/>
        </p:spPr>
      </p:pic>
      <p:sp>
        <p:nvSpPr>
          <p:cNvPr id="2" name="Title 1"/>
          <p:cNvSpPr>
            <a:spLocks noGrp="1"/>
          </p:cNvSpPr>
          <p:nvPr>
            <p:ph type="title"/>
          </p:nvPr>
        </p:nvSpPr>
        <p:spPr/>
        <p:txBody>
          <a:bodyPr>
            <a:normAutofit fontScale="90000"/>
          </a:bodyPr>
          <a:lstStyle/>
          <a:p>
            <a:pPr marL="463550" indent="-463550">
              <a:tabLst>
                <a:tab pos="463550" algn="l"/>
              </a:tabLst>
            </a:pPr>
            <a:r>
              <a:rPr lang="en-US" dirty="0" smtClean="0"/>
              <a:t>Checklist for Success: Supporting the Experiment</a:t>
            </a:r>
          </a:p>
        </p:txBody>
      </p:sp>
      <p:sp>
        <p:nvSpPr>
          <p:cNvPr id="3" name="Content Placeholder 2"/>
          <p:cNvSpPr>
            <a:spLocks noGrp="1"/>
          </p:cNvSpPr>
          <p:nvPr>
            <p:ph idx="1"/>
          </p:nvPr>
        </p:nvSpPr>
        <p:spPr>
          <a:xfrm>
            <a:off x="457200" y="1600200"/>
            <a:ext cx="7162800" cy="3962399"/>
          </a:xfrm>
        </p:spPr>
        <p:txBody>
          <a:bodyPr>
            <a:normAutofit fontScale="85000" lnSpcReduction="10000"/>
          </a:bodyPr>
          <a:lstStyle/>
          <a:p>
            <a:pPr marL="463550" indent="-463550">
              <a:buFont typeface="Wingdings" pitchFamily="2" charset="2"/>
              <a:buChar char=""/>
              <a:tabLst>
                <a:tab pos="463550" algn="l"/>
              </a:tabLst>
            </a:pPr>
            <a:r>
              <a:rPr lang="en-US" sz="4000" dirty="0" smtClean="0"/>
              <a:t>Need to state, with clarity, the objectives and values of the experiment </a:t>
            </a:r>
          </a:p>
          <a:p>
            <a:pPr marL="863600" lvl="1" indent="-463550">
              <a:buFont typeface="Arial" pitchFamily="34" charset="0"/>
              <a:buChar char="•"/>
              <a:tabLst>
                <a:tab pos="463550" algn="l"/>
              </a:tabLst>
            </a:pPr>
            <a:r>
              <a:rPr lang="en-US" sz="3600" dirty="0" smtClean="0"/>
              <a:t>	Researchers and stakeholders must agree on which variables to control for in study design</a:t>
            </a:r>
          </a:p>
          <a:p>
            <a:pPr marL="863600" lvl="1" indent="-463550">
              <a:buFont typeface="Arial" pitchFamily="34" charset="0"/>
              <a:buChar char="•"/>
              <a:tabLst>
                <a:tab pos="463550" algn="l"/>
              </a:tabLst>
            </a:pPr>
            <a:r>
              <a:rPr lang="en-US" sz="3600" dirty="0" smtClean="0"/>
              <a:t>Goals and objectives should be clearly defined and frequently revisited</a:t>
            </a:r>
          </a:p>
          <a:p>
            <a:pPr marL="863600" lvl="1" indent="-463550">
              <a:tabLst>
                <a:tab pos="463550" algn="l"/>
              </a:tabLst>
            </a:pPr>
            <a:endParaRPr lang="en-US" sz="3600" dirty="0" smtClean="0"/>
          </a:p>
          <a:p>
            <a:pPr marL="863600" lvl="1" indent="-463550">
              <a:buNone/>
              <a:tabLst>
                <a:tab pos="463550" algn="l"/>
              </a:tabLst>
            </a:pPr>
            <a:endParaRPr lang="en-US" dirty="0" smtClean="0"/>
          </a:p>
          <a:p>
            <a:pPr>
              <a:buNone/>
            </a:pPr>
            <a:endParaRPr lang="en-US" dirty="0"/>
          </a:p>
        </p:txBody>
      </p:sp>
      <p:sp>
        <p:nvSpPr>
          <p:cNvPr id="4" name="Slide Number Placeholder 3"/>
          <p:cNvSpPr>
            <a:spLocks noGrp="1"/>
          </p:cNvSpPr>
          <p:nvPr>
            <p:ph type="sldNum" sz="quarter" idx="12"/>
          </p:nvPr>
        </p:nvSpPr>
        <p:spPr/>
        <p:txBody>
          <a:bodyPr/>
          <a:lstStyle/>
          <a:p>
            <a:fld id="{5A31F0E8-EADC-4FEF-894E-51FA5CAD4A1A}" type="slidenum">
              <a:rPr lang="en-US" smtClean="0"/>
              <a:pPr/>
              <a:t>24</a:t>
            </a:fld>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marL="463550" indent="-463550">
              <a:tabLst>
                <a:tab pos="463550" algn="l"/>
              </a:tabLst>
            </a:pPr>
            <a:r>
              <a:rPr lang="en-US" dirty="0" smtClean="0"/>
              <a:t>Checklist for Success: Supporting the Experiment</a:t>
            </a:r>
          </a:p>
        </p:txBody>
      </p:sp>
      <p:sp>
        <p:nvSpPr>
          <p:cNvPr id="3" name="Content Placeholder 2"/>
          <p:cNvSpPr>
            <a:spLocks noGrp="1"/>
          </p:cNvSpPr>
          <p:nvPr>
            <p:ph idx="1"/>
          </p:nvPr>
        </p:nvSpPr>
        <p:spPr>
          <a:xfrm>
            <a:off x="228600" y="1524000"/>
            <a:ext cx="8610600" cy="5105400"/>
          </a:xfrm>
        </p:spPr>
        <p:txBody>
          <a:bodyPr>
            <a:normAutofit fontScale="92500" lnSpcReduction="10000"/>
          </a:bodyPr>
          <a:lstStyle/>
          <a:p>
            <a:pPr marL="463550" indent="-463550">
              <a:buFont typeface="Wingdings" pitchFamily="2" charset="2"/>
              <a:buChar char=""/>
              <a:tabLst>
                <a:tab pos="463550" algn="l"/>
              </a:tabLst>
            </a:pPr>
            <a:r>
              <a:rPr lang="en-US" sz="4000" dirty="0" smtClean="0"/>
              <a:t>Need to get buy-in from all stakeholders and they must commit to the study</a:t>
            </a:r>
          </a:p>
          <a:p>
            <a:pPr marL="863600" lvl="1" indent="-463550">
              <a:tabLst>
                <a:tab pos="463550" algn="l"/>
              </a:tabLst>
            </a:pPr>
            <a:r>
              <a:rPr lang="en-US" dirty="0" smtClean="0"/>
              <a:t>Often, the goals of an experiment are in direct conflict with the goals of a program</a:t>
            </a:r>
          </a:p>
          <a:p>
            <a:pPr marL="863600" lvl="1" indent="-463550">
              <a:tabLst>
                <a:tab pos="463550" algn="l"/>
              </a:tabLst>
            </a:pPr>
            <a:r>
              <a:rPr lang="en-US" dirty="0" smtClean="0"/>
              <a:t>Stakeholders and experiment implementers must accept that the experiment:</a:t>
            </a:r>
          </a:p>
          <a:p>
            <a:pPr marL="1263650" lvl="2" indent="-463550">
              <a:tabLst>
                <a:tab pos="463550" algn="l"/>
              </a:tabLst>
            </a:pPr>
            <a:r>
              <a:rPr lang="en-US" dirty="0" smtClean="0"/>
              <a:t>Takes time</a:t>
            </a:r>
          </a:p>
          <a:p>
            <a:pPr marL="1263650" lvl="2" indent="-463550">
              <a:tabLst>
                <a:tab pos="463550" algn="l"/>
              </a:tabLst>
            </a:pPr>
            <a:r>
              <a:rPr lang="en-US" dirty="0" smtClean="0"/>
              <a:t>May not be perfectly equitable</a:t>
            </a:r>
          </a:p>
          <a:p>
            <a:pPr marL="1263650" lvl="2" indent="-463550">
              <a:tabLst>
                <a:tab pos="463550" algn="l"/>
              </a:tabLst>
            </a:pPr>
            <a:r>
              <a:rPr lang="en-US" dirty="0" smtClean="0"/>
              <a:t>May not be cost effective</a:t>
            </a:r>
          </a:p>
          <a:p>
            <a:pPr marL="1263650" lvl="2" indent="-463550">
              <a:tabLst>
                <a:tab pos="463550" algn="l"/>
              </a:tabLst>
            </a:pPr>
            <a:r>
              <a:rPr lang="en-US" dirty="0" smtClean="0"/>
              <a:t>May mean populations remain “off limits” for savings</a:t>
            </a:r>
          </a:p>
          <a:p>
            <a:pPr marL="1263650" lvl="2" indent="-463550">
              <a:tabLst>
                <a:tab pos="463550" algn="l"/>
              </a:tabLst>
            </a:pPr>
            <a:r>
              <a:rPr lang="en-US" dirty="0" smtClean="0"/>
              <a:t>May not yield the desired results (or any)</a:t>
            </a:r>
          </a:p>
          <a:p>
            <a:pPr marL="1263650" lvl="2" indent="-463550">
              <a:tabLst>
                <a:tab pos="463550" algn="l"/>
              </a:tabLst>
            </a:pPr>
            <a:r>
              <a:rPr lang="en-US" dirty="0" smtClean="0"/>
              <a:t>Midcourse corrections may compromise the findings</a:t>
            </a:r>
          </a:p>
          <a:p>
            <a:pPr marL="463550" indent="-463550">
              <a:buNone/>
              <a:tabLst>
                <a:tab pos="463550" algn="l"/>
              </a:tabLst>
            </a:pPr>
            <a:endParaRPr lang="en-US" sz="4000" dirty="0" smtClean="0"/>
          </a:p>
          <a:p>
            <a:pPr marL="463550" indent="-463550">
              <a:buFont typeface="Wingdings" pitchFamily="2" charset="2"/>
              <a:buChar char=""/>
              <a:tabLst>
                <a:tab pos="463550" algn="l"/>
              </a:tabLst>
            </a:pPr>
            <a:endParaRPr lang="en-US" sz="3600" dirty="0" smtClean="0"/>
          </a:p>
          <a:p>
            <a:pPr>
              <a:buNone/>
            </a:pPr>
            <a:endParaRPr lang="en-US" dirty="0"/>
          </a:p>
        </p:txBody>
      </p:sp>
      <p:sp>
        <p:nvSpPr>
          <p:cNvPr id="4" name="Slide Number Placeholder 3"/>
          <p:cNvSpPr>
            <a:spLocks noGrp="1"/>
          </p:cNvSpPr>
          <p:nvPr>
            <p:ph type="sldNum" sz="quarter" idx="12"/>
          </p:nvPr>
        </p:nvSpPr>
        <p:spPr/>
        <p:txBody>
          <a:bodyPr/>
          <a:lstStyle/>
          <a:p>
            <a:fld id="{5A31F0E8-EADC-4FEF-894E-51FA5CAD4A1A}" type="slidenum">
              <a:rPr lang="en-US" smtClean="0"/>
              <a:pPr/>
              <a:t>25</a:t>
            </a:fld>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marL="463550" indent="-463550">
              <a:tabLst>
                <a:tab pos="463550" algn="l"/>
              </a:tabLst>
            </a:pPr>
            <a:r>
              <a:rPr lang="en-US" dirty="0" smtClean="0"/>
              <a:t>Checklist for Success: Setting Up the Experiment</a:t>
            </a:r>
          </a:p>
        </p:txBody>
      </p:sp>
      <p:sp>
        <p:nvSpPr>
          <p:cNvPr id="3" name="Content Placeholder 2"/>
          <p:cNvSpPr>
            <a:spLocks noGrp="1"/>
          </p:cNvSpPr>
          <p:nvPr>
            <p:ph idx="1"/>
          </p:nvPr>
        </p:nvSpPr>
        <p:spPr/>
        <p:txBody>
          <a:bodyPr>
            <a:normAutofit fontScale="85000" lnSpcReduction="20000"/>
          </a:bodyPr>
          <a:lstStyle/>
          <a:p>
            <a:pPr marL="463550" indent="-463550">
              <a:buFont typeface="Wingdings" pitchFamily="2" charset="2"/>
              <a:buChar char=""/>
              <a:tabLst>
                <a:tab pos="463550" algn="l"/>
              </a:tabLst>
            </a:pPr>
            <a:r>
              <a:rPr lang="en-US" sz="4000" dirty="0" smtClean="0"/>
              <a:t>Need to ensure that there is capacity, willingness, and agreement within institution to faithfully carry out the experiment </a:t>
            </a:r>
          </a:p>
          <a:p>
            <a:pPr marL="863600" lvl="1" indent="-463550">
              <a:tabLst>
                <a:tab pos="463550" algn="l"/>
              </a:tabLst>
            </a:pPr>
            <a:r>
              <a:rPr lang="en-US" dirty="0" smtClean="0"/>
              <a:t>With all experiments, there must be commitment of resources to the experiment </a:t>
            </a:r>
            <a:r>
              <a:rPr lang="en-US" b="1" dirty="0" smtClean="0">
                <a:solidFill>
                  <a:srgbClr val="00B050"/>
                </a:solidFill>
              </a:rPr>
              <a:t>$</a:t>
            </a:r>
          </a:p>
          <a:p>
            <a:pPr marL="1263650" lvl="2" indent="-463550">
              <a:tabLst>
                <a:tab pos="463550" algn="l"/>
              </a:tabLst>
            </a:pPr>
            <a:r>
              <a:rPr lang="en-US" dirty="0" smtClean="0"/>
              <a:t>Design </a:t>
            </a:r>
          </a:p>
          <a:p>
            <a:pPr marL="1263650" lvl="2" indent="-463550">
              <a:tabLst>
                <a:tab pos="463550" algn="l"/>
              </a:tabLst>
            </a:pPr>
            <a:r>
              <a:rPr lang="en-US" dirty="0" smtClean="0"/>
              <a:t>Analysis</a:t>
            </a:r>
          </a:p>
          <a:p>
            <a:pPr marL="863600" lvl="1" indent="-463550">
              <a:tabLst>
                <a:tab pos="463550" algn="l"/>
              </a:tabLst>
            </a:pPr>
            <a:r>
              <a:rPr lang="en-US" dirty="0" smtClean="0"/>
              <a:t>And experiment oversight: </a:t>
            </a:r>
            <a:r>
              <a:rPr lang="en-US" b="1" dirty="0" smtClean="0">
                <a:solidFill>
                  <a:srgbClr val="00B050"/>
                </a:solidFill>
              </a:rPr>
              <a:t>$ $</a:t>
            </a:r>
            <a:endParaRPr lang="en-US" dirty="0" smtClean="0"/>
          </a:p>
          <a:p>
            <a:pPr marL="1263650" lvl="2" indent="-463550">
              <a:tabLst>
                <a:tab pos="463550" algn="l"/>
              </a:tabLst>
            </a:pPr>
            <a:r>
              <a:rPr lang="en-US" dirty="0" smtClean="0"/>
              <a:t>Secondary research</a:t>
            </a:r>
          </a:p>
          <a:p>
            <a:pPr marL="1263650" lvl="2" indent="-463550">
              <a:tabLst>
                <a:tab pos="463550" algn="l"/>
              </a:tabLst>
            </a:pPr>
            <a:r>
              <a:rPr lang="en-US" dirty="0" smtClean="0"/>
              <a:t>Monitoring</a:t>
            </a:r>
          </a:p>
          <a:p>
            <a:pPr marL="1263650" lvl="2" indent="-463550">
              <a:tabLst>
                <a:tab pos="463550" algn="l"/>
              </a:tabLst>
            </a:pPr>
            <a:r>
              <a:rPr lang="en-US" dirty="0" smtClean="0"/>
              <a:t>Management and consensus building</a:t>
            </a:r>
          </a:p>
          <a:p>
            <a:pPr marL="1263650" lvl="2" indent="-463550">
              <a:tabLst>
                <a:tab pos="463550" algn="l"/>
              </a:tabLst>
            </a:pPr>
            <a:endParaRPr lang="en-US" dirty="0" smtClean="0"/>
          </a:p>
          <a:p>
            <a:pPr marL="1263650" lvl="2" indent="-463550">
              <a:tabLst>
                <a:tab pos="463550" algn="l"/>
              </a:tabLst>
            </a:pPr>
            <a:endParaRPr lang="en-US" dirty="0" smtClean="0"/>
          </a:p>
          <a:p>
            <a:pPr>
              <a:buNone/>
            </a:pPr>
            <a:endParaRPr lang="en-US" dirty="0"/>
          </a:p>
        </p:txBody>
      </p:sp>
      <p:sp>
        <p:nvSpPr>
          <p:cNvPr id="4" name="Slide Number Placeholder 3"/>
          <p:cNvSpPr>
            <a:spLocks noGrp="1"/>
          </p:cNvSpPr>
          <p:nvPr>
            <p:ph type="sldNum" sz="quarter" idx="12"/>
          </p:nvPr>
        </p:nvSpPr>
        <p:spPr/>
        <p:txBody>
          <a:bodyPr/>
          <a:lstStyle/>
          <a:p>
            <a:fld id="{5A31F0E8-EADC-4FEF-894E-51FA5CAD4A1A}" type="slidenum">
              <a:rPr lang="en-US" smtClean="0"/>
              <a:pPr/>
              <a:t>26</a:t>
            </a:fld>
            <a:endParaRPr lang="en-US" dirty="0"/>
          </a:p>
        </p:txBody>
      </p:sp>
      <p:pic>
        <p:nvPicPr>
          <p:cNvPr id="6146" name="Picture 2" descr="http://etc.usf.edu/clipart/17500/17513/800_17513_lg.gif"/>
          <p:cNvPicPr>
            <a:picLocks noChangeAspect="1" noChangeArrowheads="1"/>
          </p:cNvPicPr>
          <p:nvPr/>
        </p:nvPicPr>
        <p:blipFill>
          <a:blip r:embed="rId2" cstate="print"/>
          <a:srcRect/>
          <a:stretch>
            <a:fillRect/>
          </a:stretch>
        </p:blipFill>
        <p:spPr bwMode="auto">
          <a:xfrm>
            <a:off x="6172200" y="3962400"/>
            <a:ext cx="2268692" cy="2278457"/>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1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Checklist for Success: Supporting the Experiment</a:t>
            </a:r>
            <a:endParaRPr lang="en-US" dirty="0"/>
          </a:p>
        </p:txBody>
      </p:sp>
      <p:sp>
        <p:nvSpPr>
          <p:cNvPr id="3" name="Content Placeholder 2"/>
          <p:cNvSpPr>
            <a:spLocks noGrp="1"/>
          </p:cNvSpPr>
          <p:nvPr>
            <p:ph idx="1"/>
          </p:nvPr>
        </p:nvSpPr>
        <p:spPr>
          <a:xfrm>
            <a:off x="457200" y="2484437"/>
            <a:ext cx="8229600" cy="4373563"/>
          </a:xfrm>
        </p:spPr>
        <p:txBody>
          <a:bodyPr>
            <a:normAutofit fontScale="85000" lnSpcReduction="20000"/>
          </a:bodyPr>
          <a:lstStyle/>
          <a:p>
            <a:pPr>
              <a:buNone/>
            </a:pPr>
            <a:endParaRPr lang="en-US" dirty="0" smtClean="0"/>
          </a:p>
          <a:p>
            <a:r>
              <a:rPr lang="en-US" dirty="0" smtClean="0"/>
              <a:t>Infrastructure in place in other industries to support research</a:t>
            </a:r>
          </a:p>
          <a:p>
            <a:pPr lvl="1"/>
            <a:r>
              <a:rPr lang="en-US" dirty="0" smtClean="0"/>
              <a:t>Meta-analysis in health care industry </a:t>
            </a:r>
            <a:r>
              <a:rPr lang="en-US" sz="2000" dirty="0" smtClean="0"/>
              <a:t>(cochrane.org)</a:t>
            </a:r>
          </a:p>
          <a:p>
            <a:pPr lvl="1"/>
            <a:r>
              <a:rPr lang="en-US" sz="2900" dirty="0" smtClean="0"/>
              <a:t>Meta-analysis in education </a:t>
            </a:r>
            <a:r>
              <a:rPr lang="en-US" sz="2000" dirty="0" smtClean="0"/>
              <a:t>(whatworks.org)</a:t>
            </a:r>
          </a:p>
          <a:p>
            <a:pPr lvl="1"/>
            <a:r>
              <a:rPr lang="en-US" dirty="0" smtClean="0"/>
              <a:t>Meta-analysis in education, crime &amp; justice, social welfare </a:t>
            </a:r>
            <a:r>
              <a:rPr lang="en-US" sz="2000" dirty="0" smtClean="0"/>
              <a:t>(campbellcollaboration.org)</a:t>
            </a:r>
          </a:p>
          <a:p>
            <a:r>
              <a:rPr lang="en-US" dirty="0" smtClean="0"/>
              <a:t>Publicly available data that feeds the statistical analyses used in experimental designs</a:t>
            </a:r>
          </a:p>
          <a:p>
            <a:pPr lvl="1"/>
            <a:r>
              <a:rPr lang="en-US" dirty="0" smtClean="0"/>
              <a:t>Standardized testing scores (education), mortality rates, time in a hospital, surveys, arrest/charge/prosecute/closure rate statistics</a:t>
            </a:r>
          </a:p>
          <a:p>
            <a:endParaRPr lang="en-US" dirty="0"/>
          </a:p>
        </p:txBody>
      </p:sp>
      <p:sp>
        <p:nvSpPr>
          <p:cNvPr id="4" name="Slide Number Placeholder 3"/>
          <p:cNvSpPr>
            <a:spLocks noGrp="1"/>
          </p:cNvSpPr>
          <p:nvPr>
            <p:ph type="sldNum" sz="quarter" idx="12"/>
          </p:nvPr>
        </p:nvSpPr>
        <p:spPr/>
        <p:txBody>
          <a:bodyPr/>
          <a:lstStyle/>
          <a:p>
            <a:fld id="{5A31F0E8-EADC-4FEF-894E-51FA5CAD4A1A}" type="slidenum">
              <a:rPr lang="en-US" smtClean="0"/>
              <a:pPr/>
              <a:t>27</a:t>
            </a:fld>
            <a:endParaRPr lang="en-US" dirty="0"/>
          </a:p>
        </p:txBody>
      </p:sp>
      <p:sp>
        <p:nvSpPr>
          <p:cNvPr id="5" name="TextBox 4"/>
          <p:cNvSpPr txBox="1"/>
          <p:nvPr/>
        </p:nvSpPr>
        <p:spPr>
          <a:xfrm>
            <a:off x="457200" y="1371600"/>
            <a:ext cx="8153400" cy="1754326"/>
          </a:xfrm>
          <a:prstGeom prst="rect">
            <a:avLst/>
          </a:prstGeom>
          <a:noFill/>
        </p:spPr>
        <p:txBody>
          <a:bodyPr wrap="square" rtlCol="0">
            <a:spAutoFit/>
          </a:bodyPr>
          <a:lstStyle/>
          <a:p>
            <a:pPr marL="463550" indent="-463550">
              <a:buFont typeface="Wingdings" pitchFamily="2" charset="2"/>
              <a:buChar char=""/>
              <a:tabLst>
                <a:tab pos="463550" algn="l"/>
              </a:tabLst>
            </a:pPr>
            <a:endParaRPr lang="en-US" dirty="0" smtClean="0"/>
          </a:p>
          <a:p>
            <a:pPr marL="463550" indent="-463550">
              <a:buFont typeface="Wingdings" pitchFamily="2" charset="2"/>
              <a:buChar char=""/>
              <a:tabLst>
                <a:tab pos="463550" algn="l"/>
              </a:tabLst>
            </a:pPr>
            <a:r>
              <a:rPr lang="en-US" sz="3600" dirty="0" smtClean="0"/>
              <a:t>Need to develop the infrastructure to foster experimentation</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12"/>
          <p:cNvPicPr>
            <a:picLocks noChangeAspect="1" noChangeArrowheads="1"/>
          </p:cNvPicPr>
          <p:nvPr/>
        </p:nvPicPr>
        <p:blipFill>
          <a:blip r:embed="rId2" cstate="print"/>
          <a:srcRect/>
          <a:stretch>
            <a:fillRect/>
          </a:stretch>
        </p:blipFill>
        <p:spPr bwMode="auto">
          <a:xfrm>
            <a:off x="5566796" y="2971800"/>
            <a:ext cx="3577203" cy="2842491"/>
          </a:xfrm>
          <a:prstGeom prst="rect">
            <a:avLst/>
          </a:prstGeom>
          <a:noFill/>
          <a:ln w="9525">
            <a:noFill/>
            <a:miter lim="800000"/>
            <a:headEnd/>
            <a:tailEnd/>
          </a:ln>
        </p:spPr>
      </p:pic>
      <p:sp>
        <p:nvSpPr>
          <p:cNvPr id="2" name="Title 1"/>
          <p:cNvSpPr>
            <a:spLocks noGrp="1"/>
          </p:cNvSpPr>
          <p:nvPr>
            <p:ph type="title"/>
          </p:nvPr>
        </p:nvSpPr>
        <p:spPr>
          <a:xfrm>
            <a:off x="381000" y="609600"/>
            <a:ext cx="8229600" cy="1143000"/>
          </a:xfrm>
        </p:spPr>
        <p:txBody>
          <a:bodyPr>
            <a:normAutofit fontScale="90000"/>
          </a:bodyPr>
          <a:lstStyle/>
          <a:p>
            <a:r>
              <a:rPr lang="en-US" dirty="0" smtClean="0"/>
              <a:t>Checklist for Success: Understanding How the Experiment Fits into the Bigger Picture</a:t>
            </a:r>
            <a:endParaRPr lang="en-US" dirty="0"/>
          </a:p>
        </p:txBody>
      </p:sp>
      <p:sp>
        <p:nvSpPr>
          <p:cNvPr id="3" name="Content Placeholder 2"/>
          <p:cNvSpPr>
            <a:spLocks noGrp="1"/>
          </p:cNvSpPr>
          <p:nvPr>
            <p:ph idx="1"/>
          </p:nvPr>
        </p:nvSpPr>
        <p:spPr>
          <a:xfrm>
            <a:off x="228600" y="2209800"/>
            <a:ext cx="5562600" cy="4373563"/>
          </a:xfrm>
        </p:spPr>
        <p:txBody>
          <a:bodyPr>
            <a:normAutofit/>
          </a:bodyPr>
          <a:lstStyle/>
          <a:p>
            <a:pPr marL="463550" indent="-463550">
              <a:buFont typeface="Wingdings" pitchFamily="2" charset="2"/>
              <a:buChar char=""/>
              <a:tabLst>
                <a:tab pos="463550" algn="l"/>
              </a:tabLst>
            </a:pPr>
            <a:r>
              <a:rPr lang="en-US" dirty="0" smtClean="0"/>
              <a:t>Need to understand the environment of your experiment</a:t>
            </a:r>
          </a:p>
          <a:p>
            <a:pPr marL="463550" indent="-463550">
              <a:buFont typeface="Wingdings" pitchFamily="2" charset="2"/>
              <a:buChar char=""/>
              <a:tabLst>
                <a:tab pos="463550" algn="l"/>
              </a:tabLst>
            </a:pPr>
            <a:r>
              <a:rPr lang="en-US" dirty="0" smtClean="0"/>
              <a:t>Need to foresee the potential uses and misuses of the results</a:t>
            </a:r>
          </a:p>
          <a:p>
            <a:pPr marL="463550" indent="-463550">
              <a:buFont typeface="Wingdings" pitchFamily="2" charset="2"/>
              <a:buChar char=""/>
              <a:tabLst>
                <a:tab pos="463550" algn="l"/>
              </a:tabLst>
            </a:pPr>
            <a:r>
              <a:rPr lang="en-US" dirty="0" smtClean="0"/>
              <a:t>Need to promote the findings and the limitations</a:t>
            </a:r>
          </a:p>
        </p:txBody>
      </p:sp>
      <p:sp>
        <p:nvSpPr>
          <p:cNvPr id="4" name="Slide Number Placeholder 3"/>
          <p:cNvSpPr>
            <a:spLocks noGrp="1"/>
          </p:cNvSpPr>
          <p:nvPr>
            <p:ph type="sldNum" sz="quarter" idx="12"/>
          </p:nvPr>
        </p:nvSpPr>
        <p:spPr/>
        <p:txBody>
          <a:bodyPr/>
          <a:lstStyle/>
          <a:p>
            <a:fld id="{5A31F0E8-EADC-4FEF-894E-51FA5CAD4A1A}" type="slidenum">
              <a:rPr lang="en-US" smtClean="0"/>
              <a:pPr/>
              <a:t>28</a:t>
            </a:fld>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772400" cy="1143000"/>
          </a:xfrm>
        </p:spPr>
        <p:txBody>
          <a:bodyPr>
            <a:normAutofit fontScale="90000"/>
          </a:bodyPr>
          <a:lstStyle/>
          <a:p>
            <a:pPr marL="463550" indent="-463550">
              <a:tabLst>
                <a:tab pos="463550" algn="l"/>
              </a:tabLst>
            </a:pPr>
            <a:r>
              <a:rPr lang="en-US" dirty="0" smtClean="0"/>
              <a:t>Checklist for Success: Understanding the Bigger Picture</a:t>
            </a:r>
          </a:p>
        </p:txBody>
      </p:sp>
      <p:sp>
        <p:nvSpPr>
          <p:cNvPr id="3" name="Content Placeholder 2"/>
          <p:cNvSpPr>
            <a:spLocks noGrp="1"/>
          </p:cNvSpPr>
          <p:nvPr>
            <p:ph idx="1"/>
          </p:nvPr>
        </p:nvSpPr>
        <p:spPr>
          <a:xfrm>
            <a:off x="381000" y="1752600"/>
            <a:ext cx="8229600" cy="4876800"/>
          </a:xfrm>
        </p:spPr>
        <p:txBody>
          <a:bodyPr>
            <a:normAutofit fontScale="70000" lnSpcReduction="20000"/>
          </a:bodyPr>
          <a:lstStyle/>
          <a:p>
            <a:pPr marL="463550" indent="-463550">
              <a:buFont typeface="Wingdings" pitchFamily="2" charset="2"/>
              <a:buChar char=""/>
              <a:tabLst>
                <a:tab pos="463550" algn="l"/>
              </a:tabLst>
            </a:pPr>
            <a:r>
              <a:rPr lang="en-US" sz="4000" dirty="0" smtClean="0"/>
              <a:t>Need to understand the environment of your experiment</a:t>
            </a:r>
          </a:p>
          <a:p>
            <a:pPr marL="863600" lvl="1" indent="-463550">
              <a:tabLst>
                <a:tab pos="463550" algn="l"/>
              </a:tabLst>
            </a:pPr>
            <a:r>
              <a:rPr lang="en-US" sz="3600" dirty="0" smtClean="0"/>
              <a:t>What other studies have been conducted?</a:t>
            </a:r>
          </a:p>
          <a:p>
            <a:pPr marL="863600" lvl="1" indent="-463550">
              <a:tabLst>
                <a:tab pos="463550" algn="l"/>
              </a:tabLst>
            </a:pPr>
            <a:r>
              <a:rPr lang="en-US" sz="3600" dirty="0" smtClean="0"/>
              <a:t>How is this contributing to the literature?</a:t>
            </a:r>
          </a:p>
          <a:p>
            <a:pPr marL="1263650" lvl="2" indent="-463550">
              <a:tabLst>
                <a:tab pos="463550" algn="l"/>
              </a:tabLst>
            </a:pPr>
            <a:r>
              <a:rPr lang="en-US" sz="3200" dirty="0" smtClean="0"/>
              <a:t>Is this replicating other work? If so, is it necessary to replicate it? </a:t>
            </a:r>
          </a:p>
          <a:p>
            <a:pPr marL="863600" lvl="1" indent="-463550">
              <a:tabLst>
                <a:tab pos="463550" algn="l"/>
              </a:tabLst>
            </a:pPr>
            <a:r>
              <a:rPr lang="en-US" sz="3600" dirty="0" smtClean="0"/>
              <a:t>Who are the internal and external stakeholders in this study?</a:t>
            </a:r>
          </a:p>
          <a:p>
            <a:pPr marL="1263650" lvl="2" indent="-463550">
              <a:tabLst>
                <a:tab pos="463550" algn="l"/>
              </a:tabLst>
            </a:pPr>
            <a:r>
              <a:rPr lang="en-US" sz="3200" dirty="0" smtClean="0"/>
              <a:t>What advantages and risks do they pose to the study?</a:t>
            </a:r>
          </a:p>
          <a:p>
            <a:pPr marL="463550" indent="-463550">
              <a:tabLst>
                <a:tab pos="463550" algn="l"/>
              </a:tabLst>
            </a:pPr>
            <a:r>
              <a:rPr lang="en-US" sz="4000" b="1" dirty="0" smtClean="0"/>
              <a:t>KEY QUESTION: Given all the demands of the study, can you ensure that the study will be successful?</a:t>
            </a:r>
          </a:p>
        </p:txBody>
      </p:sp>
      <p:sp>
        <p:nvSpPr>
          <p:cNvPr id="4" name="Slide Number Placeholder 3"/>
          <p:cNvSpPr>
            <a:spLocks noGrp="1"/>
          </p:cNvSpPr>
          <p:nvPr>
            <p:ph type="sldNum" sz="quarter" idx="12"/>
          </p:nvPr>
        </p:nvSpPr>
        <p:spPr/>
        <p:txBody>
          <a:bodyPr/>
          <a:lstStyle/>
          <a:p>
            <a:fld id="{5A31F0E8-EADC-4FEF-894E-51FA5CAD4A1A}" type="slidenum">
              <a:rPr lang="en-US" smtClean="0"/>
              <a:pPr/>
              <a:t>29</a:t>
            </a:fld>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random.gif"/>
          <p:cNvPicPr>
            <a:picLocks noChangeAspect="1"/>
          </p:cNvPicPr>
          <p:nvPr/>
        </p:nvPicPr>
        <p:blipFill>
          <a:blip r:embed="rId2" cstate="print"/>
          <a:stretch>
            <a:fillRect/>
          </a:stretch>
        </p:blipFill>
        <p:spPr>
          <a:xfrm>
            <a:off x="3733800" y="2438400"/>
            <a:ext cx="5181600" cy="3108960"/>
          </a:xfrm>
          <a:prstGeom prst="rect">
            <a:avLst/>
          </a:prstGeom>
        </p:spPr>
      </p:pic>
      <p:sp>
        <p:nvSpPr>
          <p:cNvPr id="2" name="Title 1"/>
          <p:cNvSpPr>
            <a:spLocks noGrp="1"/>
          </p:cNvSpPr>
          <p:nvPr>
            <p:ph type="title"/>
          </p:nvPr>
        </p:nvSpPr>
        <p:spPr/>
        <p:txBody>
          <a:bodyPr/>
          <a:lstStyle/>
          <a:p>
            <a:r>
              <a:rPr lang="en-US" dirty="0" smtClean="0"/>
              <a:t>Experimental Design</a:t>
            </a:r>
            <a:endParaRPr lang="en-US" dirty="0"/>
          </a:p>
        </p:txBody>
      </p:sp>
      <p:sp>
        <p:nvSpPr>
          <p:cNvPr id="3" name="Content Placeholder 2"/>
          <p:cNvSpPr>
            <a:spLocks noGrp="1"/>
          </p:cNvSpPr>
          <p:nvPr>
            <p:ph idx="1"/>
          </p:nvPr>
        </p:nvSpPr>
        <p:spPr/>
        <p:txBody>
          <a:bodyPr>
            <a:normAutofit/>
          </a:bodyPr>
          <a:lstStyle/>
          <a:p>
            <a:r>
              <a:rPr lang="en-US" dirty="0" smtClean="0"/>
              <a:t>Experimental design: </a:t>
            </a:r>
          </a:p>
          <a:p>
            <a:pPr lvl="1"/>
            <a:r>
              <a:rPr lang="en-US" b="1" i="1" u="sng" dirty="0" smtClean="0"/>
              <a:t>randomized</a:t>
            </a:r>
            <a:r>
              <a:rPr lang="en-US" dirty="0" smtClean="0"/>
              <a:t> control trials</a:t>
            </a:r>
          </a:p>
          <a:p>
            <a:pPr lvl="1"/>
            <a:endParaRPr lang="en-US" dirty="0" smtClean="0"/>
          </a:p>
          <a:p>
            <a:endParaRPr lang="en-US" dirty="0" smtClean="0"/>
          </a:p>
          <a:p>
            <a:endParaRPr lang="en-US" dirty="0" smtClean="0"/>
          </a:p>
          <a:p>
            <a:endParaRPr lang="en-US" dirty="0" smtClean="0"/>
          </a:p>
          <a:p>
            <a:pPr>
              <a:buNone/>
            </a:pPr>
            <a:endParaRPr lang="en-US" sz="1400" dirty="0" smtClean="0"/>
          </a:p>
          <a:p>
            <a:pPr>
              <a:buNone/>
            </a:pPr>
            <a:endParaRPr lang="en-US" sz="1400" dirty="0" smtClean="0"/>
          </a:p>
          <a:p>
            <a:pPr>
              <a:buNone/>
            </a:pPr>
            <a:endParaRPr lang="en-US" sz="1400" dirty="0" smtClean="0"/>
          </a:p>
          <a:p>
            <a:pPr>
              <a:buNone/>
            </a:pPr>
            <a:r>
              <a:rPr lang="en-US" sz="1400" dirty="0" smtClean="0"/>
              <a:t>Source of diagram: http://library.downstate.edu/EBM2/2200.htm</a:t>
            </a:r>
            <a:endParaRPr lang="en-US" sz="1400" dirty="0"/>
          </a:p>
        </p:txBody>
      </p:sp>
      <p:sp>
        <p:nvSpPr>
          <p:cNvPr id="4" name="Slide Number Placeholder 3"/>
          <p:cNvSpPr>
            <a:spLocks noGrp="1"/>
          </p:cNvSpPr>
          <p:nvPr>
            <p:ph type="sldNum" sz="quarter" idx="12"/>
          </p:nvPr>
        </p:nvSpPr>
        <p:spPr/>
        <p:txBody>
          <a:bodyPr/>
          <a:lstStyle/>
          <a:p>
            <a:fld id="{5A31F0E8-EADC-4FEF-894E-51FA5CAD4A1A}" type="slidenum">
              <a:rPr lang="en-US" smtClean="0"/>
              <a:pPr/>
              <a:t>3</a:t>
            </a:fld>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772400" cy="1143000"/>
          </a:xfrm>
        </p:spPr>
        <p:txBody>
          <a:bodyPr>
            <a:normAutofit fontScale="90000"/>
          </a:bodyPr>
          <a:lstStyle/>
          <a:p>
            <a:pPr marL="463550" indent="-463550">
              <a:tabLst>
                <a:tab pos="463550" algn="l"/>
              </a:tabLst>
            </a:pPr>
            <a:r>
              <a:rPr lang="en-US" dirty="0" smtClean="0"/>
              <a:t>Checklist for Success: Understanding the Bigger Picture</a:t>
            </a:r>
          </a:p>
        </p:txBody>
      </p:sp>
      <p:sp>
        <p:nvSpPr>
          <p:cNvPr id="4" name="Slide Number Placeholder 3"/>
          <p:cNvSpPr>
            <a:spLocks noGrp="1"/>
          </p:cNvSpPr>
          <p:nvPr>
            <p:ph type="sldNum" sz="quarter" idx="12"/>
          </p:nvPr>
        </p:nvSpPr>
        <p:spPr/>
        <p:txBody>
          <a:bodyPr/>
          <a:lstStyle/>
          <a:p>
            <a:fld id="{5A31F0E8-EADC-4FEF-894E-51FA5CAD4A1A}" type="slidenum">
              <a:rPr lang="en-US" smtClean="0"/>
              <a:pPr/>
              <a:t>30</a:t>
            </a:fld>
            <a:endParaRPr lang="en-US" dirty="0"/>
          </a:p>
        </p:txBody>
      </p:sp>
      <p:pic>
        <p:nvPicPr>
          <p:cNvPr id="2050" name="Picture 2" descr="http://www.warmpicture.com/tea_leaves_isolated_on_a_white_background_sjpg2819.jpg"/>
          <p:cNvPicPr>
            <a:picLocks noChangeAspect="1" noChangeArrowheads="1"/>
          </p:cNvPicPr>
          <p:nvPr/>
        </p:nvPicPr>
        <p:blipFill>
          <a:blip r:embed="rId2" cstate="print"/>
          <a:srcRect/>
          <a:stretch>
            <a:fillRect/>
          </a:stretch>
        </p:blipFill>
        <p:spPr bwMode="auto">
          <a:xfrm>
            <a:off x="5943600" y="2819400"/>
            <a:ext cx="3531842" cy="3822700"/>
          </a:xfrm>
          <a:prstGeom prst="rect">
            <a:avLst/>
          </a:prstGeom>
          <a:noFill/>
        </p:spPr>
      </p:pic>
      <p:sp>
        <p:nvSpPr>
          <p:cNvPr id="7" name="Rectangle 6"/>
          <p:cNvSpPr/>
          <p:nvPr/>
        </p:nvSpPr>
        <p:spPr>
          <a:xfrm rot="1507097">
            <a:off x="6018280" y="2849272"/>
            <a:ext cx="3505200" cy="2209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p:cNvSpPr>
            <a:spLocks noGrp="1"/>
          </p:cNvSpPr>
          <p:nvPr>
            <p:ph idx="1"/>
          </p:nvPr>
        </p:nvSpPr>
        <p:spPr>
          <a:xfrm>
            <a:off x="533400" y="1524000"/>
            <a:ext cx="8153400" cy="4525963"/>
          </a:xfrm>
        </p:spPr>
        <p:txBody>
          <a:bodyPr>
            <a:normAutofit/>
          </a:bodyPr>
          <a:lstStyle/>
          <a:p>
            <a:pPr marL="463550" indent="-463550">
              <a:buFont typeface="Wingdings" pitchFamily="2" charset="2"/>
              <a:buChar char=""/>
              <a:tabLst>
                <a:tab pos="463550" algn="l"/>
              </a:tabLst>
            </a:pPr>
            <a:r>
              <a:rPr lang="en-US" sz="4000" dirty="0" smtClean="0"/>
              <a:t>Need to foresee the potential uses and misuses of the results</a:t>
            </a:r>
          </a:p>
          <a:p>
            <a:pPr marL="863600" lvl="1" indent="-463550">
              <a:tabLst>
                <a:tab pos="463550" algn="l"/>
              </a:tabLst>
            </a:pPr>
            <a:r>
              <a:rPr lang="en-US" sz="2600" dirty="0" smtClean="0"/>
              <a:t>Internal validity is most often addressed; however users of the study frequently overlook issues of external validity</a:t>
            </a:r>
          </a:p>
          <a:p>
            <a:pPr marL="863600" lvl="1" indent="-463550">
              <a:tabLst>
                <a:tab pos="463550" algn="l"/>
              </a:tabLst>
            </a:pPr>
            <a:r>
              <a:rPr lang="en-US" sz="2600" dirty="0" smtClean="0"/>
              <a:t>Researchers, stakeholders, and implementers must understand, from the beginning, how the findings can and cannot be applied</a:t>
            </a:r>
          </a:p>
          <a:p>
            <a:pPr>
              <a:buNone/>
            </a:pP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5A31F0E8-EADC-4FEF-894E-51FA5CAD4A1A}" type="slidenum">
              <a:rPr lang="en-US" smtClean="0"/>
              <a:pPr/>
              <a:t>31</a:t>
            </a:fld>
            <a:endParaRPr lang="en-US" dirty="0"/>
          </a:p>
        </p:txBody>
      </p:sp>
      <p:sp>
        <p:nvSpPr>
          <p:cNvPr id="5" name="Title 4"/>
          <p:cNvSpPr>
            <a:spLocks noGrp="1"/>
          </p:cNvSpPr>
          <p:nvPr>
            <p:ph type="title"/>
          </p:nvPr>
        </p:nvSpPr>
        <p:spPr>
          <a:xfrm>
            <a:off x="0" y="274638"/>
            <a:ext cx="8915400" cy="1143000"/>
          </a:xfrm>
        </p:spPr>
        <p:txBody>
          <a:bodyPr>
            <a:normAutofit fontScale="90000"/>
          </a:bodyPr>
          <a:lstStyle/>
          <a:p>
            <a:r>
              <a:rPr lang="en-US" dirty="0" smtClean="0"/>
              <a:t>Users Must Carefully Consider whether Findings are Generalizable &amp; Scalable </a:t>
            </a:r>
            <a:endParaRPr lang="en-US" dirty="0"/>
          </a:p>
        </p:txBody>
      </p:sp>
      <p:pic>
        <p:nvPicPr>
          <p:cNvPr id="7" name="Content Placeholder 6"/>
          <p:cNvPicPr>
            <a:picLocks noGrp="1"/>
          </p:cNvPicPr>
          <p:nvPr>
            <p:ph idx="1"/>
          </p:nvPr>
        </p:nvPicPr>
        <p:blipFill>
          <a:blip r:embed="rId2" cstate="print"/>
          <a:srcRect/>
          <a:stretch>
            <a:fillRect/>
          </a:stretch>
        </p:blipFill>
        <p:spPr bwMode="auto">
          <a:xfrm>
            <a:off x="533400" y="1828800"/>
            <a:ext cx="8229600" cy="4572000"/>
          </a:xfrm>
          <a:prstGeom prst="rect">
            <a:avLst/>
          </a:prstGeom>
          <a:noFill/>
          <a:ln w="9525">
            <a:solidFill>
              <a:schemeClr val="bg1">
                <a:lumMod val="75000"/>
              </a:schemeClr>
            </a:solidFill>
            <a:miter lim="800000"/>
            <a:headEnd/>
            <a:tailEnd/>
          </a:ln>
        </p:spPr>
      </p:pic>
      <p:sp>
        <p:nvSpPr>
          <p:cNvPr id="6" name="Rectangle 5"/>
          <p:cNvSpPr/>
          <p:nvPr/>
        </p:nvSpPr>
        <p:spPr>
          <a:xfrm>
            <a:off x="3429000" y="6019800"/>
            <a:ext cx="1066800" cy="381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8" name="Rectangle 7"/>
          <p:cNvSpPr/>
          <p:nvPr/>
        </p:nvSpPr>
        <p:spPr>
          <a:xfrm>
            <a:off x="4648200" y="6019800"/>
            <a:ext cx="2362200" cy="381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dirty="0" smtClean="0">
                <a:solidFill>
                  <a:srgbClr val="000000"/>
                </a:solidFill>
                <a:latin typeface="Franklin Gothic Book" pitchFamily="34" charset="0"/>
                <a:cs typeface="Times New Roman" pitchFamily="18" charset="0"/>
              </a:rPr>
              <a:t>Electric Program</a:t>
            </a:r>
            <a:endParaRPr lang="en-US" sz="1400" dirty="0">
              <a:solidFill>
                <a:srgbClr val="000000"/>
              </a:solidFill>
              <a:latin typeface="Franklin Gothic Book" pitchFamily="34" charset="0"/>
              <a:cs typeface="Times New Roman" pitchFamily="18"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nvPr>
        </p:nvGraphicFramePr>
        <p:xfrm>
          <a:off x="790575" y="1524000"/>
          <a:ext cx="7729538" cy="4693920"/>
        </p:xfrm>
        <a:graphic>
          <a:graphicData uri="http://schemas.openxmlformats.org/drawingml/2006/table">
            <a:tbl>
              <a:tblPr/>
              <a:tblGrid>
                <a:gridCol w="2409825"/>
                <a:gridCol w="2819400"/>
                <a:gridCol w="1219200"/>
                <a:gridCol w="1281113"/>
              </a:tblGrid>
              <a:tr h="40005">
                <a:tc gridSpan="2">
                  <a:txBody>
                    <a:bodyPr/>
                    <a:lstStyle/>
                    <a:p>
                      <a:pPr marL="0" marR="0" algn="just">
                        <a:spcBef>
                          <a:spcPts val="0"/>
                        </a:spcBef>
                        <a:spcAft>
                          <a:spcPts val="0"/>
                        </a:spcAft>
                      </a:pPr>
                      <a:r>
                        <a:rPr lang="en-US" sz="1400" b="1" dirty="0">
                          <a:latin typeface="+mj-lt"/>
                          <a:ea typeface="Times New Roman"/>
                          <a:cs typeface="Times New Roman"/>
                        </a:rPr>
                        <a:t>Category</a:t>
                      </a:r>
                      <a:endParaRPr lang="en-US" sz="1400" dirty="0">
                        <a:latin typeface="+mj-lt"/>
                        <a:ea typeface="Times New Roman"/>
                        <a:cs typeface="Times New Roman"/>
                      </a:endParaRP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hMerge="1">
                  <a:txBody>
                    <a:bodyPr/>
                    <a:lstStyle/>
                    <a:p>
                      <a:endParaRPr lang="en-US"/>
                    </a:p>
                  </a:txBody>
                  <a:tcPr/>
                </a:tc>
                <a:tc>
                  <a:txBody>
                    <a:bodyPr/>
                    <a:lstStyle/>
                    <a:p>
                      <a:pPr marL="0" marR="0" algn="ctr">
                        <a:spcBef>
                          <a:spcPts val="0"/>
                        </a:spcBef>
                        <a:spcAft>
                          <a:spcPts val="0"/>
                        </a:spcAft>
                      </a:pPr>
                      <a:r>
                        <a:rPr lang="en-US" sz="1400" b="1" dirty="0" smtClean="0">
                          <a:solidFill>
                            <a:srgbClr val="000000"/>
                          </a:solidFill>
                          <a:latin typeface="+mj-lt"/>
                          <a:ea typeface="Times New Roman"/>
                          <a:cs typeface="Times New Roman"/>
                        </a:rPr>
                        <a:t>Experiment</a:t>
                      </a:r>
                      <a:endParaRPr lang="en-US" sz="1400" dirty="0">
                        <a:latin typeface="+mj-lt"/>
                        <a:ea typeface="Times New Roman"/>
                        <a:cs typeface="Times New Roman"/>
                      </a:endParaRP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marL="0" marR="0" algn="ctr">
                        <a:spcBef>
                          <a:spcPts val="0"/>
                        </a:spcBef>
                        <a:spcAft>
                          <a:spcPts val="0"/>
                        </a:spcAft>
                      </a:pPr>
                      <a:r>
                        <a:rPr lang="en-US" sz="1400" b="1" dirty="0" smtClean="0">
                          <a:solidFill>
                            <a:srgbClr val="000000"/>
                          </a:solidFill>
                          <a:latin typeface="+mj-lt"/>
                          <a:ea typeface="Times New Roman"/>
                          <a:cs typeface="Times New Roman"/>
                        </a:rPr>
                        <a:t>Population</a:t>
                      </a:r>
                      <a:endParaRPr lang="en-US" sz="1400" dirty="0">
                        <a:latin typeface="+mj-lt"/>
                        <a:ea typeface="Times New Roman"/>
                        <a:cs typeface="Times New Roman"/>
                      </a:endParaRP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r>
              <a:tr h="40005">
                <a:tc gridSpan="4">
                  <a:txBody>
                    <a:bodyPr/>
                    <a:lstStyle/>
                    <a:p>
                      <a:pPr marL="0" marR="0" algn="l">
                        <a:spcBef>
                          <a:spcPts val="0"/>
                        </a:spcBef>
                        <a:spcAft>
                          <a:spcPts val="0"/>
                        </a:spcAft>
                      </a:pPr>
                      <a:r>
                        <a:rPr lang="en-US" sz="1400" b="1" dirty="0">
                          <a:latin typeface="+mj-lt"/>
                          <a:ea typeface="Times New Roman"/>
                          <a:cs typeface="Times New Roman"/>
                        </a:rPr>
                        <a:t>Demographics</a:t>
                      </a:r>
                      <a:endParaRPr lang="en-US" sz="1400" dirty="0">
                        <a:latin typeface="+mj-lt"/>
                        <a:ea typeface="Times New Roman"/>
                        <a:cs typeface="Times New Roman"/>
                      </a:endParaRP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c hMerge="1">
                  <a:txBody>
                    <a:bodyPr/>
                    <a:lstStyle/>
                    <a:p>
                      <a:endParaRPr lang="en-US"/>
                    </a:p>
                  </a:txBody>
                  <a:tcPr/>
                </a:tc>
                <a:tc hMerge="1">
                  <a:txBody>
                    <a:bodyPr/>
                    <a:lstStyle/>
                    <a:p>
                      <a:endParaRPr lang="en-US" sz="1400" dirty="0">
                        <a:latin typeface="+mj-lt"/>
                      </a:endParaRP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c hMerge="1">
                  <a:txBody>
                    <a:bodyPr/>
                    <a:lstStyle/>
                    <a:p>
                      <a:endParaRPr lang="en-US" sz="1400" dirty="0">
                        <a:latin typeface="+mj-lt"/>
                      </a:endParaRP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r>
              <a:tr h="40005">
                <a:tc rowSpan="3">
                  <a:txBody>
                    <a:bodyPr/>
                    <a:lstStyle/>
                    <a:p>
                      <a:pPr marL="0" marR="0" algn="l">
                        <a:spcBef>
                          <a:spcPts val="0"/>
                        </a:spcBef>
                        <a:spcAft>
                          <a:spcPts val="0"/>
                        </a:spcAft>
                      </a:pPr>
                      <a:r>
                        <a:rPr lang="en-US" sz="1400" dirty="0" smtClean="0">
                          <a:latin typeface="+mj-lt"/>
                          <a:ea typeface="Times New Roman"/>
                          <a:cs typeface="Times New Roman"/>
                        </a:rPr>
                        <a:t>Age</a:t>
                      </a:r>
                      <a:endParaRPr lang="en-US" sz="1400" dirty="0">
                        <a:latin typeface="+mj-lt"/>
                        <a:ea typeface="Times New Roman"/>
                        <a:cs typeface="Times New Roman"/>
                      </a:endParaRP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marL="0" marR="0" algn="l">
                        <a:spcBef>
                          <a:spcPts val="0"/>
                        </a:spcBef>
                        <a:spcAft>
                          <a:spcPts val="0"/>
                        </a:spcAft>
                      </a:pPr>
                      <a:r>
                        <a:rPr lang="en-US" sz="1400" dirty="0">
                          <a:latin typeface="+mj-lt"/>
                          <a:ea typeface="Times New Roman"/>
                          <a:cs typeface="Times New Roman"/>
                        </a:rPr>
                        <a:t>under 35 </a:t>
                      </a: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marL="0" marR="0" algn="ctr">
                        <a:spcBef>
                          <a:spcPts val="0"/>
                        </a:spcBef>
                        <a:spcAft>
                          <a:spcPts val="0"/>
                        </a:spcAft>
                      </a:pPr>
                      <a:r>
                        <a:rPr lang="en-US" sz="1400" dirty="0">
                          <a:solidFill>
                            <a:srgbClr val="000000"/>
                          </a:solidFill>
                          <a:latin typeface="+mj-lt"/>
                          <a:ea typeface="Times New Roman"/>
                          <a:cs typeface="Times New Roman"/>
                        </a:rPr>
                        <a:t>4.0%</a:t>
                      </a:r>
                      <a:endParaRPr lang="en-US" sz="1400" dirty="0">
                        <a:latin typeface="+mj-lt"/>
                        <a:ea typeface="Times New Roman"/>
                        <a:cs typeface="Times New Roman"/>
                      </a:endParaRPr>
                    </a:p>
                  </a:txBody>
                  <a:tcPr marL="182880"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marL="0" marR="0" algn="ctr">
                        <a:spcBef>
                          <a:spcPts val="0"/>
                        </a:spcBef>
                        <a:spcAft>
                          <a:spcPts val="0"/>
                        </a:spcAft>
                      </a:pPr>
                      <a:r>
                        <a:rPr lang="en-US" sz="1400" b="1" dirty="0">
                          <a:solidFill>
                            <a:schemeClr val="accent2"/>
                          </a:solidFill>
                          <a:latin typeface="+mj-lt"/>
                          <a:ea typeface="Times New Roman"/>
                          <a:cs typeface="Times New Roman"/>
                        </a:rPr>
                        <a:t>17.1</a:t>
                      </a:r>
                      <a:r>
                        <a:rPr lang="en-US" sz="1400" b="1" dirty="0" smtClean="0">
                          <a:solidFill>
                            <a:schemeClr val="accent2"/>
                          </a:solidFill>
                          <a:latin typeface="+mj-lt"/>
                          <a:ea typeface="Times New Roman"/>
                          <a:cs typeface="Times New Roman"/>
                        </a:rPr>
                        <a:t>%</a:t>
                      </a:r>
                      <a:endParaRPr lang="en-US" sz="1400" b="1" dirty="0">
                        <a:solidFill>
                          <a:schemeClr val="accent2"/>
                        </a:solidFill>
                        <a:latin typeface="+mj-lt"/>
                        <a:ea typeface="Times New Roman"/>
                        <a:cs typeface="Times New Roman"/>
                      </a:endParaRPr>
                    </a:p>
                  </a:txBody>
                  <a:tcPr marL="182880"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r>
              <a:tr h="40005">
                <a:tc vMerge="1">
                  <a:txBody>
                    <a:bodyPr/>
                    <a:lstStyle/>
                    <a:p>
                      <a:endParaRPr lang="en-US"/>
                    </a:p>
                  </a:txBody>
                  <a:tcPr/>
                </a:tc>
                <a:tc>
                  <a:txBody>
                    <a:bodyPr/>
                    <a:lstStyle/>
                    <a:p>
                      <a:pPr marL="0" marR="0" algn="l">
                        <a:spcBef>
                          <a:spcPts val="0"/>
                        </a:spcBef>
                        <a:spcAft>
                          <a:spcPts val="0"/>
                        </a:spcAft>
                      </a:pPr>
                      <a:r>
                        <a:rPr lang="en-US" sz="1400" dirty="0">
                          <a:latin typeface="+mj-lt"/>
                          <a:ea typeface="Times New Roman"/>
                          <a:cs typeface="Times New Roman"/>
                        </a:rPr>
                        <a:t>35-54 </a:t>
                      </a: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marL="0" marR="0" algn="ctr">
                        <a:spcBef>
                          <a:spcPts val="0"/>
                        </a:spcBef>
                        <a:spcAft>
                          <a:spcPts val="0"/>
                        </a:spcAft>
                      </a:pPr>
                      <a:r>
                        <a:rPr lang="en-US" sz="1400" dirty="0">
                          <a:solidFill>
                            <a:srgbClr val="000000"/>
                          </a:solidFill>
                          <a:latin typeface="+mj-lt"/>
                          <a:ea typeface="Times New Roman"/>
                          <a:cs typeface="Times New Roman"/>
                        </a:rPr>
                        <a:t>46.8% </a:t>
                      </a:r>
                      <a:endParaRPr lang="en-US" sz="1400" dirty="0">
                        <a:latin typeface="+mj-lt"/>
                        <a:ea typeface="Times New Roman"/>
                        <a:cs typeface="Times New Roman"/>
                      </a:endParaRPr>
                    </a:p>
                  </a:txBody>
                  <a:tcPr marL="182880"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marL="0" marR="0" algn="ctr">
                        <a:spcBef>
                          <a:spcPts val="0"/>
                        </a:spcBef>
                        <a:spcAft>
                          <a:spcPts val="0"/>
                        </a:spcAft>
                      </a:pPr>
                      <a:r>
                        <a:rPr lang="en-US" sz="1400" dirty="0">
                          <a:solidFill>
                            <a:srgbClr val="000000"/>
                          </a:solidFill>
                          <a:latin typeface="+mj-lt"/>
                          <a:ea typeface="Times New Roman"/>
                          <a:cs typeface="Times New Roman"/>
                        </a:rPr>
                        <a:t>42.5%</a:t>
                      </a:r>
                      <a:endParaRPr lang="en-US" sz="1400" dirty="0">
                        <a:latin typeface="+mj-lt"/>
                        <a:ea typeface="Times New Roman"/>
                        <a:cs typeface="Times New Roman"/>
                      </a:endParaRPr>
                    </a:p>
                  </a:txBody>
                  <a:tcPr marL="182880"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r>
              <a:tr h="40005">
                <a:tc vMerge="1">
                  <a:txBody>
                    <a:bodyPr/>
                    <a:lstStyle/>
                    <a:p>
                      <a:endParaRPr lang="en-US"/>
                    </a:p>
                  </a:txBody>
                  <a:tcPr/>
                </a:tc>
                <a:tc>
                  <a:txBody>
                    <a:bodyPr/>
                    <a:lstStyle/>
                    <a:p>
                      <a:pPr marL="0" marR="0" algn="l">
                        <a:spcBef>
                          <a:spcPts val="0"/>
                        </a:spcBef>
                        <a:spcAft>
                          <a:spcPts val="0"/>
                        </a:spcAft>
                      </a:pPr>
                      <a:r>
                        <a:rPr lang="en-US" sz="1400" dirty="0">
                          <a:latin typeface="+mj-lt"/>
                          <a:ea typeface="Times New Roman"/>
                          <a:cs typeface="Times New Roman"/>
                        </a:rPr>
                        <a:t>55+ </a:t>
                      </a: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marL="0" marR="0" algn="ctr">
                        <a:spcBef>
                          <a:spcPts val="0"/>
                        </a:spcBef>
                        <a:spcAft>
                          <a:spcPts val="0"/>
                        </a:spcAft>
                      </a:pPr>
                      <a:r>
                        <a:rPr lang="en-US" sz="1400" b="1" dirty="0">
                          <a:solidFill>
                            <a:schemeClr val="accent2"/>
                          </a:solidFill>
                          <a:latin typeface="+mj-lt"/>
                          <a:ea typeface="Times New Roman"/>
                          <a:cs typeface="Times New Roman"/>
                        </a:rPr>
                        <a:t>49.2% </a:t>
                      </a:r>
                      <a:endParaRPr lang="en-US" sz="1400" dirty="0">
                        <a:solidFill>
                          <a:schemeClr val="accent2"/>
                        </a:solidFill>
                        <a:latin typeface="+mj-lt"/>
                        <a:ea typeface="Times New Roman"/>
                        <a:cs typeface="Times New Roman"/>
                      </a:endParaRPr>
                    </a:p>
                  </a:txBody>
                  <a:tcPr marL="182880"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marL="0" marR="0" algn="ctr">
                        <a:spcBef>
                          <a:spcPts val="0"/>
                        </a:spcBef>
                        <a:spcAft>
                          <a:spcPts val="0"/>
                        </a:spcAft>
                      </a:pPr>
                      <a:r>
                        <a:rPr lang="en-US" sz="1400" dirty="0">
                          <a:solidFill>
                            <a:srgbClr val="000000"/>
                          </a:solidFill>
                          <a:latin typeface="+mj-lt"/>
                          <a:ea typeface="Times New Roman"/>
                          <a:cs typeface="Times New Roman"/>
                        </a:rPr>
                        <a:t>40.4%</a:t>
                      </a:r>
                      <a:endParaRPr lang="en-US" sz="1400" dirty="0">
                        <a:latin typeface="+mj-lt"/>
                        <a:ea typeface="Times New Roman"/>
                        <a:cs typeface="Times New Roman"/>
                      </a:endParaRPr>
                    </a:p>
                  </a:txBody>
                  <a:tcPr marL="182880"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r>
              <a:tr h="40005">
                <a:tc>
                  <a:txBody>
                    <a:bodyPr/>
                    <a:lstStyle/>
                    <a:p>
                      <a:pPr marL="0" marR="0" algn="l">
                        <a:spcBef>
                          <a:spcPts val="0"/>
                        </a:spcBef>
                        <a:spcAft>
                          <a:spcPts val="0"/>
                        </a:spcAft>
                      </a:pPr>
                      <a:r>
                        <a:rPr lang="en-US" sz="1400" dirty="0">
                          <a:latin typeface="+mj-lt"/>
                          <a:ea typeface="Times New Roman"/>
                          <a:cs typeface="Times New Roman"/>
                        </a:rPr>
                        <a:t>Household size</a:t>
                      </a: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marL="0" marR="0" algn="l">
                        <a:spcBef>
                          <a:spcPts val="0"/>
                        </a:spcBef>
                        <a:spcAft>
                          <a:spcPts val="0"/>
                        </a:spcAft>
                      </a:pPr>
                      <a:r>
                        <a:rPr lang="en-US" sz="1400" dirty="0">
                          <a:latin typeface="+mj-lt"/>
                          <a:ea typeface="Times New Roman"/>
                          <a:cs typeface="Times New Roman"/>
                        </a:rPr>
                        <a:t>Avg. number of people</a:t>
                      </a: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marL="0" marR="0" algn="ctr">
                        <a:spcBef>
                          <a:spcPts val="0"/>
                        </a:spcBef>
                        <a:spcAft>
                          <a:spcPts val="0"/>
                        </a:spcAft>
                      </a:pPr>
                      <a:r>
                        <a:rPr lang="en-US" sz="1400" b="1" i="1" dirty="0">
                          <a:solidFill>
                            <a:schemeClr val="accent2"/>
                          </a:solidFill>
                          <a:latin typeface="+mj-lt"/>
                          <a:ea typeface="Times New Roman"/>
                          <a:cs typeface="Times New Roman"/>
                        </a:rPr>
                        <a:t>3.1</a:t>
                      </a:r>
                      <a:r>
                        <a:rPr lang="en-US" sz="1400" b="1" baseline="30000" dirty="0">
                          <a:solidFill>
                            <a:schemeClr val="accent2"/>
                          </a:solidFill>
                          <a:latin typeface="+mj-lt"/>
                          <a:ea typeface="Times New Roman"/>
                          <a:cs typeface="Times New Roman"/>
                        </a:rPr>
                        <a:t> </a:t>
                      </a:r>
                      <a:endParaRPr lang="en-US" sz="1400" dirty="0">
                        <a:solidFill>
                          <a:schemeClr val="accent2"/>
                        </a:solidFill>
                        <a:latin typeface="+mj-lt"/>
                        <a:ea typeface="Times New Roman"/>
                        <a:cs typeface="Times New Roman"/>
                      </a:endParaRPr>
                    </a:p>
                  </a:txBody>
                  <a:tcPr marL="182880"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marL="0" marR="0" algn="ctr">
                        <a:spcBef>
                          <a:spcPts val="0"/>
                        </a:spcBef>
                        <a:spcAft>
                          <a:spcPts val="0"/>
                        </a:spcAft>
                      </a:pPr>
                      <a:r>
                        <a:rPr lang="en-US" sz="1400" i="1" dirty="0">
                          <a:solidFill>
                            <a:srgbClr val="000000"/>
                          </a:solidFill>
                          <a:latin typeface="+mj-lt"/>
                          <a:ea typeface="Times New Roman"/>
                          <a:cs typeface="Times New Roman"/>
                        </a:rPr>
                        <a:t>2.6</a:t>
                      </a:r>
                      <a:endParaRPr lang="en-US" sz="1400" dirty="0">
                        <a:latin typeface="+mj-lt"/>
                        <a:ea typeface="Times New Roman"/>
                        <a:cs typeface="Times New Roman"/>
                      </a:endParaRPr>
                    </a:p>
                  </a:txBody>
                  <a:tcPr marL="182880"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r>
              <a:tr h="40005">
                <a:tc>
                  <a:txBody>
                    <a:bodyPr/>
                    <a:lstStyle/>
                    <a:p>
                      <a:pPr marL="0" marR="0" algn="l">
                        <a:spcBef>
                          <a:spcPts val="0"/>
                        </a:spcBef>
                        <a:spcAft>
                          <a:spcPts val="0"/>
                        </a:spcAft>
                      </a:pPr>
                      <a:r>
                        <a:rPr lang="en-US" sz="1400" dirty="0">
                          <a:latin typeface="+mj-lt"/>
                          <a:ea typeface="Times New Roman"/>
                          <a:cs typeface="Times New Roman"/>
                        </a:rPr>
                        <a:t>Children in household</a:t>
                      </a: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marL="0" marR="0" algn="l">
                        <a:spcBef>
                          <a:spcPts val="0"/>
                        </a:spcBef>
                        <a:spcAft>
                          <a:spcPts val="0"/>
                        </a:spcAft>
                      </a:pPr>
                      <a:r>
                        <a:rPr lang="en-US" sz="1400" dirty="0">
                          <a:latin typeface="+mj-lt"/>
                          <a:ea typeface="Times New Roman"/>
                          <a:cs typeface="Times New Roman"/>
                        </a:rPr>
                        <a:t>At least 1 child &lt;18 yrs</a:t>
                      </a: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marL="0" marR="0" algn="ctr">
                        <a:spcBef>
                          <a:spcPts val="0"/>
                        </a:spcBef>
                        <a:spcAft>
                          <a:spcPts val="0"/>
                        </a:spcAft>
                      </a:pPr>
                      <a:r>
                        <a:rPr lang="en-US" sz="1400" b="1" dirty="0">
                          <a:solidFill>
                            <a:schemeClr val="accent2"/>
                          </a:solidFill>
                          <a:latin typeface="+mj-lt"/>
                          <a:ea typeface="Times New Roman"/>
                          <a:cs typeface="Times New Roman"/>
                        </a:rPr>
                        <a:t>45.8% </a:t>
                      </a:r>
                    </a:p>
                  </a:txBody>
                  <a:tcPr marL="182880"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marL="0" marR="0" algn="ctr">
                        <a:spcBef>
                          <a:spcPts val="0"/>
                        </a:spcBef>
                        <a:spcAft>
                          <a:spcPts val="0"/>
                        </a:spcAft>
                      </a:pPr>
                      <a:r>
                        <a:rPr lang="en-US" sz="1400" dirty="0">
                          <a:solidFill>
                            <a:srgbClr val="000000"/>
                          </a:solidFill>
                          <a:latin typeface="+mj-lt"/>
                          <a:ea typeface="Times New Roman"/>
                          <a:cs typeface="Times New Roman"/>
                        </a:rPr>
                        <a:t>30.8%</a:t>
                      </a:r>
                      <a:endParaRPr lang="en-US" sz="1400" dirty="0">
                        <a:latin typeface="+mj-lt"/>
                        <a:ea typeface="Times New Roman"/>
                        <a:cs typeface="Times New Roman"/>
                      </a:endParaRPr>
                    </a:p>
                  </a:txBody>
                  <a:tcPr marL="182880"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r>
              <a:tr h="38100">
                <a:tc>
                  <a:txBody>
                    <a:bodyPr/>
                    <a:lstStyle/>
                    <a:p>
                      <a:pPr marL="0" marR="0" algn="l">
                        <a:spcBef>
                          <a:spcPts val="0"/>
                        </a:spcBef>
                        <a:spcAft>
                          <a:spcPts val="0"/>
                        </a:spcAft>
                      </a:pPr>
                      <a:r>
                        <a:rPr lang="en-US" sz="1400" dirty="0">
                          <a:latin typeface="+mj-lt"/>
                          <a:ea typeface="Times New Roman"/>
                          <a:cs typeface="Times New Roman"/>
                        </a:rPr>
                        <a:t>Education of respondent</a:t>
                      </a: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marL="0" marR="0" algn="l">
                        <a:spcBef>
                          <a:spcPts val="0"/>
                        </a:spcBef>
                        <a:spcAft>
                          <a:spcPts val="0"/>
                        </a:spcAft>
                      </a:pPr>
                      <a:r>
                        <a:rPr lang="en-US" sz="1400" dirty="0">
                          <a:latin typeface="+mj-lt"/>
                          <a:ea typeface="Times New Roman"/>
                          <a:cs typeface="Times New Roman"/>
                        </a:rPr>
                        <a:t>Bachelor's degree or higher</a:t>
                      </a: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marL="0" marR="0" algn="ctr">
                        <a:spcBef>
                          <a:spcPts val="0"/>
                        </a:spcBef>
                        <a:spcAft>
                          <a:spcPts val="0"/>
                        </a:spcAft>
                      </a:pPr>
                      <a:r>
                        <a:rPr lang="en-US" sz="1400" b="1" dirty="0">
                          <a:solidFill>
                            <a:schemeClr val="accent2"/>
                          </a:solidFill>
                          <a:latin typeface="+mj-lt"/>
                          <a:ea typeface="Times New Roman"/>
                          <a:cs typeface="Times New Roman"/>
                        </a:rPr>
                        <a:t>60.7% </a:t>
                      </a:r>
                      <a:endParaRPr lang="en-US" sz="1400" dirty="0">
                        <a:solidFill>
                          <a:schemeClr val="accent2"/>
                        </a:solidFill>
                        <a:latin typeface="+mj-lt"/>
                        <a:ea typeface="Times New Roman"/>
                        <a:cs typeface="Times New Roman"/>
                      </a:endParaRPr>
                    </a:p>
                  </a:txBody>
                  <a:tcPr marL="182880"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marL="0" marR="0" algn="ctr">
                        <a:spcBef>
                          <a:spcPts val="0"/>
                        </a:spcBef>
                        <a:spcAft>
                          <a:spcPts val="0"/>
                        </a:spcAft>
                      </a:pPr>
                      <a:r>
                        <a:rPr lang="en-US" sz="1400" dirty="0">
                          <a:solidFill>
                            <a:srgbClr val="000000"/>
                          </a:solidFill>
                          <a:latin typeface="+mj-lt"/>
                          <a:ea typeface="Times New Roman"/>
                          <a:cs typeface="Times New Roman"/>
                        </a:rPr>
                        <a:t>38.2%</a:t>
                      </a:r>
                      <a:endParaRPr lang="en-US" sz="1400" dirty="0">
                        <a:latin typeface="+mj-lt"/>
                        <a:ea typeface="Times New Roman"/>
                        <a:cs typeface="Times New Roman"/>
                      </a:endParaRPr>
                    </a:p>
                  </a:txBody>
                  <a:tcPr marL="182880"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r>
              <a:tr h="40005">
                <a:tc rowSpan="4">
                  <a:txBody>
                    <a:bodyPr/>
                    <a:lstStyle/>
                    <a:p>
                      <a:pPr marL="0" marR="0" algn="l">
                        <a:spcBef>
                          <a:spcPts val="0"/>
                        </a:spcBef>
                        <a:spcAft>
                          <a:spcPts val="0"/>
                        </a:spcAft>
                      </a:pPr>
                      <a:r>
                        <a:rPr lang="en-US" sz="1400" dirty="0">
                          <a:latin typeface="+mj-lt"/>
                          <a:ea typeface="Times New Roman"/>
                          <a:cs typeface="Times New Roman"/>
                        </a:rPr>
                        <a:t>Household Income</a:t>
                      </a: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marL="0" marR="0" algn="l">
                        <a:spcBef>
                          <a:spcPts val="0"/>
                        </a:spcBef>
                        <a:spcAft>
                          <a:spcPts val="0"/>
                        </a:spcAft>
                      </a:pPr>
                      <a:r>
                        <a:rPr lang="en-US" sz="1400" dirty="0">
                          <a:latin typeface="+mj-lt"/>
                          <a:ea typeface="Times New Roman"/>
                          <a:cs typeface="Times New Roman"/>
                        </a:rPr>
                        <a:t>under 50K </a:t>
                      </a: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marL="0" marR="0" algn="ctr">
                        <a:spcBef>
                          <a:spcPts val="0"/>
                        </a:spcBef>
                        <a:spcAft>
                          <a:spcPts val="0"/>
                        </a:spcAft>
                      </a:pPr>
                      <a:r>
                        <a:rPr lang="en-US" sz="1400" dirty="0">
                          <a:solidFill>
                            <a:srgbClr val="000000"/>
                          </a:solidFill>
                          <a:latin typeface="+mj-lt"/>
                          <a:ea typeface="Times New Roman"/>
                          <a:cs typeface="Times New Roman"/>
                        </a:rPr>
                        <a:t>19.5%</a:t>
                      </a:r>
                      <a:endParaRPr lang="en-US" sz="1400" dirty="0">
                        <a:latin typeface="+mj-lt"/>
                        <a:ea typeface="Times New Roman"/>
                        <a:cs typeface="Times New Roman"/>
                      </a:endParaRPr>
                    </a:p>
                  </a:txBody>
                  <a:tcPr marL="182880"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marL="0" marR="0" algn="ctr">
                        <a:spcBef>
                          <a:spcPts val="0"/>
                        </a:spcBef>
                        <a:spcAft>
                          <a:spcPts val="0"/>
                        </a:spcAft>
                      </a:pPr>
                      <a:r>
                        <a:rPr lang="en-US" sz="1400" b="1" dirty="0">
                          <a:solidFill>
                            <a:schemeClr val="accent2"/>
                          </a:solidFill>
                          <a:latin typeface="+mj-lt"/>
                          <a:ea typeface="Times New Roman"/>
                          <a:cs typeface="Times New Roman"/>
                        </a:rPr>
                        <a:t>40.1% </a:t>
                      </a:r>
                    </a:p>
                  </a:txBody>
                  <a:tcPr marL="182880"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r>
              <a:tr h="40005">
                <a:tc vMerge="1">
                  <a:txBody>
                    <a:bodyPr/>
                    <a:lstStyle/>
                    <a:p>
                      <a:endParaRPr lang="en-US"/>
                    </a:p>
                  </a:txBody>
                  <a:tcPr/>
                </a:tc>
                <a:tc>
                  <a:txBody>
                    <a:bodyPr/>
                    <a:lstStyle/>
                    <a:p>
                      <a:pPr marL="0" marR="0" algn="l">
                        <a:spcBef>
                          <a:spcPts val="0"/>
                        </a:spcBef>
                        <a:spcAft>
                          <a:spcPts val="0"/>
                        </a:spcAft>
                      </a:pPr>
                      <a:r>
                        <a:rPr lang="en-US" sz="1400" dirty="0">
                          <a:latin typeface="+mj-lt"/>
                          <a:ea typeface="Times New Roman"/>
                          <a:cs typeface="Times New Roman"/>
                        </a:rPr>
                        <a:t>50-100K </a:t>
                      </a: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marL="0" marR="0" algn="ctr">
                        <a:spcBef>
                          <a:spcPts val="0"/>
                        </a:spcBef>
                        <a:spcAft>
                          <a:spcPts val="0"/>
                        </a:spcAft>
                      </a:pPr>
                      <a:r>
                        <a:rPr lang="en-US" sz="1400" b="1" dirty="0">
                          <a:solidFill>
                            <a:schemeClr val="accent2"/>
                          </a:solidFill>
                          <a:latin typeface="+mj-lt"/>
                          <a:ea typeface="Times New Roman"/>
                          <a:cs typeface="Times New Roman"/>
                        </a:rPr>
                        <a:t>37.2%</a:t>
                      </a:r>
                      <a:r>
                        <a:rPr lang="en-US" sz="1400" dirty="0">
                          <a:solidFill>
                            <a:schemeClr val="accent2"/>
                          </a:solidFill>
                          <a:latin typeface="+mj-lt"/>
                          <a:ea typeface="Times New Roman"/>
                          <a:cs typeface="Times New Roman"/>
                        </a:rPr>
                        <a:t> </a:t>
                      </a:r>
                    </a:p>
                  </a:txBody>
                  <a:tcPr marL="182880"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marL="0" marR="0" algn="ctr">
                        <a:spcBef>
                          <a:spcPts val="0"/>
                        </a:spcBef>
                        <a:spcAft>
                          <a:spcPts val="0"/>
                        </a:spcAft>
                      </a:pPr>
                      <a:r>
                        <a:rPr lang="en-US" sz="1400" dirty="0">
                          <a:solidFill>
                            <a:srgbClr val="000000"/>
                          </a:solidFill>
                          <a:latin typeface="+mj-lt"/>
                          <a:ea typeface="Times New Roman"/>
                          <a:cs typeface="Times New Roman"/>
                        </a:rPr>
                        <a:t>30.3%</a:t>
                      </a:r>
                      <a:endParaRPr lang="en-US" sz="1400" dirty="0">
                        <a:latin typeface="+mj-lt"/>
                        <a:ea typeface="Times New Roman"/>
                        <a:cs typeface="Times New Roman"/>
                      </a:endParaRPr>
                    </a:p>
                  </a:txBody>
                  <a:tcPr marL="182880"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r>
              <a:tr h="40005">
                <a:tc vMerge="1">
                  <a:txBody>
                    <a:bodyPr/>
                    <a:lstStyle/>
                    <a:p>
                      <a:endParaRPr lang="en-US"/>
                    </a:p>
                  </a:txBody>
                  <a:tcPr/>
                </a:tc>
                <a:tc>
                  <a:txBody>
                    <a:bodyPr/>
                    <a:lstStyle/>
                    <a:p>
                      <a:pPr marL="0" marR="0" algn="l">
                        <a:spcBef>
                          <a:spcPts val="0"/>
                        </a:spcBef>
                        <a:spcAft>
                          <a:spcPts val="0"/>
                        </a:spcAft>
                      </a:pPr>
                      <a:r>
                        <a:rPr lang="en-US" sz="1400" dirty="0">
                          <a:latin typeface="+mj-lt"/>
                          <a:ea typeface="Times New Roman"/>
                          <a:cs typeface="Times New Roman"/>
                        </a:rPr>
                        <a:t>100-200K </a:t>
                      </a: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marL="0" marR="0" algn="ctr">
                        <a:spcBef>
                          <a:spcPts val="0"/>
                        </a:spcBef>
                        <a:spcAft>
                          <a:spcPts val="0"/>
                        </a:spcAft>
                      </a:pPr>
                      <a:r>
                        <a:rPr lang="en-US" sz="1400" b="1" dirty="0">
                          <a:solidFill>
                            <a:schemeClr val="accent2"/>
                          </a:solidFill>
                          <a:latin typeface="+mj-lt"/>
                          <a:ea typeface="Times New Roman"/>
                          <a:cs typeface="Times New Roman"/>
                        </a:rPr>
                        <a:t>35.3%</a:t>
                      </a:r>
                      <a:r>
                        <a:rPr lang="en-US" sz="1400" b="1" baseline="30000" dirty="0">
                          <a:solidFill>
                            <a:schemeClr val="accent2"/>
                          </a:solidFill>
                          <a:latin typeface="+mj-lt"/>
                          <a:ea typeface="Times New Roman"/>
                          <a:cs typeface="Times New Roman"/>
                        </a:rPr>
                        <a:t> </a:t>
                      </a:r>
                      <a:endParaRPr lang="en-US" sz="1400" dirty="0">
                        <a:solidFill>
                          <a:schemeClr val="accent2"/>
                        </a:solidFill>
                        <a:latin typeface="+mj-lt"/>
                        <a:ea typeface="Times New Roman"/>
                        <a:cs typeface="Times New Roman"/>
                      </a:endParaRPr>
                    </a:p>
                  </a:txBody>
                  <a:tcPr marL="182880"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marL="0" marR="0" algn="ctr">
                        <a:spcBef>
                          <a:spcPts val="0"/>
                        </a:spcBef>
                        <a:spcAft>
                          <a:spcPts val="0"/>
                        </a:spcAft>
                      </a:pPr>
                      <a:r>
                        <a:rPr lang="en-US" sz="1400" dirty="0">
                          <a:solidFill>
                            <a:srgbClr val="000000"/>
                          </a:solidFill>
                          <a:latin typeface="+mj-lt"/>
                          <a:ea typeface="Times New Roman"/>
                          <a:cs typeface="Times New Roman"/>
                        </a:rPr>
                        <a:t>23.0%</a:t>
                      </a:r>
                      <a:endParaRPr lang="en-US" sz="1400" dirty="0">
                        <a:latin typeface="+mj-lt"/>
                        <a:ea typeface="Times New Roman"/>
                        <a:cs typeface="Times New Roman"/>
                      </a:endParaRPr>
                    </a:p>
                  </a:txBody>
                  <a:tcPr marL="182880"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r>
              <a:tr h="40005">
                <a:tc vMerge="1">
                  <a:txBody>
                    <a:bodyPr/>
                    <a:lstStyle/>
                    <a:p>
                      <a:endParaRPr lang="en-US"/>
                    </a:p>
                  </a:txBody>
                  <a:tcPr/>
                </a:tc>
                <a:tc>
                  <a:txBody>
                    <a:bodyPr/>
                    <a:lstStyle/>
                    <a:p>
                      <a:pPr marL="0" marR="0" algn="l">
                        <a:spcBef>
                          <a:spcPts val="0"/>
                        </a:spcBef>
                        <a:spcAft>
                          <a:spcPts val="0"/>
                        </a:spcAft>
                      </a:pPr>
                      <a:r>
                        <a:rPr lang="en-US" sz="1400" dirty="0">
                          <a:latin typeface="+mj-lt"/>
                          <a:ea typeface="Times New Roman"/>
                          <a:cs typeface="Times New Roman"/>
                        </a:rPr>
                        <a:t>200K or higher </a:t>
                      </a: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marL="0" marR="0" algn="ctr">
                        <a:spcBef>
                          <a:spcPts val="0"/>
                        </a:spcBef>
                        <a:spcAft>
                          <a:spcPts val="0"/>
                        </a:spcAft>
                      </a:pPr>
                      <a:r>
                        <a:rPr lang="en-US" sz="1400" dirty="0">
                          <a:solidFill>
                            <a:srgbClr val="000000"/>
                          </a:solidFill>
                          <a:latin typeface="+mj-lt"/>
                          <a:ea typeface="Times New Roman"/>
                          <a:cs typeface="Times New Roman"/>
                        </a:rPr>
                        <a:t>8.0%</a:t>
                      </a:r>
                      <a:endParaRPr lang="en-US" sz="1400" dirty="0">
                        <a:latin typeface="+mj-lt"/>
                        <a:ea typeface="Times New Roman"/>
                        <a:cs typeface="Times New Roman"/>
                      </a:endParaRPr>
                    </a:p>
                  </a:txBody>
                  <a:tcPr marL="182880"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marL="0" marR="0" algn="ctr">
                        <a:spcBef>
                          <a:spcPts val="0"/>
                        </a:spcBef>
                        <a:spcAft>
                          <a:spcPts val="0"/>
                        </a:spcAft>
                      </a:pPr>
                      <a:r>
                        <a:rPr lang="en-US" sz="1400" dirty="0">
                          <a:solidFill>
                            <a:srgbClr val="000000"/>
                          </a:solidFill>
                          <a:latin typeface="+mj-lt"/>
                          <a:ea typeface="Times New Roman"/>
                          <a:cs typeface="Times New Roman"/>
                        </a:rPr>
                        <a:t>6.6%</a:t>
                      </a:r>
                      <a:endParaRPr lang="en-US" sz="1400" dirty="0">
                        <a:latin typeface="+mj-lt"/>
                        <a:ea typeface="Times New Roman"/>
                        <a:cs typeface="Times New Roman"/>
                      </a:endParaRPr>
                    </a:p>
                  </a:txBody>
                  <a:tcPr marL="182880"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r>
              <a:tr h="40005">
                <a:tc>
                  <a:txBody>
                    <a:bodyPr/>
                    <a:lstStyle/>
                    <a:p>
                      <a:pPr marL="0" marR="0" algn="l">
                        <a:spcBef>
                          <a:spcPts val="0"/>
                        </a:spcBef>
                        <a:spcAft>
                          <a:spcPts val="0"/>
                        </a:spcAft>
                      </a:pPr>
                      <a:r>
                        <a:rPr lang="en-US" sz="1400" dirty="0">
                          <a:latin typeface="+mj-lt"/>
                          <a:ea typeface="Times New Roman"/>
                          <a:cs typeface="Times New Roman"/>
                        </a:rPr>
                        <a:t>Gender</a:t>
                      </a: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marL="0" marR="0" algn="l">
                        <a:spcBef>
                          <a:spcPts val="0"/>
                        </a:spcBef>
                        <a:spcAft>
                          <a:spcPts val="0"/>
                        </a:spcAft>
                      </a:pPr>
                      <a:r>
                        <a:rPr lang="en-US" sz="1400" dirty="0">
                          <a:latin typeface="+mj-lt"/>
                          <a:ea typeface="Times New Roman"/>
                          <a:cs typeface="Times New Roman"/>
                        </a:rPr>
                        <a:t>Female </a:t>
                      </a: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marL="0" marR="0" algn="ctr">
                        <a:spcBef>
                          <a:spcPts val="0"/>
                        </a:spcBef>
                        <a:spcAft>
                          <a:spcPts val="0"/>
                        </a:spcAft>
                      </a:pPr>
                      <a:r>
                        <a:rPr lang="en-US" sz="1400" b="1" dirty="0">
                          <a:solidFill>
                            <a:schemeClr val="accent2"/>
                          </a:solidFill>
                          <a:latin typeface="+mj-lt"/>
                          <a:ea typeface="Times New Roman"/>
                          <a:cs typeface="Times New Roman"/>
                        </a:rPr>
                        <a:t>55.9%</a:t>
                      </a:r>
                      <a:r>
                        <a:rPr lang="en-US" sz="1400" dirty="0">
                          <a:solidFill>
                            <a:schemeClr val="accent2"/>
                          </a:solidFill>
                          <a:latin typeface="+mj-lt"/>
                          <a:ea typeface="Times New Roman"/>
                          <a:cs typeface="Times New Roman"/>
                        </a:rPr>
                        <a:t> </a:t>
                      </a:r>
                    </a:p>
                  </a:txBody>
                  <a:tcPr marL="182880"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marL="0" marR="0" algn="ctr">
                        <a:spcBef>
                          <a:spcPts val="0"/>
                        </a:spcBef>
                        <a:spcAft>
                          <a:spcPts val="0"/>
                        </a:spcAft>
                      </a:pPr>
                      <a:r>
                        <a:rPr lang="en-US" sz="1400" dirty="0">
                          <a:solidFill>
                            <a:srgbClr val="000000"/>
                          </a:solidFill>
                          <a:latin typeface="+mj-lt"/>
                          <a:ea typeface="Times New Roman"/>
                          <a:cs typeface="Times New Roman"/>
                        </a:rPr>
                        <a:t>51.4%</a:t>
                      </a:r>
                      <a:endParaRPr lang="en-US" sz="1400" dirty="0">
                        <a:latin typeface="+mj-lt"/>
                        <a:ea typeface="Times New Roman"/>
                        <a:cs typeface="Times New Roman"/>
                      </a:endParaRPr>
                    </a:p>
                  </a:txBody>
                  <a:tcPr marL="182880"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r>
              <a:tr h="40005">
                <a:tc>
                  <a:txBody>
                    <a:bodyPr/>
                    <a:lstStyle/>
                    <a:p>
                      <a:pPr marL="0" marR="0" algn="l">
                        <a:spcBef>
                          <a:spcPts val="0"/>
                        </a:spcBef>
                        <a:spcAft>
                          <a:spcPts val="0"/>
                        </a:spcAft>
                      </a:pPr>
                      <a:r>
                        <a:rPr lang="en-US" sz="1400" dirty="0">
                          <a:latin typeface="+mj-lt"/>
                          <a:ea typeface="Times New Roman"/>
                          <a:cs typeface="Times New Roman"/>
                        </a:rPr>
                        <a:t>Race</a:t>
                      </a: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r>
                        <a:rPr lang="en-US" sz="1400" dirty="0">
                          <a:latin typeface="+mj-lt"/>
                          <a:ea typeface="Times New Roman"/>
                          <a:cs typeface="Times New Roman"/>
                        </a:rPr>
                        <a:t>White</a:t>
                      </a: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400" b="1" dirty="0">
                          <a:solidFill>
                            <a:schemeClr val="accent2"/>
                          </a:solidFill>
                          <a:latin typeface="+mj-lt"/>
                          <a:ea typeface="Times New Roman"/>
                          <a:cs typeface="Times New Roman"/>
                        </a:rPr>
                        <a:t>96.3%</a:t>
                      </a:r>
                      <a:r>
                        <a:rPr lang="en-US" sz="1400" b="1" baseline="30000" dirty="0">
                          <a:solidFill>
                            <a:schemeClr val="accent2"/>
                          </a:solidFill>
                          <a:latin typeface="+mj-lt"/>
                          <a:ea typeface="Times New Roman"/>
                          <a:cs typeface="Times New Roman"/>
                        </a:rPr>
                        <a:t> </a:t>
                      </a:r>
                      <a:endParaRPr lang="en-US" sz="1400" dirty="0">
                        <a:solidFill>
                          <a:schemeClr val="accent2"/>
                        </a:solidFill>
                        <a:latin typeface="+mj-lt"/>
                        <a:ea typeface="Times New Roman"/>
                        <a:cs typeface="Times New Roman"/>
                      </a:endParaRPr>
                    </a:p>
                  </a:txBody>
                  <a:tcPr marL="182880"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400" dirty="0">
                          <a:solidFill>
                            <a:srgbClr val="000000"/>
                          </a:solidFill>
                          <a:latin typeface="+mj-lt"/>
                          <a:ea typeface="Times New Roman"/>
                          <a:cs typeface="Times New Roman"/>
                        </a:rPr>
                        <a:t>82.4%</a:t>
                      </a:r>
                      <a:endParaRPr lang="en-US" sz="1400" dirty="0">
                        <a:latin typeface="+mj-lt"/>
                        <a:ea typeface="Times New Roman"/>
                        <a:cs typeface="Times New Roman"/>
                      </a:endParaRPr>
                    </a:p>
                  </a:txBody>
                  <a:tcPr marL="182880"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005">
                <a:tc gridSpan="4">
                  <a:txBody>
                    <a:bodyPr/>
                    <a:lstStyle/>
                    <a:p>
                      <a:pPr marL="0" marR="0" algn="l">
                        <a:spcBef>
                          <a:spcPts val="0"/>
                        </a:spcBef>
                        <a:spcAft>
                          <a:spcPts val="0"/>
                        </a:spcAft>
                      </a:pPr>
                      <a:r>
                        <a:rPr lang="en-US" sz="1400" b="1" dirty="0">
                          <a:latin typeface="+mj-lt"/>
                          <a:ea typeface="Times New Roman"/>
                          <a:cs typeface="Times New Roman"/>
                        </a:rPr>
                        <a:t>Housing</a:t>
                      </a:r>
                      <a:endParaRPr lang="en-US" sz="1400" dirty="0">
                        <a:latin typeface="+mj-lt"/>
                        <a:ea typeface="Times New Roman"/>
                        <a:cs typeface="Times New Roman"/>
                      </a:endParaRP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c hMerge="1">
                  <a:txBody>
                    <a:bodyPr/>
                    <a:lstStyle/>
                    <a:p>
                      <a:endParaRPr lang="en-US"/>
                    </a:p>
                  </a:txBody>
                  <a:tcPr/>
                </a:tc>
                <a:tc hMerge="1">
                  <a:txBody>
                    <a:bodyPr/>
                    <a:lstStyle/>
                    <a:p>
                      <a:endParaRPr lang="en-US" sz="1400" dirty="0">
                        <a:latin typeface="+mj-lt"/>
                      </a:endParaRP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c hMerge="1">
                  <a:txBody>
                    <a:bodyPr/>
                    <a:lstStyle/>
                    <a:p>
                      <a:endParaRPr lang="en-US" sz="1400" dirty="0">
                        <a:latin typeface="+mj-lt"/>
                      </a:endParaRP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r>
              <a:tr h="40005">
                <a:tc>
                  <a:txBody>
                    <a:bodyPr/>
                    <a:lstStyle/>
                    <a:p>
                      <a:pPr marL="0" marR="0" algn="l">
                        <a:spcBef>
                          <a:spcPts val="0"/>
                        </a:spcBef>
                        <a:spcAft>
                          <a:spcPts val="0"/>
                        </a:spcAft>
                      </a:pPr>
                      <a:r>
                        <a:rPr lang="en-US" sz="1400" dirty="0">
                          <a:latin typeface="+mj-lt"/>
                          <a:ea typeface="Times New Roman"/>
                          <a:cs typeface="Times New Roman"/>
                        </a:rPr>
                        <a:t>Homeownership</a:t>
                      </a: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marL="0" marR="0" algn="l">
                        <a:spcBef>
                          <a:spcPts val="0"/>
                        </a:spcBef>
                        <a:spcAft>
                          <a:spcPts val="0"/>
                        </a:spcAft>
                      </a:pPr>
                      <a:r>
                        <a:rPr lang="en-US" sz="1400" dirty="0">
                          <a:latin typeface="+mj-lt"/>
                          <a:ea typeface="Times New Roman"/>
                          <a:cs typeface="Times New Roman"/>
                        </a:rPr>
                        <a:t>Own</a:t>
                      </a: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marL="0" marR="0" algn="ctr">
                        <a:spcBef>
                          <a:spcPts val="0"/>
                        </a:spcBef>
                        <a:spcAft>
                          <a:spcPts val="0"/>
                        </a:spcAft>
                      </a:pPr>
                      <a:r>
                        <a:rPr lang="en-US" sz="1400" b="1" dirty="0">
                          <a:solidFill>
                            <a:schemeClr val="accent2"/>
                          </a:solidFill>
                          <a:latin typeface="+mj-lt"/>
                          <a:ea typeface="Times New Roman"/>
                          <a:cs typeface="Times New Roman"/>
                        </a:rPr>
                        <a:t>97.2%</a:t>
                      </a:r>
                      <a:r>
                        <a:rPr lang="en-US" sz="1400" b="1" baseline="30000" dirty="0">
                          <a:solidFill>
                            <a:schemeClr val="accent2"/>
                          </a:solidFill>
                          <a:latin typeface="+mj-lt"/>
                          <a:ea typeface="Times New Roman"/>
                          <a:cs typeface="Times New Roman"/>
                        </a:rPr>
                        <a:t> </a:t>
                      </a:r>
                      <a:endParaRPr lang="en-US" sz="1400" dirty="0">
                        <a:solidFill>
                          <a:schemeClr val="accent2"/>
                        </a:solidFill>
                        <a:latin typeface="+mj-lt"/>
                        <a:ea typeface="Times New Roman"/>
                        <a:cs typeface="Times New Roman"/>
                      </a:endParaRPr>
                    </a:p>
                  </a:txBody>
                  <a:tcPr marL="182880"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marL="0" marR="0" algn="ctr">
                        <a:spcBef>
                          <a:spcPts val="0"/>
                        </a:spcBef>
                        <a:spcAft>
                          <a:spcPts val="0"/>
                        </a:spcAft>
                      </a:pPr>
                      <a:r>
                        <a:rPr lang="en-US" sz="1400" dirty="0">
                          <a:solidFill>
                            <a:srgbClr val="000000"/>
                          </a:solidFill>
                          <a:latin typeface="+mj-lt"/>
                          <a:ea typeface="Times New Roman"/>
                          <a:cs typeface="Times New Roman"/>
                        </a:rPr>
                        <a:t>64.2%</a:t>
                      </a:r>
                      <a:endParaRPr lang="en-US" sz="1400" dirty="0">
                        <a:latin typeface="+mj-lt"/>
                        <a:ea typeface="Times New Roman"/>
                        <a:cs typeface="Times New Roman"/>
                      </a:endParaRPr>
                    </a:p>
                  </a:txBody>
                  <a:tcPr marL="182880"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r>
              <a:tr h="177165">
                <a:tc>
                  <a:txBody>
                    <a:bodyPr/>
                    <a:lstStyle/>
                    <a:p>
                      <a:pPr marL="0" marR="0" algn="l">
                        <a:spcBef>
                          <a:spcPts val="0"/>
                        </a:spcBef>
                        <a:spcAft>
                          <a:spcPts val="0"/>
                        </a:spcAft>
                      </a:pPr>
                      <a:r>
                        <a:rPr lang="en-US" sz="1400" dirty="0">
                          <a:latin typeface="+mj-lt"/>
                          <a:ea typeface="Times New Roman"/>
                          <a:cs typeface="Times New Roman"/>
                        </a:rPr>
                        <a:t>Housing type</a:t>
                      </a: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marL="0" marR="0" algn="l">
                        <a:spcBef>
                          <a:spcPts val="0"/>
                        </a:spcBef>
                        <a:spcAft>
                          <a:spcPts val="0"/>
                        </a:spcAft>
                      </a:pPr>
                      <a:r>
                        <a:rPr lang="en-US" sz="1400" dirty="0">
                          <a:latin typeface="+mj-lt"/>
                          <a:ea typeface="Times New Roman"/>
                          <a:cs typeface="Times New Roman"/>
                        </a:rPr>
                        <a:t>Single-family detached</a:t>
                      </a: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marL="0" marR="0" algn="ctr">
                        <a:spcBef>
                          <a:spcPts val="0"/>
                        </a:spcBef>
                        <a:spcAft>
                          <a:spcPts val="0"/>
                        </a:spcAft>
                      </a:pPr>
                      <a:r>
                        <a:rPr lang="en-US" sz="1400" b="1" dirty="0">
                          <a:solidFill>
                            <a:schemeClr val="accent2"/>
                          </a:solidFill>
                          <a:latin typeface="+mj-lt"/>
                          <a:ea typeface="Times New Roman"/>
                          <a:cs typeface="Times New Roman"/>
                        </a:rPr>
                        <a:t>93.6% </a:t>
                      </a:r>
                      <a:endParaRPr lang="en-US" sz="1400" dirty="0">
                        <a:solidFill>
                          <a:schemeClr val="accent2"/>
                        </a:solidFill>
                        <a:latin typeface="+mj-lt"/>
                        <a:ea typeface="Times New Roman"/>
                        <a:cs typeface="Times New Roman"/>
                      </a:endParaRPr>
                    </a:p>
                  </a:txBody>
                  <a:tcPr marL="182880"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marL="0" marR="0" algn="ctr">
                        <a:spcBef>
                          <a:spcPts val="0"/>
                        </a:spcBef>
                        <a:spcAft>
                          <a:spcPts val="0"/>
                        </a:spcAft>
                      </a:pPr>
                      <a:r>
                        <a:rPr lang="en-US" sz="1400" dirty="0">
                          <a:solidFill>
                            <a:srgbClr val="000000"/>
                          </a:solidFill>
                          <a:latin typeface="+mj-lt"/>
                          <a:ea typeface="Times New Roman"/>
                          <a:cs typeface="Times New Roman"/>
                        </a:rPr>
                        <a:t>52.4%</a:t>
                      </a:r>
                      <a:endParaRPr lang="en-US" sz="1400" dirty="0">
                        <a:latin typeface="+mj-lt"/>
                        <a:ea typeface="Times New Roman"/>
                        <a:cs typeface="Times New Roman"/>
                      </a:endParaRPr>
                    </a:p>
                  </a:txBody>
                  <a:tcPr marL="182880"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r>
              <a:tr h="40005">
                <a:tc rowSpan="2">
                  <a:txBody>
                    <a:bodyPr/>
                    <a:lstStyle/>
                    <a:p>
                      <a:pPr marL="0" marR="0" algn="l">
                        <a:spcBef>
                          <a:spcPts val="0"/>
                        </a:spcBef>
                        <a:spcAft>
                          <a:spcPts val="0"/>
                        </a:spcAft>
                      </a:pPr>
                      <a:r>
                        <a:rPr lang="en-US" sz="1400" dirty="0">
                          <a:latin typeface="+mj-lt"/>
                          <a:ea typeface="Times New Roman"/>
                          <a:cs typeface="Times New Roman"/>
                        </a:rPr>
                        <a:t>Home size</a:t>
                      </a: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marL="0" marR="0" algn="l">
                        <a:spcBef>
                          <a:spcPts val="0"/>
                        </a:spcBef>
                        <a:spcAft>
                          <a:spcPts val="0"/>
                        </a:spcAft>
                      </a:pPr>
                      <a:r>
                        <a:rPr lang="en-US" sz="1400" dirty="0">
                          <a:latin typeface="+mj-lt"/>
                          <a:ea typeface="Times New Roman"/>
                          <a:cs typeface="Times New Roman"/>
                        </a:rPr>
                        <a:t>Median Square </a:t>
                      </a:r>
                      <a:r>
                        <a:rPr lang="en-US" sz="1400" dirty="0" smtClean="0">
                          <a:latin typeface="+mj-lt"/>
                          <a:ea typeface="Times New Roman"/>
                          <a:cs typeface="Times New Roman"/>
                        </a:rPr>
                        <a:t>Feet</a:t>
                      </a:r>
                      <a:endParaRPr lang="en-US" sz="1400" dirty="0">
                        <a:latin typeface="+mj-lt"/>
                        <a:ea typeface="Times New Roman"/>
                        <a:cs typeface="Times New Roman"/>
                      </a:endParaRP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marL="0" marR="0" algn="ctr">
                        <a:spcBef>
                          <a:spcPts val="0"/>
                        </a:spcBef>
                        <a:spcAft>
                          <a:spcPts val="0"/>
                        </a:spcAft>
                      </a:pPr>
                      <a:r>
                        <a:rPr lang="en-US" sz="1400" i="1" dirty="0">
                          <a:solidFill>
                            <a:srgbClr val="000000"/>
                          </a:solidFill>
                          <a:latin typeface="+mj-lt"/>
                          <a:ea typeface="Times New Roman"/>
                          <a:cs typeface="Times New Roman"/>
                        </a:rPr>
                        <a:t>2,200 </a:t>
                      </a:r>
                      <a:endParaRPr lang="en-US" sz="1400" dirty="0">
                        <a:latin typeface="+mj-lt"/>
                        <a:ea typeface="Times New Roman"/>
                        <a:cs typeface="Times New Roman"/>
                      </a:endParaRPr>
                    </a:p>
                  </a:txBody>
                  <a:tcPr marL="182880"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marL="0" marR="0" algn="ctr">
                        <a:spcBef>
                          <a:spcPts val="0"/>
                        </a:spcBef>
                        <a:spcAft>
                          <a:spcPts val="0"/>
                        </a:spcAft>
                      </a:pPr>
                      <a:r>
                        <a:rPr lang="en-US" sz="1400" i="1" dirty="0">
                          <a:solidFill>
                            <a:srgbClr val="000000"/>
                          </a:solidFill>
                          <a:latin typeface="+mj-lt"/>
                          <a:ea typeface="Times New Roman"/>
                          <a:cs typeface="Times New Roman"/>
                        </a:rPr>
                        <a:t>2,199</a:t>
                      </a:r>
                      <a:endParaRPr lang="en-US" sz="1400" dirty="0">
                        <a:latin typeface="+mj-lt"/>
                        <a:ea typeface="Times New Roman"/>
                        <a:cs typeface="Times New Roman"/>
                      </a:endParaRPr>
                    </a:p>
                  </a:txBody>
                  <a:tcPr marL="182880"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r>
              <a:tr h="40005">
                <a:tc vMerge="1">
                  <a:txBody>
                    <a:bodyPr/>
                    <a:lstStyle/>
                    <a:p>
                      <a:endParaRPr lang="en-US"/>
                    </a:p>
                  </a:txBody>
                  <a:tcPr/>
                </a:tc>
                <a:tc>
                  <a:txBody>
                    <a:bodyPr/>
                    <a:lstStyle/>
                    <a:p>
                      <a:pPr marL="0" marR="0" algn="l">
                        <a:spcBef>
                          <a:spcPts val="0"/>
                        </a:spcBef>
                        <a:spcAft>
                          <a:spcPts val="0"/>
                        </a:spcAft>
                      </a:pPr>
                      <a:r>
                        <a:rPr lang="en-US" sz="1400" dirty="0">
                          <a:latin typeface="+mj-lt"/>
                          <a:ea typeface="Times New Roman"/>
                          <a:cs typeface="Times New Roman"/>
                        </a:rPr>
                        <a:t>Average Square Feet</a:t>
                      </a: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marL="0" marR="0" algn="ctr">
                        <a:spcBef>
                          <a:spcPts val="0"/>
                        </a:spcBef>
                        <a:spcAft>
                          <a:spcPts val="0"/>
                        </a:spcAft>
                      </a:pPr>
                      <a:r>
                        <a:rPr lang="en-US" sz="1400" i="1" dirty="0">
                          <a:solidFill>
                            <a:srgbClr val="000000"/>
                          </a:solidFill>
                          <a:latin typeface="+mj-lt"/>
                          <a:ea typeface="Times New Roman"/>
                          <a:cs typeface="Times New Roman"/>
                        </a:rPr>
                        <a:t>3,471 </a:t>
                      </a:r>
                      <a:endParaRPr lang="en-US" sz="1400" dirty="0">
                        <a:latin typeface="+mj-lt"/>
                        <a:ea typeface="Times New Roman"/>
                        <a:cs typeface="Times New Roman"/>
                      </a:endParaRPr>
                    </a:p>
                  </a:txBody>
                  <a:tcPr marL="182880"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marL="0" marR="0" algn="ctr">
                        <a:spcBef>
                          <a:spcPts val="0"/>
                        </a:spcBef>
                        <a:spcAft>
                          <a:spcPts val="0"/>
                        </a:spcAft>
                      </a:pPr>
                      <a:r>
                        <a:rPr lang="en-US" sz="1400" i="1" dirty="0">
                          <a:solidFill>
                            <a:srgbClr val="000000"/>
                          </a:solidFill>
                          <a:latin typeface="+mj-lt"/>
                          <a:ea typeface="Times New Roman"/>
                          <a:cs typeface="Times New Roman"/>
                        </a:rPr>
                        <a:t>n/a</a:t>
                      </a:r>
                      <a:endParaRPr lang="en-US" sz="1400" dirty="0">
                        <a:latin typeface="+mj-lt"/>
                        <a:ea typeface="Times New Roman"/>
                        <a:cs typeface="Times New Roman"/>
                      </a:endParaRPr>
                    </a:p>
                  </a:txBody>
                  <a:tcPr marL="182880"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r>
              <a:tr h="40005">
                <a:tc rowSpan="3">
                  <a:txBody>
                    <a:bodyPr/>
                    <a:lstStyle/>
                    <a:p>
                      <a:pPr marL="0" marR="0" algn="l">
                        <a:spcBef>
                          <a:spcPts val="0"/>
                        </a:spcBef>
                        <a:spcAft>
                          <a:spcPts val="0"/>
                        </a:spcAft>
                      </a:pPr>
                      <a:r>
                        <a:rPr lang="en-US" sz="1400" dirty="0">
                          <a:latin typeface="+mj-lt"/>
                          <a:ea typeface="Times New Roman"/>
                          <a:cs typeface="Times New Roman"/>
                        </a:rPr>
                        <a:t>Age of home</a:t>
                      </a: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r>
                        <a:rPr lang="en-US" sz="1400" dirty="0">
                          <a:latin typeface="+mj-lt"/>
                          <a:ea typeface="Times New Roman"/>
                          <a:cs typeface="Times New Roman"/>
                        </a:rPr>
                        <a:t>Before 1960 </a:t>
                      </a: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marL="0" marR="0" algn="ctr">
                        <a:spcBef>
                          <a:spcPts val="0"/>
                        </a:spcBef>
                        <a:spcAft>
                          <a:spcPts val="0"/>
                        </a:spcAft>
                      </a:pPr>
                      <a:r>
                        <a:rPr lang="en-US" sz="1400" dirty="0">
                          <a:solidFill>
                            <a:srgbClr val="000000"/>
                          </a:solidFill>
                          <a:latin typeface="+mj-lt"/>
                          <a:ea typeface="Times New Roman"/>
                          <a:cs typeface="Times New Roman"/>
                        </a:rPr>
                        <a:t>48.0%</a:t>
                      </a:r>
                      <a:endParaRPr lang="en-US" sz="1400" dirty="0">
                        <a:latin typeface="+mj-lt"/>
                        <a:ea typeface="Times New Roman"/>
                        <a:cs typeface="Times New Roman"/>
                      </a:endParaRPr>
                    </a:p>
                  </a:txBody>
                  <a:tcPr marL="182880"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marL="0" marR="0" algn="ctr">
                        <a:spcBef>
                          <a:spcPts val="0"/>
                        </a:spcBef>
                        <a:spcAft>
                          <a:spcPts val="0"/>
                        </a:spcAft>
                      </a:pPr>
                      <a:r>
                        <a:rPr lang="en-US" sz="1400" b="1" dirty="0">
                          <a:solidFill>
                            <a:schemeClr val="accent2"/>
                          </a:solidFill>
                          <a:latin typeface="+mj-lt"/>
                          <a:ea typeface="Times New Roman"/>
                          <a:cs typeface="Times New Roman"/>
                        </a:rPr>
                        <a:t>53.2</a:t>
                      </a:r>
                      <a:r>
                        <a:rPr lang="en-US" sz="1400" b="1" dirty="0" smtClean="0">
                          <a:solidFill>
                            <a:schemeClr val="accent2"/>
                          </a:solidFill>
                          <a:latin typeface="+mj-lt"/>
                          <a:ea typeface="Times New Roman"/>
                          <a:cs typeface="Times New Roman"/>
                        </a:rPr>
                        <a:t>%</a:t>
                      </a:r>
                      <a:endParaRPr lang="en-US" sz="1400" b="1" dirty="0">
                        <a:solidFill>
                          <a:schemeClr val="accent2"/>
                        </a:solidFill>
                        <a:latin typeface="+mj-lt"/>
                        <a:ea typeface="Times New Roman"/>
                        <a:cs typeface="Times New Roman"/>
                      </a:endParaRPr>
                    </a:p>
                  </a:txBody>
                  <a:tcPr marL="182880"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r>
              <a:tr h="40005">
                <a:tc vMerge="1">
                  <a:txBody>
                    <a:bodyPr/>
                    <a:lstStyle/>
                    <a:p>
                      <a:endParaRPr lang="en-US"/>
                    </a:p>
                  </a:txBody>
                  <a:tcPr/>
                </a:tc>
                <a:tc>
                  <a:txBody>
                    <a:bodyPr/>
                    <a:lstStyle/>
                    <a:p>
                      <a:pPr marL="0" marR="0" algn="l">
                        <a:spcBef>
                          <a:spcPts val="0"/>
                        </a:spcBef>
                        <a:spcAft>
                          <a:spcPts val="0"/>
                        </a:spcAft>
                      </a:pPr>
                      <a:r>
                        <a:rPr lang="en-US" sz="1400" dirty="0">
                          <a:latin typeface="+mj-lt"/>
                          <a:ea typeface="Times New Roman"/>
                          <a:cs typeface="Times New Roman"/>
                        </a:rPr>
                        <a:t>1960-1989 </a:t>
                      </a: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marL="0" marR="0" algn="ctr">
                        <a:spcBef>
                          <a:spcPts val="0"/>
                        </a:spcBef>
                        <a:spcAft>
                          <a:spcPts val="0"/>
                        </a:spcAft>
                      </a:pPr>
                      <a:r>
                        <a:rPr lang="en-US" sz="1400" b="1" dirty="0">
                          <a:solidFill>
                            <a:schemeClr val="accent2"/>
                          </a:solidFill>
                          <a:latin typeface="+mj-lt"/>
                          <a:ea typeface="Times New Roman"/>
                          <a:cs typeface="Times New Roman"/>
                        </a:rPr>
                        <a:t>36.8%</a:t>
                      </a:r>
                      <a:r>
                        <a:rPr lang="en-US" sz="1400" b="1" baseline="30000" dirty="0">
                          <a:solidFill>
                            <a:schemeClr val="accent2"/>
                          </a:solidFill>
                          <a:latin typeface="+mj-lt"/>
                          <a:ea typeface="Times New Roman"/>
                          <a:cs typeface="Times New Roman"/>
                        </a:rPr>
                        <a:t> </a:t>
                      </a:r>
                      <a:endParaRPr lang="en-US" sz="1400" dirty="0">
                        <a:solidFill>
                          <a:schemeClr val="accent2"/>
                        </a:solidFill>
                        <a:latin typeface="+mj-lt"/>
                        <a:ea typeface="Times New Roman"/>
                        <a:cs typeface="Times New Roman"/>
                      </a:endParaRPr>
                    </a:p>
                  </a:txBody>
                  <a:tcPr marL="182880"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marL="0" marR="0" algn="ctr">
                        <a:spcBef>
                          <a:spcPts val="0"/>
                        </a:spcBef>
                        <a:spcAft>
                          <a:spcPts val="0"/>
                        </a:spcAft>
                      </a:pPr>
                      <a:r>
                        <a:rPr lang="en-US" sz="1400" dirty="0">
                          <a:solidFill>
                            <a:srgbClr val="000000"/>
                          </a:solidFill>
                          <a:latin typeface="+mj-lt"/>
                          <a:ea typeface="Times New Roman"/>
                          <a:cs typeface="Times New Roman"/>
                        </a:rPr>
                        <a:t>33.3</a:t>
                      </a:r>
                      <a:r>
                        <a:rPr lang="en-US" sz="1400" dirty="0" smtClean="0">
                          <a:solidFill>
                            <a:srgbClr val="000000"/>
                          </a:solidFill>
                          <a:latin typeface="+mj-lt"/>
                          <a:ea typeface="Times New Roman"/>
                          <a:cs typeface="Times New Roman"/>
                        </a:rPr>
                        <a:t>%</a:t>
                      </a:r>
                      <a:endParaRPr lang="en-US" sz="1400" dirty="0">
                        <a:latin typeface="+mj-lt"/>
                        <a:ea typeface="Times New Roman"/>
                        <a:cs typeface="Times New Roman"/>
                      </a:endParaRPr>
                    </a:p>
                  </a:txBody>
                  <a:tcPr marL="182880"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r>
              <a:tr h="40005">
                <a:tc vMerge="1">
                  <a:txBody>
                    <a:bodyPr/>
                    <a:lstStyle/>
                    <a:p>
                      <a:endParaRPr lang="en-US"/>
                    </a:p>
                  </a:txBody>
                  <a:tcPr/>
                </a:tc>
                <a:tc>
                  <a:txBody>
                    <a:bodyPr/>
                    <a:lstStyle/>
                    <a:p>
                      <a:pPr marL="0" marR="0" algn="l">
                        <a:spcBef>
                          <a:spcPts val="0"/>
                        </a:spcBef>
                        <a:spcAft>
                          <a:spcPts val="0"/>
                        </a:spcAft>
                      </a:pPr>
                      <a:r>
                        <a:rPr lang="en-US" sz="1400" dirty="0">
                          <a:latin typeface="+mj-lt"/>
                          <a:ea typeface="Times New Roman"/>
                          <a:cs typeface="Times New Roman"/>
                        </a:rPr>
                        <a:t>1990 or later </a:t>
                      </a: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400" dirty="0">
                          <a:solidFill>
                            <a:srgbClr val="000000"/>
                          </a:solidFill>
                          <a:latin typeface="+mj-lt"/>
                          <a:ea typeface="Times New Roman"/>
                          <a:cs typeface="Times New Roman"/>
                        </a:rPr>
                        <a:t>15.3% </a:t>
                      </a:r>
                      <a:endParaRPr lang="en-US" sz="1400" dirty="0">
                        <a:latin typeface="+mj-lt"/>
                        <a:ea typeface="Times New Roman"/>
                        <a:cs typeface="Times New Roman"/>
                      </a:endParaRPr>
                    </a:p>
                  </a:txBody>
                  <a:tcPr marL="182880"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400" dirty="0">
                          <a:solidFill>
                            <a:srgbClr val="000000"/>
                          </a:solidFill>
                          <a:latin typeface="+mj-lt"/>
                          <a:ea typeface="Times New Roman"/>
                          <a:cs typeface="Times New Roman"/>
                        </a:rPr>
                        <a:t>13.6%</a:t>
                      </a:r>
                      <a:endParaRPr lang="en-US" sz="1400" dirty="0">
                        <a:latin typeface="+mj-lt"/>
                        <a:ea typeface="Times New Roman"/>
                        <a:cs typeface="Times New Roman"/>
                      </a:endParaRPr>
                    </a:p>
                  </a:txBody>
                  <a:tcPr marL="182880"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 name="Slide Number Placeholder 3"/>
          <p:cNvSpPr>
            <a:spLocks noGrp="1"/>
          </p:cNvSpPr>
          <p:nvPr>
            <p:ph type="sldNum" sz="quarter" idx="12"/>
          </p:nvPr>
        </p:nvSpPr>
        <p:spPr/>
        <p:txBody>
          <a:bodyPr/>
          <a:lstStyle/>
          <a:p>
            <a:fld id="{5A31F0E8-EADC-4FEF-894E-51FA5CAD4A1A}" type="slidenum">
              <a:rPr lang="en-US" smtClean="0"/>
              <a:pPr/>
              <a:t>32</a:t>
            </a:fld>
            <a:endParaRPr lang="en-US" dirty="0"/>
          </a:p>
        </p:txBody>
      </p:sp>
      <p:sp>
        <p:nvSpPr>
          <p:cNvPr id="5" name="Title 4"/>
          <p:cNvSpPr>
            <a:spLocks noGrp="1"/>
          </p:cNvSpPr>
          <p:nvPr>
            <p:ph type="title"/>
          </p:nvPr>
        </p:nvSpPr>
        <p:spPr>
          <a:xfrm>
            <a:off x="152400" y="274638"/>
            <a:ext cx="8534400" cy="1143000"/>
          </a:xfrm>
        </p:spPr>
        <p:txBody>
          <a:bodyPr>
            <a:noAutofit/>
          </a:bodyPr>
          <a:lstStyle/>
          <a:p>
            <a:r>
              <a:rPr lang="en-US" sz="3600" dirty="0" smtClean="0"/>
              <a:t>Users Must Carefully Consider whether Findings are Generalizable &amp; Scalable </a:t>
            </a:r>
            <a:endParaRPr lang="en-US" sz="3600"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04800"/>
            <a:ext cx="7772400" cy="1143000"/>
          </a:xfrm>
        </p:spPr>
        <p:txBody>
          <a:bodyPr>
            <a:normAutofit fontScale="90000"/>
          </a:bodyPr>
          <a:lstStyle/>
          <a:p>
            <a:pPr marL="463550" indent="-463550">
              <a:tabLst>
                <a:tab pos="463550" algn="l"/>
              </a:tabLst>
            </a:pPr>
            <a:r>
              <a:rPr lang="en-US" dirty="0" smtClean="0"/>
              <a:t>Checklist for Success: Understanding the Bigger Picture</a:t>
            </a:r>
          </a:p>
        </p:txBody>
      </p:sp>
      <p:sp>
        <p:nvSpPr>
          <p:cNvPr id="3" name="Content Placeholder 2"/>
          <p:cNvSpPr>
            <a:spLocks noGrp="1"/>
          </p:cNvSpPr>
          <p:nvPr>
            <p:ph idx="1"/>
          </p:nvPr>
        </p:nvSpPr>
        <p:spPr>
          <a:xfrm>
            <a:off x="457200" y="1600200"/>
            <a:ext cx="8229600" cy="4876800"/>
          </a:xfrm>
        </p:spPr>
        <p:txBody>
          <a:bodyPr>
            <a:normAutofit fontScale="77500" lnSpcReduction="20000"/>
          </a:bodyPr>
          <a:lstStyle/>
          <a:p>
            <a:pPr marL="463550" indent="-463550">
              <a:buFont typeface="Wingdings" pitchFamily="2" charset="2"/>
              <a:buChar char=""/>
              <a:tabLst>
                <a:tab pos="463550" algn="l"/>
              </a:tabLst>
            </a:pPr>
            <a:r>
              <a:rPr lang="en-US" sz="4000" dirty="0" smtClean="0"/>
              <a:t>Need to promote the experiment’s findings </a:t>
            </a:r>
            <a:r>
              <a:rPr lang="en-US" sz="4000" i="1" dirty="0" smtClean="0"/>
              <a:t>and</a:t>
            </a:r>
            <a:r>
              <a:rPr lang="en-US" sz="4000" dirty="0" smtClean="0"/>
              <a:t> its limitations</a:t>
            </a:r>
          </a:p>
          <a:p>
            <a:pPr marL="863600" lvl="1" indent="-463550">
              <a:tabLst>
                <a:tab pos="463550" algn="l"/>
              </a:tabLst>
            </a:pPr>
            <a:r>
              <a:rPr lang="en-US" sz="3600" dirty="0" smtClean="0"/>
              <a:t>Users of the study need to be educated on the limitations of the study</a:t>
            </a:r>
          </a:p>
          <a:p>
            <a:pPr marL="1263650" lvl="2" indent="-463550">
              <a:tabLst>
                <a:tab pos="463550" algn="l"/>
              </a:tabLst>
            </a:pPr>
            <a:r>
              <a:rPr lang="en-US" sz="3200" dirty="0" smtClean="0"/>
              <a:t>Most likely, readers and stakeholders are not fluent on issues of internal and external validity</a:t>
            </a:r>
          </a:p>
          <a:p>
            <a:pPr marL="1263650" lvl="2" indent="-463550">
              <a:tabLst>
                <a:tab pos="463550" algn="l"/>
              </a:tabLst>
            </a:pPr>
            <a:endParaRPr lang="en-US" sz="1400" dirty="0" smtClean="0"/>
          </a:p>
          <a:p>
            <a:pPr marL="863600" lvl="1" indent="-463550">
              <a:tabLst>
                <a:tab pos="463550" algn="l"/>
              </a:tabLst>
            </a:pPr>
            <a:r>
              <a:rPr lang="en-US" sz="3600" dirty="0" smtClean="0"/>
              <a:t>Cautions and limitations must be carefully and explicitly laid out in the findings, including:</a:t>
            </a:r>
          </a:p>
          <a:p>
            <a:pPr marL="1263650" lvl="2" indent="-463550">
              <a:tabLst>
                <a:tab pos="463550" algn="l"/>
              </a:tabLst>
            </a:pPr>
            <a:r>
              <a:rPr lang="en-US" sz="3200" dirty="0" smtClean="0"/>
              <a:t>Threats to validity </a:t>
            </a:r>
          </a:p>
          <a:p>
            <a:pPr marL="1263650" lvl="2" indent="-463550">
              <a:tabLst>
                <a:tab pos="463550" algn="l"/>
              </a:tabLst>
            </a:pPr>
            <a:r>
              <a:rPr lang="en-US" sz="3200" dirty="0" smtClean="0"/>
              <a:t>Limits to generalizability</a:t>
            </a:r>
          </a:p>
          <a:p>
            <a:pPr marL="1263650" lvl="2" indent="-463550">
              <a:tabLst>
                <a:tab pos="463550" algn="l"/>
              </a:tabLst>
            </a:pPr>
            <a:r>
              <a:rPr lang="en-US" sz="3200" dirty="0" smtClean="0"/>
              <a:t>Whether or not the findings, if savings-based, can be used as deemed values</a:t>
            </a:r>
          </a:p>
          <a:p>
            <a:pPr>
              <a:buNone/>
            </a:pPr>
            <a:endParaRPr lang="en-US" dirty="0"/>
          </a:p>
        </p:txBody>
      </p:sp>
      <p:sp>
        <p:nvSpPr>
          <p:cNvPr id="4" name="Slide Number Placeholder 3"/>
          <p:cNvSpPr>
            <a:spLocks noGrp="1"/>
          </p:cNvSpPr>
          <p:nvPr>
            <p:ph type="sldNum" sz="quarter" idx="12"/>
          </p:nvPr>
        </p:nvSpPr>
        <p:spPr/>
        <p:txBody>
          <a:bodyPr/>
          <a:lstStyle/>
          <a:p>
            <a:fld id="{5A31F0E8-EADC-4FEF-894E-51FA5CAD4A1A}" type="slidenum">
              <a:rPr lang="en-US" smtClean="0"/>
              <a:pPr/>
              <a:t>33</a:t>
            </a:fld>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Examples for Energy Programs</a:t>
            </a:r>
            <a:endParaRPr lang="en-US" dirty="0"/>
          </a:p>
        </p:txBody>
      </p:sp>
      <p:sp>
        <p:nvSpPr>
          <p:cNvPr id="3" name="Content Placeholder 2"/>
          <p:cNvSpPr>
            <a:spLocks noGrp="1"/>
          </p:cNvSpPr>
          <p:nvPr>
            <p:ph idx="1"/>
          </p:nvPr>
        </p:nvSpPr>
        <p:spPr/>
        <p:txBody>
          <a:bodyPr>
            <a:normAutofit/>
          </a:bodyPr>
          <a:lstStyle/>
          <a:p>
            <a:pPr lvl="1"/>
            <a:endParaRPr lang="en-US" sz="400" dirty="0" smtClean="0"/>
          </a:p>
          <a:p>
            <a:r>
              <a:rPr lang="en-US" dirty="0" smtClean="0"/>
              <a:t>In Design Phase: </a:t>
            </a:r>
          </a:p>
          <a:p>
            <a:pPr lvl="1"/>
            <a:r>
              <a:rPr lang="en-US" dirty="0" smtClean="0"/>
              <a:t>Upstream Incentive Studies</a:t>
            </a:r>
          </a:p>
          <a:p>
            <a:pPr lvl="1">
              <a:buNone/>
            </a:pPr>
            <a:endParaRPr lang="en-US" dirty="0" smtClean="0"/>
          </a:p>
          <a:p>
            <a:r>
              <a:rPr lang="en-US" dirty="0" smtClean="0"/>
              <a:t>In EM&amp;V Phase: </a:t>
            </a:r>
          </a:p>
          <a:p>
            <a:pPr lvl="1"/>
            <a:r>
              <a:rPr lang="en-US" dirty="0" smtClean="0"/>
              <a:t>RCT</a:t>
            </a:r>
          </a:p>
          <a:p>
            <a:pPr lvl="1"/>
            <a:r>
              <a:rPr lang="en-US" dirty="0" smtClean="0"/>
              <a:t>Mass Market Efforts</a:t>
            </a:r>
          </a:p>
          <a:p>
            <a:pPr lvl="2"/>
            <a:endParaRPr lang="en-US" dirty="0" smtClean="0"/>
          </a:p>
          <a:p>
            <a:pPr lvl="2"/>
            <a:endParaRPr lang="en-US" dirty="0" smtClean="0"/>
          </a:p>
          <a:p>
            <a:pPr lvl="1"/>
            <a:endParaRPr lang="en-US" dirty="0" smtClean="0"/>
          </a:p>
          <a:p>
            <a:endParaRPr lang="en-US" dirty="0"/>
          </a:p>
        </p:txBody>
      </p:sp>
      <p:sp>
        <p:nvSpPr>
          <p:cNvPr id="4" name="Slide Number Placeholder 3"/>
          <p:cNvSpPr>
            <a:spLocks noGrp="1"/>
          </p:cNvSpPr>
          <p:nvPr>
            <p:ph type="sldNum" sz="quarter" idx="12"/>
          </p:nvPr>
        </p:nvSpPr>
        <p:spPr/>
        <p:txBody>
          <a:bodyPr/>
          <a:lstStyle/>
          <a:p>
            <a:fld id="{5A31F0E8-EADC-4FEF-894E-51FA5CAD4A1A}" type="slidenum">
              <a:rPr lang="en-US" smtClean="0"/>
              <a:pPr/>
              <a:t>34</a:t>
            </a:fld>
            <a:endParaRPr lang="en-US" dirty="0"/>
          </a:p>
        </p:txBody>
      </p:sp>
      <p:pic>
        <p:nvPicPr>
          <p:cNvPr id="6" name="Picture 3"/>
          <p:cNvPicPr>
            <a:picLocks noChangeAspect="1" noChangeArrowheads="1"/>
          </p:cNvPicPr>
          <p:nvPr/>
        </p:nvPicPr>
        <p:blipFill>
          <a:blip r:embed="rId3" cstate="print"/>
          <a:srcRect/>
          <a:stretch>
            <a:fillRect/>
          </a:stretch>
        </p:blipFill>
        <p:spPr bwMode="auto">
          <a:xfrm>
            <a:off x="4343400" y="3048000"/>
            <a:ext cx="4482351" cy="2438400"/>
          </a:xfrm>
          <a:prstGeom prst="rect">
            <a:avLst/>
          </a:prstGeom>
          <a:noFill/>
          <a:ln w="9525">
            <a:noFill/>
            <a:miter lim="800000"/>
            <a:headEnd/>
            <a:tailEnd/>
          </a:ln>
          <a:effectLst/>
        </p:spPr>
      </p:pic>
      <p:sp>
        <p:nvSpPr>
          <p:cNvPr id="7" name="Rectangle 6"/>
          <p:cNvSpPr/>
          <p:nvPr/>
        </p:nvSpPr>
        <p:spPr>
          <a:xfrm>
            <a:off x="6019800" y="3962400"/>
            <a:ext cx="2057400" cy="45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tx2">
                    <a:lumMod val="75000"/>
                  </a:schemeClr>
                </a:solidFill>
              </a:rPr>
              <a:t>Is there a comparison group or multiple measures?</a:t>
            </a:r>
            <a:endParaRPr lang="en-US" sz="1200" b="1" dirty="0">
              <a:solidFill>
                <a:schemeClr val="tx2">
                  <a:lumMod val="75000"/>
                </a:schemeClr>
              </a:solidFill>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sz="3400" b="1" dirty="0" smtClean="0"/>
              <a:t>Example 1:</a:t>
            </a:r>
            <a:br>
              <a:rPr lang="en-US" sz="3400" b="1" dirty="0" smtClean="0"/>
            </a:br>
            <a:r>
              <a:rPr lang="en-US" sz="3400" b="1" dirty="0" smtClean="0"/>
              <a:t>Experimentation in Program Design – Incentives</a:t>
            </a:r>
            <a:endParaRPr lang="en-US" sz="3400" b="1" dirty="0"/>
          </a:p>
        </p:txBody>
      </p:sp>
      <p:sp>
        <p:nvSpPr>
          <p:cNvPr id="6" name="Text Placeholder 5"/>
          <p:cNvSpPr>
            <a:spLocks noGrp="1"/>
          </p:cNvSpPr>
          <p:nvPr>
            <p:ph type="body" idx="1"/>
          </p:nvPr>
        </p:nvSpPr>
        <p:spPr/>
        <p:txBody>
          <a:bodyPr>
            <a:normAutofit/>
          </a:bodyPr>
          <a:lstStyle/>
          <a:p>
            <a:r>
              <a:rPr lang="en-US" sz="3200" dirty="0" smtClean="0"/>
              <a:t>Study Goals</a:t>
            </a:r>
            <a:endParaRPr lang="en-US" sz="3200" dirty="0"/>
          </a:p>
        </p:txBody>
      </p:sp>
      <p:sp>
        <p:nvSpPr>
          <p:cNvPr id="3" name="Content Placeholder 2"/>
          <p:cNvSpPr>
            <a:spLocks noGrp="1"/>
          </p:cNvSpPr>
          <p:nvPr>
            <p:ph sz="half" idx="2"/>
          </p:nvPr>
        </p:nvSpPr>
        <p:spPr>
          <a:xfrm>
            <a:off x="457200" y="2174874"/>
            <a:ext cx="4953000" cy="4302125"/>
          </a:xfrm>
        </p:spPr>
        <p:txBody>
          <a:bodyPr/>
          <a:lstStyle/>
          <a:p>
            <a:r>
              <a:rPr lang="en-US" dirty="0" smtClean="0"/>
              <a:t>Assess the ideal incentive level for an upstream buy down program</a:t>
            </a:r>
          </a:p>
          <a:p>
            <a:r>
              <a:rPr lang="en-US" dirty="0" smtClean="0"/>
              <a:t>Determine and control for differences in sales rates by incentive level across:</a:t>
            </a:r>
          </a:p>
          <a:p>
            <a:pPr lvl="1"/>
            <a:r>
              <a:rPr lang="en-US" dirty="0" smtClean="0"/>
              <a:t>Retail chains</a:t>
            </a:r>
          </a:p>
          <a:p>
            <a:pPr lvl="1"/>
            <a:r>
              <a:rPr lang="en-US" dirty="0" smtClean="0"/>
              <a:t>Income levels</a:t>
            </a:r>
          </a:p>
          <a:p>
            <a:pPr lvl="1"/>
            <a:r>
              <a:rPr lang="en-US" dirty="0" smtClean="0"/>
              <a:t>Regions</a:t>
            </a:r>
          </a:p>
        </p:txBody>
      </p:sp>
      <p:sp>
        <p:nvSpPr>
          <p:cNvPr id="4" name="Slide Number Placeholder 3"/>
          <p:cNvSpPr>
            <a:spLocks noGrp="1"/>
          </p:cNvSpPr>
          <p:nvPr>
            <p:ph type="sldNum" sz="quarter" idx="12"/>
          </p:nvPr>
        </p:nvSpPr>
        <p:spPr/>
        <p:txBody>
          <a:bodyPr/>
          <a:lstStyle/>
          <a:p>
            <a:fld id="{5A31F0E8-EADC-4FEF-894E-51FA5CAD4A1A}" type="slidenum">
              <a:rPr lang="en-US" smtClean="0"/>
              <a:pPr/>
              <a:t>35</a:t>
            </a:fld>
            <a:endParaRPr lang="en-US" dirty="0"/>
          </a:p>
        </p:txBody>
      </p:sp>
      <p:pic>
        <p:nvPicPr>
          <p:cNvPr id="53252" name="Picture 4" descr="http://www.friuch.com/images/blog/CFL_Lamps_Image.jpg"/>
          <p:cNvPicPr>
            <a:picLocks noChangeAspect="1" noChangeArrowheads="1"/>
          </p:cNvPicPr>
          <p:nvPr/>
        </p:nvPicPr>
        <p:blipFill>
          <a:blip r:embed="rId3" cstate="print"/>
          <a:srcRect/>
          <a:stretch>
            <a:fillRect/>
          </a:stretch>
        </p:blipFill>
        <p:spPr bwMode="auto">
          <a:xfrm>
            <a:off x="5181600" y="2895600"/>
            <a:ext cx="3352800" cy="3352800"/>
          </a:xfrm>
          <a:prstGeom prst="rect">
            <a:avLst/>
          </a:prstGeom>
          <a:noFill/>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400" b="1" dirty="0" smtClean="0"/>
              <a:t>Example 1:</a:t>
            </a:r>
            <a:br>
              <a:rPr lang="en-US" sz="3400" b="1" dirty="0" smtClean="0"/>
            </a:br>
            <a:r>
              <a:rPr lang="en-US" sz="3400" b="1" dirty="0" smtClean="0"/>
              <a:t>Experimentation in Program Design – Incentives</a:t>
            </a:r>
            <a:endParaRPr lang="en-US" sz="3400" dirty="0"/>
          </a:p>
        </p:txBody>
      </p:sp>
      <p:sp>
        <p:nvSpPr>
          <p:cNvPr id="5" name="Slide Number Placeholder 4"/>
          <p:cNvSpPr>
            <a:spLocks noGrp="1"/>
          </p:cNvSpPr>
          <p:nvPr>
            <p:ph type="sldNum" sz="quarter" idx="12"/>
          </p:nvPr>
        </p:nvSpPr>
        <p:spPr>
          <a:xfrm>
            <a:off x="8229600" y="6870192"/>
            <a:ext cx="457200" cy="292608"/>
          </a:xfrm>
        </p:spPr>
        <p:txBody>
          <a:bodyPr/>
          <a:lstStyle/>
          <a:p>
            <a:fld id="{5A31F0E8-EADC-4FEF-894E-51FA5CAD4A1A}" type="slidenum">
              <a:rPr lang="en-US" smtClean="0"/>
              <a:pPr/>
              <a:t>36</a:t>
            </a:fld>
            <a:endParaRPr lang="en-US" dirty="0"/>
          </a:p>
        </p:txBody>
      </p:sp>
      <p:sp>
        <p:nvSpPr>
          <p:cNvPr id="9" name="Title 1"/>
          <p:cNvSpPr txBox="1">
            <a:spLocks/>
          </p:cNvSpPr>
          <p:nvPr/>
        </p:nvSpPr>
        <p:spPr>
          <a:xfrm>
            <a:off x="457200" y="1066800"/>
            <a:ext cx="8229600" cy="1143000"/>
          </a:xfrm>
          <a:prstGeom prst="rect">
            <a:avLst/>
          </a:prstGeom>
        </p:spPr>
        <p:txBody>
          <a:bodyPr vert="horz" lIns="91440" tIns="45720" rIns="91440" bIns="45720" rtlCol="0" anchor="ct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2800" dirty="0" smtClean="0">
                <a:latin typeface="+mj-lt"/>
                <a:ea typeface="+mj-ea"/>
                <a:cs typeface="+mj-cs"/>
              </a:rPr>
              <a:t>Experimental or Quasi Experimental Design?</a:t>
            </a:r>
            <a:endParaRPr kumimoji="0" lang="en-US" sz="2800" i="0" u="none" strike="noStrike" kern="1200" cap="none" spc="0" normalizeH="0" baseline="0" noProof="0" dirty="0">
              <a:ln>
                <a:noFill/>
              </a:ln>
              <a:solidFill>
                <a:schemeClr val="tx1"/>
              </a:solidFill>
              <a:effectLst/>
              <a:uLnTx/>
              <a:uFillTx/>
              <a:latin typeface="+mj-lt"/>
              <a:ea typeface="+mj-ea"/>
              <a:cs typeface="+mj-cs"/>
            </a:endParaRPr>
          </a:p>
        </p:txBody>
      </p:sp>
      <p:graphicFrame>
        <p:nvGraphicFramePr>
          <p:cNvPr id="19" name="Table 18"/>
          <p:cNvGraphicFramePr>
            <a:graphicFrameLocks noGrp="1"/>
          </p:cNvGraphicFramePr>
          <p:nvPr/>
        </p:nvGraphicFramePr>
        <p:xfrm>
          <a:off x="685800" y="1905001"/>
          <a:ext cx="7848600" cy="4516137"/>
        </p:xfrm>
        <a:graphic>
          <a:graphicData uri="http://schemas.openxmlformats.org/drawingml/2006/table">
            <a:tbl>
              <a:tblPr firstRow="1" bandRow="1">
                <a:tableStyleId>{5940675A-B579-460E-94D1-54222C63F5DA}</a:tableStyleId>
              </a:tblPr>
              <a:tblGrid>
                <a:gridCol w="1537355"/>
                <a:gridCol w="2912882"/>
                <a:gridCol w="3398363"/>
              </a:tblGrid>
              <a:tr h="673292">
                <a:tc>
                  <a:txBody>
                    <a:bodyPr/>
                    <a:lstStyle/>
                    <a:p>
                      <a:r>
                        <a:rPr lang="en-US" dirty="0" smtClean="0">
                          <a:solidFill>
                            <a:schemeClr val="bg1"/>
                          </a:solidFill>
                        </a:rPr>
                        <a:t>Study</a:t>
                      </a:r>
                      <a:r>
                        <a:rPr lang="en-US" baseline="0" dirty="0" smtClean="0">
                          <a:solidFill>
                            <a:schemeClr val="bg1"/>
                          </a:solidFill>
                        </a:rPr>
                        <a:t> Design</a:t>
                      </a:r>
                      <a:endParaRPr lang="en-US" dirty="0">
                        <a:solidFill>
                          <a:schemeClr val="bg1"/>
                        </a:solidFill>
                      </a:endParaRPr>
                    </a:p>
                  </a:txBody>
                  <a:tcPr>
                    <a:solidFill>
                      <a:schemeClr val="tx2"/>
                    </a:solidFill>
                  </a:tcPr>
                </a:tc>
                <a:tc>
                  <a:txBody>
                    <a:bodyPr/>
                    <a:lstStyle/>
                    <a:p>
                      <a:r>
                        <a:rPr lang="en-US" dirty="0" smtClean="0">
                          <a:solidFill>
                            <a:schemeClr val="bg1"/>
                          </a:solidFill>
                        </a:rPr>
                        <a:t>Pros </a:t>
                      </a:r>
                      <a:endParaRPr lang="en-US" dirty="0">
                        <a:solidFill>
                          <a:schemeClr val="bg1"/>
                        </a:solidFill>
                      </a:endParaRPr>
                    </a:p>
                  </a:txBody>
                  <a:tcPr>
                    <a:solidFill>
                      <a:schemeClr val="tx2"/>
                    </a:solidFill>
                  </a:tcPr>
                </a:tc>
                <a:tc>
                  <a:txBody>
                    <a:bodyPr/>
                    <a:lstStyle/>
                    <a:p>
                      <a:r>
                        <a:rPr lang="en-US" dirty="0" smtClean="0">
                          <a:solidFill>
                            <a:schemeClr val="bg1"/>
                          </a:solidFill>
                        </a:rPr>
                        <a:t>Cons</a:t>
                      </a:r>
                      <a:endParaRPr lang="en-US" dirty="0">
                        <a:solidFill>
                          <a:schemeClr val="bg1"/>
                        </a:solidFill>
                      </a:endParaRPr>
                    </a:p>
                  </a:txBody>
                  <a:tcPr>
                    <a:solidFill>
                      <a:schemeClr val="tx2"/>
                    </a:solidFill>
                  </a:tcPr>
                </a:tc>
              </a:tr>
              <a:tr h="507992">
                <a:tc rowSpan="4">
                  <a:txBody>
                    <a:bodyPr/>
                    <a:lstStyle/>
                    <a:p>
                      <a:r>
                        <a:rPr lang="en-US" sz="1400" dirty="0" smtClean="0"/>
                        <a:t>Experimental</a:t>
                      </a:r>
                      <a:r>
                        <a:rPr lang="en-US" sz="1400" baseline="0" dirty="0" smtClean="0"/>
                        <a:t> Design</a:t>
                      </a:r>
                      <a:endParaRPr lang="en-US" sz="1400" dirty="0"/>
                    </a:p>
                  </a:txBody>
                  <a:tcPr/>
                </a:tc>
                <a:tc>
                  <a:txBody>
                    <a:bodyPr/>
                    <a:lstStyle/>
                    <a:p>
                      <a:r>
                        <a:rPr lang="en-US" sz="1400" dirty="0" smtClean="0"/>
                        <a:t>Randomized (automatically controls</a:t>
                      </a:r>
                      <a:r>
                        <a:rPr lang="en-US" sz="1400" baseline="0" dirty="0" smtClean="0"/>
                        <a:t> for extraneous influences)</a:t>
                      </a:r>
                      <a:endParaRPr lang="en-US" sz="1400" dirty="0">
                        <a:solidFill>
                          <a:schemeClr val="tx1"/>
                        </a:solidFill>
                      </a:endParaRPr>
                    </a:p>
                  </a:txBody>
                  <a:tcPr/>
                </a:tc>
                <a:tc rowSpan="2">
                  <a:txBody>
                    <a:bodyPr/>
                    <a:lstStyle/>
                    <a:p>
                      <a:r>
                        <a:rPr lang="en-US" sz="1400" dirty="0" smtClean="0"/>
                        <a:t>Generate competitive disadvantage for low incentive</a:t>
                      </a:r>
                      <a:r>
                        <a:rPr lang="en-US" sz="1400" baseline="0" dirty="0" smtClean="0"/>
                        <a:t> stores (I wouldn’t characterize this as an equity issue, just a resistance issue)</a:t>
                      </a:r>
                      <a:endParaRPr lang="en-US" sz="1400" dirty="0">
                        <a:solidFill>
                          <a:schemeClr val="tx1"/>
                        </a:solidFill>
                      </a:endParaRPr>
                    </a:p>
                  </a:txBody>
                  <a:tcPr/>
                </a:tc>
              </a:tr>
              <a:tr h="507992">
                <a:tc vMerge="1">
                  <a:txBody>
                    <a:bodyPr/>
                    <a:lstStyle/>
                    <a:p>
                      <a:endParaRPr lang="en-US"/>
                    </a:p>
                  </a:txBody>
                  <a:tcPr/>
                </a:tc>
                <a:tc>
                  <a:txBody>
                    <a:bodyPr/>
                    <a:lstStyle/>
                    <a:p>
                      <a:r>
                        <a:rPr lang="en-US" sz="1400" dirty="0" smtClean="0"/>
                        <a:t>Controls for unobservable</a:t>
                      </a:r>
                      <a:r>
                        <a:rPr lang="en-US" sz="1400" baseline="0" dirty="0" smtClean="0"/>
                        <a:t> characteristics</a:t>
                      </a:r>
                      <a:endParaRPr lang="en-US" sz="1400" dirty="0">
                        <a:solidFill>
                          <a:schemeClr val="tx1"/>
                        </a:solidFill>
                      </a:endParaRPr>
                    </a:p>
                  </a:txBody>
                  <a:tcPr/>
                </a:tc>
                <a:tc vMerge="1">
                  <a:txBody>
                    <a:bodyPr/>
                    <a:lstStyle/>
                    <a:p>
                      <a:endParaRPr lang="en-US"/>
                    </a:p>
                  </a:txBody>
                  <a:tcPr/>
                </a:tc>
              </a:tr>
              <a:tr h="539677">
                <a:tc vMerge="1">
                  <a:txBody>
                    <a:bodyPr/>
                    <a:lstStyle/>
                    <a:p>
                      <a:endParaRPr lang="en-US" dirty="0"/>
                    </a:p>
                  </a:txBody>
                  <a:tcPr/>
                </a:tc>
                <a:tc>
                  <a:txBody>
                    <a:bodyPr/>
                    <a:lstStyle/>
                    <a:p>
                      <a:r>
                        <a:rPr lang="en-US" sz="1400" dirty="0" smtClean="0"/>
                        <a:t>Greater</a:t>
                      </a:r>
                      <a:r>
                        <a:rPr lang="en-US" sz="1400" baseline="0" dirty="0" smtClean="0"/>
                        <a:t> defensibility</a:t>
                      </a:r>
                      <a:endParaRPr lang="en-US" sz="1400" baseline="0" dirty="0" smtClean="0">
                        <a:solidFill>
                          <a:schemeClr val="tx1"/>
                        </a:solidFill>
                      </a:endParaRPr>
                    </a:p>
                  </a:txBody>
                  <a:tcPr/>
                </a:tc>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kern="1200" baseline="0" dirty="0" smtClean="0"/>
                        <a:t>Cannot adjust for attrition or store drop out</a:t>
                      </a:r>
                      <a:endParaRPr lang="en-US" sz="1400" kern="1200" baseline="0" dirty="0">
                        <a:solidFill>
                          <a:schemeClr val="tx1"/>
                        </a:solidFill>
                        <a:latin typeface="+mn-lt"/>
                        <a:ea typeface="+mn-ea"/>
                        <a:cs typeface="+mn-cs"/>
                      </a:endParaRPr>
                    </a:p>
                  </a:txBody>
                  <a:tcPr/>
                </a:tc>
              </a:tr>
              <a:tr h="539677">
                <a:tc vMerge="1">
                  <a:txBody>
                    <a:bodyPr/>
                    <a:lstStyle/>
                    <a:p>
                      <a:endParaRPr lang="en-US"/>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aseline="0" dirty="0" smtClean="0"/>
                        <a:t>Greater equity (no judgment/bias in assignment to conditions)</a:t>
                      </a:r>
                      <a:endParaRPr lang="en-US" sz="1400" dirty="0" smtClean="0">
                        <a:solidFill>
                          <a:schemeClr val="tx1"/>
                        </a:solidFill>
                      </a:endParaRPr>
                    </a:p>
                  </a:txBody>
                  <a:tcPr/>
                </a:tc>
                <a:tc vMerge="1">
                  <a:txBody>
                    <a:bodyPr/>
                    <a:lstStyle/>
                    <a:p>
                      <a:endParaRPr lang="en-US"/>
                    </a:p>
                  </a:txBody>
                  <a:tcPr/>
                </a:tc>
              </a:tr>
              <a:tr h="711188">
                <a:tc rowSpan="2">
                  <a:txBody>
                    <a:bodyPr/>
                    <a:lstStyle/>
                    <a:p>
                      <a:r>
                        <a:rPr lang="en-US" sz="1400" dirty="0" smtClean="0"/>
                        <a:t>Quasi-Experimental</a:t>
                      </a:r>
                    </a:p>
                    <a:p>
                      <a:r>
                        <a:rPr lang="en-US" sz="1400" dirty="0" smtClean="0"/>
                        <a:t>Design</a:t>
                      </a:r>
                      <a:r>
                        <a:rPr lang="en-US" sz="1400" baseline="0" dirty="0" smtClean="0"/>
                        <a:t> </a:t>
                      </a:r>
                      <a:endParaRPr lang="en-US" sz="1400" dirty="0"/>
                    </a:p>
                  </a:txBody>
                  <a:tcPr>
                    <a:solidFill>
                      <a:schemeClr val="bg1">
                        <a:lumMod val="85000"/>
                      </a:schemeClr>
                    </a:solidFill>
                  </a:tcPr>
                </a:tc>
                <a:tc>
                  <a:txBody>
                    <a:bodyPr/>
                    <a:lstStyle/>
                    <a:p>
                      <a:r>
                        <a:rPr lang="en-US" sz="1400" dirty="0" smtClean="0"/>
                        <a:t>Able</a:t>
                      </a:r>
                      <a:r>
                        <a:rPr lang="en-US" sz="1400" baseline="0" dirty="0" smtClean="0"/>
                        <a:t> to</a:t>
                      </a:r>
                      <a:r>
                        <a:rPr lang="en-US" sz="1400" dirty="0" smtClean="0"/>
                        <a:t> </a:t>
                      </a:r>
                      <a:r>
                        <a:rPr lang="en-US" sz="1400" baseline="0" dirty="0" smtClean="0"/>
                        <a:t>manage competitive disadvantage</a:t>
                      </a:r>
                      <a:endParaRPr lang="en-US" sz="1400" dirty="0"/>
                    </a:p>
                  </a:txBody>
                  <a:tcPr>
                    <a:solidFill>
                      <a:schemeClr val="bg1">
                        <a:lumMod val="85000"/>
                      </a:schemeClr>
                    </a:solidFill>
                  </a:tcPr>
                </a:tc>
                <a:tc>
                  <a:txBody>
                    <a:bodyPr/>
                    <a:lstStyle/>
                    <a:p>
                      <a:r>
                        <a:rPr lang="en-US" sz="1400" dirty="0" smtClean="0"/>
                        <a:t>Greater threats to internal validity</a:t>
                      </a:r>
                      <a:endParaRPr lang="en-US" sz="1400" dirty="0"/>
                    </a:p>
                  </a:txBody>
                  <a:tcPr>
                    <a:solidFill>
                      <a:schemeClr val="bg1">
                        <a:lumMod val="85000"/>
                      </a:schemeClr>
                    </a:solidFill>
                  </a:tcPr>
                </a:tc>
              </a:tr>
              <a:tr h="1015983">
                <a:tc vMerge="1">
                  <a:txBody>
                    <a:bodyPr/>
                    <a:lstStyle/>
                    <a:p>
                      <a:endParaRPr lang="en-US" dirty="0"/>
                    </a:p>
                  </a:txBody>
                  <a:tcPr/>
                </a:tc>
                <a:tc>
                  <a:txBody>
                    <a:bodyPr/>
                    <a:lstStyle/>
                    <a:p>
                      <a:r>
                        <a:rPr lang="en-US" sz="1400" dirty="0" smtClean="0"/>
                        <a:t>Can adjust design</a:t>
                      </a:r>
                      <a:r>
                        <a:rPr lang="en-US" sz="1400" baseline="0" dirty="0" smtClean="0"/>
                        <a:t> on a rolling basis to adapt to attrition</a:t>
                      </a:r>
                      <a:endParaRPr lang="en-US" sz="1400" dirty="0"/>
                    </a:p>
                  </a:txBody>
                  <a:tcPr>
                    <a:solidFill>
                      <a:schemeClr val="bg1">
                        <a:lumMod val="85000"/>
                      </a:schemeClr>
                    </a:solidFill>
                  </a:tcPr>
                </a:tc>
                <a:tc>
                  <a:txBody>
                    <a:bodyPr/>
                    <a:lstStyle/>
                    <a:p>
                      <a:r>
                        <a:rPr lang="en-US" sz="1400" dirty="0" smtClean="0"/>
                        <a:t>Requires</a:t>
                      </a:r>
                      <a:r>
                        <a:rPr lang="en-US" sz="1400" baseline="0" dirty="0" smtClean="0"/>
                        <a:t> greater resources for design, tracking, and analysis</a:t>
                      </a:r>
                      <a:endParaRPr lang="en-US" sz="1400" dirty="0"/>
                    </a:p>
                  </a:txBody>
                  <a:tcPr>
                    <a:solidFill>
                      <a:schemeClr val="bg1">
                        <a:lumMod val="85000"/>
                      </a:schemeClr>
                    </a:solidFill>
                  </a:tcPr>
                </a:tc>
              </a:tr>
            </a:tbl>
          </a:graphicData>
        </a:graphic>
      </p:graphicFrame>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400" b="1" dirty="0" smtClean="0"/>
              <a:t>Example 1:</a:t>
            </a:r>
            <a:br>
              <a:rPr lang="en-US" sz="3400" b="1" dirty="0" smtClean="0"/>
            </a:br>
            <a:r>
              <a:rPr lang="en-US" sz="3400" b="1" dirty="0" smtClean="0"/>
              <a:t>Experimentation in Program Design – Incentives</a:t>
            </a:r>
            <a:endParaRPr lang="en-US" sz="3400" dirty="0"/>
          </a:p>
        </p:txBody>
      </p:sp>
      <p:sp>
        <p:nvSpPr>
          <p:cNvPr id="4" name="Text Placeholder 3"/>
          <p:cNvSpPr>
            <a:spLocks noGrp="1"/>
          </p:cNvSpPr>
          <p:nvPr>
            <p:ph type="body" idx="1"/>
          </p:nvPr>
        </p:nvSpPr>
        <p:spPr>
          <a:xfrm>
            <a:off x="0" y="1676400"/>
            <a:ext cx="4876800" cy="639762"/>
          </a:xfrm>
        </p:spPr>
        <p:txBody>
          <a:bodyPr>
            <a:noAutofit/>
          </a:bodyPr>
          <a:lstStyle/>
          <a:p>
            <a:pPr lvl="1"/>
            <a:r>
              <a:rPr lang="en-US" sz="2800" dirty="0" smtClean="0"/>
              <a:t>Quasi-Experimental Design Approach: Set Up</a:t>
            </a:r>
          </a:p>
        </p:txBody>
      </p:sp>
      <p:sp>
        <p:nvSpPr>
          <p:cNvPr id="6" name="Content Placeholder 5"/>
          <p:cNvSpPr>
            <a:spLocks noGrp="1"/>
          </p:cNvSpPr>
          <p:nvPr>
            <p:ph sz="half" idx="2"/>
          </p:nvPr>
        </p:nvSpPr>
        <p:spPr>
          <a:xfrm>
            <a:off x="228600" y="2438400"/>
            <a:ext cx="4040188" cy="3951288"/>
          </a:xfrm>
        </p:spPr>
        <p:txBody>
          <a:bodyPr>
            <a:normAutofit fontScale="85000" lnSpcReduction="10000"/>
          </a:bodyPr>
          <a:lstStyle/>
          <a:p>
            <a:r>
              <a:rPr lang="en-US" dirty="0" smtClean="0"/>
              <a:t>Create “incentive clusters” across the territory with buffer regions between incentive clusters</a:t>
            </a:r>
          </a:p>
          <a:p>
            <a:pPr lvl="1"/>
            <a:r>
              <a:rPr lang="en-US" dirty="0" smtClean="0"/>
              <a:t>Test incentive levels: $1, $5, $8</a:t>
            </a:r>
          </a:p>
          <a:p>
            <a:pPr lvl="1"/>
            <a:r>
              <a:rPr lang="en-US" dirty="0" smtClean="0"/>
              <a:t>Control incentive levels: $0</a:t>
            </a:r>
          </a:p>
          <a:p>
            <a:pPr lvl="1">
              <a:buNone/>
            </a:pPr>
            <a:endParaRPr lang="en-US" dirty="0" smtClean="0"/>
          </a:p>
          <a:p>
            <a:r>
              <a:rPr lang="en-US" dirty="0" smtClean="0"/>
              <a:t>In the study design phase, ensure equivalent distribution across incentive levels on key variables:</a:t>
            </a:r>
          </a:p>
          <a:p>
            <a:pPr lvl="1"/>
            <a:r>
              <a:rPr lang="en-US" dirty="0" smtClean="0"/>
              <a:t>Retail chain</a:t>
            </a:r>
          </a:p>
          <a:p>
            <a:pPr lvl="1"/>
            <a:r>
              <a:rPr lang="en-US" dirty="0" smtClean="0"/>
              <a:t>Income levels of clusters</a:t>
            </a:r>
          </a:p>
          <a:p>
            <a:pPr lvl="1"/>
            <a:r>
              <a:rPr lang="en-US" dirty="0" smtClean="0"/>
              <a:t>Historical sales in the region</a:t>
            </a:r>
          </a:p>
          <a:p>
            <a:pPr lvl="1"/>
            <a:endParaRPr lang="en-US" dirty="0" smtClean="0"/>
          </a:p>
          <a:p>
            <a:pPr>
              <a:buNone/>
            </a:pPr>
            <a:endParaRPr lang="en-US" dirty="0"/>
          </a:p>
        </p:txBody>
      </p:sp>
      <p:sp>
        <p:nvSpPr>
          <p:cNvPr id="5" name="Slide Number Placeholder 4"/>
          <p:cNvSpPr>
            <a:spLocks noGrp="1"/>
          </p:cNvSpPr>
          <p:nvPr>
            <p:ph type="sldNum" sz="quarter" idx="12"/>
          </p:nvPr>
        </p:nvSpPr>
        <p:spPr>
          <a:xfrm>
            <a:off x="10287000" y="9296400"/>
            <a:ext cx="457200" cy="292608"/>
          </a:xfrm>
        </p:spPr>
        <p:txBody>
          <a:bodyPr/>
          <a:lstStyle/>
          <a:p>
            <a:fld id="{5A31F0E8-EADC-4FEF-894E-51FA5CAD4A1A}" type="slidenum">
              <a:rPr lang="en-US" smtClean="0"/>
              <a:pPr/>
              <a:t>37</a:t>
            </a:fld>
            <a:endParaRPr lang="en-US" dirty="0"/>
          </a:p>
        </p:txBody>
      </p:sp>
      <p:grpSp>
        <p:nvGrpSpPr>
          <p:cNvPr id="41" name="Group 40"/>
          <p:cNvGrpSpPr/>
          <p:nvPr/>
        </p:nvGrpSpPr>
        <p:grpSpPr>
          <a:xfrm>
            <a:off x="4114800" y="1447800"/>
            <a:ext cx="4557271" cy="4857751"/>
            <a:chOff x="4510529" y="1600200"/>
            <a:chExt cx="4557271" cy="4857751"/>
          </a:xfrm>
        </p:grpSpPr>
        <p:pic>
          <p:nvPicPr>
            <p:cNvPr id="50178" name="Picture 2" descr="http://0.tqn.com/d/geography/1/0/Z/I/mi.jpg"/>
            <p:cNvPicPr>
              <a:picLocks noChangeAspect="1" noChangeArrowheads="1"/>
            </p:cNvPicPr>
            <p:nvPr/>
          </p:nvPicPr>
          <p:blipFill>
            <a:blip r:embed="rId2" cstate="print"/>
            <a:srcRect/>
            <a:stretch>
              <a:fillRect/>
            </a:stretch>
          </p:blipFill>
          <p:spPr bwMode="auto">
            <a:xfrm>
              <a:off x="4510529" y="1600200"/>
              <a:ext cx="4557271" cy="4857751"/>
            </a:xfrm>
            <a:prstGeom prst="rect">
              <a:avLst/>
            </a:prstGeom>
            <a:noFill/>
          </p:spPr>
        </p:pic>
        <p:sp>
          <p:nvSpPr>
            <p:cNvPr id="19" name="Oval 18"/>
            <p:cNvSpPr/>
            <p:nvPr/>
          </p:nvSpPr>
          <p:spPr>
            <a:xfrm>
              <a:off x="7772400" y="4038600"/>
              <a:ext cx="609600" cy="609600"/>
            </a:xfrm>
            <a:prstGeom prst="ellipse">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$0</a:t>
              </a:r>
              <a:endParaRPr lang="en-US" dirty="0"/>
            </a:p>
          </p:txBody>
        </p:sp>
        <p:sp>
          <p:nvSpPr>
            <p:cNvPr id="20" name="Oval 19"/>
            <p:cNvSpPr/>
            <p:nvPr/>
          </p:nvSpPr>
          <p:spPr>
            <a:xfrm>
              <a:off x="7543800" y="4724400"/>
              <a:ext cx="609600" cy="609600"/>
            </a:xfrm>
            <a:prstGeom prst="ellipse">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$0</a:t>
              </a:r>
              <a:endParaRPr lang="en-US" dirty="0"/>
            </a:p>
          </p:txBody>
        </p:sp>
        <p:sp>
          <p:nvSpPr>
            <p:cNvPr id="21" name="Oval 20"/>
            <p:cNvSpPr/>
            <p:nvPr/>
          </p:nvSpPr>
          <p:spPr>
            <a:xfrm>
              <a:off x="6705600" y="2743200"/>
              <a:ext cx="609600" cy="609600"/>
            </a:xfrm>
            <a:prstGeom prst="ellipse">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$0</a:t>
              </a:r>
              <a:endParaRPr lang="en-US" dirty="0"/>
            </a:p>
          </p:txBody>
        </p:sp>
        <p:sp>
          <p:nvSpPr>
            <p:cNvPr id="22" name="Oval 21"/>
            <p:cNvSpPr/>
            <p:nvPr/>
          </p:nvSpPr>
          <p:spPr>
            <a:xfrm>
              <a:off x="7543800" y="5486400"/>
              <a:ext cx="609600" cy="609600"/>
            </a:xfrm>
            <a:prstGeom prst="ellipse">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$0</a:t>
              </a:r>
              <a:endParaRPr lang="en-US" dirty="0"/>
            </a:p>
          </p:txBody>
        </p:sp>
      </p:grpSp>
      <p:grpSp>
        <p:nvGrpSpPr>
          <p:cNvPr id="43" name="Group 42"/>
          <p:cNvGrpSpPr/>
          <p:nvPr/>
        </p:nvGrpSpPr>
        <p:grpSpPr>
          <a:xfrm>
            <a:off x="5867400" y="2590800"/>
            <a:ext cx="2286000" cy="3048000"/>
            <a:chOff x="6172200" y="2667000"/>
            <a:chExt cx="2286000" cy="3048000"/>
          </a:xfrm>
        </p:grpSpPr>
        <p:sp>
          <p:nvSpPr>
            <p:cNvPr id="23" name="Oval 22"/>
            <p:cNvSpPr/>
            <p:nvPr/>
          </p:nvSpPr>
          <p:spPr>
            <a:xfrm>
              <a:off x="7239000" y="5105400"/>
              <a:ext cx="609600" cy="609600"/>
            </a:xfrm>
            <a:prstGeom prst="ellipse">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$1</a:t>
              </a:r>
              <a:endParaRPr lang="en-US" dirty="0"/>
            </a:p>
          </p:txBody>
        </p:sp>
        <p:sp>
          <p:nvSpPr>
            <p:cNvPr id="24" name="Oval 23"/>
            <p:cNvSpPr/>
            <p:nvPr/>
          </p:nvSpPr>
          <p:spPr>
            <a:xfrm>
              <a:off x="7543800" y="3581400"/>
              <a:ext cx="609600" cy="609600"/>
            </a:xfrm>
            <a:prstGeom prst="ellipse">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$1</a:t>
              </a:r>
              <a:endParaRPr lang="en-US" dirty="0"/>
            </a:p>
          </p:txBody>
        </p:sp>
        <p:sp>
          <p:nvSpPr>
            <p:cNvPr id="25" name="Oval 24"/>
            <p:cNvSpPr/>
            <p:nvPr/>
          </p:nvSpPr>
          <p:spPr>
            <a:xfrm>
              <a:off x="6172200" y="2667000"/>
              <a:ext cx="609600" cy="609600"/>
            </a:xfrm>
            <a:prstGeom prst="ellipse">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$1</a:t>
              </a:r>
              <a:endParaRPr lang="en-US" dirty="0"/>
            </a:p>
          </p:txBody>
        </p:sp>
        <p:sp>
          <p:nvSpPr>
            <p:cNvPr id="26" name="Oval 25"/>
            <p:cNvSpPr/>
            <p:nvPr/>
          </p:nvSpPr>
          <p:spPr>
            <a:xfrm>
              <a:off x="7848600" y="5029200"/>
              <a:ext cx="609600" cy="609600"/>
            </a:xfrm>
            <a:prstGeom prst="ellipse">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$1</a:t>
              </a:r>
              <a:endParaRPr lang="en-US" dirty="0"/>
            </a:p>
          </p:txBody>
        </p:sp>
        <p:sp>
          <p:nvSpPr>
            <p:cNvPr id="28" name="Oval 27"/>
            <p:cNvSpPr/>
            <p:nvPr/>
          </p:nvSpPr>
          <p:spPr>
            <a:xfrm>
              <a:off x="7315200" y="4191000"/>
              <a:ext cx="609600" cy="609600"/>
            </a:xfrm>
            <a:prstGeom prst="ellipse">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$1</a:t>
              </a:r>
              <a:endParaRPr lang="en-US" dirty="0"/>
            </a:p>
          </p:txBody>
        </p:sp>
      </p:grpSp>
      <p:grpSp>
        <p:nvGrpSpPr>
          <p:cNvPr id="52" name="Group 51"/>
          <p:cNvGrpSpPr/>
          <p:nvPr/>
        </p:nvGrpSpPr>
        <p:grpSpPr>
          <a:xfrm>
            <a:off x="4800600" y="2133600"/>
            <a:ext cx="3657600" cy="4038600"/>
            <a:chOff x="5257800" y="2286000"/>
            <a:chExt cx="3657600" cy="4038600"/>
          </a:xfrm>
        </p:grpSpPr>
        <p:grpSp>
          <p:nvGrpSpPr>
            <p:cNvPr id="42" name="Group 41"/>
            <p:cNvGrpSpPr/>
            <p:nvPr/>
          </p:nvGrpSpPr>
          <p:grpSpPr>
            <a:xfrm>
              <a:off x="5257800" y="2286000"/>
              <a:ext cx="3657600" cy="2971800"/>
              <a:chOff x="5257800" y="2286000"/>
              <a:chExt cx="3657600" cy="2971800"/>
            </a:xfrm>
          </p:grpSpPr>
          <p:sp>
            <p:nvSpPr>
              <p:cNvPr id="29" name="Oval 28"/>
              <p:cNvSpPr/>
              <p:nvPr/>
            </p:nvSpPr>
            <p:spPr>
              <a:xfrm>
                <a:off x="8305800" y="4648200"/>
                <a:ext cx="609600" cy="609600"/>
              </a:xfrm>
              <a:prstGeom prst="ellips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$8</a:t>
                </a:r>
                <a:endParaRPr lang="en-US" dirty="0"/>
              </a:p>
            </p:txBody>
          </p:sp>
          <p:sp>
            <p:nvSpPr>
              <p:cNvPr id="30" name="Oval 29"/>
              <p:cNvSpPr/>
              <p:nvPr/>
            </p:nvSpPr>
            <p:spPr>
              <a:xfrm>
                <a:off x="5257800" y="2286000"/>
                <a:ext cx="609600" cy="609600"/>
              </a:xfrm>
              <a:prstGeom prst="ellips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$8</a:t>
                </a:r>
                <a:endParaRPr lang="en-US" dirty="0"/>
              </a:p>
            </p:txBody>
          </p:sp>
          <p:sp>
            <p:nvSpPr>
              <p:cNvPr id="31" name="Oval 30"/>
              <p:cNvSpPr/>
              <p:nvPr/>
            </p:nvSpPr>
            <p:spPr>
              <a:xfrm>
                <a:off x="7696200" y="3048000"/>
                <a:ext cx="609600" cy="609600"/>
              </a:xfrm>
              <a:prstGeom prst="ellips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$8</a:t>
                </a:r>
                <a:endParaRPr lang="en-US" dirty="0"/>
              </a:p>
            </p:txBody>
          </p:sp>
          <p:sp>
            <p:nvSpPr>
              <p:cNvPr id="32" name="Oval 31"/>
              <p:cNvSpPr/>
              <p:nvPr/>
            </p:nvSpPr>
            <p:spPr>
              <a:xfrm>
                <a:off x="6705600" y="4114800"/>
                <a:ext cx="609600" cy="609600"/>
              </a:xfrm>
              <a:prstGeom prst="ellips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$8</a:t>
                </a:r>
                <a:endParaRPr lang="en-US" dirty="0"/>
              </a:p>
            </p:txBody>
          </p:sp>
        </p:grpSp>
        <p:sp>
          <p:nvSpPr>
            <p:cNvPr id="40" name="Oval 39"/>
            <p:cNvSpPr/>
            <p:nvPr/>
          </p:nvSpPr>
          <p:spPr>
            <a:xfrm>
              <a:off x="6553200" y="5715000"/>
              <a:ext cx="609600" cy="609600"/>
            </a:xfrm>
            <a:prstGeom prst="ellips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$8</a:t>
              </a:r>
              <a:endParaRPr lang="en-US" dirty="0"/>
            </a:p>
          </p:txBody>
        </p:sp>
      </p:grpSp>
      <p:grpSp>
        <p:nvGrpSpPr>
          <p:cNvPr id="51" name="Group 50"/>
          <p:cNvGrpSpPr/>
          <p:nvPr/>
        </p:nvGrpSpPr>
        <p:grpSpPr>
          <a:xfrm>
            <a:off x="5410200" y="2362200"/>
            <a:ext cx="2971800" cy="3733800"/>
            <a:chOff x="5715000" y="2514600"/>
            <a:chExt cx="2971800" cy="3733800"/>
          </a:xfrm>
        </p:grpSpPr>
        <p:grpSp>
          <p:nvGrpSpPr>
            <p:cNvPr id="49" name="Group 48"/>
            <p:cNvGrpSpPr/>
            <p:nvPr/>
          </p:nvGrpSpPr>
          <p:grpSpPr>
            <a:xfrm>
              <a:off x="7010400" y="3352800"/>
              <a:ext cx="1676400" cy="2895600"/>
              <a:chOff x="7010400" y="3352800"/>
              <a:chExt cx="1676400" cy="2895600"/>
            </a:xfrm>
          </p:grpSpPr>
          <p:grpSp>
            <p:nvGrpSpPr>
              <p:cNvPr id="45" name="Group 44"/>
              <p:cNvGrpSpPr/>
              <p:nvPr/>
            </p:nvGrpSpPr>
            <p:grpSpPr>
              <a:xfrm>
                <a:off x="7010400" y="3733800"/>
                <a:ext cx="1600200" cy="2514600"/>
                <a:chOff x="7010400" y="3733800"/>
                <a:chExt cx="1600200" cy="2514600"/>
              </a:xfrm>
            </p:grpSpPr>
            <p:sp>
              <p:nvSpPr>
                <p:cNvPr id="37" name="Oval 36"/>
                <p:cNvSpPr/>
                <p:nvPr/>
              </p:nvSpPr>
              <p:spPr>
                <a:xfrm>
                  <a:off x="7010400" y="3733800"/>
                  <a:ext cx="609600" cy="609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$5</a:t>
                  </a:r>
                  <a:endParaRPr lang="en-US" dirty="0"/>
                </a:p>
              </p:txBody>
            </p:sp>
            <p:grpSp>
              <p:nvGrpSpPr>
                <p:cNvPr id="44" name="Group 43"/>
                <p:cNvGrpSpPr/>
                <p:nvPr/>
              </p:nvGrpSpPr>
              <p:grpSpPr>
                <a:xfrm>
                  <a:off x="7010400" y="5562600"/>
                  <a:ext cx="1600200" cy="685800"/>
                  <a:chOff x="7010400" y="5562600"/>
                  <a:chExt cx="1600200" cy="685800"/>
                </a:xfrm>
              </p:grpSpPr>
              <p:sp>
                <p:nvSpPr>
                  <p:cNvPr id="38" name="Oval 37"/>
                  <p:cNvSpPr/>
                  <p:nvPr/>
                </p:nvSpPr>
                <p:spPr>
                  <a:xfrm>
                    <a:off x="8001000" y="5638800"/>
                    <a:ext cx="609600" cy="609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$5</a:t>
                    </a:r>
                    <a:endParaRPr lang="en-US" dirty="0"/>
                  </a:p>
                </p:txBody>
              </p:sp>
              <p:sp>
                <p:nvSpPr>
                  <p:cNvPr id="39" name="Oval 38"/>
                  <p:cNvSpPr/>
                  <p:nvPr/>
                </p:nvSpPr>
                <p:spPr>
                  <a:xfrm>
                    <a:off x="7010400" y="5562600"/>
                    <a:ext cx="609600" cy="609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$5</a:t>
                    </a:r>
                    <a:endParaRPr lang="en-US" dirty="0"/>
                  </a:p>
                </p:txBody>
              </p:sp>
            </p:grpSp>
          </p:grpSp>
          <p:sp>
            <p:nvSpPr>
              <p:cNvPr id="47" name="Oval 46"/>
              <p:cNvSpPr/>
              <p:nvPr/>
            </p:nvSpPr>
            <p:spPr>
              <a:xfrm>
                <a:off x="7010400" y="4572000"/>
                <a:ext cx="609600" cy="609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$5</a:t>
                </a:r>
                <a:endParaRPr lang="en-US" dirty="0"/>
              </a:p>
            </p:txBody>
          </p:sp>
          <p:sp>
            <p:nvSpPr>
              <p:cNvPr id="48" name="Oval 47"/>
              <p:cNvSpPr/>
              <p:nvPr/>
            </p:nvSpPr>
            <p:spPr>
              <a:xfrm>
                <a:off x="8077200" y="3352800"/>
                <a:ext cx="609600" cy="609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$5</a:t>
                </a:r>
                <a:endParaRPr lang="en-US" dirty="0"/>
              </a:p>
            </p:txBody>
          </p:sp>
        </p:grpSp>
        <p:sp>
          <p:nvSpPr>
            <p:cNvPr id="50" name="Oval 49"/>
            <p:cNvSpPr/>
            <p:nvPr/>
          </p:nvSpPr>
          <p:spPr>
            <a:xfrm>
              <a:off x="5715000" y="2514600"/>
              <a:ext cx="609600" cy="609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$5</a:t>
              </a:r>
              <a:endParaRPr 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400" b="1" dirty="0" smtClean="0"/>
              <a:t>Experimentation in Design, Example 1:</a:t>
            </a:r>
            <a:br>
              <a:rPr lang="en-US" sz="3400" b="1" dirty="0" smtClean="0"/>
            </a:br>
            <a:r>
              <a:rPr lang="en-US" sz="3400" b="1" dirty="0" smtClean="0"/>
              <a:t>Experimentation in Program Design – Incentives</a:t>
            </a:r>
            <a:endParaRPr lang="en-US" sz="3400" dirty="0"/>
          </a:p>
        </p:txBody>
      </p:sp>
      <p:sp>
        <p:nvSpPr>
          <p:cNvPr id="4" name="Text Placeholder 3"/>
          <p:cNvSpPr>
            <a:spLocks noGrp="1"/>
          </p:cNvSpPr>
          <p:nvPr>
            <p:ph type="body" idx="1"/>
          </p:nvPr>
        </p:nvSpPr>
        <p:spPr>
          <a:xfrm>
            <a:off x="0" y="1676400"/>
            <a:ext cx="4876800" cy="639762"/>
          </a:xfrm>
        </p:spPr>
        <p:txBody>
          <a:bodyPr>
            <a:noAutofit/>
          </a:bodyPr>
          <a:lstStyle/>
          <a:p>
            <a:pPr lvl="1"/>
            <a:r>
              <a:rPr lang="en-US" sz="2800" dirty="0" smtClean="0"/>
              <a:t>Quasi-Experimental Design Approach: Monitoring</a:t>
            </a:r>
          </a:p>
        </p:txBody>
      </p:sp>
      <p:sp>
        <p:nvSpPr>
          <p:cNvPr id="6" name="Content Placeholder 5"/>
          <p:cNvSpPr>
            <a:spLocks noGrp="1"/>
          </p:cNvSpPr>
          <p:nvPr>
            <p:ph sz="half" idx="2"/>
          </p:nvPr>
        </p:nvSpPr>
        <p:spPr>
          <a:xfrm>
            <a:off x="381000" y="2438400"/>
            <a:ext cx="4648200" cy="3951288"/>
          </a:xfrm>
        </p:spPr>
        <p:txBody>
          <a:bodyPr>
            <a:normAutofit fontScale="85000" lnSpcReduction="20000"/>
          </a:bodyPr>
          <a:lstStyle/>
          <a:p>
            <a:r>
              <a:rPr lang="en-US" dirty="0" smtClean="0"/>
              <a:t>Retailer Level</a:t>
            </a:r>
          </a:p>
          <a:p>
            <a:pPr lvl="1"/>
            <a:r>
              <a:rPr lang="en-US" dirty="0" smtClean="0"/>
              <a:t>Representation</a:t>
            </a:r>
          </a:p>
          <a:p>
            <a:pPr lvl="1"/>
            <a:r>
              <a:rPr lang="en-US" dirty="0" smtClean="0"/>
              <a:t>Participation timing and start dates</a:t>
            </a:r>
          </a:p>
          <a:p>
            <a:pPr lvl="1"/>
            <a:r>
              <a:rPr lang="en-US" dirty="0" smtClean="0"/>
              <a:t>Store attrition</a:t>
            </a:r>
          </a:p>
          <a:p>
            <a:r>
              <a:rPr lang="en-US" dirty="0" smtClean="0"/>
              <a:t>Store level</a:t>
            </a:r>
          </a:p>
          <a:p>
            <a:pPr lvl="1"/>
            <a:r>
              <a:rPr lang="en-US" dirty="0" smtClean="0"/>
              <a:t>Location</a:t>
            </a:r>
          </a:p>
          <a:p>
            <a:pPr lvl="1"/>
            <a:r>
              <a:rPr lang="en-US" dirty="0" smtClean="0"/>
              <a:t>Historic sales</a:t>
            </a:r>
          </a:p>
          <a:p>
            <a:pPr lvl="1"/>
            <a:r>
              <a:rPr lang="en-US" dirty="0" smtClean="0"/>
              <a:t>Product selection</a:t>
            </a:r>
          </a:p>
          <a:p>
            <a:pPr lvl="1"/>
            <a:r>
              <a:rPr lang="en-US" dirty="0" smtClean="0"/>
              <a:t>Promotional activity/variation</a:t>
            </a:r>
          </a:p>
          <a:p>
            <a:r>
              <a:rPr lang="en-US" dirty="0" smtClean="0"/>
              <a:t>Product level</a:t>
            </a:r>
          </a:p>
          <a:p>
            <a:pPr lvl="1"/>
            <a:r>
              <a:rPr lang="en-US" dirty="0" smtClean="0"/>
              <a:t>Historic sales</a:t>
            </a:r>
          </a:p>
          <a:p>
            <a:pPr lvl="1"/>
            <a:r>
              <a:rPr lang="en-US" dirty="0" smtClean="0"/>
              <a:t>Representation is stores</a:t>
            </a:r>
          </a:p>
          <a:p>
            <a:pPr lvl="1"/>
            <a:r>
              <a:rPr lang="en-US" dirty="0" smtClean="0"/>
              <a:t>Shelf space/displays</a:t>
            </a:r>
          </a:p>
          <a:p>
            <a:pPr lvl="1"/>
            <a:r>
              <a:rPr lang="en-US" dirty="0" smtClean="0"/>
              <a:t>Duration on the shelf</a:t>
            </a:r>
          </a:p>
          <a:p>
            <a:pPr lvl="1"/>
            <a:endParaRPr lang="en-US" dirty="0" smtClean="0"/>
          </a:p>
          <a:p>
            <a:pPr>
              <a:buNone/>
            </a:pPr>
            <a:endParaRPr lang="en-US" dirty="0"/>
          </a:p>
        </p:txBody>
      </p:sp>
      <p:sp>
        <p:nvSpPr>
          <p:cNvPr id="5" name="Slide Number Placeholder 4"/>
          <p:cNvSpPr>
            <a:spLocks noGrp="1"/>
          </p:cNvSpPr>
          <p:nvPr>
            <p:ph type="sldNum" sz="quarter" idx="12"/>
          </p:nvPr>
        </p:nvSpPr>
        <p:spPr/>
        <p:txBody>
          <a:bodyPr/>
          <a:lstStyle/>
          <a:p>
            <a:fld id="{5A31F0E8-EADC-4FEF-894E-51FA5CAD4A1A}" type="slidenum">
              <a:rPr lang="en-US" smtClean="0"/>
              <a:pPr/>
              <a:t>38</a:t>
            </a:fld>
            <a:endParaRPr lang="en-US" dirty="0"/>
          </a:p>
        </p:txBody>
      </p:sp>
      <p:sp>
        <p:nvSpPr>
          <p:cNvPr id="10" name="Oval 9"/>
          <p:cNvSpPr/>
          <p:nvPr/>
        </p:nvSpPr>
        <p:spPr>
          <a:xfrm>
            <a:off x="8305800" y="5181600"/>
            <a:ext cx="609600" cy="609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$5</a:t>
            </a:r>
            <a:endParaRPr lang="en-US" dirty="0"/>
          </a:p>
        </p:txBody>
      </p:sp>
      <p:sp>
        <p:nvSpPr>
          <p:cNvPr id="11" name="Oval 10"/>
          <p:cNvSpPr/>
          <p:nvPr/>
        </p:nvSpPr>
        <p:spPr>
          <a:xfrm>
            <a:off x="5715000" y="2362200"/>
            <a:ext cx="609600" cy="609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$5</a:t>
            </a:r>
            <a:endParaRPr lang="en-US" dirty="0"/>
          </a:p>
        </p:txBody>
      </p:sp>
      <p:sp>
        <p:nvSpPr>
          <p:cNvPr id="12" name="Oval 11"/>
          <p:cNvSpPr/>
          <p:nvPr/>
        </p:nvSpPr>
        <p:spPr>
          <a:xfrm>
            <a:off x="8001000" y="3505200"/>
            <a:ext cx="609600" cy="609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$5</a:t>
            </a:r>
            <a:endParaRPr lang="en-US" dirty="0"/>
          </a:p>
        </p:txBody>
      </p:sp>
      <p:sp>
        <p:nvSpPr>
          <p:cNvPr id="13" name="Oval 12"/>
          <p:cNvSpPr/>
          <p:nvPr/>
        </p:nvSpPr>
        <p:spPr>
          <a:xfrm>
            <a:off x="6934200" y="4572000"/>
            <a:ext cx="609600" cy="609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$5</a:t>
            </a:r>
            <a:endParaRPr lang="en-US" dirty="0"/>
          </a:p>
        </p:txBody>
      </p:sp>
      <p:grpSp>
        <p:nvGrpSpPr>
          <p:cNvPr id="3" name="Group 40"/>
          <p:cNvGrpSpPr/>
          <p:nvPr/>
        </p:nvGrpSpPr>
        <p:grpSpPr>
          <a:xfrm>
            <a:off x="4586729" y="1600200"/>
            <a:ext cx="4557271" cy="4857751"/>
            <a:chOff x="4586729" y="1600200"/>
            <a:chExt cx="4557271" cy="4857751"/>
          </a:xfrm>
        </p:grpSpPr>
        <p:pic>
          <p:nvPicPr>
            <p:cNvPr id="50178" name="Picture 2" descr="http://0.tqn.com/d/geography/1/0/Z/I/mi.jpg"/>
            <p:cNvPicPr>
              <a:picLocks noChangeAspect="1" noChangeArrowheads="1"/>
            </p:cNvPicPr>
            <p:nvPr/>
          </p:nvPicPr>
          <p:blipFill>
            <a:blip r:embed="rId2" cstate="print"/>
            <a:srcRect/>
            <a:stretch>
              <a:fillRect/>
            </a:stretch>
          </p:blipFill>
          <p:spPr bwMode="auto">
            <a:xfrm>
              <a:off x="4586729" y="1600200"/>
              <a:ext cx="4557271" cy="4857751"/>
            </a:xfrm>
            <a:prstGeom prst="rect">
              <a:avLst/>
            </a:prstGeom>
            <a:noFill/>
          </p:spPr>
        </p:pic>
        <p:sp>
          <p:nvSpPr>
            <p:cNvPr id="19" name="Oval 18"/>
            <p:cNvSpPr/>
            <p:nvPr/>
          </p:nvSpPr>
          <p:spPr>
            <a:xfrm>
              <a:off x="7772400" y="4038600"/>
              <a:ext cx="609600" cy="609600"/>
            </a:xfrm>
            <a:prstGeom prst="ellipse">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$0</a:t>
              </a:r>
              <a:endParaRPr lang="en-US" dirty="0"/>
            </a:p>
          </p:txBody>
        </p:sp>
        <p:sp>
          <p:nvSpPr>
            <p:cNvPr id="20" name="Oval 19"/>
            <p:cNvSpPr/>
            <p:nvPr/>
          </p:nvSpPr>
          <p:spPr>
            <a:xfrm>
              <a:off x="7543800" y="4724400"/>
              <a:ext cx="609600" cy="609600"/>
            </a:xfrm>
            <a:prstGeom prst="ellipse">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$0</a:t>
              </a:r>
              <a:endParaRPr lang="en-US" dirty="0"/>
            </a:p>
          </p:txBody>
        </p:sp>
        <p:sp>
          <p:nvSpPr>
            <p:cNvPr id="21" name="Oval 20"/>
            <p:cNvSpPr/>
            <p:nvPr/>
          </p:nvSpPr>
          <p:spPr>
            <a:xfrm>
              <a:off x="6705600" y="2743200"/>
              <a:ext cx="609600" cy="609600"/>
            </a:xfrm>
            <a:prstGeom prst="ellipse">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$0</a:t>
              </a:r>
              <a:endParaRPr lang="en-US" dirty="0"/>
            </a:p>
          </p:txBody>
        </p:sp>
        <p:sp>
          <p:nvSpPr>
            <p:cNvPr id="22" name="Oval 21"/>
            <p:cNvSpPr/>
            <p:nvPr/>
          </p:nvSpPr>
          <p:spPr>
            <a:xfrm>
              <a:off x="7543800" y="5486400"/>
              <a:ext cx="609600" cy="609600"/>
            </a:xfrm>
            <a:prstGeom prst="ellipse">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$0</a:t>
              </a:r>
              <a:endParaRPr lang="en-US" dirty="0"/>
            </a:p>
          </p:txBody>
        </p:sp>
      </p:grpSp>
      <p:grpSp>
        <p:nvGrpSpPr>
          <p:cNvPr id="7" name="Group 42"/>
          <p:cNvGrpSpPr/>
          <p:nvPr/>
        </p:nvGrpSpPr>
        <p:grpSpPr>
          <a:xfrm>
            <a:off x="6172200" y="2667000"/>
            <a:ext cx="2286000" cy="3048000"/>
            <a:chOff x="6172200" y="2667000"/>
            <a:chExt cx="2286000" cy="3048000"/>
          </a:xfrm>
        </p:grpSpPr>
        <p:sp>
          <p:nvSpPr>
            <p:cNvPr id="23" name="Oval 22"/>
            <p:cNvSpPr/>
            <p:nvPr/>
          </p:nvSpPr>
          <p:spPr>
            <a:xfrm>
              <a:off x="7239000" y="5105400"/>
              <a:ext cx="609600" cy="609600"/>
            </a:xfrm>
            <a:prstGeom prst="ellipse">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$1</a:t>
              </a:r>
              <a:endParaRPr lang="en-US" dirty="0"/>
            </a:p>
          </p:txBody>
        </p:sp>
        <p:sp>
          <p:nvSpPr>
            <p:cNvPr id="24" name="Oval 23"/>
            <p:cNvSpPr/>
            <p:nvPr/>
          </p:nvSpPr>
          <p:spPr>
            <a:xfrm>
              <a:off x="7543800" y="3581400"/>
              <a:ext cx="609600" cy="609600"/>
            </a:xfrm>
            <a:prstGeom prst="ellipse">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$1</a:t>
              </a:r>
              <a:endParaRPr lang="en-US" dirty="0"/>
            </a:p>
          </p:txBody>
        </p:sp>
        <p:sp>
          <p:nvSpPr>
            <p:cNvPr id="25" name="Oval 24"/>
            <p:cNvSpPr/>
            <p:nvPr/>
          </p:nvSpPr>
          <p:spPr>
            <a:xfrm>
              <a:off x="6172200" y="2667000"/>
              <a:ext cx="609600" cy="609600"/>
            </a:xfrm>
            <a:prstGeom prst="ellipse">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$1</a:t>
              </a:r>
              <a:endParaRPr lang="en-US" dirty="0"/>
            </a:p>
          </p:txBody>
        </p:sp>
        <p:sp>
          <p:nvSpPr>
            <p:cNvPr id="26" name="Oval 25"/>
            <p:cNvSpPr/>
            <p:nvPr/>
          </p:nvSpPr>
          <p:spPr>
            <a:xfrm>
              <a:off x="7848600" y="5029200"/>
              <a:ext cx="609600" cy="609600"/>
            </a:xfrm>
            <a:prstGeom prst="ellipse">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$1</a:t>
              </a:r>
              <a:endParaRPr lang="en-US" dirty="0"/>
            </a:p>
          </p:txBody>
        </p:sp>
        <p:sp>
          <p:nvSpPr>
            <p:cNvPr id="28" name="Oval 27"/>
            <p:cNvSpPr/>
            <p:nvPr/>
          </p:nvSpPr>
          <p:spPr>
            <a:xfrm>
              <a:off x="7315200" y="4191000"/>
              <a:ext cx="609600" cy="609600"/>
            </a:xfrm>
            <a:prstGeom prst="ellipse">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$1</a:t>
              </a:r>
              <a:endParaRPr lang="en-US" dirty="0"/>
            </a:p>
          </p:txBody>
        </p:sp>
      </p:grpSp>
      <p:grpSp>
        <p:nvGrpSpPr>
          <p:cNvPr id="8" name="Group 41"/>
          <p:cNvGrpSpPr/>
          <p:nvPr/>
        </p:nvGrpSpPr>
        <p:grpSpPr>
          <a:xfrm>
            <a:off x="5257800" y="2286000"/>
            <a:ext cx="3657600" cy="2971800"/>
            <a:chOff x="5257800" y="2286000"/>
            <a:chExt cx="3657600" cy="2971800"/>
          </a:xfrm>
        </p:grpSpPr>
        <p:sp>
          <p:nvSpPr>
            <p:cNvPr id="29" name="Oval 28"/>
            <p:cNvSpPr/>
            <p:nvPr/>
          </p:nvSpPr>
          <p:spPr>
            <a:xfrm>
              <a:off x="8305800" y="4648200"/>
              <a:ext cx="609600" cy="609600"/>
            </a:xfrm>
            <a:prstGeom prst="ellips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$8</a:t>
              </a:r>
              <a:endParaRPr lang="en-US" dirty="0"/>
            </a:p>
          </p:txBody>
        </p:sp>
        <p:sp>
          <p:nvSpPr>
            <p:cNvPr id="30" name="Oval 29"/>
            <p:cNvSpPr/>
            <p:nvPr/>
          </p:nvSpPr>
          <p:spPr>
            <a:xfrm>
              <a:off x="5257800" y="2286000"/>
              <a:ext cx="609600" cy="609600"/>
            </a:xfrm>
            <a:prstGeom prst="ellips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$8</a:t>
              </a:r>
              <a:endParaRPr lang="en-US" dirty="0"/>
            </a:p>
          </p:txBody>
        </p:sp>
        <p:sp>
          <p:nvSpPr>
            <p:cNvPr id="31" name="Oval 30"/>
            <p:cNvSpPr/>
            <p:nvPr/>
          </p:nvSpPr>
          <p:spPr>
            <a:xfrm>
              <a:off x="7696200" y="3048000"/>
              <a:ext cx="609600" cy="609600"/>
            </a:xfrm>
            <a:prstGeom prst="ellips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$8</a:t>
              </a:r>
              <a:endParaRPr lang="en-US" dirty="0"/>
            </a:p>
          </p:txBody>
        </p:sp>
        <p:sp>
          <p:nvSpPr>
            <p:cNvPr id="32" name="Oval 31"/>
            <p:cNvSpPr/>
            <p:nvPr/>
          </p:nvSpPr>
          <p:spPr>
            <a:xfrm>
              <a:off x="6705600" y="4114800"/>
              <a:ext cx="609600" cy="609600"/>
            </a:xfrm>
            <a:prstGeom prst="ellips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$8</a:t>
              </a:r>
              <a:endParaRPr lang="en-US" dirty="0"/>
            </a:p>
          </p:txBody>
        </p:sp>
      </p:grpSp>
      <p:sp>
        <p:nvSpPr>
          <p:cNvPr id="40" name="Oval 39"/>
          <p:cNvSpPr/>
          <p:nvPr/>
        </p:nvSpPr>
        <p:spPr>
          <a:xfrm>
            <a:off x="6553200" y="5715000"/>
            <a:ext cx="609600" cy="609600"/>
          </a:xfrm>
          <a:prstGeom prst="ellips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$8</a:t>
            </a:r>
            <a:endParaRPr lang="en-US" dirty="0"/>
          </a:p>
        </p:txBody>
      </p:sp>
      <p:grpSp>
        <p:nvGrpSpPr>
          <p:cNvPr id="9" name="Group 50"/>
          <p:cNvGrpSpPr/>
          <p:nvPr/>
        </p:nvGrpSpPr>
        <p:grpSpPr>
          <a:xfrm>
            <a:off x="5715000" y="2514600"/>
            <a:ext cx="2971800" cy="3733800"/>
            <a:chOff x="5715000" y="2514600"/>
            <a:chExt cx="2971800" cy="3733800"/>
          </a:xfrm>
        </p:grpSpPr>
        <p:grpSp>
          <p:nvGrpSpPr>
            <p:cNvPr id="14" name="Group 48"/>
            <p:cNvGrpSpPr/>
            <p:nvPr/>
          </p:nvGrpSpPr>
          <p:grpSpPr>
            <a:xfrm>
              <a:off x="7010400" y="3352800"/>
              <a:ext cx="1676400" cy="2895600"/>
              <a:chOff x="7010400" y="3352800"/>
              <a:chExt cx="1676400" cy="2895600"/>
            </a:xfrm>
          </p:grpSpPr>
          <p:grpSp>
            <p:nvGrpSpPr>
              <p:cNvPr id="15" name="Group 44"/>
              <p:cNvGrpSpPr/>
              <p:nvPr/>
            </p:nvGrpSpPr>
            <p:grpSpPr>
              <a:xfrm>
                <a:off x="7010400" y="3733800"/>
                <a:ext cx="1600200" cy="2514600"/>
                <a:chOff x="7010400" y="3733800"/>
                <a:chExt cx="1600200" cy="2514600"/>
              </a:xfrm>
            </p:grpSpPr>
            <p:sp>
              <p:nvSpPr>
                <p:cNvPr id="37" name="Oval 36"/>
                <p:cNvSpPr/>
                <p:nvPr/>
              </p:nvSpPr>
              <p:spPr>
                <a:xfrm>
                  <a:off x="7010400" y="3733800"/>
                  <a:ext cx="609600" cy="609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$5</a:t>
                  </a:r>
                  <a:endParaRPr lang="en-US" dirty="0"/>
                </a:p>
              </p:txBody>
            </p:sp>
            <p:grpSp>
              <p:nvGrpSpPr>
                <p:cNvPr id="16" name="Group 43"/>
                <p:cNvGrpSpPr/>
                <p:nvPr/>
              </p:nvGrpSpPr>
              <p:grpSpPr>
                <a:xfrm>
                  <a:off x="7010400" y="5562600"/>
                  <a:ext cx="1600200" cy="685800"/>
                  <a:chOff x="7010400" y="5562600"/>
                  <a:chExt cx="1600200" cy="685800"/>
                </a:xfrm>
              </p:grpSpPr>
              <p:sp>
                <p:nvSpPr>
                  <p:cNvPr id="38" name="Oval 37"/>
                  <p:cNvSpPr/>
                  <p:nvPr/>
                </p:nvSpPr>
                <p:spPr>
                  <a:xfrm>
                    <a:off x="8001000" y="5638800"/>
                    <a:ext cx="609600" cy="609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$5</a:t>
                    </a:r>
                    <a:endParaRPr lang="en-US" dirty="0"/>
                  </a:p>
                </p:txBody>
              </p:sp>
              <p:sp>
                <p:nvSpPr>
                  <p:cNvPr id="39" name="Oval 38"/>
                  <p:cNvSpPr/>
                  <p:nvPr/>
                </p:nvSpPr>
                <p:spPr>
                  <a:xfrm>
                    <a:off x="7010400" y="5562600"/>
                    <a:ext cx="609600" cy="609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$5</a:t>
                    </a:r>
                    <a:endParaRPr lang="en-US" dirty="0"/>
                  </a:p>
                </p:txBody>
              </p:sp>
            </p:grpSp>
          </p:grpSp>
          <p:sp>
            <p:nvSpPr>
              <p:cNvPr id="47" name="Oval 46"/>
              <p:cNvSpPr/>
              <p:nvPr/>
            </p:nvSpPr>
            <p:spPr>
              <a:xfrm>
                <a:off x="7010400" y="4572000"/>
                <a:ext cx="609600" cy="609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$5</a:t>
                </a:r>
                <a:endParaRPr lang="en-US" dirty="0"/>
              </a:p>
            </p:txBody>
          </p:sp>
          <p:sp>
            <p:nvSpPr>
              <p:cNvPr id="48" name="Oval 47"/>
              <p:cNvSpPr/>
              <p:nvPr/>
            </p:nvSpPr>
            <p:spPr>
              <a:xfrm>
                <a:off x="8077200" y="3352800"/>
                <a:ext cx="609600" cy="609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$5</a:t>
                </a:r>
                <a:endParaRPr lang="en-US" dirty="0"/>
              </a:p>
            </p:txBody>
          </p:sp>
        </p:grpSp>
        <p:sp>
          <p:nvSpPr>
            <p:cNvPr id="50" name="Oval 49"/>
            <p:cNvSpPr/>
            <p:nvPr/>
          </p:nvSpPr>
          <p:spPr>
            <a:xfrm>
              <a:off x="5715000" y="2514600"/>
              <a:ext cx="609600" cy="609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$5</a:t>
              </a:r>
              <a:endParaRPr 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
                                            <p:txEl>
                                              <p:pRg st="7" end="7"/>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6">
                                            <p:txEl>
                                              <p:pRg st="9" end="9"/>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6">
                                            <p:txEl>
                                              <p:pRg st="10" end="10"/>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6">
                                            <p:txEl>
                                              <p:pRg st="11" end="11"/>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6">
                                            <p:txEl>
                                              <p:pRg st="12" end="12"/>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6">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1378" name="Picture 2" descr="http://www.theus50.com/images/state-outline-maps/california-outline.gif"/>
          <p:cNvPicPr>
            <a:picLocks noChangeAspect="1" noChangeArrowheads="1"/>
          </p:cNvPicPr>
          <p:nvPr/>
        </p:nvPicPr>
        <p:blipFill>
          <a:blip r:embed="rId3" cstate="print"/>
          <a:srcRect/>
          <a:stretch>
            <a:fillRect/>
          </a:stretch>
        </p:blipFill>
        <p:spPr bwMode="auto">
          <a:xfrm>
            <a:off x="0" y="761999"/>
            <a:ext cx="4572000" cy="6096001"/>
          </a:xfrm>
          <a:prstGeom prst="rect">
            <a:avLst/>
          </a:prstGeom>
          <a:noFill/>
        </p:spPr>
      </p:pic>
      <p:pic>
        <p:nvPicPr>
          <p:cNvPr id="50" name="Picture 2" descr="http://0.tqn.com/d/geography/1/0/Z/I/mi.jpg"/>
          <p:cNvPicPr>
            <a:picLocks noChangeAspect="1" noChangeArrowheads="1"/>
          </p:cNvPicPr>
          <p:nvPr/>
        </p:nvPicPr>
        <p:blipFill>
          <a:blip r:embed="rId4" cstate="print"/>
          <a:srcRect/>
          <a:stretch>
            <a:fillRect/>
          </a:stretch>
        </p:blipFill>
        <p:spPr bwMode="auto">
          <a:xfrm>
            <a:off x="6934200" y="4502499"/>
            <a:ext cx="2209800" cy="2355501"/>
          </a:xfrm>
          <a:prstGeom prst="rect">
            <a:avLst/>
          </a:prstGeom>
          <a:noFill/>
        </p:spPr>
      </p:pic>
      <p:grpSp>
        <p:nvGrpSpPr>
          <p:cNvPr id="24" name="Group 23"/>
          <p:cNvGrpSpPr/>
          <p:nvPr/>
        </p:nvGrpSpPr>
        <p:grpSpPr>
          <a:xfrm>
            <a:off x="762000" y="2438400"/>
            <a:ext cx="2209800" cy="1143000"/>
            <a:chOff x="1143000" y="1752600"/>
            <a:chExt cx="6553200" cy="3733800"/>
          </a:xfrm>
        </p:grpSpPr>
        <p:sp>
          <p:nvSpPr>
            <p:cNvPr id="14" name="Rectangle 13"/>
            <p:cNvSpPr/>
            <p:nvPr/>
          </p:nvSpPr>
          <p:spPr>
            <a:xfrm>
              <a:off x="2272862" y="1752600"/>
              <a:ext cx="4293476" cy="152400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t>Target Population: High Usage Homeowners</a:t>
              </a:r>
              <a:endParaRPr lang="en-US" sz="1000" dirty="0"/>
            </a:p>
          </p:txBody>
        </p:sp>
        <p:sp>
          <p:nvSpPr>
            <p:cNvPr id="15" name="Rectangle 14"/>
            <p:cNvSpPr/>
            <p:nvPr/>
          </p:nvSpPr>
          <p:spPr>
            <a:xfrm>
              <a:off x="1143000" y="3962400"/>
              <a:ext cx="2971800" cy="1524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t>Treatment</a:t>
              </a:r>
              <a:endParaRPr lang="en-US" sz="1000" dirty="0"/>
            </a:p>
          </p:txBody>
        </p:sp>
        <p:sp>
          <p:nvSpPr>
            <p:cNvPr id="16" name="Rectangle 15"/>
            <p:cNvSpPr/>
            <p:nvPr/>
          </p:nvSpPr>
          <p:spPr>
            <a:xfrm>
              <a:off x="4724400" y="3962400"/>
              <a:ext cx="2971800" cy="1524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t>Control</a:t>
              </a:r>
              <a:endParaRPr lang="en-US" sz="1000" dirty="0"/>
            </a:p>
          </p:txBody>
        </p:sp>
        <p:cxnSp>
          <p:nvCxnSpPr>
            <p:cNvPr id="18" name="Straight Arrow Connector 17"/>
            <p:cNvCxnSpPr>
              <a:stCxn id="14" idx="2"/>
            </p:cNvCxnSpPr>
            <p:nvPr/>
          </p:nvCxnSpPr>
          <p:spPr>
            <a:xfrm flipH="1">
              <a:off x="2667003" y="3276601"/>
              <a:ext cx="1752597" cy="68580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4572000" y="3276600"/>
              <a:ext cx="1752600" cy="685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sp>
        <p:nvSpPr>
          <p:cNvPr id="27" name="Rectangle 26"/>
          <p:cNvSpPr/>
          <p:nvPr/>
        </p:nvSpPr>
        <p:spPr>
          <a:xfrm>
            <a:off x="-152400" y="609600"/>
            <a:ext cx="1676400" cy="45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itle 4"/>
          <p:cNvSpPr>
            <a:spLocks noGrp="1"/>
          </p:cNvSpPr>
          <p:nvPr>
            <p:ph type="title"/>
          </p:nvPr>
        </p:nvSpPr>
        <p:spPr/>
        <p:txBody>
          <a:bodyPr>
            <a:noAutofit/>
          </a:bodyPr>
          <a:lstStyle/>
          <a:p>
            <a:r>
              <a:rPr lang="en-US" sz="3200" b="1" dirty="0" smtClean="0"/>
              <a:t>Experimentation in EM&amp;V: </a:t>
            </a:r>
            <a:r>
              <a:rPr lang="en-US" sz="3100" b="1" dirty="0" smtClean="0"/>
              <a:t>Example 2:</a:t>
            </a:r>
            <a:br>
              <a:rPr lang="en-US" sz="3100" b="1" dirty="0" smtClean="0"/>
            </a:br>
            <a:r>
              <a:rPr lang="en-US" sz="3100" b="1" dirty="0" smtClean="0"/>
              <a:t>Experimentation in EM&amp;V  - RCTs</a:t>
            </a:r>
            <a:endParaRPr lang="en-US" sz="3100" dirty="0"/>
          </a:p>
        </p:txBody>
      </p:sp>
      <p:sp>
        <p:nvSpPr>
          <p:cNvPr id="34" name="TextBox 33"/>
          <p:cNvSpPr txBox="1"/>
          <p:nvPr/>
        </p:nvSpPr>
        <p:spPr>
          <a:xfrm>
            <a:off x="1371600" y="1676400"/>
            <a:ext cx="838200" cy="492443"/>
          </a:xfrm>
          <a:prstGeom prst="rect">
            <a:avLst/>
          </a:prstGeom>
          <a:noFill/>
        </p:spPr>
        <p:txBody>
          <a:bodyPr wrap="square" rtlCol="0">
            <a:spAutoFit/>
          </a:bodyPr>
          <a:lstStyle/>
          <a:p>
            <a:r>
              <a:rPr lang="en-US" sz="2600" dirty="0" smtClean="0"/>
              <a:t>9%</a:t>
            </a:r>
            <a:endParaRPr lang="en-US" sz="2600" dirty="0"/>
          </a:p>
        </p:txBody>
      </p:sp>
      <p:sp>
        <p:nvSpPr>
          <p:cNvPr id="48" name="TextBox 47"/>
          <p:cNvSpPr txBox="1"/>
          <p:nvPr/>
        </p:nvSpPr>
        <p:spPr>
          <a:xfrm>
            <a:off x="6934200" y="1600200"/>
            <a:ext cx="1143000" cy="677108"/>
          </a:xfrm>
          <a:prstGeom prst="rect">
            <a:avLst/>
          </a:prstGeom>
          <a:noFill/>
        </p:spPr>
        <p:txBody>
          <a:bodyPr wrap="square" rtlCol="0">
            <a:spAutoFit/>
          </a:bodyPr>
          <a:lstStyle/>
          <a:p>
            <a:endParaRPr lang="en-US" sz="3800" dirty="0"/>
          </a:p>
        </p:txBody>
      </p:sp>
      <p:pic>
        <p:nvPicPr>
          <p:cNvPr id="101380" name="Picture 4" descr="http://www.eprintablecalendars.com/images/maps/state-of-massachusetts.jpg"/>
          <p:cNvPicPr>
            <a:picLocks noChangeAspect="1" noChangeArrowheads="1"/>
          </p:cNvPicPr>
          <p:nvPr/>
        </p:nvPicPr>
        <p:blipFill>
          <a:blip r:embed="rId5" cstate="print"/>
          <a:srcRect/>
          <a:stretch>
            <a:fillRect/>
          </a:stretch>
        </p:blipFill>
        <p:spPr bwMode="auto">
          <a:xfrm>
            <a:off x="3348317" y="1219200"/>
            <a:ext cx="5029200" cy="3886200"/>
          </a:xfrm>
          <a:prstGeom prst="rect">
            <a:avLst/>
          </a:prstGeom>
          <a:noFill/>
        </p:spPr>
      </p:pic>
      <p:grpSp>
        <p:nvGrpSpPr>
          <p:cNvPr id="42" name="Group 41"/>
          <p:cNvGrpSpPr/>
          <p:nvPr/>
        </p:nvGrpSpPr>
        <p:grpSpPr>
          <a:xfrm>
            <a:off x="6400800" y="2286000"/>
            <a:ext cx="2209800" cy="1143000"/>
            <a:chOff x="1143000" y="1752600"/>
            <a:chExt cx="6553200" cy="3733800"/>
          </a:xfrm>
        </p:grpSpPr>
        <p:sp>
          <p:nvSpPr>
            <p:cNvPr id="43" name="Rectangle 42"/>
            <p:cNvSpPr/>
            <p:nvPr/>
          </p:nvSpPr>
          <p:spPr>
            <a:xfrm>
              <a:off x="2272862" y="1752600"/>
              <a:ext cx="4293476" cy="152400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t>Target Population: High Usage Homeowners</a:t>
              </a:r>
              <a:endParaRPr lang="en-US" sz="1000" dirty="0"/>
            </a:p>
          </p:txBody>
        </p:sp>
        <p:sp>
          <p:nvSpPr>
            <p:cNvPr id="44" name="Rectangle 43"/>
            <p:cNvSpPr/>
            <p:nvPr/>
          </p:nvSpPr>
          <p:spPr>
            <a:xfrm>
              <a:off x="1143000" y="3962400"/>
              <a:ext cx="2971800" cy="1524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t>Treatment</a:t>
              </a:r>
              <a:endParaRPr lang="en-US" sz="1000" dirty="0"/>
            </a:p>
          </p:txBody>
        </p:sp>
        <p:sp>
          <p:nvSpPr>
            <p:cNvPr id="45" name="Rectangle 44"/>
            <p:cNvSpPr/>
            <p:nvPr/>
          </p:nvSpPr>
          <p:spPr>
            <a:xfrm>
              <a:off x="4724400" y="3962400"/>
              <a:ext cx="2971800" cy="1524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t>Control</a:t>
              </a:r>
              <a:endParaRPr lang="en-US" sz="1000" dirty="0"/>
            </a:p>
          </p:txBody>
        </p:sp>
        <p:cxnSp>
          <p:nvCxnSpPr>
            <p:cNvPr id="46" name="Straight Arrow Connector 45"/>
            <p:cNvCxnSpPr>
              <a:stCxn id="43" idx="2"/>
            </p:cNvCxnSpPr>
            <p:nvPr/>
          </p:nvCxnSpPr>
          <p:spPr>
            <a:xfrm flipH="1">
              <a:off x="2667003" y="3276601"/>
              <a:ext cx="1752597" cy="68580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p:nvPr/>
          </p:nvCxnSpPr>
          <p:spPr>
            <a:xfrm>
              <a:off x="4572000" y="3276600"/>
              <a:ext cx="1752600" cy="685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grpSp>
        <p:nvGrpSpPr>
          <p:cNvPr id="55" name="Group 54"/>
          <p:cNvGrpSpPr/>
          <p:nvPr/>
        </p:nvGrpSpPr>
        <p:grpSpPr>
          <a:xfrm>
            <a:off x="5486400" y="5715000"/>
            <a:ext cx="2209800" cy="1143000"/>
            <a:chOff x="1143000" y="1752600"/>
            <a:chExt cx="6553200" cy="3733800"/>
          </a:xfrm>
        </p:grpSpPr>
        <p:sp>
          <p:nvSpPr>
            <p:cNvPr id="56" name="Rectangle 55"/>
            <p:cNvSpPr/>
            <p:nvPr/>
          </p:nvSpPr>
          <p:spPr>
            <a:xfrm>
              <a:off x="2272862" y="1752600"/>
              <a:ext cx="4293476" cy="152400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t>Target Population: High Usage Homeowners</a:t>
              </a:r>
              <a:endParaRPr lang="en-US" sz="1000" dirty="0"/>
            </a:p>
          </p:txBody>
        </p:sp>
        <p:sp>
          <p:nvSpPr>
            <p:cNvPr id="57" name="Rectangle 56"/>
            <p:cNvSpPr/>
            <p:nvPr/>
          </p:nvSpPr>
          <p:spPr>
            <a:xfrm>
              <a:off x="1143000" y="3962400"/>
              <a:ext cx="2971800" cy="1524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t>Treatment</a:t>
              </a:r>
              <a:endParaRPr lang="en-US" sz="1000" dirty="0"/>
            </a:p>
          </p:txBody>
        </p:sp>
        <p:sp>
          <p:nvSpPr>
            <p:cNvPr id="58" name="Rectangle 57"/>
            <p:cNvSpPr/>
            <p:nvPr/>
          </p:nvSpPr>
          <p:spPr>
            <a:xfrm>
              <a:off x="4724400" y="3962400"/>
              <a:ext cx="2971800" cy="1524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t>Control</a:t>
              </a:r>
              <a:endParaRPr lang="en-US" sz="1000" dirty="0"/>
            </a:p>
          </p:txBody>
        </p:sp>
        <p:cxnSp>
          <p:nvCxnSpPr>
            <p:cNvPr id="59" name="Straight Arrow Connector 58"/>
            <p:cNvCxnSpPr>
              <a:stCxn id="56" idx="2"/>
            </p:cNvCxnSpPr>
            <p:nvPr/>
          </p:nvCxnSpPr>
          <p:spPr>
            <a:xfrm flipH="1">
              <a:off x="2667003" y="3276601"/>
              <a:ext cx="1752597" cy="68580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0" name="Straight Arrow Connector 59"/>
            <p:cNvCxnSpPr/>
            <p:nvPr/>
          </p:nvCxnSpPr>
          <p:spPr>
            <a:xfrm>
              <a:off x="4572000" y="3276600"/>
              <a:ext cx="1752600" cy="685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sp>
        <p:nvSpPr>
          <p:cNvPr id="61" name="TextBox 60"/>
          <p:cNvSpPr txBox="1"/>
          <p:nvPr/>
        </p:nvSpPr>
        <p:spPr>
          <a:xfrm>
            <a:off x="6019800" y="5029200"/>
            <a:ext cx="1143000" cy="677108"/>
          </a:xfrm>
          <a:prstGeom prst="rect">
            <a:avLst/>
          </a:prstGeom>
          <a:noFill/>
        </p:spPr>
        <p:txBody>
          <a:bodyPr wrap="square" rtlCol="0">
            <a:spAutoFit/>
          </a:bodyPr>
          <a:lstStyle/>
          <a:p>
            <a:pPr algn="ctr"/>
            <a:r>
              <a:rPr lang="en-US" sz="3800" dirty="0" smtClean="0"/>
              <a:t>?</a:t>
            </a:r>
            <a:endParaRPr lang="en-US" sz="3800" dirty="0"/>
          </a:p>
        </p:txBody>
      </p:sp>
      <p:sp>
        <p:nvSpPr>
          <p:cNvPr id="62" name="TextBox 61"/>
          <p:cNvSpPr txBox="1"/>
          <p:nvPr/>
        </p:nvSpPr>
        <p:spPr>
          <a:xfrm>
            <a:off x="6858000" y="1600200"/>
            <a:ext cx="1295400" cy="492443"/>
          </a:xfrm>
          <a:prstGeom prst="rect">
            <a:avLst/>
          </a:prstGeom>
          <a:noFill/>
        </p:spPr>
        <p:txBody>
          <a:bodyPr wrap="square" rtlCol="0">
            <a:spAutoFit/>
          </a:bodyPr>
          <a:lstStyle/>
          <a:p>
            <a:pPr algn="ctr"/>
            <a:r>
              <a:rPr lang="en-US" sz="2600" dirty="0" smtClean="0"/>
              <a:t>6%</a:t>
            </a:r>
            <a:endParaRPr lang="en-US" sz="2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137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138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6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61" grpId="0"/>
      <p:bldP spid="6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report.png"/>
          <p:cNvPicPr>
            <a:picLocks noChangeAspect="1"/>
          </p:cNvPicPr>
          <p:nvPr/>
        </p:nvPicPr>
        <p:blipFill>
          <a:blip r:embed="rId2" cstate="print"/>
          <a:stretch>
            <a:fillRect/>
          </a:stretch>
        </p:blipFill>
        <p:spPr>
          <a:xfrm>
            <a:off x="6076950" y="3962400"/>
            <a:ext cx="3067050" cy="2453640"/>
          </a:xfrm>
          <a:prstGeom prst="rect">
            <a:avLst/>
          </a:prstGeom>
        </p:spPr>
      </p:pic>
      <p:sp>
        <p:nvSpPr>
          <p:cNvPr id="2" name="Title 1"/>
          <p:cNvSpPr>
            <a:spLocks noGrp="1"/>
          </p:cNvSpPr>
          <p:nvPr>
            <p:ph type="title"/>
          </p:nvPr>
        </p:nvSpPr>
        <p:spPr/>
        <p:txBody>
          <a:bodyPr/>
          <a:lstStyle/>
          <a:p>
            <a:r>
              <a:rPr lang="en-US" dirty="0" smtClean="0"/>
              <a:t>Experimental Design</a:t>
            </a:r>
            <a:endParaRPr lang="en-US" dirty="0"/>
          </a:p>
        </p:txBody>
      </p:sp>
      <p:sp>
        <p:nvSpPr>
          <p:cNvPr id="3" name="Content Placeholder 2"/>
          <p:cNvSpPr>
            <a:spLocks noGrp="1"/>
          </p:cNvSpPr>
          <p:nvPr>
            <p:ph idx="1"/>
          </p:nvPr>
        </p:nvSpPr>
        <p:spPr>
          <a:xfrm>
            <a:off x="533400" y="1447800"/>
            <a:ext cx="8229600" cy="5029200"/>
          </a:xfrm>
        </p:spPr>
        <p:txBody>
          <a:bodyPr>
            <a:normAutofit fontScale="92500"/>
          </a:bodyPr>
          <a:lstStyle/>
          <a:p>
            <a:r>
              <a:rPr lang="en-US" dirty="0" smtClean="0"/>
              <a:t>Where true randomized experiments are used:</a:t>
            </a:r>
          </a:p>
          <a:p>
            <a:pPr lvl="1"/>
            <a:endParaRPr lang="en-US" sz="400" dirty="0" smtClean="0"/>
          </a:p>
          <a:p>
            <a:pPr lvl="1"/>
            <a:r>
              <a:rPr lang="en-US" sz="2400" dirty="0" smtClean="0"/>
              <a:t>In Non-Energy Areas: </a:t>
            </a:r>
          </a:p>
          <a:p>
            <a:pPr lvl="2"/>
            <a:r>
              <a:rPr lang="en-US" sz="2000" dirty="0" smtClean="0"/>
              <a:t>Clinical trials</a:t>
            </a:r>
          </a:p>
          <a:p>
            <a:pPr lvl="2"/>
            <a:r>
              <a:rPr lang="en-US" sz="2000" dirty="0" smtClean="0"/>
              <a:t>Classroom interventions to help improve education (e.g. math)</a:t>
            </a:r>
          </a:p>
          <a:p>
            <a:pPr lvl="2"/>
            <a:r>
              <a:rPr lang="en-US" sz="2000" dirty="0" smtClean="0"/>
              <a:t>Interventions to reduce recidivism in juvenile delinquency cases</a:t>
            </a:r>
          </a:p>
          <a:p>
            <a:endParaRPr lang="en-US" sz="2800" dirty="0" smtClean="0"/>
          </a:p>
          <a:p>
            <a:pPr lvl="1"/>
            <a:r>
              <a:rPr lang="en-US" sz="2400" dirty="0" smtClean="0"/>
              <a:t>In Energy: </a:t>
            </a:r>
          </a:p>
          <a:p>
            <a:pPr lvl="2"/>
            <a:r>
              <a:rPr lang="en-US" sz="2000" dirty="0" smtClean="0"/>
              <a:t>Mailers and reports </a:t>
            </a:r>
          </a:p>
          <a:p>
            <a:pPr lvl="2"/>
            <a:r>
              <a:rPr lang="en-US" sz="2000" dirty="0" smtClean="0"/>
              <a:t>Smart grid demonstrations</a:t>
            </a:r>
          </a:p>
          <a:p>
            <a:pPr lvl="2"/>
            <a:r>
              <a:rPr lang="en-US" sz="2000" dirty="0" smtClean="0"/>
              <a:t>Demand response</a:t>
            </a:r>
          </a:p>
          <a:p>
            <a:pPr lvl="2"/>
            <a:r>
              <a:rPr lang="en-US" sz="2000" dirty="0" smtClean="0"/>
              <a:t>Low income weatherization </a:t>
            </a:r>
          </a:p>
          <a:p>
            <a:pPr lvl="2">
              <a:buNone/>
            </a:pPr>
            <a:endParaRPr lang="en-US" sz="1000" dirty="0" smtClean="0"/>
          </a:p>
          <a:p>
            <a:pPr lvl="2">
              <a:buNone/>
            </a:pPr>
            <a:endParaRPr lang="en-US" sz="1000" dirty="0" smtClean="0"/>
          </a:p>
          <a:p>
            <a:pPr lvl="2">
              <a:buNone/>
            </a:pPr>
            <a:endParaRPr lang="en-US" sz="1000" dirty="0" smtClean="0"/>
          </a:p>
          <a:p>
            <a:pPr lvl="2">
              <a:buNone/>
            </a:pPr>
            <a:r>
              <a:rPr lang="en-US" sz="1000" dirty="0" smtClean="0"/>
              <a:t>Source of graphics: </a:t>
            </a:r>
            <a:r>
              <a:rPr lang="en-US" sz="1000" dirty="0" smtClean="0">
                <a:hlinkClick r:id="rId3"/>
              </a:rPr>
              <a:t>www.opower,.com</a:t>
            </a:r>
            <a:r>
              <a:rPr lang="en-US" sz="1000" dirty="0" smtClean="0"/>
              <a:t>; http://www.homeauto.com/newsandevents/pressreleases/content/20090806Sensus.asp</a:t>
            </a:r>
          </a:p>
          <a:p>
            <a:pPr lvl="1"/>
            <a:endParaRPr lang="en-US" dirty="0" smtClean="0"/>
          </a:p>
          <a:p>
            <a:endParaRPr lang="en-US" dirty="0"/>
          </a:p>
        </p:txBody>
      </p:sp>
      <p:sp>
        <p:nvSpPr>
          <p:cNvPr id="4" name="Slide Number Placeholder 3"/>
          <p:cNvSpPr>
            <a:spLocks noGrp="1"/>
          </p:cNvSpPr>
          <p:nvPr>
            <p:ph type="sldNum" sz="quarter" idx="12"/>
          </p:nvPr>
        </p:nvSpPr>
        <p:spPr/>
        <p:txBody>
          <a:bodyPr/>
          <a:lstStyle/>
          <a:p>
            <a:fld id="{5A31F0E8-EADC-4FEF-894E-51FA5CAD4A1A}" type="slidenum">
              <a:rPr lang="en-US" smtClean="0"/>
              <a:pPr/>
              <a:t>4</a:t>
            </a:fld>
            <a:endParaRPr lang="en-US" dirty="0"/>
          </a:p>
        </p:txBody>
      </p:sp>
      <p:pic>
        <p:nvPicPr>
          <p:cNvPr id="6" name="Picture 5" descr="SmartGridDiagram.jpg"/>
          <p:cNvPicPr>
            <a:picLocks noChangeAspect="1"/>
          </p:cNvPicPr>
          <p:nvPr/>
        </p:nvPicPr>
        <p:blipFill>
          <a:blip r:embed="rId4" cstate="print"/>
          <a:stretch>
            <a:fillRect/>
          </a:stretch>
        </p:blipFill>
        <p:spPr>
          <a:xfrm>
            <a:off x="4876800" y="4038600"/>
            <a:ext cx="1998063" cy="2057399"/>
          </a:xfrm>
          <a:prstGeom prst="rect">
            <a:avLst/>
          </a:prstGeom>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Autofit/>
          </a:bodyPr>
          <a:lstStyle/>
          <a:p>
            <a:r>
              <a:rPr lang="en-US" sz="3200" b="1" dirty="0" smtClean="0"/>
              <a:t>Experimentation in EM&amp;V: </a:t>
            </a:r>
            <a:r>
              <a:rPr lang="en-US" sz="3100" b="1" dirty="0" smtClean="0"/>
              <a:t>Example 2:</a:t>
            </a:r>
            <a:br>
              <a:rPr lang="en-US" sz="3100" b="1" dirty="0" smtClean="0"/>
            </a:br>
            <a:r>
              <a:rPr lang="en-US" sz="3100" b="1" dirty="0" smtClean="0"/>
              <a:t>Experimentation in EM&amp;V  - RCTs</a:t>
            </a:r>
            <a:endParaRPr lang="en-US" sz="3100" dirty="0"/>
          </a:p>
        </p:txBody>
      </p:sp>
      <p:sp>
        <p:nvSpPr>
          <p:cNvPr id="4" name="Slide Number Placeholder 3"/>
          <p:cNvSpPr>
            <a:spLocks noGrp="1"/>
          </p:cNvSpPr>
          <p:nvPr>
            <p:ph type="sldNum" sz="quarter" idx="12"/>
          </p:nvPr>
        </p:nvSpPr>
        <p:spPr/>
        <p:txBody>
          <a:bodyPr/>
          <a:lstStyle/>
          <a:p>
            <a:fld id="{5A31F0E8-EADC-4FEF-894E-51FA5CAD4A1A}" type="slidenum">
              <a:rPr lang="en-US" smtClean="0"/>
              <a:pPr/>
              <a:t>40</a:t>
            </a:fld>
            <a:endParaRPr lang="en-US" dirty="0"/>
          </a:p>
        </p:txBody>
      </p:sp>
      <p:grpSp>
        <p:nvGrpSpPr>
          <p:cNvPr id="6" name="Group 5"/>
          <p:cNvGrpSpPr/>
          <p:nvPr/>
        </p:nvGrpSpPr>
        <p:grpSpPr>
          <a:xfrm>
            <a:off x="762000" y="2438400"/>
            <a:ext cx="3200400" cy="2209800"/>
            <a:chOff x="1143000" y="1752600"/>
            <a:chExt cx="6553200" cy="3733800"/>
          </a:xfrm>
        </p:grpSpPr>
        <p:sp>
          <p:nvSpPr>
            <p:cNvPr id="7" name="Rectangle 6"/>
            <p:cNvSpPr/>
            <p:nvPr/>
          </p:nvSpPr>
          <p:spPr>
            <a:xfrm>
              <a:off x="2272862" y="1752600"/>
              <a:ext cx="4293476" cy="152400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t>Target Population: High Usage Homeowners</a:t>
              </a:r>
              <a:endParaRPr lang="en-US" sz="1200" dirty="0"/>
            </a:p>
          </p:txBody>
        </p:sp>
        <p:sp>
          <p:nvSpPr>
            <p:cNvPr id="8" name="Rectangle 7"/>
            <p:cNvSpPr/>
            <p:nvPr/>
          </p:nvSpPr>
          <p:spPr>
            <a:xfrm>
              <a:off x="1143000" y="3962400"/>
              <a:ext cx="2971800" cy="1524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t>Treatment</a:t>
              </a:r>
              <a:endParaRPr lang="en-US" sz="1200" dirty="0"/>
            </a:p>
          </p:txBody>
        </p:sp>
        <p:sp>
          <p:nvSpPr>
            <p:cNvPr id="9" name="Rectangle 8"/>
            <p:cNvSpPr/>
            <p:nvPr/>
          </p:nvSpPr>
          <p:spPr>
            <a:xfrm>
              <a:off x="4724400" y="3962400"/>
              <a:ext cx="2971800" cy="1524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t>Control</a:t>
              </a:r>
              <a:endParaRPr lang="en-US" sz="1200" dirty="0"/>
            </a:p>
          </p:txBody>
        </p:sp>
        <p:cxnSp>
          <p:nvCxnSpPr>
            <p:cNvPr id="10" name="Straight Arrow Connector 9"/>
            <p:cNvCxnSpPr>
              <a:stCxn id="7" idx="2"/>
            </p:cNvCxnSpPr>
            <p:nvPr/>
          </p:nvCxnSpPr>
          <p:spPr>
            <a:xfrm flipH="1">
              <a:off x="2667003" y="3276601"/>
              <a:ext cx="1752597" cy="68580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4572000" y="3276600"/>
              <a:ext cx="1752600" cy="685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grpSp>
        <p:nvGrpSpPr>
          <p:cNvPr id="28" name="Group 27"/>
          <p:cNvGrpSpPr/>
          <p:nvPr/>
        </p:nvGrpSpPr>
        <p:grpSpPr>
          <a:xfrm>
            <a:off x="4800600" y="3276600"/>
            <a:ext cx="4097079" cy="2550367"/>
            <a:chOff x="4800600" y="3276600"/>
            <a:chExt cx="4097079" cy="2550367"/>
          </a:xfrm>
        </p:grpSpPr>
        <p:sp>
          <p:nvSpPr>
            <p:cNvPr id="15" name="Rectangle 14"/>
            <p:cNvSpPr/>
            <p:nvPr/>
          </p:nvSpPr>
          <p:spPr>
            <a:xfrm>
              <a:off x="7239000" y="4800600"/>
              <a:ext cx="1658679" cy="102636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t>Control</a:t>
              </a:r>
              <a:endParaRPr lang="en-US" sz="1200" dirty="0"/>
            </a:p>
          </p:txBody>
        </p:sp>
        <p:grpSp>
          <p:nvGrpSpPr>
            <p:cNvPr id="22" name="Group 21"/>
            <p:cNvGrpSpPr/>
            <p:nvPr/>
          </p:nvGrpSpPr>
          <p:grpSpPr>
            <a:xfrm>
              <a:off x="4800600" y="3276600"/>
              <a:ext cx="2971800" cy="2514601"/>
              <a:chOff x="4800600" y="3276600"/>
              <a:chExt cx="2971800" cy="2514601"/>
            </a:xfrm>
          </p:grpSpPr>
          <p:sp>
            <p:nvSpPr>
              <p:cNvPr id="13" name="Rectangle 12"/>
              <p:cNvSpPr/>
              <p:nvPr/>
            </p:nvSpPr>
            <p:spPr>
              <a:xfrm>
                <a:off x="5431221" y="3276600"/>
                <a:ext cx="1546522" cy="102636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t>Target Population: High Usage Homeowners</a:t>
                </a:r>
                <a:endParaRPr lang="en-US" sz="1200" dirty="0"/>
              </a:p>
            </p:txBody>
          </p:sp>
          <p:sp>
            <p:nvSpPr>
              <p:cNvPr id="14" name="Rectangle 13"/>
              <p:cNvSpPr/>
              <p:nvPr/>
            </p:nvSpPr>
            <p:spPr>
              <a:xfrm>
                <a:off x="4800600" y="4764833"/>
                <a:ext cx="1658679" cy="102636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t>Treatment</a:t>
                </a:r>
                <a:endParaRPr lang="en-US" sz="1200" dirty="0"/>
              </a:p>
            </p:txBody>
          </p:sp>
          <p:cxnSp>
            <p:nvCxnSpPr>
              <p:cNvPr id="23" name="Straight Arrow Connector 22"/>
              <p:cNvCxnSpPr>
                <a:stCxn id="13" idx="2"/>
                <a:endCxn id="14" idx="0"/>
              </p:cNvCxnSpPr>
              <p:nvPr/>
            </p:nvCxnSpPr>
            <p:spPr>
              <a:xfrm flipH="1">
                <a:off x="5629940" y="4302968"/>
                <a:ext cx="574542" cy="46186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a:stCxn id="13" idx="2"/>
              </p:cNvCxnSpPr>
              <p:nvPr/>
            </p:nvCxnSpPr>
            <p:spPr>
              <a:xfrm>
                <a:off x="6204482" y="4302968"/>
                <a:ext cx="1567918" cy="42143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grpSp>
      <p:grpSp>
        <p:nvGrpSpPr>
          <p:cNvPr id="26" name="Group 25"/>
          <p:cNvGrpSpPr/>
          <p:nvPr/>
        </p:nvGrpSpPr>
        <p:grpSpPr>
          <a:xfrm>
            <a:off x="5791200" y="3276600"/>
            <a:ext cx="2819400" cy="1524000"/>
            <a:chOff x="5791200" y="3276600"/>
            <a:chExt cx="2819400" cy="1524000"/>
          </a:xfrm>
        </p:grpSpPr>
        <p:cxnSp>
          <p:nvCxnSpPr>
            <p:cNvPr id="27" name="Straight Arrow Connector 26"/>
            <p:cNvCxnSpPr>
              <a:stCxn id="21" idx="2"/>
            </p:cNvCxnSpPr>
            <p:nvPr/>
          </p:nvCxnSpPr>
          <p:spPr>
            <a:xfrm flipH="1">
              <a:off x="5791200" y="4267200"/>
              <a:ext cx="2057400" cy="457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nvGrpSpPr>
            <p:cNvPr id="24" name="Group 23"/>
            <p:cNvGrpSpPr/>
            <p:nvPr/>
          </p:nvGrpSpPr>
          <p:grpSpPr>
            <a:xfrm>
              <a:off x="7086600" y="3276600"/>
              <a:ext cx="1524000" cy="1524000"/>
              <a:chOff x="7086600" y="3276600"/>
              <a:chExt cx="1524000" cy="1524000"/>
            </a:xfrm>
          </p:grpSpPr>
          <p:sp>
            <p:nvSpPr>
              <p:cNvPr id="21" name="Rectangle 20"/>
              <p:cNvSpPr/>
              <p:nvPr/>
            </p:nvSpPr>
            <p:spPr>
              <a:xfrm>
                <a:off x="7086600" y="3276600"/>
                <a:ext cx="1524000" cy="990600"/>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t>Target Population: Renters &amp; Moderate Users</a:t>
                </a:r>
                <a:endParaRPr lang="en-US" sz="1200" dirty="0"/>
              </a:p>
            </p:txBody>
          </p:sp>
          <p:cxnSp>
            <p:nvCxnSpPr>
              <p:cNvPr id="29" name="Straight Arrow Connector 28"/>
              <p:cNvCxnSpPr>
                <a:stCxn id="21" idx="2"/>
                <a:endCxn id="15" idx="0"/>
              </p:cNvCxnSpPr>
              <p:nvPr/>
            </p:nvCxnSpPr>
            <p:spPr>
              <a:xfrm>
                <a:off x="7848600" y="4267200"/>
                <a:ext cx="219740" cy="533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100" b="1" dirty="0" smtClean="0"/>
              <a:t>Example 3:</a:t>
            </a:r>
            <a:br>
              <a:rPr lang="en-US" sz="3100" b="1" dirty="0" smtClean="0"/>
            </a:br>
            <a:r>
              <a:rPr lang="en-US" sz="3100" b="1" dirty="0" smtClean="0"/>
              <a:t>Experimentation in EM&amp;V  - Mass Market</a:t>
            </a:r>
            <a:endParaRPr lang="en-US" sz="3100" dirty="0"/>
          </a:p>
        </p:txBody>
      </p:sp>
      <p:sp>
        <p:nvSpPr>
          <p:cNvPr id="3" name="Text Placeholder 2"/>
          <p:cNvSpPr>
            <a:spLocks noGrp="1"/>
          </p:cNvSpPr>
          <p:nvPr>
            <p:ph type="body" idx="1"/>
          </p:nvPr>
        </p:nvSpPr>
        <p:spPr>
          <a:xfrm>
            <a:off x="457200" y="1535113"/>
            <a:ext cx="6324600" cy="639762"/>
          </a:xfrm>
        </p:spPr>
        <p:txBody>
          <a:bodyPr>
            <a:normAutofit/>
          </a:bodyPr>
          <a:lstStyle/>
          <a:p>
            <a:r>
              <a:rPr lang="en-US" dirty="0" smtClean="0"/>
              <a:t>Mass Market Program – Anyone can Participate </a:t>
            </a:r>
            <a:endParaRPr lang="en-US" dirty="0"/>
          </a:p>
        </p:txBody>
      </p:sp>
      <p:sp>
        <p:nvSpPr>
          <p:cNvPr id="4" name="Content Placeholder 3"/>
          <p:cNvSpPr>
            <a:spLocks noGrp="1"/>
          </p:cNvSpPr>
          <p:nvPr>
            <p:ph sz="half" idx="2"/>
          </p:nvPr>
        </p:nvSpPr>
        <p:spPr>
          <a:xfrm>
            <a:off x="457200" y="2286000"/>
            <a:ext cx="8153400" cy="3951288"/>
          </a:xfrm>
        </p:spPr>
        <p:txBody>
          <a:bodyPr/>
          <a:lstStyle/>
          <a:p>
            <a:r>
              <a:rPr lang="en-US" dirty="0" smtClean="0"/>
              <a:t>Mass market efforts limit the ability to conduct RCTs:</a:t>
            </a:r>
          </a:p>
          <a:p>
            <a:pPr lvl="1"/>
            <a:r>
              <a:rPr lang="en-US" dirty="0" smtClean="0"/>
              <a:t>Randomization of treatment is not an option</a:t>
            </a:r>
          </a:p>
          <a:p>
            <a:pPr lvl="1"/>
            <a:r>
              <a:rPr lang="en-US" dirty="0" smtClean="0"/>
              <a:t>Identifying a comparison group presents unique challenges to determining the effects of the program efforts where treatment requires a broad “reach” </a:t>
            </a:r>
          </a:p>
          <a:p>
            <a:pPr lvl="1"/>
            <a:endParaRPr lang="en-US" dirty="0" smtClean="0"/>
          </a:p>
          <a:p>
            <a:pPr>
              <a:buNone/>
            </a:pPr>
            <a:endParaRPr lang="en-US" dirty="0"/>
          </a:p>
        </p:txBody>
      </p:sp>
      <p:sp>
        <p:nvSpPr>
          <p:cNvPr id="7" name="Slide Number Placeholder 6"/>
          <p:cNvSpPr>
            <a:spLocks noGrp="1"/>
          </p:cNvSpPr>
          <p:nvPr>
            <p:ph type="sldNum" sz="quarter" idx="12"/>
          </p:nvPr>
        </p:nvSpPr>
        <p:spPr/>
        <p:txBody>
          <a:bodyPr/>
          <a:lstStyle/>
          <a:p>
            <a:fld id="{5A31F0E8-EADC-4FEF-894E-51FA5CAD4A1A}" type="slidenum">
              <a:rPr lang="en-US" smtClean="0"/>
              <a:pPr/>
              <a:t>41</a:t>
            </a:fld>
            <a:endParaRPr lang="en-US"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Autofit/>
          </a:bodyPr>
          <a:lstStyle/>
          <a:p>
            <a:r>
              <a:rPr lang="en-US" sz="3200" b="1" dirty="0" smtClean="0"/>
              <a:t>Experimentation in EM&amp;V: </a:t>
            </a:r>
            <a:r>
              <a:rPr lang="en-US" sz="3100" b="1" dirty="0" smtClean="0"/>
              <a:t>Example 2:</a:t>
            </a:r>
            <a:br>
              <a:rPr lang="en-US" sz="3100" b="1" dirty="0" smtClean="0"/>
            </a:br>
            <a:r>
              <a:rPr lang="en-US" sz="3100" b="1" dirty="0" smtClean="0"/>
              <a:t>Experimentation in EM&amp;V  - Mass Market</a:t>
            </a:r>
            <a:endParaRPr lang="en-US" sz="3100" dirty="0"/>
          </a:p>
        </p:txBody>
      </p:sp>
      <p:sp>
        <p:nvSpPr>
          <p:cNvPr id="6" name="Text Placeholder 5"/>
          <p:cNvSpPr>
            <a:spLocks noGrp="1"/>
          </p:cNvSpPr>
          <p:nvPr>
            <p:ph type="body" idx="1"/>
          </p:nvPr>
        </p:nvSpPr>
        <p:spPr/>
        <p:txBody>
          <a:bodyPr>
            <a:normAutofit fontScale="92500"/>
          </a:bodyPr>
          <a:lstStyle/>
          <a:p>
            <a:r>
              <a:rPr lang="en-US" dirty="0" smtClean="0"/>
              <a:t>Mass Market Quasi-Experiment</a:t>
            </a:r>
            <a:endParaRPr lang="en-US" dirty="0"/>
          </a:p>
        </p:txBody>
      </p:sp>
      <p:sp>
        <p:nvSpPr>
          <p:cNvPr id="7" name="Content Placeholder 6"/>
          <p:cNvSpPr>
            <a:spLocks noGrp="1"/>
          </p:cNvSpPr>
          <p:nvPr>
            <p:ph sz="half" idx="2"/>
          </p:nvPr>
        </p:nvSpPr>
        <p:spPr>
          <a:xfrm>
            <a:off x="457200" y="2174874"/>
            <a:ext cx="3962400" cy="4302125"/>
          </a:xfrm>
        </p:spPr>
        <p:txBody>
          <a:bodyPr>
            <a:normAutofit/>
          </a:bodyPr>
          <a:lstStyle/>
          <a:p>
            <a:r>
              <a:rPr lang="en-US" sz="2400" dirty="0" smtClean="0"/>
              <a:t>Quasi-experimental design is best used for mass market, opt-in models</a:t>
            </a:r>
          </a:p>
          <a:p>
            <a:r>
              <a:rPr lang="en-US" sz="2400" dirty="0" smtClean="0"/>
              <a:t>Treatment Group: Participants who signed up in 2008</a:t>
            </a:r>
          </a:p>
          <a:p>
            <a:r>
              <a:rPr lang="en-US" sz="2400" dirty="0" smtClean="0"/>
              <a:t>Comparison Group: Participants who signed up in 2009 (based on pre-participation data)</a:t>
            </a:r>
          </a:p>
        </p:txBody>
      </p:sp>
      <p:sp>
        <p:nvSpPr>
          <p:cNvPr id="4" name="Slide Number Placeholder 3"/>
          <p:cNvSpPr>
            <a:spLocks noGrp="1"/>
          </p:cNvSpPr>
          <p:nvPr>
            <p:ph type="sldNum" sz="quarter" idx="12"/>
          </p:nvPr>
        </p:nvSpPr>
        <p:spPr/>
        <p:txBody>
          <a:bodyPr/>
          <a:lstStyle/>
          <a:p>
            <a:fld id="{5A31F0E8-EADC-4FEF-894E-51FA5CAD4A1A}" type="slidenum">
              <a:rPr lang="en-US" smtClean="0"/>
              <a:pPr/>
              <a:t>42</a:t>
            </a:fld>
            <a:endParaRPr lang="en-US" dirty="0"/>
          </a:p>
        </p:txBody>
      </p:sp>
      <p:pic>
        <p:nvPicPr>
          <p:cNvPr id="10" name="Content Placeholder 3" descr="aclara tool.gif"/>
          <p:cNvPicPr>
            <a:picLocks noGrp="1" noChangeAspect="1"/>
          </p:cNvPicPr>
          <p:nvPr>
            <p:ph idx="1"/>
          </p:nvPr>
        </p:nvPicPr>
        <p:blipFill>
          <a:blip r:embed="rId3" cstate="print"/>
          <a:srcRect b="43505"/>
          <a:stretch>
            <a:fillRect/>
          </a:stretch>
        </p:blipFill>
        <p:spPr>
          <a:xfrm>
            <a:off x="4724400" y="1981200"/>
            <a:ext cx="4029860" cy="4114800"/>
          </a:xfrm>
          <a:ln>
            <a:solidFill>
              <a:schemeClr val="tx1"/>
            </a:solidFill>
          </a:ln>
        </p:spPr>
      </p:pic>
      <p:sp>
        <p:nvSpPr>
          <p:cNvPr id="9" name="Rectangle 8"/>
          <p:cNvSpPr/>
          <p:nvPr/>
        </p:nvSpPr>
        <p:spPr>
          <a:xfrm>
            <a:off x="4724400" y="1981200"/>
            <a:ext cx="4038600" cy="914400"/>
          </a:xfrm>
          <a:prstGeom prst="rect">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 Placeholder 7"/>
          <p:cNvSpPr>
            <a:spLocks noGrp="1"/>
          </p:cNvSpPr>
          <p:nvPr>
            <p:ph type="body" sz="quarter" idx="3"/>
          </p:nvPr>
        </p:nvSpPr>
        <p:spPr>
          <a:xfrm>
            <a:off x="4800600" y="2133600"/>
            <a:ext cx="4041775" cy="639762"/>
          </a:xfrm>
        </p:spPr>
        <p:txBody>
          <a:bodyPr/>
          <a:lstStyle/>
          <a:p>
            <a:pPr algn="ctr"/>
            <a:r>
              <a:rPr lang="en-US" dirty="0" smtClean="0"/>
              <a:t>Online Energy Audit</a:t>
            </a:r>
            <a:endParaRPr lang="en-US"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5A31F0E8-EADC-4FEF-894E-51FA5CAD4A1A}" type="slidenum">
              <a:rPr lang="en-US" smtClean="0"/>
              <a:pPr/>
              <a:t>43</a:t>
            </a:fld>
            <a:endParaRPr lang="en-US" dirty="0"/>
          </a:p>
        </p:txBody>
      </p:sp>
      <p:sp>
        <p:nvSpPr>
          <p:cNvPr id="5" name="Title 4"/>
          <p:cNvSpPr>
            <a:spLocks noGrp="1"/>
          </p:cNvSpPr>
          <p:nvPr>
            <p:ph type="title"/>
          </p:nvPr>
        </p:nvSpPr>
        <p:spPr>
          <a:xfrm>
            <a:off x="457200" y="274638"/>
            <a:ext cx="8229600" cy="868362"/>
          </a:xfrm>
        </p:spPr>
        <p:txBody>
          <a:bodyPr>
            <a:noAutofit/>
          </a:bodyPr>
          <a:lstStyle/>
          <a:p>
            <a:r>
              <a:rPr lang="en-US" sz="3100" b="1" dirty="0" smtClean="0"/>
              <a:t>Example 3:</a:t>
            </a:r>
            <a:br>
              <a:rPr lang="en-US" sz="3100" b="1" dirty="0" smtClean="0"/>
            </a:br>
            <a:r>
              <a:rPr lang="en-US" sz="3100" b="1" dirty="0" smtClean="0"/>
              <a:t>Experimentation in EM&amp;V – Mass Market</a:t>
            </a:r>
            <a:endParaRPr lang="en-US" sz="3100" dirty="0"/>
          </a:p>
        </p:txBody>
      </p:sp>
      <p:sp>
        <p:nvSpPr>
          <p:cNvPr id="10" name="Pentagon 9"/>
          <p:cNvSpPr/>
          <p:nvPr/>
        </p:nvSpPr>
        <p:spPr>
          <a:xfrm>
            <a:off x="5396552" y="2308616"/>
            <a:ext cx="3559792" cy="838200"/>
          </a:xfrm>
          <a:prstGeom prst="homePlate">
            <a:avLst/>
          </a:prstGeom>
          <a:solidFill>
            <a:srgbClr val="0070C0">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Pentagon 11"/>
          <p:cNvSpPr/>
          <p:nvPr/>
        </p:nvSpPr>
        <p:spPr>
          <a:xfrm rot="10800000">
            <a:off x="1838325" y="2308616"/>
            <a:ext cx="3559792" cy="838200"/>
          </a:xfrm>
          <a:prstGeom prst="homePlat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Pentagon 12"/>
          <p:cNvSpPr/>
          <p:nvPr/>
        </p:nvSpPr>
        <p:spPr>
          <a:xfrm>
            <a:off x="5396552" y="4597400"/>
            <a:ext cx="3559792" cy="838200"/>
          </a:xfrm>
          <a:prstGeom prst="homePlate">
            <a:avLst/>
          </a:prstGeom>
          <a:solidFill>
            <a:srgbClr val="92D05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Pentagon 13"/>
          <p:cNvSpPr/>
          <p:nvPr/>
        </p:nvSpPr>
        <p:spPr>
          <a:xfrm rot="10800000">
            <a:off x="1844014" y="4597400"/>
            <a:ext cx="3559792" cy="838200"/>
          </a:xfrm>
          <a:prstGeom prst="homePlat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TextBox 14"/>
          <p:cNvSpPr txBox="1"/>
          <p:nvPr/>
        </p:nvSpPr>
        <p:spPr>
          <a:xfrm>
            <a:off x="0" y="2209800"/>
            <a:ext cx="1676400" cy="1200329"/>
          </a:xfrm>
          <a:prstGeom prst="rect">
            <a:avLst/>
          </a:prstGeom>
          <a:noFill/>
        </p:spPr>
        <p:txBody>
          <a:bodyPr wrap="square" rtlCol="0">
            <a:spAutoFit/>
          </a:bodyPr>
          <a:lstStyle/>
          <a:p>
            <a:pPr algn="ctr"/>
            <a:r>
              <a:rPr lang="en-US" sz="2000" dirty="0" smtClean="0"/>
              <a:t>Participant Group</a:t>
            </a:r>
          </a:p>
          <a:p>
            <a:pPr algn="ctr"/>
            <a:r>
              <a:rPr lang="en-US" sz="1600" dirty="0" smtClean="0"/>
              <a:t>(From 2008 Participants)</a:t>
            </a:r>
            <a:endParaRPr lang="en-US" sz="1600" dirty="0"/>
          </a:p>
        </p:txBody>
      </p:sp>
      <p:sp>
        <p:nvSpPr>
          <p:cNvPr id="16" name="TextBox 15"/>
          <p:cNvSpPr txBox="1"/>
          <p:nvPr/>
        </p:nvSpPr>
        <p:spPr>
          <a:xfrm>
            <a:off x="152400" y="4495800"/>
            <a:ext cx="1738952" cy="1446550"/>
          </a:xfrm>
          <a:prstGeom prst="rect">
            <a:avLst/>
          </a:prstGeom>
          <a:noFill/>
        </p:spPr>
        <p:txBody>
          <a:bodyPr wrap="square" rtlCol="0">
            <a:spAutoFit/>
          </a:bodyPr>
          <a:lstStyle/>
          <a:p>
            <a:pPr algn="ctr"/>
            <a:r>
              <a:rPr lang="en-US" sz="2000" dirty="0" smtClean="0"/>
              <a:t>Comparison  Group</a:t>
            </a:r>
          </a:p>
          <a:p>
            <a:pPr algn="ctr"/>
            <a:r>
              <a:rPr lang="en-US" sz="1600" dirty="0" smtClean="0"/>
              <a:t>(Pre-Participation Data from 2009 Participants)</a:t>
            </a:r>
          </a:p>
        </p:txBody>
      </p:sp>
      <p:sp>
        <p:nvSpPr>
          <p:cNvPr id="17" name="TextBox 16"/>
          <p:cNvSpPr txBox="1"/>
          <p:nvPr/>
        </p:nvSpPr>
        <p:spPr>
          <a:xfrm>
            <a:off x="3048000" y="2482850"/>
            <a:ext cx="1524000" cy="400110"/>
          </a:xfrm>
          <a:prstGeom prst="rect">
            <a:avLst/>
          </a:prstGeom>
          <a:noFill/>
        </p:spPr>
        <p:txBody>
          <a:bodyPr wrap="square" rtlCol="0">
            <a:spAutoFit/>
          </a:bodyPr>
          <a:lstStyle/>
          <a:p>
            <a:pPr algn="ctr"/>
            <a:r>
              <a:rPr lang="en-US" sz="2000" b="1" dirty="0" smtClean="0">
                <a:solidFill>
                  <a:schemeClr val="bg1"/>
                </a:solidFill>
              </a:rPr>
              <a:t>2007 (Pre)</a:t>
            </a:r>
            <a:endParaRPr lang="en-US" sz="2000" b="1" dirty="0">
              <a:solidFill>
                <a:schemeClr val="bg1"/>
              </a:solidFill>
            </a:endParaRPr>
          </a:p>
        </p:txBody>
      </p:sp>
      <p:sp>
        <p:nvSpPr>
          <p:cNvPr id="18" name="TextBox 17"/>
          <p:cNvSpPr txBox="1"/>
          <p:nvPr/>
        </p:nvSpPr>
        <p:spPr>
          <a:xfrm>
            <a:off x="6172200" y="2482850"/>
            <a:ext cx="1524000" cy="400110"/>
          </a:xfrm>
          <a:prstGeom prst="rect">
            <a:avLst/>
          </a:prstGeom>
          <a:noFill/>
        </p:spPr>
        <p:txBody>
          <a:bodyPr wrap="square" rtlCol="0">
            <a:spAutoFit/>
          </a:bodyPr>
          <a:lstStyle/>
          <a:p>
            <a:pPr algn="ctr"/>
            <a:r>
              <a:rPr lang="en-US" sz="2000" b="1" dirty="0" smtClean="0"/>
              <a:t>2008 (Post)</a:t>
            </a:r>
            <a:endParaRPr lang="en-US" sz="2000" b="1" dirty="0"/>
          </a:p>
        </p:txBody>
      </p:sp>
      <p:sp>
        <p:nvSpPr>
          <p:cNvPr id="24" name="Circular Arrow 23"/>
          <p:cNvSpPr/>
          <p:nvPr/>
        </p:nvSpPr>
        <p:spPr>
          <a:xfrm flipH="1">
            <a:off x="4267200" y="1416050"/>
            <a:ext cx="2362200" cy="1676400"/>
          </a:xfrm>
          <a:prstGeom prst="circularArrow">
            <a:avLst>
              <a:gd name="adj1" fmla="val 12061"/>
              <a:gd name="adj2" fmla="val 1185165"/>
              <a:gd name="adj3" fmla="val 20425260"/>
              <a:gd name="adj4" fmla="val 10823508"/>
              <a:gd name="adj5" fmla="val 15342"/>
            </a:avLst>
          </a:prstGeom>
          <a:solidFill>
            <a:srgbClr val="0070C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5" name="Circular Arrow 24"/>
          <p:cNvSpPr/>
          <p:nvPr/>
        </p:nvSpPr>
        <p:spPr>
          <a:xfrm flipH="1">
            <a:off x="4267200" y="3702050"/>
            <a:ext cx="2362200" cy="1676400"/>
          </a:xfrm>
          <a:prstGeom prst="circularArrow">
            <a:avLst>
              <a:gd name="adj1" fmla="val 12061"/>
              <a:gd name="adj2" fmla="val 1185165"/>
              <a:gd name="adj3" fmla="val 20425260"/>
              <a:gd name="adj4" fmla="val 10823508"/>
              <a:gd name="adj5" fmla="val 15342"/>
            </a:avLst>
          </a:prstGeom>
          <a:solidFill>
            <a:srgbClr val="92D05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8" name="TextBox 27"/>
          <p:cNvSpPr txBox="1"/>
          <p:nvPr/>
        </p:nvSpPr>
        <p:spPr>
          <a:xfrm>
            <a:off x="3048000" y="4794190"/>
            <a:ext cx="1524000" cy="400110"/>
          </a:xfrm>
          <a:prstGeom prst="rect">
            <a:avLst/>
          </a:prstGeom>
          <a:noFill/>
        </p:spPr>
        <p:txBody>
          <a:bodyPr wrap="square" rtlCol="0">
            <a:spAutoFit/>
          </a:bodyPr>
          <a:lstStyle/>
          <a:p>
            <a:pPr algn="ctr"/>
            <a:r>
              <a:rPr lang="en-US" sz="2000" b="1" dirty="0" smtClean="0">
                <a:solidFill>
                  <a:schemeClr val="bg1"/>
                </a:solidFill>
              </a:rPr>
              <a:t>2007 (Pre)</a:t>
            </a:r>
            <a:endParaRPr lang="en-US" sz="2000" b="1" dirty="0">
              <a:solidFill>
                <a:schemeClr val="bg1"/>
              </a:solidFill>
            </a:endParaRPr>
          </a:p>
        </p:txBody>
      </p:sp>
      <p:sp>
        <p:nvSpPr>
          <p:cNvPr id="29" name="TextBox 28"/>
          <p:cNvSpPr txBox="1"/>
          <p:nvPr/>
        </p:nvSpPr>
        <p:spPr>
          <a:xfrm>
            <a:off x="6172200" y="4794190"/>
            <a:ext cx="1524000" cy="400110"/>
          </a:xfrm>
          <a:prstGeom prst="rect">
            <a:avLst/>
          </a:prstGeom>
          <a:noFill/>
        </p:spPr>
        <p:txBody>
          <a:bodyPr wrap="square" rtlCol="0">
            <a:spAutoFit/>
          </a:bodyPr>
          <a:lstStyle/>
          <a:p>
            <a:pPr algn="ctr"/>
            <a:r>
              <a:rPr lang="en-US" sz="2000" b="1" dirty="0" smtClean="0"/>
              <a:t>2008 (Post)</a:t>
            </a:r>
            <a:endParaRPr lang="en-US" sz="2000" b="1" dirty="0"/>
          </a:p>
        </p:txBody>
      </p:sp>
      <p:sp>
        <p:nvSpPr>
          <p:cNvPr id="19" name="TextBox 18"/>
          <p:cNvSpPr txBox="1"/>
          <p:nvPr/>
        </p:nvSpPr>
        <p:spPr>
          <a:xfrm>
            <a:off x="4572000" y="3124200"/>
            <a:ext cx="1600200" cy="369332"/>
          </a:xfrm>
          <a:prstGeom prst="rect">
            <a:avLst/>
          </a:prstGeom>
          <a:noFill/>
        </p:spPr>
        <p:txBody>
          <a:bodyPr wrap="square" rtlCol="0">
            <a:spAutoFit/>
          </a:bodyPr>
          <a:lstStyle/>
          <a:p>
            <a:pPr algn="ctr"/>
            <a:r>
              <a:rPr lang="en-US" b="1" dirty="0" smtClean="0">
                <a:solidFill>
                  <a:schemeClr val="accent2"/>
                </a:solidFill>
              </a:rPr>
              <a:t>Opt-in: 2008</a:t>
            </a:r>
            <a:endParaRPr lang="en-US" b="1" dirty="0">
              <a:solidFill>
                <a:schemeClr val="accent2"/>
              </a:solidFill>
            </a:endParaRPr>
          </a:p>
        </p:txBody>
      </p:sp>
      <p:sp>
        <p:nvSpPr>
          <p:cNvPr id="20" name="TextBox 19"/>
          <p:cNvSpPr txBox="1"/>
          <p:nvPr/>
        </p:nvSpPr>
        <p:spPr>
          <a:xfrm>
            <a:off x="7696200" y="5410200"/>
            <a:ext cx="1600200" cy="369332"/>
          </a:xfrm>
          <a:prstGeom prst="rect">
            <a:avLst/>
          </a:prstGeom>
          <a:noFill/>
        </p:spPr>
        <p:txBody>
          <a:bodyPr wrap="square" rtlCol="0">
            <a:spAutoFit/>
          </a:bodyPr>
          <a:lstStyle/>
          <a:p>
            <a:pPr algn="ctr"/>
            <a:r>
              <a:rPr lang="en-US" b="1" dirty="0" smtClean="0">
                <a:solidFill>
                  <a:schemeClr val="accent2"/>
                </a:solidFill>
              </a:rPr>
              <a:t>Opt-in: 2009</a:t>
            </a:r>
            <a:endParaRPr lang="en-US" b="1" dirty="0">
              <a:solidFill>
                <a:schemeClr val="accent2"/>
              </a:solidFill>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47800"/>
            <a:ext cx="8229600" cy="4876800"/>
          </a:xfrm>
        </p:spPr>
        <p:txBody>
          <a:bodyPr>
            <a:normAutofit fontScale="92500" lnSpcReduction="20000"/>
          </a:bodyPr>
          <a:lstStyle/>
          <a:p>
            <a:r>
              <a:rPr lang="en-US" sz="3600" dirty="0" smtClean="0"/>
              <a:t>Experiments have great value and potential </a:t>
            </a:r>
            <a:r>
              <a:rPr lang="en-US" sz="3600" dirty="0" smtClean="0"/>
              <a:t>when used in R&amp;D/Design as well as </a:t>
            </a:r>
            <a:r>
              <a:rPr lang="en-US" sz="3600" dirty="0" smtClean="0"/>
              <a:t>EM&amp;V</a:t>
            </a:r>
          </a:p>
          <a:p>
            <a:r>
              <a:rPr lang="en-US" sz="3600" dirty="0" smtClean="0"/>
              <a:t>We need to look to the lessons-learned within and outside of energy to make experiments successful</a:t>
            </a:r>
          </a:p>
          <a:p>
            <a:r>
              <a:rPr lang="en-US" sz="3600" dirty="0" smtClean="0"/>
              <a:t>Setting up a defensible experiment requires</a:t>
            </a:r>
          </a:p>
          <a:p>
            <a:pPr lvl="1"/>
            <a:r>
              <a:rPr lang="en-US" dirty="0" smtClean="0"/>
              <a:t>Expertise</a:t>
            </a:r>
          </a:p>
          <a:p>
            <a:pPr lvl="1"/>
            <a:r>
              <a:rPr lang="en-US" dirty="0" smtClean="0"/>
              <a:t>Knowledge of the social and political environment (within and outside of the experiment)</a:t>
            </a:r>
            <a:endParaRPr lang="en-US" dirty="0" smtClean="0"/>
          </a:p>
          <a:p>
            <a:pPr lvl="1"/>
            <a:r>
              <a:rPr lang="en-US" dirty="0" smtClean="0"/>
              <a:t>Monitoring</a:t>
            </a:r>
          </a:p>
          <a:p>
            <a:pPr lvl="1"/>
            <a:r>
              <a:rPr lang="en-US" dirty="0" smtClean="0"/>
              <a:t>Time</a:t>
            </a:r>
          </a:p>
          <a:p>
            <a:pPr lvl="1">
              <a:buNone/>
            </a:pPr>
            <a:endParaRPr lang="en-US" dirty="0" smtClean="0"/>
          </a:p>
        </p:txBody>
      </p:sp>
      <p:sp>
        <p:nvSpPr>
          <p:cNvPr id="4" name="Slide Number Placeholder 3"/>
          <p:cNvSpPr>
            <a:spLocks noGrp="1"/>
          </p:cNvSpPr>
          <p:nvPr>
            <p:ph type="sldNum" sz="quarter" idx="12"/>
          </p:nvPr>
        </p:nvSpPr>
        <p:spPr/>
        <p:txBody>
          <a:bodyPr/>
          <a:lstStyle/>
          <a:p>
            <a:fld id="{5A31F0E8-EADC-4FEF-894E-51FA5CAD4A1A}" type="slidenum">
              <a:rPr lang="en-US" smtClean="0"/>
              <a:pPr/>
              <a:t>44</a:t>
            </a:fld>
            <a:endParaRPr lang="en-US" dirty="0"/>
          </a:p>
        </p:txBody>
      </p:sp>
      <p:sp>
        <p:nvSpPr>
          <p:cNvPr id="5" name="Title 4"/>
          <p:cNvSpPr>
            <a:spLocks noGrp="1"/>
          </p:cNvSpPr>
          <p:nvPr>
            <p:ph type="title"/>
          </p:nvPr>
        </p:nvSpPr>
        <p:spPr/>
        <p:txBody>
          <a:bodyPr>
            <a:normAutofit/>
          </a:bodyPr>
          <a:lstStyle/>
          <a:p>
            <a:r>
              <a:rPr lang="en-US" b="1" dirty="0" smtClean="0"/>
              <a:t>Conclusions</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47800"/>
            <a:ext cx="8229600" cy="4876800"/>
          </a:xfrm>
        </p:spPr>
        <p:txBody>
          <a:bodyPr>
            <a:normAutofit/>
          </a:bodyPr>
          <a:lstStyle/>
          <a:p>
            <a:r>
              <a:rPr lang="en-US" sz="3600" dirty="0" smtClean="0"/>
              <a:t>However, setting up a defensible experiment is only half the battle. Experiments require:</a:t>
            </a:r>
          </a:p>
          <a:p>
            <a:pPr lvl="1"/>
            <a:r>
              <a:rPr lang="en-US" dirty="0" smtClean="0"/>
              <a:t>Buy-in</a:t>
            </a:r>
          </a:p>
          <a:p>
            <a:pPr lvl="1"/>
            <a:r>
              <a:rPr lang="en-US" dirty="0" smtClean="0"/>
              <a:t>Commitment</a:t>
            </a:r>
          </a:p>
          <a:p>
            <a:pPr lvl="1"/>
            <a:r>
              <a:rPr lang="en-US" dirty="0" smtClean="0"/>
              <a:t>Concessions</a:t>
            </a:r>
          </a:p>
          <a:p>
            <a:pPr lvl="1"/>
            <a:r>
              <a:rPr lang="en-US" dirty="0" smtClean="0"/>
              <a:t>Human and data resources</a:t>
            </a:r>
            <a:endParaRPr lang="en-US" dirty="0" smtClean="0"/>
          </a:p>
          <a:p>
            <a:r>
              <a:rPr lang="en-US" dirty="0" smtClean="0"/>
              <a:t>Expertise in project management and </a:t>
            </a:r>
            <a:r>
              <a:rPr lang="en-US" dirty="0" smtClean="0"/>
              <a:t>mediation </a:t>
            </a:r>
            <a:r>
              <a:rPr lang="en-US" dirty="0" smtClean="0"/>
              <a:t>is a must</a:t>
            </a:r>
          </a:p>
          <a:p>
            <a:pPr>
              <a:buNone/>
            </a:pPr>
            <a:endParaRPr lang="en-US" dirty="0" smtClean="0"/>
          </a:p>
        </p:txBody>
      </p:sp>
      <p:sp>
        <p:nvSpPr>
          <p:cNvPr id="4" name="Slide Number Placeholder 3"/>
          <p:cNvSpPr>
            <a:spLocks noGrp="1"/>
          </p:cNvSpPr>
          <p:nvPr>
            <p:ph type="sldNum" sz="quarter" idx="12"/>
          </p:nvPr>
        </p:nvSpPr>
        <p:spPr/>
        <p:txBody>
          <a:bodyPr/>
          <a:lstStyle/>
          <a:p>
            <a:fld id="{5A31F0E8-EADC-4FEF-894E-51FA5CAD4A1A}" type="slidenum">
              <a:rPr lang="en-US" smtClean="0"/>
              <a:pPr/>
              <a:t>45</a:t>
            </a:fld>
            <a:endParaRPr lang="en-US" dirty="0"/>
          </a:p>
        </p:txBody>
      </p:sp>
      <p:sp>
        <p:nvSpPr>
          <p:cNvPr id="5" name="Title 4"/>
          <p:cNvSpPr>
            <a:spLocks noGrp="1"/>
          </p:cNvSpPr>
          <p:nvPr>
            <p:ph type="title"/>
          </p:nvPr>
        </p:nvSpPr>
        <p:spPr/>
        <p:txBody>
          <a:bodyPr>
            <a:normAutofit/>
          </a:bodyPr>
          <a:lstStyle/>
          <a:p>
            <a:r>
              <a:rPr lang="en-US" b="1" dirty="0" smtClean="0"/>
              <a:t>Conclusions</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47800"/>
            <a:ext cx="8229600" cy="4876800"/>
          </a:xfrm>
        </p:spPr>
        <p:txBody>
          <a:bodyPr>
            <a:normAutofit/>
          </a:bodyPr>
          <a:lstStyle/>
          <a:p>
            <a:r>
              <a:rPr lang="en-US" dirty="0" smtClean="0"/>
              <a:t>Findings from experiments must be carefully and responsibly applied</a:t>
            </a:r>
          </a:p>
          <a:p>
            <a:pPr lvl="1"/>
            <a:r>
              <a:rPr lang="en-US" dirty="0" smtClean="0"/>
              <a:t>Users of the study should be carefully educated on the findings</a:t>
            </a:r>
          </a:p>
          <a:p>
            <a:pPr lvl="2"/>
            <a:r>
              <a:rPr lang="en-US" dirty="0" smtClean="0"/>
              <a:t>What are the key take-aways?</a:t>
            </a:r>
          </a:p>
          <a:p>
            <a:pPr lvl="2"/>
            <a:r>
              <a:rPr lang="en-US" dirty="0" smtClean="0"/>
              <a:t>How can the findings be used?</a:t>
            </a:r>
          </a:p>
          <a:p>
            <a:pPr lvl="2"/>
            <a:r>
              <a:rPr lang="en-US" dirty="0" smtClean="0"/>
              <a:t>What are the safe and unsafe assumptions?</a:t>
            </a:r>
          </a:p>
          <a:p>
            <a:pPr lvl="1"/>
            <a:r>
              <a:rPr lang="en-US" dirty="0" smtClean="0"/>
              <a:t>The limitations to the study should be made explicit</a:t>
            </a:r>
          </a:p>
        </p:txBody>
      </p:sp>
      <p:sp>
        <p:nvSpPr>
          <p:cNvPr id="4" name="Slide Number Placeholder 3"/>
          <p:cNvSpPr>
            <a:spLocks noGrp="1"/>
          </p:cNvSpPr>
          <p:nvPr>
            <p:ph type="sldNum" sz="quarter" idx="12"/>
          </p:nvPr>
        </p:nvSpPr>
        <p:spPr/>
        <p:txBody>
          <a:bodyPr/>
          <a:lstStyle/>
          <a:p>
            <a:fld id="{5A31F0E8-EADC-4FEF-894E-51FA5CAD4A1A}" type="slidenum">
              <a:rPr lang="en-US" smtClean="0"/>
              <a:pPr/>
              <a:t>46</a:t>
            </a:fld>
            <a:endParaRPr lang="en-US" dirty="0"/>
          </a:p>
        </p:txBody>
      </p:sp>
      <p:sp>
        <p:nvSpPr>
          <p:cNvPr id="5" name="Title 4"/>
          <p:cNvSpPr>
            <a:spLocks noGrp="1"/>
          </p:cNvSpPr>
          <p:nvPr>
            <p:ph type="title"/>
          </p:nvPr>
        </p:nvSpPr>
        <p:spPr/>
        <p:txBody>
          <a:bodyPr>
            <a:normAutofit/>
          </a:bodyPr>
          <a:lstStyle/>
          <a:p>
            <a:r>
              <a:rPr lang="en-US" b="1" dirty="0" smtClean="0"/>
              <a:t>Conclusions</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8915400" cy="1143000"/>
          </a:xfrm>
        </p:spPr>
        <p:txBody>
          <a:bodyPr>
            <a:normAutofit/>
          </a:bodyPr>
          <a:lstStyle/>
          <a:p>
            <a:r>
              <a:rPr lang="en-US" dirty="0" smtClean="0"/>
              <a:t>References</a:t>
            </a:r>
            <a:endParaRPr lang="en-US" dirty="0"/>
          </a:p>
        </p:txBody>
      </p:sp>
      <p:sp>
        <p:nvSpPr>
          <p:cNvPr id="4" name="Slide Number Placeholder 3"/>
          <p:cNvSpPr>
            <a:spLocks noGrp="1"/>
          </p:cNvSpPr>
          <p:nvPr>
            <p:ph type="sldNum" sz="quarter" idx="12"/>
          </p:nvPr>
        </p:nvSpPr>
        <p:spPr/>
        <p:txBody>
          <a:bodyPr/>
          <a:lstStyle/>
          <a:p>
            <a:fld id="{5A31F0E8-EADC-4FEF-894E-51FA5CAD4A1A}" type="slidenum">
              <a:rPr lang="en-US" smtClean="0"/>
              <a:pPr/>
              <a:t>47</a:t>
            </a:fld>
            <a:endParaRPr lang="en-US" dirty="0"/>
          </a:p>
        </p:txBody>
      </p:sp>
      <p:sp>
        <p:nvSpPr>
          <p:cNvPr id="9" name="Content Placeholder 8"/>
          <p:cNvSpPr>
            <a:spLocks noGrp="1"/>
          </p:cNvSpPr>
          <p:nvPr>
            <p:ph idx="1"/>
          </p:nvPr>
        </p:nvSpPr>
        <p:spPr/>
        <p:txBody>
          <a:bodyPr>
            <a:normAutofit fontScale="92500" lnSpcReduction="10000"/>
          </a:bodyPr>
          <a:lstStyle/>
          <a:p>
            <a:r>
              <a:rPr lang="en-US" sz="2000" dirty="0" smtClean="0"/>
              <a:t>2011. Chen, HT., Donaldson, S.I., and Mark, M.M., editors. Advancing Validity in Outcome Evaluation: Theory and Practice. </a:t>
            </a:r>
            <a:r>
              <a:rPr lang="en-US" sz="2000" i="1" dirty="0" smtClean="0"/>
              <a:t>New Directions for Evaluation. </a:t>
            </a:r>
            <a:r>
              <a:rPr lang="en-US" sz="2000" dirty="0" smtClean="0"/>
              <a:t>Number 130. Summer 2011.</a:t>
            </a:r>
          </a:p>
          <a:p>
            <a:r>
              <a:rPr lang="en-US" sz="2000" dirty="0" smtClean="0"/>
              <a:t>2010. Christie, Christina A. and Fleisher, Dreolin Nesbitt. “Insight into Evaluation Practice: A Content Analysis of Designs and Methods Used in Evaluation Studies Published in North American Evaluation-Focused Journals.” </a:t>
            </a:r>
            <a:r>
              <a:rPr lang="en-US" sz="2000" i="1" dirty="0" smtClean="0"/>
              <a:t>American Journal of Evaluation</a:t>
            </a:r>
            <a:r>
              <a:rPr lang="en-US" sz="2000" dirty="0" smtClean="0"/>
              <a:t>. Volume 31, Number 3, September 2010.</a:t>
            </a:r>
          </a:p>
          <a:p>
            <a:r>
              <a:rPr lang="en-US" sz="2000" dirty="0" smtClean="0"/>
              <a:t>2009. Donaldson, S.I., Christie, C.A., and Mark, M.M., editors. </a:t>
            </a:r>
            <a:r>
              <a:rPr lang="en-US" sz="2000" u="sng" dirty="0" smtClean="0"/>
              <a:t>What Counts as Credible Evidence in Applied Research and Evaluation Practice?</a:t>
            </a:r>
            <a:r>
              <a:rPr lang="en-US" sz="2000" dirty="0" smtClean="0"/>
              <a:t> Sage Publications. </a:t>
            </a:r>
          </a:p>
          <a:p>
            <a:r>
              <a:rPr lang="en-US" sz="2000" dirty="0" smtClean="0"/>
              <a:t>2009. Shadish, William R., Cook, Thomas D. “The Renaissance of Field Experimentation in Evaluating Interventions” </a:t>
            </a:r>
            <a:r>
              <a:rPr lang="en-US" sz="2000" i="1" dirty="0" smtClean="0"/>
              <a:t>Annual Review of Psychology. </a:t>
            </a:r>
            <a:r>
              <a:rPr lang="en-US" sz="2000" dirty="0" smtClean="0"/>
              <a:t>Vol. 60, pp. 607-29.</a:t>
            </a:r>
            <a:endParaRPr lang="en-US" sz="2000" i="1" dirty="0" smtClean="0"/>
          </a:p>
          <a:p>
            <a:r>
              <a:rPr lang="en-US" sz="2000" dirty="0" smtClean="0"/>
              <a:t>2007. Stufflebeam, Daniel L., Shinkfield, Anthony J. </a:t>
            </a:r>
            <a:r>
              <a:rPr lang="en-US" sz="2000" u="sng" dirty="0" smtClean="0"/>
              <a:t>Evaluation Theory, Models, &amp; Applications</a:t>
            </a:r>
            <a:r>
              <a:rPr lang="en-US" sz="2000" dirty="0" smtClean="0"/>
              <a:t>. Jossey-Bass. </a:t>
            </a:r>
          </a:p>
          <a:p>
            <a:endParaRPr lang="en-US" sz="2000" dirty="0" smtClean="0"/>
          </a:p>
          <a:p>
            <a:endParaRPr lang="en-US" sz="2000" dirty="0" smtClean="0"/>
          </a:p>
          <a:p>
            <a:endParaRPr lang="en-US" dirty="0" smtClean="0"/>
          </a:p>
          <a:p>
            <a:endParaRPr lang="en-US"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8915400" cy="1143000"/>
          </a:xfrm>
        </p:spPr>
        <p:txBody>
          <a:bodyPr>
            <a:normAutofit/>
          </a:bodyPr>
          <a:lstStyle/>
          <a:p>
            <a:r>
              <a:rPr lang="en-US" dirty="0" smtClean="0"/>
              <a:t>References</a:t>
            </a:r>
            <a:endParaRPr lang="en-US" dirty="0"/>
          </a:p>
        </p:txBody>
      </p:sp>
      <p:sp>
        <p:nvSpPr>
          <p:cNvPr id="4" name="Slide Number Placeholder 3"/>
          <p:cNvSpPr>
            <a:spLocks noGrp="1"/>
          </p:cNvSpPr>
          <p:nvPr>
            <p:ph type="sldNum" sz="quarter" idx="12"/>
          </p:nvPr>
        </p:nvSpPr>
        <p:spPr/>
        <p:txBody>
          <a:bodyPr/>
          <a:lstStyle/>
          <a:p>
            <a:fld id="{5A31F0E8-EADC-4FEF-894E-51FA5CAD4A1A}" type="slidenum">
              <a:rPr lang="en-US" smtClean="0"/>
              <a:pPr/>
              <a:t>48</a:t>
            </a:fld>
            <a:endParaRPr lang="en-US" dirty="0"/>
          </a:p>
        </p:txBody>
      </p:sp>
      <p:sp>
        <p:nvSpPr>
          <p:cNvPr id="9" name="Content Placeholder 8"/>
          <p:cNvSpPr>
            <a:spLocks noGrp="1"/>
          </p:cNvSpPr>
          <p:nvPr>
            <p:ph idx="1"/>
          </p:nvPr>
        </p:nvSpPr>
        <p:spPr/>
        <p:txBody>
          <a:bodyPr>
            <a:normAutofit fontScale="92500" lnSpcReduction="10000"/>
          </a:bodyPr>
          <a:lstStyle/>
          <a:p>
            <a:r>
              <a:rPr lang="en-US" sz="2000" dirty="0" smtClean="0"/>
              <a:t>2011. Chen, HT., Donaldson, S.I., and Mark, M.M., editors. Advancing Validity in Outcome Evaluation: Theory and Practice. </a:t>
            </a:r>
            <a:r>
              <a:rPr lang="en-US" sz="2000" i="1" dirty="0" smtClean="0"/>
              <a:t>New Directions for Evaluation. </a:t>
            </a:r>
            <a:r>
              <a:rPr lang="en-US" sz="2000" dirty="0" smtClean="0"/>
              <a:t>Number 130. Summer 2011.</a:t>
            </a:r>
          </a:p>
          <a:p>
            <a:r>
              <a:rPr lang="en-US" sz="2000" dirty="0" smtClean="0"/>
              <a:t>2010. Christie, Christina A. and Fleisher, Dreolin Nesbitt. “Insight into Evaluation Practice: A Content Analysis of Designs and Methods Used in Evaluation Studies Published in North American Evaluation-Focused Journals.” </a:t>
            </a:r>
            <a:r>
              <a:rPr lang="en-US" sz="2000" i="1" dirty="0" smtClean="0"/>
              <a:t>American Journal of Evaluation</a:t>
            </a:r>
            <a:r>
              <a:rPr lang="en-US" sz="2000" dirty="0" smtClean="0"/>
              <a:t>. Volume 31, Number 3, September 2010.</a:t>
            </a:r>
          </a:p>
          <a:p>
            <a:r>
              <a:rPr lang="en-US" sz="2000" dirty="0" smtClean="0"/>
              <a:t>2009. Donaldson, S.I., Christie, C.A., and Mark, M.M., editors. </a:t>
            </a:r>
            <a:r>
              <a:rPr lang="en-US" sz="2000" u="sng" dirty="0" smtClean="0"/>
              <a:t>What Counts as Credible Evidence in Applied Research and Evaluation Practice?</a:t>
            </a:r>
            <a:r>
              <a:rPr lang="en-US" sz="2000" dirty="0" smtClean="0"/>
              <a:t> Sage Publications. </a:t>
            </a:r>
          </a:p>
          <a:p>
            <a:r>
              <a:rPr lang="en-US" sz="2000" dirty="0" smtClean="0"/>
              <a:t>2009. </a:t>
            </a:r>
            <a:r>
              <a:rPr lang="en-US" sz="2000" dirty="0" err="1" smtClean="0"/>
              <a:t>Shadish</a:t>
            </a:r>
            <a:r>
              <a:rPr lang="en-US" sz="2000" dirty="0" smtClean="0"/>
              <a:t>, William R., Cook, Thomas D. “The Renaissance of Field Experimentation in Evaluating Interventions” </a:t>
            </a:r>
            <a:r>
              <a:rPr lang="en-US" sz="2000" i="1" dirty="0" smtClean="0"/>
              <a:t>Annual Review of Psychology. </a:t>
            </a:r>
            <a:r>
              <a:rPr lang="en-US" sz="2000" dirty="0" smtClean="0"/>
              <a:t>Vol. 60, pp. 607-29.</a:t>
            </a:r>
            <a:endParaRPr lang="en-US" sz="2000" i="1" dirty="0" smtClean="0"/>
          </a:p>
          <a:p>
            <a:r>
              <a:rPr lang="en-US" sz="2000" dirty="0" smtClean="0"/>
              <a:t>2007. </a:t>
            </a:r>
            <a:r>
              <a:rPr lang="en-US" sz="2000" dirty="0" err="1" smtClean="0"/>
              <a:t>Stufflebeam</a:t>
            </a:r>
            <a:r>
              <a:rPr lang="en-US" sz="2000" dirty="0" smtClean="0"/>
              <a:t>, Daniel L., </a:t>
            </a:r>
            <a:r>
              <a:rPr lang="en-US" sz="2000" dirty="0" err="1" smtClean="0"/>
              <a:t>Shinkfield</a:t>
            </a:r>
            <a:r>
              <a:rPr lang="en-US" sz="2000" dirty="0" smtClean="0"/>
              <a:t>, Anthony J. </a:t>
            </a:r>
            <a:r>
              <a:rPr lang="en-US" sz="2000" u="sng" dirty="0" smtClean="0"/>
              <a:t>Evaluation Theory, Models, &amp; Applications</a:t>
            </a:r>
            <a:r>
              <a:rPr lang="en-US" sz="2000" dirty="0" smtClean="0"/>
              <a:t>. </a:t>
            </a:r>
            <a:r>
              <a:rPr lang="en-US" sz="2000" dirty="0" err="1" smtClean="0"/>
              <a:t>Jossey</a:t>
            </a:r>
            <a:r>
              <a:rPr lang="en-US" sz="2000" dirty="0" smtClean="0"/>
              <a:t>-Bass. </a:t>
            </a:r>
          </a:p>
          <a:p>
            <a:endParaRPr lang="en-US" sz="2000" dirty="0" smtClean="0"/>
          </a:p>
          <a:p>
            <a:endParaRPr lang="en-US" sz="2000" dirty="0" smtClean="0"/>
          </a:p>
          <a:p>
            <a:endParaRPr lang="en-US" dirty="0" smtClean="0"/>
          </a:p>
          <a:p>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Benefits of Experimental Design</a:t>
            </a:r>
            <a:endParaRPr lang="en-US" dirty="0"/>
          </a:p>
        </p:txBody>
      </p:sp>
      <p:sp>
        <p:nvSpPr>
          <p:cNvPr id="3" name="Content Placeholder 2"/>
          <p:cNvSpPr>
            <a:spLocks noGrp="1"/>
          </p:cNvSpPr>
          <p:nvPr>
            <p:ph idx="1"/>
          </p:nvPr>
        </p:nvSpPr>
        <p:spPr>
          <a:xfrm>
            <a:off x="457200" y="1371600"/>
            <a:ext cx="8229600" cy="4754563"/>
          </a:xfrm>
        </p:spPr>
        <p:txBody>
          <a:bodyPr>
            <a:normAutofit fontScale="77500" lnSpcReduction="20000"/>
          </a:bodyPr>
          <a:lstStyle/>
          <a:p>
            <a:pPr>
              <a:buSzPct val="100000"/>
            </a:pPr>
            <a:r>
              <a:rPr lang="en-US" sz="3100" b="1" dirty="0" smtClean="0"/>
              <a:t>Design Phase: </a:t>
            </a:r>
            <a:r>
              <a:rPr lang="en-US" sz="3100" dirty="0" smtClean="0"/>
              <a:t>Experimental Design can be a valuable in testing the best program design and/or target population for a program</a:t>
            </a:r>
          </a:p>
          <a:p>
            <a:pPr lvl="1">
              <a:buSzPct val="75000"/>
              <a:buFont typeface="Calibri" pitchFamily="34" charset="0"/>
              <a:buChar char="—"/>
            </a:pPr>
            <a:r>
              <a:rPr lang="en-US" dirty="0" smtClean="0"/>
              <a:t>Example Uses:</a:t>
            </a:r>
          </a:p>
          <a:p>
            <a:pPr lvl="2">
              <a:buSzPct val="75000"/>
              <a:buFont typeface="Calibri" pitchFamily="34" charset="0"/>
              <a:buChar char="—"/>
            </a:pPr>
            <a:r>
              <a:rPr lang="en-US" dirty="0" smtClean="0"/>
              <a:t>Test incentive levels</a:t>
            </a:r>
          </a:p>
          <a:p>
            <a:pPr lvl="2">
              <a:buSzPct val="75000"/>
              <a:buFont typeface="Calibri" pitchFamily="34" charset="0"/>
              <a:buChar char="—"/>
            </a:pPr>
            <a:r>
              <a:rPr lang="en-US" dirty="0" smtClean="0"/>
              <a:t>Test success among different population groups</a:t>
            </a:r>
          </a:p>
          <a:p>
            <a:pPr lvl="2">
              <a:buSzPct val="75000"/>
              <a:buFont typeface="Calibri" pitchFamily="34" charset="0"/>
              <a:buChar char="—"/>
            </a:pPr>
            <a:r>
              <a:rPr lang="en-US" dirty="0" smtClean="0"/>
              <a:t>Test different outreach mechanisms</a:t>
            </a:r>
          </a:p>
          <a:p>
            <a:pPr lvl="2">
              <a:buSzPct val="75000"/>
              <a:buFont typeface="Calibri" pitchFamily="34" charset="0"/>
              <a:buChar char="—"/>
            </a:pPr>
            <a:endParaRPr lang="en-US" dirty="0" smtClean="0"/>
          </a:p>
          <a:p>
            <a:pPr marL="342900" lvl="1" indent="-342900">
              <a:buFont typeface="Arial" pitchFamily="34" charset="0"/>
              <a:buChar char="•"/>
            </a:pPr>
            <a:r>
              <a:rPr lang="en-US" sz="3100" b="1" dirty="0" smtClean="0"/>
              <a:t>EM&amp;V</a:t>
            </a:r>
            <a:r>
              <a:rPr lang="en-US" sz="3100" dirty="0" smtClean="0"/>
              <a:t>: Experimental design offers higher levels of defensibility in estimating savings achieved by program efforts</a:t>
            </a:r>
          </a:p>
          <a:p>
            <a:pPr marL="742950" lvl="2" indent="-342900"/>
            <a:r>
              <a:rPr lang="en-US" sz="2700" dirty="0" smtClean="0"/>
              <a:t>Greater confidence that study design is controlling for unobserved effects within test and </a:t>
            </a:r>
            <a:r>
              <a:rPr lang="en-US" sz="2700" dirty="0" smtClean="0"/>
              <a:t>control</a:t>
            </a:r>
            <a:endParaRPr lang="en-US" sz="2700" dirty="0" smtClean="0"/>
          </a:p>
          <a:p>
            <a:pPr marL="742950" lvl="2" indent="-342900"/>
            <a:r>
              <a:rPr lang="en-US" sz="2700" dirty="0" smtClean="0"/>
              <a:t>A well designed experiment can establish causality among individuals observed in the study</a:t>
            </a:r>
          </a:p>
          <a:p>
            <a:pPr lvl="2">
              <a:buSzPct val="75000"/>
              <a:buFont typeface="Calibri" pitchFamily="34" charset="0"/>
              <a:buChar char="—"/>
            </a:pPr>
            <a:endParaRPr lang="en-US" dirty="0" smtClean="0"/>
          </a:p>
        </p:txBody>
      </p:sp>
      <p:sp>
        <p:nvSpPr>
          <p:cNvPr id="4" name="Slide Number Placeholder 3"/>
          <p:cNvSpPr>
            <a:spLocks noGrp="1"/>
          </p:cNvSpPr>
          <p:nvPr>
            <p:ph type="sldNum" sz="quarter" idx="12"/>
          </p:nvPr>
        </p:nvSpPr>
        <p:spPr/>
        <p:txBody>
          <a:bodyPr/>
          <a:lstStyle/>
          <a:p>
            <a:fld id="{5A31F0E8-EADC-4FEF-894E-51FA5CAD4A1A}" type="slidenum">
              <a:rPr lang="en-US" smtClean="0"/>
              <a:pPr/>
              <a:t>5</a:t>
            </a:fld>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p:spPr>
        <p:txBody>
          <a:bodyPr>
            <a:normAutofit fontScale="90000"/>
          </a:bodyPr>
          <a:lstStyle/>
          <a:p>
            <a:r>
              <a:rPr lang="en-US" dirty="0" smtClean="0"/>
              <a:t>Learning from Existing Energy Examples</a:t>
            </a:r>
            <a:endParaRPr lang="en-US" dirty="0"/>
          </a:p>
        </p:txBody>
      </p:sp>
      <p:sp>
        <p:nvSpPr>
          <p:cNvPr id="3" name="Content Placeholder 2"/>
          <p:cNvSpPr>
            <a:spLocks noGrp="1"/>
          </p:cNvSpPr>
          <p:nvPr>
            <p:ph idx="1"/>
          </p:nvPr>
        </p:nvSpPr>
        <p:spPr/>
        <p:txBody>
          <a:bodyPr>
            <a:normAutofit lnSpcReduction="10000"/>
          </a:bodyPr>
          <a:lstStyle/>
          <a:p>
            <a:r>
              <a:rPr lang="en-US" dirty="0" smtClean="0"/>
              <a:t>What is more often used in Energy:</a:t>
            </a:r>
          </a:p>
          <a:p>
            <a:pPr lvl="1"/>
            <a:endParaRPr lang="en-US" sz="400" dirty="0" smtClean="0"/>
          </a:p>
          <a:p>
            <a:pPr lvl="1"/>
            <a:r>
              <a:rPr lang="en-US" sz="2400" dirty="0" smtClean="0"/>
              <a:t>Quasi-experimental design:</a:t>
            </a:r>
          </a:p>
          <a:p>
            <a:pPr lvl="1">
              <a:buNone/>
            </a:pPr>
            <a:r>
              <a:rPr lang="en-US" sz="1800" b="1" dirty="0" smtClean="0"/>
              <a:t>Advantages: </a:t>
            </a:r>
          </a:p>
          <a:p>
            <a:pPr lvl="1"/>
            <a:r>
              <a:rPr lang="en-US" sz="1800" dirty="0" smtClean="0"/>
              <a:t>Allows for opt-in initiatives</a:t>
            </a:r>
          </a:p>
          <a:p>
            <a:pPr lvl="1"/>
            <a:r>
              <a:rPr lang="en-US" sz="1800" dirty="0" smtClean="0"/>
              <a:t>Better equipped for mature markets and existing programs</a:t>
            </a:r>
          </a:p>
          <a:p>
            <a:pPr lvl="1"/>
            <a:endParaRPr lang="en-US" sz="2400" dirty="0" smtClean="0"/>
          </a:p>
          <a:p>
            <a:pPr lvl="1"/>
            <a:r>
              <a:rPr lang="en-US" sz="2400" dirty="0" smtClean="0"/>
              <a:t>In Design Phase: </a:t>
            </a:r>
          </a:p>
          <a:p>
            <a:pPr lvl="2"/>
            <a:r>
              <a:rPr lang="en-US" sz="2000" dirty="0" smtClean="0"/>
              <a:t>Upstream Incentive Studies</a:t>
            </a:r>
          </a:p>
          <a:p>
            <a:pPr lvl="2">
              <a:buNone/>
            </a:pPr>
            <a:endParaRPr lang="en-US" sz="2000" dirty="0" smtClean="0"/>
          </a:p>
          <a:p>
            <a:pPr lvl="1"/>
            <a:r>
              <a:rPr lang="en-US" sz="2400" dirty="0" smtClean="0"/>
              <a:t>In EM&amp;V Phase: </a:t>
            </a:r>
          </a:p>
          <a:p>
            <a:pPr lvl="2"/>
            <a:r>
              <a:rPr lang="en-US" sz="2000" dirty="0" smtClean="0"/>
              <a:t>RCT</a:t>
            </a:r>
          </a:p>
          <a:p>
            <a:pPr lvl="2"/>
            <a:r>
              <a:rPr lang="en-US" sz="2000" dirty="0" smtClean="0"/>
              <a:t>Mass Market Efforts</a:t>
            </a:r>
          </a:p>
          <a:p>
            <a:pPr lvl="2"/>
            <a:endParaRPr lang="en-US" dirty="0" smtClean="0"/>
          </a:p>
          <a:p>
            <a:pPr lvl="2"/>
            <a:endParaRPr lang="en-US" dirty="0" smtClean="0"/>
          </a:p>
          <a:p>
            <a:pPr lvl="1"/>
            <a:endParaRPr lang="en-US" dirty="0" smtClean="0"/>
          </a:p>
          <a:p>
            <a:endParaRPr lang="en-US" dirty="0"/>
          </a:p>
        </p:txBody>
      </p:sp>
      <p:sp>
        <p:nvSpPr>
          <p:cNvPr id="4" name="Slide Number Placeholder 3"/>
          <p:cNvSpPr>
            <a:spLocks noGrp="1"/>
          </p:cNvSpPr>
          <p:nvPr>
            <p:ph type="sldNum" sz="quarter" idx="12"/>
          </p:nvPr>
        </p:nvSpPr>
        <p:spPr/>
        <p:txBody>
          <a:bodyPr/>
          <a:lstStyle/>
          <a:p>
            <a:fld id="{5A31F0E8-EADC-4FEF-894E-51FA5CAD4A1A}" type="slidenum">
              <a:rPr lang="en-US" smtClean="0"/>
              <a:pPr/>
              <a:t>6</a:t>
            </a:fld>
            <a:endParaRPr lang="en-US" dirty="0"/>
          </a:p>
        </p:txBody>
      </p:sp>
      <p:pic>
        <p:nvPicPr>
          <p:cNvPr id="6" name="Picture 3"/>
          <p:cNvPicPr>
            <a:picLocks noChangeAspect="1" noChangeArrowheads="1"/>
          </p:cNvPicPr>
          <p:nvPr/>
        </p:nvPicPr>
        <p:blipFill>
          <a:blip r:embed="rId3" cstate="print"/>
          <a:srcRect/>
          <a:stretch>
            <a:fillRect/>
          </a:stretch>
        </p:blipFill>
        <p:spPr bwMode="auto">
          <a:xfrm>
            <a:off x="4635872" y="3733800"/>
            <a:ext cx="4202205" cy="2286000"/>
          </a:xfrm>
          <a:prstGeom prst="rect">
            <a:avLst/>
          </a:prstGeom>
          <a:noFill/>
          <a:ln w="9525">
            <a:noFill/>
            <a:miter lim="800000"/>
            <a:headEnd/>
            <a:tailEnd/>
          </a:ln>
          <a:effectLst/>
        </p:spPr>
      </p:pic>
      <p:sp>
        <p:nvSpPr>
          <p:cNvPr id="7" name="Rectangle 6"/>
          <p:cNvSpPr/>
          <p:nvPr/>
        </p:nvSpPr>
        <p:spPr>
          <a:xfrm>
            <a:off x="6172200" y="4648200"/>
            <a:ext cx="2057400" cy="381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tx2">
                    <a:lumMod val="75000"/>
                  </a:schemeClr>
                </a:solidFill>
              </a:rPr>
              <a:t>Is there a comparison group or multiple measures?</a:t>
            </a:r>
            <a:endParaRPr lang="en-US" sz="1200" b="1" dirty="0">
              <a:solidFill>
                <a:schemeClr val="tx2">
                  <a:lumMod val="75000"/>
                </a:schemeClr>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4"/>
          <p:cNvPicPr>
            <a:picLocks noChangeAspect="1" noChangeArrowheads="1"/>
          </p:cNvPicPr>
          <p:nvPr/>
        </p:nvPicPr>
        <p:blipFill>
          <a:blip r:embed="rId2" cstate="print"/>
          <a:srcRect/>
          <a:stretch>
            <a:fillRect/>
          </a:stretch>
        </p:blipFill>
        <p:spPr bwMode="auto">
          <a:xfrm>
            <a:off x="4876800" y="1600200"/>
            <a:ext cx="4495800" cy="4495800"/>
          </a:xfrm>
          <a:prstGeom prst="rect">
            <a:avLst/>
          </a:prstGeom>
          <a:noFill/>
          <a:ln w="9525">
            <a:noFill/>
            <a:miter lim="800000"/>
            <a:headEnd/>
            <a:tailEnd/>
          </a:ln>
        </p:spPr>
      </p:pic>
      <p:sp>
        <p:nvSpPr>
          <p:cNvPr id="2" name="Title 1"/>
          <p:cNvSpPr>
            <a:spLocks noGrp="1"/>
          </p:cNvSpPr>
          <p:nvPr>
            <p:ph type="title"/>
          </p:nvPr>
        </p:nvSpPr>
        <p:spPr/>
        <p:txBody>
          <a:bodyPr>
            <a:normAutofit fontScale="90000"/>
          </a:bodyPr>
          <a:lstStyle/>
          <a:p>
            <a:r>
              <a:rPr lang="en-US" dirty="0" smtClean="0"/>
              <a:t>Experimentation in Other Disciplines</a:t>
            </a:r>
            <a:endParaRPr lang="en-US" dirty="0"/>
          </a:p>
        </p:txBody>
      </p:sp>
      <p:sp>
        <p:nvSpPr>
          <p:cNvPr id="5" name="Content Placeholder 4"/>
          <p:cNvSpPr>
            <a:spLocks noGrp="1"/>
          </p:cNvSpPr>
          <p:nvPr>
            <p:ph idx="1"/>
          </p:nvPr>
        </p:nvSpPr>
        <p:spPr>
          <a:xfrm>
            <a:off x="152400" y="1447800"/>
            <a:ext cx="5181600" cy="4876800"/>
          </a:xfrm>
        </p:spPr>
        <p:txBody>
          <a:bodyPr>
            <a:normAutofit fontScale="85000" lnSpcReduction="20000"/>
          </a:bodyPr>
          <a:lstStyle/>
          <a:p>
            <a:r>
              <a:rPr lang="en-US" dirty="0" smtClean="0"/>
              <a:t>In late 1960’s and early 1970’s in evaluation</a:t>
            </a:r>
          </a:p>
          <a:p>
            <a:pPr lvl="2"/>
            <a:r>
              <a:rPr lang="en-US" dirty="0" smtClean="0"/>
              <a:t>Mandated by </a:t>
            </a:r>
            <a:r>
              <a:rPr lang="en-US" dirty="0" smtClean="0"/>
              <a:t>Federal </a:t>
            </a:r>
            <a:r>
              <a:rPr lang="en-US" dirty="0" smtClean="0"/>
              <a:t>government for evaluation of education and other social service programs</a:t>
            </a:r>
          </a:p>
          <a:p>
            <a:pPr lvl="2"/>
            <a:r>
              <a:rPr lang="en-US" dirty="0" smtClean="0"/>
              <a:t>Lost favor due to failure to produce useful information</a:t>
            </a:r>
          </a:p>
          <a:p>
            <a:pPr lvl="2">
              <a:buNone/>
            </a:pPr>
            <a:r>
              <a:rPr lang="en-US" sz="2000" dirty="0" smtClean="0"/>
              <a:t>     (</a:t>
            </a:r>
            <a:r>
              <a:rPr lang="en-US" sz="2000" dirty="0" err="1" smtClean="0"/>
              <a:t>Stufflebeam</a:t>
            </a:r>
            <a:r>
              <a:rPr lang="en-US" sz="2000" dirty="0" smtClean="0"/>
              <a:t> &amp; </a:t>
            </a:r>
            <a:r>
              <a:rPr lang="en-US" sz="2000" dirty="0" err="1" smtClean="0"/>
              <a:t>Shinkfield</a:t>
            </a:r>
            <a:r>
              <a:rPr lang="en-US" sz="2000" dirty="0" smtClean="0"/>
              <a:t>, 2007. </a:t>
            </a:r>
            <a:r>
              <a:rPr lang="en-US" sz="2000" dirty="0" err="1" smtClean="0"/>
              <a:t>Shadish</a:t>
            </a:r>
            <a:r>
              <a:rPr lang="en-US" sz="2000" dirty="0" smtClean="0"/>
              <a:t> and Cook, 2009)</a:t>
            </a:r>
            <a:endParaRPr lang="en-US" dirty="0" smtClean="0"/>
          </a:p>
          <a:p>
            <a:r>
              <a:rPr lang="en-US" dirty="0" smtClean="0"/>
              <a:t>Back in prominence now for federal evaluation of education programs (early 2000’s)</a:t>
            </a:r>
          </a:p>
          <a:p>
            <a:pPr lvl="2"/>
            <a:r>
              <a:rPr lang="en-US" dirty="0" smtClean="0"/>
              <a:t>Scientifically Based Research (SBR) – prioritizes RCT to study programs and policies </a:t>
            </a:r>
          </a:p>
          <a:p>
            <a:pPr lvl="2">
              <a:buNone/>
            </a:pPr>
            <a:r>
              <a:rPr lang="en-US" sz="2000" dirty="0" smtClean="0"/>
              <a:t>    (Christie and Fleisher, 2010)</a:t>
            </a:r>
          </a:p>
          <a:p>
            <a:endParaRPr lang="en-US" dirty="0"/>
          </a:p>
        </p:txBody>
      </p:sp>
      <p:sp>
        <p:nvSpPr>
          <p:cNvPr id="3" name="Slide Number Placeholder 2"/>
          <p:cNvSpPr>
            <a:spLocks noGrp="1"/>
          </p:cNvSpPr>
          <p:nvPr>
            <p:ph type="sldNum" sz="quarter" idx="12"/>
          </p:nvPr>
        </p:nvSpPr>
        <p:spPr/>
        <p:txBody>
          <a:bodyPr/>
          <a:lstStyle/>
          <a:p>
            <a:fld id="{5A31F0E8-EADC-4FEF-894E-51FA5CAD4A1A}" type="slidenum">
              <a:rPr lang="en-US" smtClean="0"/>
              <a:pPr/>
              <a:t>7</a:t>
            </a:fld>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Experimentation in Other Disciplines</a:t>
            </a:r>
            <a:endParaRPr lang="en-US" dirty="0"/>
          </a:p>
        </p:txBody>
      </p:sp>
      <p:sp>
        <p:nvSpPr>
          <p:cNvPr id="8" name="Content Placeholder 2"/>
          <p:cNvSpPr>
            <a:spLocks noGrp="1"/>
          </p:cNvSpPr>
          <p:nvPr>
            <p:ph idx="1"/>
          </p:nvPr>
        </p:nvSpPr>
        <p:spPr>
          <a:xfrm>
            <a:off x="457200" y="1371600"/>
            <a:ext cx="8229600" cy="5181600"/>
          </a:xfrm>
        </p:spPr>
        <p:txBody>
          <a:bodyPr>
            <a:normAutofit fontScale="92500" lnSpcReduction="10000"/>
          </a:bodyPr>
          <a:lstStyle/>
          <a:p>
            <a:r>
              <a:rPr lang="en-US" dirty="0" smtClean="0"/>
              <a:t>Experimentation most often used in:</a:t>
            </a:r>
          </a:p>
          <a:p>
            <a:pPr lvl="1"/>
            <a:r>
              <a:rPr lang="en-US" dirty="0" smtClean="0"/>
              <a:t> Criminal Justice</a:t>
            </a:r>
          </a:p>
          <a:p>
            <a:pPr lvl="1"/>
            <a:r>
              <a:rPr lang="en-US" dirty="0" smtClean="0"/>
              <a:t> Mental Health &amp; Substance Abuse </a:t>
            </a:r>
          </a:p>
          <a:p>
            <a:pPr lvl="1"/>
            <a:r>
              <a:rPr lang="en-US" dirty="0" smtClean="0"/>
              <a:t>Education Evaluation (increasing)</a:t>
            </a:r>
          </a:p>
          <a:p>
            <a:pPr>
              <a:buNone/>
            </a:pPr>
            <a:r>
              <a:rPr lang="en-US" sz="1800" dirty="0" smtClean="0"/>
              <a:t>        (Christie and Fleisher, 2010 ; </a:t>
            </a:r>
            <a:r>
              <a:rPr lang="en-US" sz="1800" dirty="0" err="1" smtClean="0"/>
              <a:t>Shadish</a:t>
            </a:r>
            <a:r>
              <a:rPr lang="en-US" sz="1800" dirty="0" smtClean="0"/>
              <a:t> and Cook, 2009)</a:t>
            </a:r>
            <a:endParaRPr lang="en-US" dirty="0" smtClean="0"/>
          </a:p>
          <a:p>
            <a:pPr>
              <a:buNone/>
            </a:pPr>
            <a:endParaRPr lang="en-US" dirty="0" smtClean="0"/>
          </a:p>
          <a:p>
            <a:r>
              <a:rPr lang="en-US" dirty="0" smtClean="0"/>
              <a:t>Do RCTs dominate other program evaluation fields?</a:t>
            </a:r>
          </a:p>
          <a:p>
            <a:pPr lvl="1"/>
            <a:r>
              <a:rPr lang="en-US" dirty="0" smtClean="0"/>
              <a:t>15% experimental</a:t>
            </a:r>
          </a:p>
          <a:p>
            <a:pPr lvl="1"/>
            <a:r>
              <a:rPr lang="en-US" dirty="0" smtClean="0"/>
              <a:t>32% quasi-experimental</a:t>
            </a:r>
          </a:p>
          <a:p>
            <a:pPr lvl="1"/>
            <a:r>
              <a:rPr lang="en-US" dirty="0" smtClean="0"/>
              <a:t>48% non-experimental </a:t>
            </a:r>
          </a:p>
          <a:p>
            <a:pPr lvl="1">
              <a:buNone/>
            </a:pPr>
            <a:r>
              <a:rPr lang="en-US" sz="1800" dirty="0" smtClean="0"/>
              <a:t>(Christie and Fleisher, 2010)</a:t>
            </a:r>
          </a:p>
          <a:p>
            <a:endParaRPr lang="en-US" sz="1100" dirty="0" smtClean="0"/>
          </a:p>
          <a:p>
            <a:pPr>
              <a:buNone/>
            </a:pPr>
            <a:endParaRPr lang="en-US" sz="2000" dirty="0" smtClean="0"/>
          </a:p>
          <a:p>
            <a:pPr lvl="1"/>
            <a:endParaRPr lang="en-US" dirty="0" smtClean="0"/>
          </a:p>
          <a:p>
            <a:pPr lvl="1"/>
            <a:endParaRPr lang="en-US" dirty="0" smtClean="0"/>
          </a:p>
          <a:p>
            <a:pPr lvl="1">
              <a:buSzPct val="75000"/>
              <a:buNone/>
            </a:pPr>
            <a:endParaRPr lang="en-US" dirty="0" smtClean="0"/>
          </a:p>
        </p:txBody>
      </p:sp>
      <p:sp>
        <p:nvSpPr>
          <p:cNvPr id="4" name="Slide Number Placeholder 3"/>
          <p:cNvSpPr>
            <a:spLocks noGrp="1"/>
          </p:cNvSpPr>
          <p:nvPr>
            <p:ph type="sldNum" sz="quarter" idx="12"/>
          </p:nvPr>
        </p:nvSpPr>
        <p:spPr/>
        <p:txBody>
          <a:bodyPr/>
          <a:lstStyle/>
          <a:p>
            <a:fld id="{5A31F0E8-EADC-4FEF-894E-51FA5CAD4A1A}" type="slidenum">
              <a:rPr lang="en-US" smtClean="0"/>
              <a:pPr/>
              <a:t>8</a:t>
            </a:fld>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8">
                                            <p:txEl>
                                              <p:pRg st="6" end="6"/>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8">
                                            <p:txEl>
                                              <p:pRg st="7" end="7"/>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8">
                                            <p:txEl>
                                              <p:pRg st="8" end="8"/>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8">
                                            <p:txEl>
                                              <p:pRg st="9" end="9"/>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8">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p:spPr>
        <p:txBody>
          <a:bodyPr>
            <a:normAutofit/>
          </a:bodyPr>
          <a:lstStyle/>
          <a:p>
            <a:r>
              <a:rPr lang="en-US" dirty="0" smtClean="0"/>
              <a:t>Checklist for Success </a:t>
            </a:r>
            <a:endParaRPr lang="en-US" dirty="0"/>
          </a:p>
        </p:txBody>
      </p:sp>
      <p:sp>
        <p:nvSpPr>
          <p:cNvPr id="3" name="Slide Number Placeholder 2"/>
          <p:cNvSpPr>
            <a:spLocks noGrp="1"/>
          </p:cNvSpPr>
          <p:nvPr>
            <p:ph type="sldNum" sz="quarter" idx="12"/>
          </p:nvPr>
        </p:nvSpPr>
        <p:spPr/>
        <p:txBody>
          <a:bodyPr/>
          <a:lstStyle/>
          <a:p>
            <a:fld id="{5A31F0E8-EADC-4FEF-894E-51FA5CAD4A1A}" type="slidenum">
              <a:rPr lang="en-US" smtClean="0"/>
              <a:pPr/>
              <a:t>9</a:t>
            </a:fld>
            <a:endParaRPr lang="en-US" dirty="0"/>
          </a:p>
        </p:txBody>
      </p:sp>
      <p:grpSp>
        <p:nvGrpSpPr>
          <p:cNvPr id="12" name="Group 11"/>
          <p:cNvGrpSpPr/>
          <p:nvPr/>
        </p:nvGrpSpPr>
        <p:grpSpPr>
          <a:xfrm>
            <a:off x="381000" y="2362200"/>
            <a:ext cx="3657600" cy="3950732"/>
            <a:chOff x="381000" y="2362200"/>
            <a:chExt cx="3657600" cy="3950732"/>
          </a:xfrm>
        </p:grpSpPr>
        <p:pic>
          <p:nvPicPr>
            <p:cNvPr id="4" name="Picture 4"/>
            <p:cNvPicPr>
              <a:picLocks noChangeAspect="1" noChangeArrowheads="1"/>
            </p:cNvPicPr>
            <p:nvPr/>
          </p:nvPicPr>
          <p:blipFill>
            <a:blip r:embed="rId2" cstate="print"/>
            <a:srcRect/>
            <a:stretch>
              <a:fillRect/>
            </a:stretch>
          </p:blipFill>
          <p:spPr bwMode="auto">
            <a:xfrm>
              <a:off x="457200" y="2362200"/>
              <a:ext cx="3581400" cy="3581400"/>
            </a:xfrm>
            <a:prstGeom prst="rect">
              <a:avLst/>
            </a:prstGeom>
            <a:noFill/>
            <a:ln w="9525">
              <a:noFill/>
              <a:miter lim="800000"/>
              <a:headEnd/>
              <a:tailEnd/>
            </a:ln>
          </p:spPr>
        </p:pic>
        <p:sp>
          <p:nvSpPr>
            <p:cNvPr id="11" name="TextBox 10"/>
            <p:cNvSpPr txBox="1"/>
            <p:nvPr/>
          </p:nvSpPr>
          <p:spPr>
            <a:xfrm>
              <a:off x="381000" y="5943600"/>
              <a:ext cx="3581400" cy="369332"/>
            </a:xfrm>
            <a:prstGeom prst="rect">
              <a:avLst/>
            </a:prstGeom>
            <a:noFill/>
          </p:spPr>
          <p:txBody>
            <a:bodyPr wrap="square" rtlCol="0">
              <a:spAutoFit/>
            </a:bodyPr>
            <a:lstStyle/>
            <a:p>
              <a:pPr algn="ctr"/>
              <a:r>
                <a:rPr lang="en-US" b="1" dirty="0" smtClean="0"/>
                <a:t>Setting Up the Experiment</a:t>
              </a:r>
              <a:endParaRPr lang="en-US" b="1" dirty="0"/>
            </a:p>
          </p:txBody>
        </p:sp>
      </p:grpSp>
      <p:grpSp>
        <p:nvGrpSpPr>
          <p:cNvPr id="14" name="Group 13"/>
          <p:cNvGrpSpPr/>
          <p:nvPr/>
        </p:nvGrpSpPr>
        <p:grpSpPr>
          <a:xfrm>
            <a:off x="3886200" y="1295400"/>
            <a:ext cx="3810000" cy="2649415"/>
            <a:chOff x="3886200" y="1295400"/>
            <a:chExt cx="3810000" cy="2649415"/>
          </a:xfrm>
        </p:grpSpPr>
        <p:pic>
          <p:nvPicPr>
            <p:cNvPr id="6" name="Picture 15"/>
            <p:cNvPicPr>
              <a:picLocks noChangeAspect="1" noChangeArrowheads="1"/>
            </p:cNvPicPr>
            <p:nvPr/>
          </p:nvPicPr>
          <p:blipFill>
            <a:blip r:embed="rId3" cstate="print"/>
            <a:srcRect t="19231" b="19231"/>
            <a:stretch>
              <a:fillRect/>
            </a:stretch>
          </p:blipFill>
          <p:spPr bwMode="auto">
            <a:xfrm>
              <a:off x="3886200" y="1600200"/>
              <a:ext cx="3810000" cy="2344615"/>
            </a:xfrm>
            <a:prstGeom prst="rect">
              <a:avLst/>
            </a:prstGeom>
            <a:noFill/>
            <a:ln w="9525">
              <a:noFill/>
              <a:miter lim="800000"/>
              <a:headEnd/>
              <a:tailEnd/>
            </a:ln>
          </p:spPr>
        </p:pic>
        <p:sp>
          <p:nvSpPr>
            <p:cNvPr id="13" name="TextBox 12"/>
            <p:cNvSpPr txBox="1"/>
            <p:nvPr/>
          </p:nvSpPr>
          <p:spPr>
            <a:xfrm>
              <a:off x="4114800" y="1295400"/>
              <a:ext cx="3581400" cy="369332"/>
            </a:xfrm>
            <a:prstGeom prst="rect">
              <a:avLst/>
            </a:prstGeom>
            <a:noFill/>
          </p:spPr>
          <p:txBody>
            <a:bodyPr wrap="square" rtlCol="0">
              <a:spAutoFit/>
            </a:bodyPr>
            <a:lstStyle/>
            <a:p>
              <a:pPr algn="ctr"/>
              <a:r>
                <a:rPr lang="en-US" b="1" dirty="0" smtClean="0"/>
                <a:t>Supporting the Experiment</a:t>
              </a:r>
              <a:endParaRPr lang="en-US" b="1" dirty="0"/>
            </a:p>
          </p:txBody>
        </p:sp>
      </p:grpSp>
      <p:grpSp>
        <p:nvGrpSpPr>
          <p:cNvPr id="16" name="Group 15"/>
          <p:cNvGrpSpPr/>
          <p:nvPr/>
        </p:nvGrpSpPr>
        <p:grpSpPr>
          <a:xfrm>
            <a:off x="4953000" y="3124200"/>
            <a:ext cx="3864890" cy="3375891"/>
            <a:chOff x="4953000" y="3124200"/>
            <a:chExt cx="3864890" cy="3375891"/>
          </a:xfrm>
        </p:grpSpPr>
        <p:pic>
          <p:nvPicPr>
            <p:cNvPr id="8" name="Picture 12"/>
            <p:cNvPicPr>
              <a:picLocks noChangeAspect="1" noChangeArrowheads="1"/>
            </p:cNvPicPr>
            <p:nvPr/>
          </p:nvPicPr>
          <p:blipFill>
            <a:blip r:embed="rId4" cstate="print"/>
            <a:srcRect/>
            <a:stretch>
              <a:fillRect/>
            </a:stretch>
          </p:blipFill>
          <p:spPr bwMode="auto">
            <a:xfrm>
              <a:off x="4953000" y="3429000"/>
              <a:ext cx="3864890" cy="3071091"/>
            </a:xfrm>
            <a:prstGeom prst="rect">
              <a:avLst/>
            </a:prstGeom>
            <a:noFill/>
            <a:ln w="9525">
              <a:noFill/>
              <a:miter lim="800000"/>
              <a:headEnd/>
              <a:tailEnd/>
            </a:ln>
          </p:spPr>
        </p:pic>
        <p:sp>
          <p:nvSpPr>
            <p:cNvPr id="15" name="TextBox 14"/>
            <p:cNvSpPr txBox="1"/>
            <p:nvPr/>
          </p:nvSpPr>
          <p:spPr>
            <a:xfrm>
              <a:off x="5181600" y="3124200"/>
              <a:ext cx="3581400" cy="369332"/>
            </a:xfrm>
            <a:prstGeom prst="rect">
              <a:avLst/>
            </a:prstGeom>
            <a:noFill/>
          </p:spPr>
          <p:txBody>
            <a:bodyPr wrap="square" rtlCol="0">
              <a:spAutoFit/>
            </a:bodyPr>
            <a:lstStyle/>
            <a:p>
              <a:pPr algn="ctr"/>
              <a:r>
                <a:rPr lang="en-US" b="1" dirty="0" smtClean="0"/>
                <a:t>Understanding the Bigger Picture</a:t>
              </a:r>
              <a:endParaRPr lang="en-US" b="1"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Knowledge Base Document" ma:contentTypeID="0x0101004E0C76BA01FE49858DBF5D9F1A50EB5B00DCBFC84B25FE5845AA9D5B88FE5CA733" ma:contentTypeVersion="0" ma:contentTypeDescription="Upload a document to the Knowledge Base" ma:contentTypeScope="" ma:versionID="93a2932ef802fbf9e5c09618c4faaa77">
  <xsd:schema xmlns:xsd="http://www.w3.org/2001/XMLSchema" xmlns:p="http://schemas.microsoft.com/office/2006/metadata/properties" xmlns:ns2="C33DFDBF-D427-4D8C-9433-18B0852770B1" targetNamespace="http://schemas.microsoft.com/office/2006/metadata/properties" ma:root="true" ma:fieldsID="356e321087c26ceef0bf51eb121e3a29" ns2:_="">
    <xsd:import namespace="C33DFDBF-D427-4D8C-9433-18B0852770B1"/>
    <xsd:element name="properties">
      <xsd:complexType>
        <xsd:sequence>
          <xsd:element name="documentManagement">
            <xsd:complexType>
              <xsd:all>
                <xsd:element ref="ns2:KBKeywords" minOccurs="0"/>
                <xsd:element ref="ns2:KBRelatedArticles" minOccurs="0"/>
              </xsd:all>
            </xsd:complexType>
          </xsd:element>
        </xsd:sequence>
      </xsd:complexType>
    </xsd:element>
  </xsd:schema>
  <xsd:schema xmlns:xsd="http://www.w3.org/2001/XMLSchema" xmlns:dms="http://schemas.microsoft.com/office/2006/documentManagement/types" targetNamespace="C33DFDBF-D427-4D8C-9433-18B0852770B1" elementFormDefault="qualified">
    <xsd:import namespace="http://schemas.microsoft.com/office/2006/documentManagement/types"/>
    <xsd:element name="KBKeywords" ma:index="8" nillable="true" ma:displayName="Keywords" ma:list="{DA6953EC-B39E-4AB8-AA4D-41A59267F8F8}" ma:internalName="KBKeywords" ma:showField="Title">
      <xsd:complexType>
        <xsd:complexContent>
          <xsd:extension base="dms:MultiChoiceLookup">
            <xsd:sequence>
              <xsd:element name="Value" type="dms:Lookup" maxOccurs="unbounded" minOccurs="0" nillable="true"/>
            </xsd:sequence>
          </xsd:extension>
        </xsd:complexContent>
      </xsd:complexType>
    </xsd:element>
    <xsd:element name="KBRelatedArticles" ma:index="9" nillable="true" ma:displayName="Related Articles" ma:list="Self" ma:internalName="KBRelatedArticles" ma:showField="TextFileNam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p:properties xmlns:p="http://schemas.microsoft.com/office/2006/metadata/properties" xmlns:xsi="http://www.w3.org/2001/XMLSchema-instance">
  <documentManagement>
    <KBRelatedArticles xmlns="C33DFDBF-D427-4D8C-9433-18B0852770B1"/>
    <KBKeywords xmlns="C33DFDBF-D427-4D8C-9433-18B0852770B1"/>
  </documentManagement>
</p:properties>
</file>

<file path=customXml/itemProps1.xml><?xml version="1.0" encoding="utf-8"?>
<ds:datastoreItem xmlns:ds="http://schemas.openxmlformats.org/officeDocument/2006/customXml" ds:itemID="{E2E641E9-CF56-43C0-94FA-098E2F9E95C4}">
  <ds:schemaRefs>
    <ds:schemaRef ds:uri="http://schemas.microsoft.com/sharepoint/v3/contenttype/forms"/>
  </ds:schemaRefs>
</ds:datastoreItem>
</file>

<file path=customXml/itemProps2.xml><?xml version="1.0" encoding="utf-8"?>
<ds:datastoreItem xmlns:ds="http://schemas.openxmlformats.org/officeDocument/2006/customXml" ds:itemID="{19BB32E9-4227-4240-B8BC-1A111605AA7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33DFDBF-D427-4D8C-9433-18B0852770B1"/>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D874BD2B-A7D7-4DAD-AC50-FE6012D4CF2B}">
  <ds:schemaRefs>
    <ds:schemaRef ds:uri="http://schemas.microsoft.com/office/2006/documentManagement/types"/>
    <ds:schemaRef ds:uri="http://purl.org/dc/elements/1.1/"/>
    <ds:schemaRef ds:uri="http://purl.org/dc/terms/"/>
    <ds:schemaRef ds:uri="http://purl.org/dc/dcmitype/"/>
    <ds:schemaRef ds:uri="http://www.w3.org/XML/1998/namespace"/>
    <ds:schemaRef ds:uri="http://schemas.microsoft.com/office/2006/metadata/properties"/>
    <ds:schemaRef ds:uri="C33DFDBF-D427-4D8C-9433-18B0852770B1"/>
    <ds:schemaRef ds:uri="http://schemas.openxmlformats.org/package/2006/metadata/core-properties"/>
  </ds:schemaRefs>
</ds:datastoreItem>
</file>

<file path=docProps/app.xml><?xml version="1.0" encoding="utf-8"?>
<Properties xmlns="http://schemas.openxmlformats.org/officeDocument/2006/extended-properties" xmlns:vt="http://schemas.openxmlformats.org/officeDocument/2006/docPropsVTypes">
  <TotalTime>4102</TotalTime>
  <Words>3407</Words>
  <Application>Microsoft Office PowerPoint</Application>
  <PresentationFormat>On-screen Show (4:3)</PresentationFormat>
  <Paragraphs>583</Paragraphs>
  <Slides>48</Slides>
  <Notes>12</Notes>
  <HiddenSlides>0</HiddenSlides>
  <MMClips>0</MMClips>
  <ScaleCrop>false</ScaleCrop>
  <HeadingPairs>
    <vt:vector size="4" baseType="variant">
      <vt:variant>
        <vt:lpstr>Theme</vt:lpstr>
      </vt:variant>
      <vt:variant>
        <vt:i4>1</vt:i4>
      </vt:variant>
      <vt:variant>
        <vt:lpstr>Slide Titles</vt:lpstr>
      </vt:variant>
      <vt:variant>
        <vt:i4>48</vt:i4>
      </vt:variant>
    </vt:vector>
  </HeadingPairs>
  <TitlesOfParts>
    <vt:vector size="49" baseType="lpstr">
      <vt:lpstr>Office Theme</vt:lpstr>
      <vt:lpstr>Slide 1</vt:lpstr>
      <vt:lpstr>Agenda</vt:lpstr>
      <vt:lpstr>Experimental Design</vt:lpstr>
      <vt:lpstr>Experimental Design</vt:lpstr>
      <vt:lpstr>Benefits of Experimental Design</vt:lpstr>
      <vt:lpstr>Learning from Existing Energy Examples</vt:lpstr>
      <vt:lpstr>Experimentation in Other Disciplines</vt:lpstr>
      <vt:lpstr>Experimentation in Other Disciplines</vt:lpstr>
      <vt:lpstr>Checklist for Success </vt:lpstr>
      <vt:lpstr>Checklist for Success: The Experiment</vt:lpstr>
      <vt:lpstr>Checklist for Success: The Experiment</vt:lpstr>
      <vt:lpstr>Checklist for Success: The Experiment</vt:lpstr>
      <vt:lpstr>Checklist for Success: The Experiment</vt:lpstr>
      <vt:lpstr>Checklist for Success: The Experiment</vt:lpstr>
      <vt:lpstr>Checklist for Success: The Experiment</vt:lpstr>
      <vt:lpstr>Checklist for Success: The Experiment</vt:lpstr>
      <vt:lpstr>Checklist for Success: The Experiment</vt:lpstr>
      <vt:lpstr>Extensive Tracking</vt:lpstr>
      <vt:lpstr>Checklist for Success: The Experiment</vt:lpstr>
      <vt:lpstr>Checklist for Success: Setting Up the Experiment</vt:lpstr>
      <vt:lpstr>Checklist for Success: The Experiment</vt:lpstr>
      <vt:lpstr>Checklist for Success: The Experiment</vt:lpstr>
      <vt:lpstr>Checklist for Success: Supporting the Experiment</vt:lpstr>
      <vt:lpstr>Checklist for Success: Supporting the Experiment</vt:lpstr>
      <vt:lpstr>Checklist for Success: Supporting the Experiment</vt:lpstr>
      <vt:lpstr>Checklist for Success: Setting Up the Experiment</vt:lpstr>
      <vt:lpstr>Checklist for Success: Supporting the Experiment</vt:lpstr>
      <vt:lpstr>Checklist for Success: Understanding How the Experiment Fits into the Bigger Picture</vt:lpstr>
      <vt:lpstr>Checklist for Success: Understanding the Bigger Picture</vt:lpstr>
      <vt:lpstr>Checklist for Success: Understanding the Bigger Picture</vt:lpstr>
      <vt:lpstr>Users Must Carefully Consider whether Findings are Generalizable &amp; Scalable </vt:lpstr>
      <vt:lpstr>Users Must Carefully Consider whether Findings are Generalizable &amp; Scalable </vt:lpstr>
      <vt:lpstr>Checklist for Success: Understanding the Bigger Picture</vt:lpstr>
      <vt:lpstr>Examples for Energy Programs</vt:lpstr>
      <vt:lpstr>Example 1: Experimentation in Program Design – Incentives</vt:lpstr>
      <vt:lpstr>Example 1: Experimentation in Program Design – Incentives</vt:lpstr>
      <vt:lpstr>Example 1: Experimentation in Program Design – Incentives</vt:lpstr>
      <vt:lpstr>Experimentation in Design, Example 1: Experimentation in Program Design – Incentives</vt:lpstr>
      <vt:lpstr>Experimentation in EM&amp;V: Example 2: Experimentation in EM&amp;V  - RCTs</vt:lpstr>
      <vt:lpstr>Experimentation in EM&amp;V: Example 2: Experimentation in EM&amp;V  - RCTs</vt:lpstr>
      <vt:lpstr>Example 3: Experimentation in EM&amp;V  - Mass Market</vt:lpstr>
      <vt:lpstr>Experimentation in EM&amp;V: Example 2: Experimentation in EM&amp;V  - Mass Market</vt:lpstr>
      <vt:lpstr>Example 3: Experimentation in EM&amp;V – Mass Market</vt:lpstr>
      <vt:lpstr>Conclusions</vt:lpstr>
      <vt:lpstr>Conclusions</vt:lpstr>
      <vt:lpstr>Conclusions</vt:lpstr>
      <vt:lpstr>References</vt:lpstr>
      <vt:lpstr>References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lbulger</dc:creator>
  <cp:lastModifiedBy>adougherty</cp:lastModifiedBy>
  <cp:revision>89</cp:revision>
  <dcterms:created xsi:type="dcterms:W3CDTF">2011-03-25T17:01:21Z</dcterms:created>
  <dcterms:modified xsi:type="dcterms:W3CDTF">2011-10-24T15:08:31Z</dcterms:modified>
  <cp:contentType>Knowledge Base Document</cp:contentTyp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0x0101004E0C76BA01FE49858DBF5D9F1A50EB5B00DCBFC84B25FE5845AA9D5B88FE5CA733</vt:lpwstr>
  </property>
</Properties>
</file>