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rawings/drawing2.xml" ContentType="application/vnd.openxmlformats-officedocument.drawingml.chartshape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charts/chart7.xml" ContentType="application/vnd.openxmlformats-officedocument.drawingml.chart+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rawings/drawing3.xml" ContentType="application/vnd.openxmlformats-officedocument.drawingml.chartshap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charts/chart8.xml" ContentType="application/vnd.openxmlformats-officedocument.drawingml.char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20.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1"/>
  </p:sldMasterIdLst>
  <p:notesMasterIdLst>
    <p:notesMasterId r:id="rId32"/>
  </p:notesMasterIdLst>
  <p:handoutMasterIdLst>
    <p:handoutMasterId r:id="rId33"/>
  </p:handoutMasterIdLst>
  <p:sldIdLst>
    <p:sldId id="390" r:id="rId2"/>
    <p:sldId id="601" r:id="rId3"/>
    <p:sldId id="635" r:id="rId4"/>
    <p:sldId id="615" r:id="rId5"/>
    <p:sldId id="633" r:id="rId6"/>
    <p:sldId id="634" r:id="rId7"/>
    <p:sldId id="636" r:id="rId8"/>
    <p:sldId id="637" r:id="rId9"/>
    <p:sldId id="638" r:id="rId10"/>
    <p:sldId id="639" r:id="rId11"/>
    <p:sldId id="640" r:id="rId12"/>
    <p:sldId id="645" r:id="rId13"/>
    <p:sldId id="646" r:id="rId14"/>
    <p:sldId id="630" r:id="rId15"/>
    <p:sldId id="618" r:id="rId16"/>
    <p:sldId id="641" r:id="rId17"/>
    <p:sldId id="642" r:id="rId18"/>
    <p:sldId id="643" r:id="rId19"/>
    <p:sldId id="644" r:id="rId20"/>
    <p:sldId id="622" r:id="rId21"/>
    <p:sldId id="623" r:id="rId22"/>
    <p:sldId id="626" r:id="rId23"/>
    <p:sldId id="608" r:id="rId24"/>
    <p:sldId id="627" r:id="rId25"/>
    <p:sldId id="628" r:id="rId26"/>
    <p:sldId id="651" r:id="rId27"/>
    <p:sldId id="647" r:id="rId28"/>
    <p:sldId id="648" r:id="rId29"/>
    <p:sldId id="649" r:id="rId30"/>
    <p:sldId id="650" r:id="rId31"/>
  </p:sldIdLst>
  <p:sldSz cx="9144000" cy="6858000" type="screen4x3"/>
  <p:notesSz cx="6934200" cy="9232900"/>
  <p:defaultTextStyle>
    <a:defPPr>
      <a:defRPr lang="en-US"/>
    </a:defPPr>
    <a:lvl1pPr algn="l" rtl="0" fontAlgn="base">
      <a:spcBef>
        <a:spcPct val="0"/>
      </a:spcBef>
      <a:spcAft>
        <a:spcPct val="0"/>
      </a:spcAft>
      <a:defRPr sz="2800" kern="1200">
        <a:solidFill>
          <a:schemeClr val="tx1"/>
        </a:solidFill>
        <a:latin typeface="Arial" charset="0"/>
        <a:ea typeface="+mn-ea"/>
        <a:cs typeface="+mn-cs"/>
      </a:defRPr>
    </a:lvl1pPr>
    <a:lvl2pPr marL="457200" algn="l" rtl="0" fontAlgn="base">
      <a:spcBef>
        <a:spcPct val="0"/>
      </a:spcBef>
      <a:spcAft>
        <a:spcPct val="0"/>
      </a:spcAft>
      <a:defRPr sz="2800" kern="1200">
        <a:solidFill>
          <a:schemeClr val="tx1"/>
        </a:solidFill>
        <a:latin typeface="Arial" charset="0"/>
        <a:ea typeface="+mn-ea"/>
        <a:cs typeface="+mn-cs"/>
      </a:defRPr>
    </a:lvl2pPr>
    <a:lvl3pPr marL="914400" algn="l" rtl="0" fontAlgn="base">
      <a:spcBef>
        <a:spcPct val="0"/>
      </a:spcBef>
      <a:spcAft>
        <a:spcPct val="0"/>
      </a:spcAft>
      <a:defRPr sz="2800" kern="1200">
        <a:solidFill>
          <a:schemeClr val="tx1"/>
        </a:solidFill>
        <a:latin typeface="Arial" charset="0"/>
        <a:ea typeface="+mn-ea"/>
        <a:cs typeface="+mn-cs"/>
      </a:defRPr>
    </a:lvl3pPr>
    <a:lvl4pPr marL="1371600" algn="l" rtl="0" fontAlgn="base">
      <a:spcBef>
        <a:spcPct val="0"/>
      </a:spcBef>
      <a:spcAft>
        <a:spcPct val="0"/>
      </a:spcAft>
      <a:defRPr sz="2800" kern="1200">
        <a:solidFill>
          <a:schemeClr val="tx1"/>
        </a:solidFill>
        <a:latin typeface="Arial" charset="0"/>
        <a:ea typeface="+mn-ea"/>
        <a:cs typeface="+mn-cs"/>
      </a:defRPr>
    </a:lvl4pPr>
    <a:lvl5pPr marL="1828800" algn="l" rtl="0" fontAlgn="base">
      <a:spcBef>
        <a:spcPct val="0"/>
      </a:spcBef>
      <a:spcAft>
        <a:spcPct val="0"/>
      </a:spcAft>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A722A"/>
    <a:srgbClr val="7B0909"/>
    <a:srgbClr val="5F5F5F"/>
    <a:srgbClr val="4D4D4D"/>
    <a:srgbClr val="B2B2B2"/>
    <a:srgbClr val="FFFF00"/>
    <a:srgbClr val="003366"/>
    <a:srgbClr val="00598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3674" autoAdjust="0"/>
    <p:restoredTop sz="94492" autoAdjust="0"/>
  </p:normalViewPr>
  <p:slideViewPr>
    <p:cSldViewPr snapToGrid="0">
      <p:cViewPr varScale="1">
        <p:scale>
          <a:sx n="70" d="100"/>
          <a:sy n="70" d="100"/>
        </p:scale>
        <p:origin x="-270" y="150"/>
      </p:cViewPr>
      <p:guideLst>
        <p:guide orient="horz"/>
        <p:guide orient="horz" pos="960"/>
        <p:guide orient="horz" pos="3600"/>
        <p:guide orient="horz" pos="2304"/>
        <p:guide orient="horz" pos="808"/>
        <p:guide pos="2853"/>
        <p:guide pos="240"/>
        <p:guide pos="1592"/>
        <p:guide pos="5472"/>
        <p:guide pos="40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1934"/>
    </p:cViewPr>
  </p:sorterViewPr>
  <p:notesViewPr>
    <p:cSldViewPr snapToGrid="0">
      <p:cViewPr>
        <p:scale>
          <a:sx n="100" d="100"/>
          <a:sy n="100" d="100"/>
        </p:scale>
        <p:origin x="-2568" y="-72"/>
      </p:cViewPr>
      <p:guideLst>
        <p:guide orient="horz" pos="2908"/>
        <p:guide pos="218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Book1"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Book1" TargetMode="External"/></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Book1"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pieChart>
        <c:varyColors val="1"/>
        <c:ser>
          <c:idx val="0"/>
          <c:order val="0"/>
          <c:tx>
            <c:strRef>
              <c:f>Sheet1!$A$8</c:f>
              <c:strCache>
                <c:ptCount val="1"/>
                <c:pt idx="0">
                  <c:v>Structural Benefitters</c:v>
                </c:pt>
              </c:strCache>
            </c:strRef>
          </c:tx>
          <c:explosion val="19"/>
          <c:val>
            <c:numRef>
              <c:f>Sheet1!$B$8</c:f>
              <c:numCache>
                <c:formatCode>General</c:formatCode>
                <c:ptCount val="1"/>
                <c:pt idx="0">
                  <c:v>1</c:v>
                </c:pt>
              </c:numCache>
            </c:numRef>
          </c:val>
        </c:ser>
        <c:firstSliceAng val="0"/>
      </c:pieChart>
    </c:plotArea>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plotArea>
      <c:layout/>
      <c:pieChart>
        <c:varyColors val="1"/>
        <c:ser>
          <c:idx val="0"/>
          <c:order val="0"/>
          <c:cat>
            <c:strRef>
              <c:f>Sheet1!$A$5:$A$6</c:f>
              <c:strCache>
                <c:ptCount val="2"/>
                <c:pt idx="0">
                  <c:v>Structural Benefitters</c:v>
                </c:pt>
                <c:pt idx="1">
                  <c:v>Others</c:v>
                </c:pt>
              </c:strCache>
            </c:strRef>
          </c:cat>
          <c:val>
            <c:numRef>
              <c:f>Sheet1!$B$5:$B$6</c:f>
              <c:numCache>
                <c:formatCode>General</c:formatCode>
                <c:ptCount val="2"/>
                <c:pt idx="0">
                  <c:v>0.25</c:v>
                </c:pt>
                <c:pt idx="1">
                  <c:v>0.75000000000000133</c:v>
                </c:pt>
              </c:numCache>
            </c:numRef>
          </c:val>
        </c:ser>
        <c:firstSliceAng val="0"/>
      </c:pieChart>
    </c:plotArea>
    <c:legend>
      <c:legendPos val="r"/>
      <c:layout/>
    </c:legend>
    <c:plotVisOnly val="1"/>
  </c:chart>
  <c:externalData r:id="rId1"/>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plotArea>
      <c:layout/>
      <c:pieChart>
        <c:varyColors val="1"/>
        <c:ser>
          <c:idx val="0"/>
          <c:order val="0"/>
          <c:cat>
            <c:strRef>
              <c:f>Sheet1!$A$5:$A$6</c:f>
              <c:strCache>
                <c:ptCount val="2"/>
                <c:pt idx="0">
                  <c:v>Structural Benefitters</c:v>
                </c:pt>
                <c:pt idx="1">
                  <c:v>Others</c:v>
                </c:pt>
              </c:strCache>
            </c:strRef>
          </c:cat>
          <c:val>
            <c:numRef>
              <c:f>Sheet1!$B$5:$B$6</c:f>
              <c:numCache>
                <c:formatCode>General</c:formatCode>
                <c:ptCount val="2"/>
                <c:pt idx="0">
                  <c:v>0.25</c:v>
                </c:pt>
                <c:pt idx="1">
                  <c:v>0.75000000000000133</c:v>
                </c:pt>
              </c:numCache>
            </c:numRef>
          </c:val>
        </c:ser>
        <c:firstSliceAng val="0"/>
      </c:pieChart>
    </c:plotArea>
    <c:legend>
      <c:legendPos val="r"/>
      <c:layout/>
    </c:legend>
    <c:plotVisOnly val="1"/>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hart>
    <c:plotArea>
      <c:layout/>
      <c:pieChart>
        <c:varyColors val="1"/>
        <c:ser>
          <c:idx val="0"/>
          <c:order val="0"/>
          <c:cat>
            <c:strRef>
              <c:f>Sheet1!$A$5:$A$6</c:f>
              <c:strCache>
                <c:ptCount val="2"/>
                <c:pt idx="0">
                  <c:v>Structural Benefitters</c:v>
                </c:pt>
                <c:pt idx="1">
                  <c:v>Others</c:v>
                </c:pt>
              </c:strCache>
            </c:strRef>
          </c:cat>
          <c:val>
            <c:numRef>
              <c:f>Sheet1!$B$5:$B$6</c:f>
              <c:numCache>
                <c:formatCode>General</c:formatCode>
                <c:ptCount val="2"/>
                <c:pt idx="0">
                  <c:v>0.25</c:v>
                </c:pt>
                <c:pt idx="1">
                  <c:v>0.75000000000000133</c:v>
                </c:pt>
              </c:numCache>
            </c:numRef>
          </c:val>
        </c:ser>
        <c:firstSliceAng val="0"/>
      </c:pieChart>
    </c:plotArea>
    <c:legend>
      <c:legendPos val="r"/>
      <c:layout/>
    </c:legend>
    <c:plotVisOnly val="1"/>
  </c:chart>
  <c:externalData r:id="rId1"/>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chart>
    <c:plotArea>
      <c:layout/>
      <c:pieChart>
        <c:varyColors val="1"/>
        <c:ser>
          <c:idx val="0"/>
          <c:order val="0"/>
          <c:cat>
            <c:strRef>
              <c:f>Sheet1!$A$5:$A$6</c:f>
              <c:strCache>
                <c:ptCount val="2"/>
                <c:pt idx="0">
                  <c:v>Structural Benefitters</c:v>
                </c:pt>
                <c:pt idx="1">
                  <c:v>Others</c:v>
                </c:pt>
              </c:strCache>
            </c:strRef>
          </c:cat>
          <c:val>
            <c:numRef>
              <c:f>Sheet1!$B$5:$B$6</c:f>
              <c:numCache>
                <c:formatCode>General</c:formatCode>
                <c:ptCount val="2"/>
                <c:pt idx="0">
                  <c:v>0.25</c:v>
                </c:pt>
                <c:pt idx="1">
                  <c:v>0.75000000000000133</c:v>
                </c:pt>
              </c:numCache>
            </c:numRef>
          </c:val>
        </c:ser>
        <c:firstSliceAng val="0"/>
      </c:pieChart>
    </c:plotArea>
    <c:legend>
      <c:legendPos val="r"/>
      <c:layout>
        <c:manualLayout>
          <c:xMode val="edge"/>
          <c:yMode val="edge"/>
          <c:x val="0.69498727431798302"/>
          <c:y val="0.21233705161854768"/>
          <c:w val="0.27976020042949185"/>
          <c:h val="0.39477034120735027"/>
        </c:manualLayout>
      </c:layout>
    </c:legend>
    <c:plotVisOnly val="1"/>
  </c:chart>
  <c:externalData r:id="rId1"/>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chart>
    <c:plotArea>
      <c:layout/>
      <c:pieChart>
        <c:varyColors val="1"/>
        <c:ser>
          <c:idx val="0"/>
          <c:order val="0"/>
          <c:cat>
            <c:strRef>
              <c:f>Sheet1!$A$5:$A$6</c:f>
              <c:strCache>
                <c:ptCount val="2"/>
                <c:pt idx="0">
                  <c:v>Structural Benefitters</c:v>
                </c:pt>
                <c:pt idx="1">
                  <c:v>Others</c:v>
                </c:pt>
              </c:strCache>
            </c:strRef>
          </c:cat>
          <c:val>
            <c:numRef>
              <c:f>Sheet1!$B$5:$B$6</c:f>
              <c:numCache>
                <c:formatCode>General</c:formatCode>
                <c:ptCount val="2"/>
                <c:pt idx="0">
                  <c:v>0.25</c:v>
                </c:pt>
                <c:pt idx="1">
                  <c:v>0.75000000000000133</c:v>
                </c:pt>
              </c:numCache>
            </c:numRef>
          </c:val>
        </c:ser>
        <c:firstSliceAng val="0"/>
      </c:pieChart>
    </c:plotArea>
    <c:legend>
      <c:legendPos val="r"/>
      <c:layout/>
    </c:legend>
    <c:plotVisOnly val="1"/>
  </c:chart>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pieChart>
        <c:varyColors val="1"/>
        <c:ser>
          <c:idx val="0"/>
          <c:order val="0"/>
          <c:tx>
            <c:strRef>
              <c:f>Sheet1!$A$8</c:f>
              <c:strCache>
                <c:ptCount val="1"/>
                <c:pt idx="0">
                  <c:v>Structural Benefitters</c:v>
                </c:pt>
              </c:strCache>
            </c:strRef>
          </c:tx>
          <c:explosion val="15"/>
          <c:val>
            <c:numRef>
              <c:f>Sheet1!$B$8</c:f>
              <c:numCache>
                <c:formatCode>General</c:formatCode>
                <c:ptCount val="1"/>
                <c:pt idx="0">
                  <c:v>1</c:v>
                </c:pt>
              </c:numCache>
            </c:numRef>
          </c:val>
        </c:ser>
        <c:firstSliceAng val="0"/>
      </c:pieChart>
    </c:plotArea>
    <c:plotVisOnly val="1"/>
  </c:chart>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pieChart>
        <c:varyColors val="1"/>
        <c:ser>
          <c:idx val="0"/>
          <c:order val="0"/>
          <c:tx>
            <c:strRef>
              <c:f>Sheet1!$A$8</c:f>
              <c:strCache>
                <c:ptCount val="1"/>
                <c:pt idx="0">
                  <c:v>Structural Benefitters</c:v>
                </c:pt>
              </c:strCache>
            </c:strRef>
          </c:tx>
          <c:explosion val="30"/>
          <c:val>
            <c:numRef>
              <c:f>Sheet1!$B$8</c:f>
              <c:numCache>
                <c:formatCode>General</c:formatCode>
                <c:ptCount val="1"/>
                <c:pt idx="0">
                  <c:v>1</c:v>
                </c:pt>
              </c:numCache>
            </c:numRef>
          </c:val>
        </c:ser>
        <c:firstSliceAng val="0"/>
      </c:pieChart>
    </c:plotArea>
    <c:plotVisOnly val="1"/>
  </c:chart>
  <c:externalData r:id="rId1"/>
</c:chartSpace>
</file>

<file path=ppt/drawings/drawing1.xml><?xml version="1.0" encoding="utf-8"?>
<c:userShapes xmlns:c="http://schemas.openxmlformats.org/drawingml/2006/chart">
  <cdr:relSizeAnchor xmlns:cdr="http://schemas.openxmlformats.org/drawingml/2006/chartDrawing">
    <cdr:from>
      <cdr:x>0.63636</cdr:x>
      <cdr:y>0.125</cdr:y>
    </cdr:from>
    <cdr:to>
      <cdr:x>1</cdr:x>
      <cdr:y>0.625</cdr:y>
    </cdr:to>
    <cdr:sp macro="" textlink="">
      <cdr:nvSpPr>
        <cdr:cNvPr id="2" name="TextBox 1"/>
        <cdr:cNvSpPr txBox="1"/>
      </cdr:nvSpPr>
      <cdr:spPr>
        <a:xfrm xmlns:a="http://schemas.openxmlformats.org/drawingml/2006/main">
          <a:off x="1981200" y="228600"/>
          <a:ext cx="914400" cy="914400"/>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endParaRPr lang="en-US"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0.63636</cdr:x>
      <cdr:y>0.125</cdr:y>
    </cdr:from>
    <cdr:to>
      <cdr:x>1</cdr:x>
      <cdr:y>0.625</cdr:y>
    </cdr:to>
    <cdr:sp macro="" textlink="">
      <cdr:nvSpPr>
        <cdr:cNvPr id="2" name="TextBox 1"/>
        <cdr:cNvSpPr txBox="1"/>
      </cdr:nvSpPr>
      <cdr:spPr>
        <a:xfrm xmlns:a="http://schemas.openxmlformats.org/drawingml/2006/main">
          <a:off x="1981200" y="228600"/>
          <a:ext cx="914400" cy="914400"/>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endParaRPr lang="en-US" sz="1100" dirty="0"/>
        </a:p>
      </cdr:txBody>
    </cdr:sp>
  </cdr:relSizeAnchor>
</c:userShapes>
</file>

<file path=ppt/drawings/drawing3.xml><?xml version="1.0" encoding="utf-8"?>
<c:userShapes xmlns:c="http://schemas.openxmlformats.org/drawingml/2006/chart">
  <cdr:relSizeAnchor xmlns:cdr="http://schemas.openxmlformats.org/drawingml/2006/chartDrawing">
    <cdr:from>
      <cdr:x>0.63636</cdr:x>
      <cdr:y>0.08333</cdr:y>
    </cdr:from>
    <cdr:to>
      <cdr:x>1</cdr:x>
      <cdr:y>0.58333</cdr:y>
    </cdr:to>
    <cdr:sp macro="" textlink="">
      <cdr:nvSpPr>
        <cdr:cNvPr id="2" name="TextBox 1"/>
        <cdr:cNvSpPr txBox="1"/>
      </cdr:nvSpPr>
      <cdr:spPr>
        <a:xfrm xmlns:a="http://schemas.openxmlformats.org/drawingml/2006/main">
          <a:off x="1676400" y="152400"/>
          <a:ext cx="914409" cy="914400"/>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endParaRPr lang="en-US"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1778" name="Rectangle 2"/>
          <p:cNvSpPr>
            <a:spLocks noGrp="1" noChangeArrowheads="1"/>
          </p:cNvSpPr>
          <p:nvPr>
            <p:ph type="hdr" sz="quarter"/>
          </p:nvPr>
        </p:nvSpPr>
        <p:spPr bwMode="auto">
          <a:xfrm>
            <a:off x="0" y="0"/>
            <a:ext cx="3003550" cy="458788"/>
          </a:xfrm>
          <a:prstGeom prst="rect">
            <a:avLst/>
          </a:prstGeom>
          <a:noFill/>
          <a:ln w="9525">
            <a:noFill/>
            <a:miter lim="800000"/>
            <a:headEnd/>
            <a:tailEnd/>
          </a:ln>
          <a:effectLst/>
        </p:spPr>
        <p:txBody>
          <a:bodyPr vert="horz" wrap="square" lIns="91746" tIns="45874" rIns="91746" bIns="45874" numCol="1" anchor="t" anchorCtr="0" compatLnSpc="1">
            <a:prstTxWarp prst="textNoShape">
              <a:avLst/>
            </a:prstTxWarp>
          </a:bodyPr>
          <a:lstStyle>
            <a:lvl1pPr defTabSz="917575">
              <a:defRPr sz="1200"/>
            </a:lvl1pPr>
          </a:lstStyle>
          <a:p>
            <a:endParaRPr lang="en-US"/>
          </a:p>
        </p:txBody>
      </p:sp>
      <p:sp>
        <p:nvSpPr>
          <p:cNvPr id="331779" name="Rectangle 3"/>
          <p:cNvSpPr>
            <a:spLocks noGrp="1" noChangeArrowheads="1"/>
          </p:cNvSpPr>
          <p:nvPr>
            <p:ph type="dt" sz="quarter" idx="1"/>
          </p:nvPr>
        </p:nvSpPr>
        <p:spPr bwMode="auto">
          <a:xfrm>
            <a:off x="3929063" y="0"/>
            <a:ext cx="3003550" cy="458788"/>
          </a:xfrm>
          <a:prstGeom prst="rect">
            <a:avLst/>
          </a:prstGeom>
          <a:noFill/>
          <a:ln w="9525">
            <a:noFill/>
            <a:miter lim="800000"/>
            <a:headEnd/>
            <a:tailEnd/>
          </a:ln>
          <a:effectLst/>
        </p:spPr>
        <p:txBody>
          <a:bodyPr vert="horz" wrap="square" lIns="91746" tIns="45874" rIns="91746" bIns="45874" numCol="1" anchor="t" anchorCtr="0" compatLnSpc="1">
            <a:prstTxWarp prst="textNoShape">
              <a:avLst/>
            </a:prstTxWarp>
          </a:bodyPr>
          <a:lstStyle>
            <a:lvl1pPr algn="r" defTabSz="917575">
              <a:defRPr sz="1200"/>
            </a:lvl1pPr>
          </a:lstStyle>
          <a:p>
            <a:endParaRPr lang="en-US"/>
          </a:p>
        </p:txBody>
      </p:sp>
      <p:sp>
        <p:nvSpPr>
          <p:cNvPr id="331780" name="Rectangle 4"/>
          <p:cNvSpPr>
            <a:spLocks noGrp="1" noChangeArrowheads="1"/>
          </p:cNvSpPr>
          <p:nvPr>
            <p:ph type="ftr" sz="quarter" idx="2"/>
          </p:nvPr>
        </p:nvSpPr>
        <p:spPr bwMode="auto">
          <a:xfrm>
            <a:off x="0" y="8772525"/>
            <a:ext cx="3003550" cy="458788"/>
          </a:xfrm>
          <a:prstGeom prst="rect">
            <a:avLst/>
          </a:prstGeom>
          <a:noFill/>
          <a:ln w="9525">
            <a:noFill/>
            <a:miter lim="800000"/>
            <a:headEnd/>
            <a:tailEnd/>
          </a:ln>
          <a:effectLst/>
        </p:spPr>
        <p:txBody>
          <a:bodyPr vert="horz" wrap="square" lIns="91746" tIns="45874" rIns="91746" bIns="45874" numCol="1" anchor="b" anchorCtr="0" compatLnSpc="1">
            <a:prstTxWarp prst="textNoShape">
              <a:avLst/>
            </a:prstTxWarp>
          </a:bodyPr>
          <a:lstStyle>
            <a:lvl1pPr defTabSz="917575">
              <a:defRPr sz="1200"/>
            </a:lvl1pPr>
          </a:lstStyle>
          <a:p>
            <a:endParaRPr lang="en-US"/>
          </a:p>
        </p:txBody>
      </p:sp>
      <p:sp>
        <p:nvSpPr>
          <p:cNvPr id="331781" name="Rectangle 5"/>
          <p:cNvSpPr>
            <a:spLocks noGrp="1" noChangeArrowheads="1"/>
          </p:cNvSpPr>
          <p:nvPr>
            <p:ph type="sldNum" sz="quarter" idx="3"/>
          </p:nvPr>
        </p:nvSpPr>
        <p:spPr bwMode="auto">
          <a:xfrm>
            <a:off x="3929063" y="8772525"/>
            <a:ext cx="3003550" cy="458788"/>
          </a:xfrm>
          <a:prstGeom prst="rect">
            <a:avLst/>
          </a:prstGeom>
          <a:noFill/>
          <a:ln w="9525">
            <a:noFill/>
            <a:miter lim="800000"/>
            <a:headEnd/>
            <a:tailEnd/>
          </a:ln>
          <a:effectLst/>
        </p:spPr>
        <p:txBody>
          <a:bodyPr vert="horz" wrap="square" lIns="91746" tIns="45874" rIns="91746" bIns="45874" numCol="1" anchor="b" anchorCtr="0" compatLnSpc="1">
            <a:prstTxWarp prst="textNoShape">
              <a:avLst/>
            </a:prstTxWarp>
          </a:bodyPr>
          <a:lstStyle>
            <a:lvl1pPr algn="r" defTabSz="917575">
              <a:defRPr sz="1200"/>
            </a:lvl1pPr>
          </a:lstStyle>
          <a:p>
            <a:fld id="{F4BA0A9A-CB7E-4694-9007-7924522DED00}"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3003550" cy="458788"/>
          </a:xfrm>
          <a:prstGeom prst="rect">
            <a:avLst/>
          </a:prstGeom>
          <a:noFill/>
          <a:ln w="9525">
            <a:noFill/>
            <a:miter lim="800000"/>
            <a:headEnd/>
            <a:tailEnd/>
          </a:ln>
          <a:effectLst/>
        </p:spPr>
        <p:txBody>
          <a:bodyPr vert="horz" wrap="square" lIns="91746" tIns="45874" rIns="91746" bIns="45874" numCol="1" anchor="t" anchorCtr="0" compatLnSpc="1">
            <a:prstTxWarp prst="textNoShape">
              <a:avLst/>
            </a:prstTxWarp>
          </a:bodyPr>
          <a:lstStyle>
            <a:lvl1pPr defTabSz="917575">
              <a:defRPr sz="1200"/>
            </a:lvl1pPr>
          </a:lstStyle>
          <a:p>
            <a:endParaRPr lang="en-US"/>
          </a:p>
        </p:txBody>
      </p:sp>
      <p:sp>
        <p:nvSpPr>
          <p:cNvPr id="33795" name="Rectangle 3"/>
          <p:cNvSpPr>
            <a:spLocks noGrp="1" noChangeArrowheads="1"/>
          </p:cNvSpPr>
          <p:nvPr>
            <p:ph type="dt" idx="1"/>
          </p:nvPr>
        </p:nvSpPr>
        <p:spPr bwMode="auto">
          <a:xfrm>
            <a:off x="3929063" y="0"/>
            <a:ext cx="3003550" cy="458788"/>
          </a:xfrm>
          <a:prstGeom prst="rect">
            <a:avLst/>
          </a:prstGeom>
          <a:noFill/>
          <a:ln w="9525">
            <a:noFill/>
            <a:miter lim="800000"/>
            <a:headEnd/>
            <a:tailEnd/>
          </a:ln>
          <a:effectLst/>
        </p:spPr>
        <p:txBody>
          <a:bodyPr vert="horz" wrap="square" lIns="91746" tIns="45874" rIns="91746" bIns="45874" numCol="1" anchor="t" anchorCtr="0" compatLnSpc="1">
            <a:prstTxWarp prst="textNoShape">
              <a:avLst/>
            </a:prstTxWarp>
          </a:bodyPr>
          <a:lstStyle>
            <a:lvl1pPr algn="r" defTabSz="917575">
              <a:defRPr sz="1200"/>
            </a:lvl1pPr>
          </a:lstStyle>
          <a:p>
            <a:endParaRPr lang="en-US"/>
          </a:p>
        </p:txBody>
      </p:sp>
      <p:sp>
        <p:nvSpPr>
          <p:cNvPr id="33796" name="Rectangle 4"/>
          <p:cNvSpPr>
            <a:spLocks noGrp="1" noRot="1" noChangeAspect="1" noChangeArrowheads="1" noTextEdit="1"/>
          </p:cNvSpPr>
          <p:nvPr>
            <p:ph type="sldImg" idx="2"/>
          </p:nvPr>
        </p:nvSpPr>
        <p:spPr bwMode="auto">
          <a:xfrm>
            <a:off x="1158875" y="693738"/>
            <a:ext cx="4616450" cy="3462337"/>
          </a:xfrm>
          <a:prstGeom prst="rect">
            <a:avLst/>
          </a:prstGeom>
          <a:noFill/>
          <a:ln w="9525">
            <a:solidFill>
              <a:srgbClr val="000000"/>
            </a:solidFill>
            <a:miter lim="800000"/>
            <a:headEnd/>
            <a:tailEnd/>
          </a:ln>
          <a:effectLst/>
        </p:spPr>
      </p:sp>
      <p:sp>
        <p:nvSpPr>
          <p:cNvPr id="33797" name="Rectangle 5"/>
          <p:cNvSpPr>
            <a:spLocks noGrp="1" noChangeArrowheads="1"/>
          </p:cNvSpPr>
          <p:nvPr>
            <p:ph type="body" sz="quarter" idx="3"/>
          </p:nvPr>
        </p:nvSpPr>
        <p:spPr bwMode="auto">
          <a:xfrm>
            <a:off x="693738" y="4386263"/>
            <a:ext cx="5546725" cy="4152900"/>
          </a:xfrm>
          <a:prstGeom prst="rect">
            <a:avLst/>
          </a:prstGeom>
          <a:noFill/>
          <a:ln w="9525">
            <a:noFill/>
            <a:miter lim="800000"/>
            <a:headEnd/>
            <a:tailEnd/>
          </a:ln>
          <a:effectLst/>
        </p:spPr>
        <p:txBody>
          <a:bodyPr vert="horz" wrap="square" lIns="91746" tIns="45874" rIns="91746" bIns="45874"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3798" name="Rectangle 6"/>
          <p:cNvSpPr>
            <a:spLocks noGrp="1" noChangeArrowheads="1"/>
          </p:cNvSpPr>
          <p:nvPr>
            <p:ph type="ftr" sz="quarter" idx="4"/>
          </p:nvPr>
        </p:nvSpPr>
        <p:spPr bwMode="auto">
          <a:xfrm>
            <a:off x="0" y="8772525"/>
            <a:ext cx="3003550" cy="458788"/>
          </a:xfrm>
          <a:prstGeom prst="rect">
            <a:avLst/>
          </a:prstGeom>
          <a:noFill/>
          <a:ln w="9525">
            <a:noFill/>
            <a:miter lim="800000"/>
            <a:headEnd/>
            <a:tailEnd/>
          </a:ln>
          <a:effectLst/>
        </p:spPr>
        <p:txBody>
          <a:bodyPr vert="horz" wrap="square" lIns="91746" tIns="45874" rIns="91746" bIns="45874" numCol="1" anchor="b" anchorCtr="0" compatLnSpc="1">
            <a:prstTxWarp prst="textNoShape">
              <a:avLst/>
            </a:prstTxWarp>
          </a:bodyPr>
          <a:lstStyle>
            <a:lvl1pPr defTabSz="917575">
              <a:defRPr sz="1200"/>
            </a:lvl1pPr>
          </a:lstStyle>
          <a:p>
            <a:endParaRPr lang="en-US"/>
          </a:p>
        </p:txBody>
      </p:sp>
      <p:sp>
        <p:nvSpPr>
          <p:cNvPr id="33799" name="Rectangle 7"/>
          <p:cNvSpPr>
            <a:spLocks noGrp="1" noChangeArrowheads="1"/>
          </p:cNvSpPr>
          <p:nvPr>
            <p:ph type="sldNum" sz="quarter" idx="5"/>
          </p:nvPr>
        </p:nvSpPr>
        <p:spPr bwMode="auto">
          <a:xfrm>
            <a:off x="3929063" y="8772525"/>
            <a:ext cx="3003550" cy="458788"/>
          </a:xfrm>
          <a:prstGeom prst="rect">
            <a:avLst/>
          </a:prstGeom>
          <a:noFill/>
          <a:ln w="9525">
            <a:noFill/>
            <a:miter lim="800000"/>
            <a:headEnd/>
            <a:tailEnd/>
          </a:ln>
          <a:effectLst/>
        </p:spPr>
        <p:txBody>
          <a:bodyPr vert="horz" wrap="square" lIns="91746" tIns="45874" rIns="91746" bIns="45874" numCol="1" anchor="b" anchorCtr="0" compatLnSpc="1">
            <a:prstTxWarp prst="textNoShape">
              <a:avLst/>
            </a:prstTxWarp>
          </a:bodyPr>
          <a:lstStyle>
            <a:lvl1pPr algn="r" defTabSz="917575">
              <a:defRPr sz="1200"/>
            </a:lvl1pPr>
          </a:lstStyle>
          <a:p>
            <a:fld id="{34331CF3-05D8-4C23-A1EE-5959A955D275}"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8CEEEA-F09C-45BD-BF14-5A34B196CF8D}" type="slidenum">
              <a:rPr lang="en-US"/>
              <a:pPr/>
              <a:t>0</a:t>
            </a:fld>
            <a:endParaRPr lang="en-US"/>
          </a:p>
        </p:txBody>
      </p:sp>
      <p:sp>
        <p:nvSpPr>
          <p:cNvPr id="444418" name="Rectangle 2"/>
          <p:cNvSpPr>
            <a:spLocks noGrp="1" noRot="1" noChangeAspect="1" noChangeArrowheads="1" noTextEdit="1"/>
          </p:cNvSpPr>
          <p:nvPr>
            <p:ph type="sldImg"/>
          </p:nvPr>
        </p:nvSpPr>
        <p:spPr>
          <a:ln/>
        </p:spPr>
      </p:sp>
      <p:sp>
        <p:nvSpPr>
          <p:cNvPr id="444419" name="Rectangle 3"/>
          <p:cNvSpPr>
            <a:spLocks noGrp="1" noChangeArrowheads="1"/>
          </p:cNvSpPr>
          <p:nvPr>
            <p:ph type="body" idx="1"/>
          </p:nvPr>
        </p:nvSpPr>
        <p:spPr/>
        <p:txBody>
          <a:bodyPr/>
          <a:lstStyle/>
          <a:p>
            <a:pPr marL="228600" indent="-228600"/>
            <a:r>
              <a:rPr lang="en-US" sz="1000"/>
              <a:t>Just a few opening remarks before we get going:</a:t>
            </a:r>
          </a:p>
          <a:p>
            <a:pPr marL="228600" indent="-228600"/>
            <a:endParaRPr lang="en-US" sz="1000"/>
          </a:p>
          <a:p>
            <a:pPr marL="228600" indent="-228600"/>
            <a:r>
              <a:rPr lang="en-US" sz="1000"/>
              <a:t>About me:</a:t>
            </a:r>
          </a:p>
          <a:p>
            <a:pPr marL="685800" lvl="1" indent="-228600">
              <a:buFontTx/>
              <a:buChar char="•"/>
            </a:pPr>
            <a:r>
              <a:rPr lang="en-US" sz="1000"/>
              <a:t>Chairman of Freeman, Sullivan &amp; Co.</a:t>
            </a:r>
          </a:p>
          <a:p>
            <a:pPr marL="685800" lvl="1" indent="-228600">
              <a:buFontTx/>
              <a:buChar char="•"/>
            </a:pPr>
            <a:r>
              <a:rPr lang="en-US" sz="1000"/>
              <a:t>Ph.D. Sociology 1984 WSU</a:t>
            </a:r>
          </a:p>
          <a:p>
            <a:pPr marL="685800" lvl="1" indent="-228600">
              <a:buFontTx/>
              <a:buChar char="•"/>
            </a:pPr>
            <a:r>
              <a:rPr lang="en-US" sz="1000"/>
              <a:t>33 years experience studying consumer behavior – most of it related to energy efficiency, demand response and rates -- throughout the US</a:t>
            </a:r>
          </a:p>
          <a:p>
            <a:pPr marL="685800" lvl="1" indent="-228600">
              <a:buFontTx/>
              <a:buChar char="•"/>
            </a:pPr>
            <a:r>
              <a:rPr lang="en-US" sz="1000"/>
              <a:t>Taught at the Haas School in Organizational Behavior and the Management of Innovation</a:t>
            </a:r>
          </a:p>
          <a:p>
            <a:pPr marL="685800" lvl="1" indent="-228600">
              <a:buFontTx/>
              <a:buChar char="•"/>
            </a:pPr>
            <a:r>
              <a:rPr lang="en-US" sz="1000"/>
              <a:t>Research underway at present</a:t>
            </a:r>
          </a:p>
          <a:p>
            <a:pPr marL="1143000" lvl="2" indent="-228600">
              <a:buFontTx/>
              <a:buChar char="•"/>
            </a:pPr>
            <a:r>
              <a:rPr lang="en-US" sz="1000"/>
              <a:t>Factors that affect consumer decision making about rooftop PV</a:t>
            </a:r>
          </a:p>
          <a:p>
            <a:pPr marL="1143000" lvl="2" indent="-228600">
              <a:buFontTx/>
              <a:buChar char="•"/>
            </a:pPr>
            <a:r>
              <a:rPr lang="en-US" sz="1000"/>
              <a:t>Factors that affect consumer decision making about PHEV and BEV</a:t>
            </a:r>
          </a:p>
          <a:p>
            <a:pPr marL="1143000" lvl="2" indent="-228600">
              <a:buFontTx/>
              <a:buChar char="•"/>
            </a:pPr>
            <a:r>
              <a:rPr lang="en-US" sz="1000"/>
              <a:t>Impacts of moving from declining block rates to other rate designs intended to improve economic efficiency of price signals</a:t>
            </a:r>
          </a:p>
          <a:p>
            <a:pPr marL="1143000" lvl="2" indent="-228600">
              <a:buFontTx/>
              <a:buChar char="•"/>
            </a:pPr>
            <a:r>
              <a:rPr lang="en-US" sz="1000"/>
              <a:t>Impacts of air conditioning control on loads</a:t>
            </a:r>
          </a:p>
          <a:p>
            <a:pPr marL="228600" indent="-228600"/>
            <a:r>
              <a:rPr lang="en-US" sz="1000"/>
              <a:t>About this work:</a:t>
            </a:r>
          </a:p>
          <a:p>
            <a:pPr marL="685800" lvl="1" indent="-228600">
              <a:buFontTx/>
              <a:buChar char="•"/>
            </a:pPr>
            <a:r>
              <a:rPr lang="en-US" sz="1000"/>
              <a:t>Designed to get you to read the paper</a:t>
            </a:r>
          </a:p>
          <a:p>
            <a:pPr marL="685800" lvl="1" indent="-228600">
              <a:buFontTx/>
              <a:buChar char="•"/>
            </a:pPr>
            <a:r>
              <a:rPr lang="en-US" sz="1000"/>
              <a:t>Filled with opinions you may not agree with – if you don’t agree, think of the things you disagree with as </a:t>
            </a:r>
            <a:r>
              <a:rPr lang="en-US" sz="1000" u="sng"/>
              <a:t>hypotheses</a:t>
            </a:r>
          </a:p>
          <a:p>
            <a:pPr marL="685800" lvl="1" indent="-228600">
              <a:buFontTx/>
              <a:buChar char="•"/>
            </a:pPr>
            <a:r>
              <a:rPr lang="en-US" sz="1000"/>
              <a:t>Something in it to offend just about everyone</a:t>
            </a:r>
          </a:p>
          <a:p>
            <a:pPr marL="685800" lvl="1" indent="-228600">
              <a:buFontTx/>
              <a:buChar char="•"/>
            </a:pPr>
            <a:r>
              <a:rPr lang="en-US" sz="1000"/>
              <a:t>Meant to define the problems – it will take much more work to solve it</a:t>
            </a:r>
          </a:p>
          <a:p>
            <a:pPr marL="228600" indent="-228600"/>
            <a:endParaRPr lang="en-US" sz="10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5FD6FC-E4AA-4A7D-B2A0-2566293C5FF5}" type="slidenum">
              <a:rPr lang="en-US"/>
              <a:pPr/>
              <a:t>13</a:t>
            </a:fld>
            <a:endParaRPr lang="en-US"/>
          </a:p>
        </p:txBody>
      </p:sp>
      <p:sp>
        <p:nvSpPr>
          <p:cNvPr id="1034242" name="Rectangle 2"/>
          <p:cNvSpPr>
            <a:spLocks noGrp="1" noRot="1" noChangeAspect="1" noChangeArrowheads="1" noTextEdit="1"/>
          </p:cNvSpPr>
          <p:nvPr>
            <p:ph type="sldImg"/>
          </p:nvPr>
        </p:nvSpPr>
        <p:spPr>
          <a:ln/>
        </p:spPr>
      </p:sp>
      <p:sp>
        <p:nvSpPr>
          <p:cNvPr id="10342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7624C1-6280-4CB0-B856-5BE22CCB3C67}" type="slidenum">
              <a:rPr lang="en-US"/>
              <a:pPr/>
              <a:t>14</a:t>
            </a:fld>
            <a:endParaRPr lang="en-US"/>
          </a:p>
        </p:txBody>
      </p:sp>
      <p:sp>
        <p:nvSpPr>
          <p:cNvPr id="1038338" name="Rectangle 2"/>
          <p:cNvSpPr>
            <a:spLocks noGrp="1" noRot="1" noChangeAspect="1" noChangeArrowheads="1" noTextEdit="1"/>
          </p:cNvSpPr>
          <p:nvPr>
            <p:ph type="sldImg"/>
          </p:nvPr>
        </p:nvSpPr>
        <p:spPr>
          <a:ln/>
        </p:spPr>
      </p:sp>
      <p:sp>
        <p:nvSpPr>
          <p:cNvPr id="1038339" name="Rectangle 3"/>
          <p:cNvSpPr>
            <a:spLocks noGrp="1" noChangeArrowheads="1"/>
          </p:cNvSpPr>
          <p:nvPr>
            <p:ph type="body" idx="1"/>
          </p:nvPr>
        </p:nvSpPr>
        <p:spPr/>
        <p:txBody>
          <a:bodyPr/>
          <a:lstStyle/>
          <a:p>
            <a:r>
              <a:rPr lang="en-US"/>
              <a:t>If one doesn’t have control over assignment to experimental treatments, then much effort must be expended to design measurements that as much as possible allow for the observation of and elimination of alternative explanations for outcomes of interest.  It is an art and results are not as robust as true experiments </a:t>
            </a:r>
          </a:p>
          <a:p>
            <a:endParaRPr lang="en-US"/>
          </a:p>
          <a:p>
            <a:r>
              <a:rPr lang="en-US"/>
              <a:t>Except for regression discontinuity analysis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90458B-CE6B-440C-8EE3-2636888C1430}" type="slidenum">
              <a:rPr lang="en-US"/>
              <a:pPr/>
              <a:t>19</a:t>
            </a:fld>
            <a:endParaRPr lang="en-US"/>
          </a:p>
        </p:txBody>
      </p:sp>
      <p:sp>
        <p:nvSpPr>
          <p:cNvPr id="1039362" name="Rectangle 2"/>
          <p:cNvSpPr>
            <a:spLocks noGrp="1" noRot="1" noChangeAspect="1" noChangeArrowheads="1" noTextEdit="1"/>
          </p:cNvSpPr>
          <p:nvPr>
            <p:ph type="sldImg"/>
          </p:nvPr>
        </p:nvSpPr>
        <p:spPr>
          <a:ln/>
        </p:spPr>
      </p:sp>
      <p:sp>
        <p:nvSpPr>
          <p:cNvPr id="10393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863F86-1FF3-4E37-8B18-09203E090040}" type="slidenum">
              <a:rPr lang="en-US"/>
              <a:pPr/>
              <a:t>20</a:t>
            </a:fld>
            <a:endParaRPr lang="en-US"/>
          </a:p>
        </p:txBody>
      </p:sp>
      <p:sp>
        <p:nvSpPr>
          <p:cNvPr id="1040386" name="Rectangle 2"/>
          <p:cNvSpPr>
            <a:spLocks noGrp="1" noRot="1" noChangeAspect="1" noChangeArrowheads="1" noTextEdit="1"/>
          </p:cNvSpPr>
          <p:nvPr>
            <p:ph type="sldImg"/>
          </p:nvPr>
        </p:nvSpPr>
        <p:spPr>
          <a:ln/>
        </p:spPr>
      </p:sp>
      <p:sp>
        <p:nvSpPr>
          <p:cNvPr id="1040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6D47FB-7853-4D35-A9A9-8264F7988C6C}" type="slidenum">
              <a:rPr lang="en-US"/>
              <a:pPr/>
              <a:t>21</a:t>
            </a:fld>
            <a:endParaRPr lang="en-US"/>
          </a:p>
        </p:txBody>
      </p:sp>
      <p:sp>
        <p:nvSpPr>
          <p:cNvPr id="1047554" name="Rectangle 2"/>
          <p:cNvSpPr>
            <a:spLocks noGrp="1" noRot="1" noChangeAspect="1" noChangeArrowheads="1" noTextEdit="1"/>
          </p:cNvSpPr>
          <p:nvPr>
            <p:ph type="sldImg"/>
          </p:nvPr>
        </p:nvSpPr>
        <p:spPr>
          <a:ln/>
        </p:spPr>
      </p:sp>
      <p:sp>
        <p:nvSpPr>
          <p:cNvPr id="10475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5AA2ED-1331-43ED-8E5D-E9ABCD6668AB}" type="slidenum">
              <a:rPr lang="en-US"/>
              <a:pPr/>
              <a:t>22</a:t>
            </a:fld>
            <a:endParaRPr lang="en-US"/>
          </a:p>
        </p:txBody>
      </p:sp>
      <p:sp>
        <p:nvSpPr>
          <p:cNvPr id="1003522" name="Rectangle 2"/>
          <p:cNvSpPr>
            <a:spLocks noGrp="1" noRot="1" noChangeAspect="1" noChangeArrowheads="1" noTextEdit="1"/>
          </p:cNvSpPr>
          <p:nvPr>
            <p:ph type="sldImg"/>
          </p:nvPr>
        </p:nvSpPr>
        <p:spPr>
          <a:ln/>
        </p:spPr>
      </p:sp>
      <p:sp>
        <p:nvSpPr>
          <p:cNvPr id="10035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3F54EE-E17F-4B6F-88E5-AAA5142C8D7A}" type="slidenum">
              <a:rPr lang="en-US"/>
              <a:pPr/>
              <a:t>23</a:t>
            </a:fld>
            <a:endParaRPr lang="en-US"/>
          </a:p>
        </p:txBody>
      </p:sp>
      <p:sp>
        <p:nvSpPr>
          <p:cNvPr id="1050626" name="Rectangle 2"/>
          <p:cNvSpPr>
            <a:spLocks noGrp="1" noRot="1" noChangeAspect="1" noChangeArrowheads="1" noTextEdit="1"/>
          </p:cNvSpPr>
          <p:nvPr>
            <p:ph type="sldImg"/>
          </p:nvPr>
        </p:nvSpPr>
        <p:spPr>
          <a:ln/>
        </p:spPr>
      </p:sp>
      <p:sp>
        <p:nvSpPr>
          <p:cNvPr id="1050627" name="Rectangle 3"/>
          <p:cNvSpPr>
            <a:spLocks noGrp="1" noChangeArrowheads="1"/>
          </p:cNvSpPr>
          <p:nvPr>
            <p:ph type="body" idx="1"/>
          </p:nvPr>
        </p:nvSpPr>
        <p:spPr/>
        <p:txBody>
          <a:bodyPr/>
          <a:lstStyle/>
          <a:p>
            <a:pPr marL="228600" indent="-228600"/>
            <a:r>
              <a:rPr lang="en-US" sz="1000"/>
              <a:t>The need for improvement in the effectiveness of energy efficiency programs through the development of more effective behavioral interventions has to be recognized by the policy community (i.e., the California Public Utilities Commission (CPUC), the California Energy Commission (CEC), and the program design community in the utility and consulting sectors).</a:t>
            </a:r>
          </a:p>
          <a:p>
            <a:pPr marL="228600" indent="-228600"/>
            <a:r>
              <a:rPr lang="en-US" sz="1000"/>
              <a:t>A thoughtful decision has to be made by regulators concerning the proper locus of responsibility for overseeing the necessary R&amp;D efforts (i.e., the utilities, the University of California, a state government agency, a national energy research lab, or some combination of the above) aimed at improving the performance of energy efficiency programs through effective behavioral interventions.  </a:t>
            </a:r>
          </a:p>
          <a:p>
            <a:pPr marL="228600" indent="-228600"/>
            <a:r>
              <a:rPr lang="en-US" sz="1000"/>
              <a:t>Funding for R&amp;D designed to improve the design of energy efficiency programs must be made available by regulators to the party(s) that oversee development of improved energy efficiency programs with the understanding that these program development costs are a necessary cost of managing and operating these programs.</a:t>
            </a:r>
          </a:p>
          <a:p>
            <a:pPr marL="228600" indent="-228600"/>
            <a:r>
              <a:rPr lang="en-US" sz="1000"/>
              <a:t>Failures in the R&amp;D process must be recognized as a natural part of progress in R&amp;D efforts.</a:t>
            </a:r>
          </a:p>
          <a:p>
            <a:pPr marL="228600" indent="-228600"/>
            <a:r>
              <a:rPr lang="en-US" sz="1000"/>
              <a:t>To the extent that utilities are assigned responsibility for such R&amp;D, they will need to develop the manpower, management capability and business strategies that incorporate routine R&amp;D related to improving program effectiveness into their energy efficiency program operations.</a:t>
            </a:r>
          </a:p>
          <a:p>
            <a:pPr marL="228600" indent="-228600"/>
            <a:r>
              <a:rPr lang="en-US" sz="1000"/>
              <a:t>Regulators will have to develop the manpower, management capability and business strategies that will allow them to provide meaningful oversight of the R&amp;D process without hindering progress.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168C9D-CB59-4545-B6D2-B5D9F83AEFD4}" type="slidenum">
              <a:rPr lang="en-US"/>
              <a:pPr/>
              <a:t>24</a:t>
            </a:fld>
            <a:endParaRPr lang="en-US"/>
          </a:p>
        </p:txBody>
      </p:sp>
      <p:sp>
        <p:nvSpPr>
          <p:cNvPr id="1052674" name="Rectangle 2"/>
          <p:cNvSpPr>
            <a:spLocks noGrp="1" noRot="1" noChangeAspect="1" noChangeArrowheads="1" noTextEdit="1"/>
          </p:cNvSpPr>
          <p:nvPr>
            <p:ph type="sldImg"/>
          </p:nvPr>
        </p:nvSpPr>
        <p:spPr>
          <a:ln/>
        </p:spPr>
      </p:sp>
      <p:sp>
        <p:nvSpPr>
          <p:cNvPr id="10526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D09991-AA47-42D7-BBFA-F35138023275}" type="slidenum">
              <a:rPr lang="en-US"/>
              <a:pPr/>
              <a:t>26</a:t>
            </a:fld>
            <a:endParaRPr lang="en-US"/>
          </a:p>
        </p:txBody>
      </p:sp>
      <p:sp>
        <p:nvSpPr>
          <p:cNvPr id="1001474" name="Rectangle 2"/>
          <p:cNvSpPr>
            <a:spLocks noGrp="1" noRot="1" noChangeAspect="1" noChangeArrowheads="1" noTextEdit="1"/>
          </p:cNvSpPr>
          <p:nvPr>
            <p:ph type="sldImg"/>
          </p:nvPr>
        </p:nvSpPr>
        <p:spPr>
          <a:ln/>
        </p:spPr>
      </p:sp>
      <p:sp>
        <p:nvSpPr>
          <p:cNvPr id="10014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6BE480-EA64-405D-AF51-302B9286DE87}" type="slidenum">
              <a:rPr lang="en-US"/>
              <a:pPr/>
              <a:t>27</a:t>
            </a:fld>
            <a:endParaRPr lang="en-US"/>
          </a:p>
        </p:txBody>
      </p:sp>
      <p:sp>
        <p:nvSpPr>
          <p:cNvPr id="1022978" name="Rectangle 2"/>
          <p:cNvSpPr>
            <a:spLocks noGrp="1" noRot="1" noChangeAspect="1" noChangeArrowheads="1" noTextEdit="1"/>
          </p:cNvSpPr>
          <p:nvPr>
            <p:ph type="sldImg"/>
          </p:nvPr>
        </p:nvSpPr>
        <p:spPr>
          <a:ln/>
        </p:spPr>
      </p:sp>
      <p:sp>
        <p:nvSpPr>
          <p:cNvPr id="10229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7F2AA5-56CE-42C5-828B-5B40973AB5A7}" type="slidenum">
              <a:rPr lang="en-US"/>
              <a:pPr/>
              <a:t>1</a:t>
            </a:fld>
            <a:endParaRPr lang="en-US"/>
          </a:p>
        </p:txBody>
      </p:sp>
      <p:sp>
        <p:nvSpPr>
          <p:cNvPr id="988162" name="Rectangle 2"/>
          <p:cNvSpPr>
            <a:spLocks noGrp="1" noRot="1" noChangeAspect="1" noChangeArrowheads="1" noTextEdit="1"/>
          </p:cNvSpPr>
          <p:nvPr>
            <p:ph type="sldImg"/>
          </p:nvPr>
        </p:nvSpPr>
        <p:spPr>
          <a:ln/>
        </p:spPr>
      </p:sp>
      <p:sp>
        <p:nvSpPr>
          <p:cNvPr id="9881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8E8F93-1D98-4175-AC56-488D709CDC4B}" type="slidenum">
              <a:rPr lang="en-US"/>
              <a:pPr/>
              <a:t>28</a:t>
            </a:fld>
            <a:endParaRPr lang="en-US"/>
          </a:p>
        </p:txBody>
      </p:sp>
      <p:sp>
        <p:nvSpPr>
          <p:cNvPr id="1043458" name="Rectangle 2"/>
          <p:cNvSpPr>
            <a:spLocks noGrp="1" noRot="1" noChangeAspect="1" noChangeArrowheads="1" noTextEdit="1"/>
          </p:cNvSpPr>
          <p:nvPr>
            <p:ph type="sldImg"/>
          </p:nvPr>
        </p:nvSpPr>
        <p:spPr>
          <a:ln/>
        </p:spPr>
      </p:sp>
      <p:sp>
        <p:nvSpPr>
          <p:cNvPr id="10434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935FD7-BAD1-4158-B100-8BAB928C2082}" type="slidenum">
              <a:rPr lang="en-US"/>
              <a:pPr/>
              <a:t>29</a:t>
            </a:fld>
            <a:endParaRPr lang="en-US"/>
          </a:p>
        </p:txBody>
      </p:sp>
      <p:sp>
        <p:nvSpPr>
          <p:cNvPr id="1041410" name="Rectangle 2"/>
          <p:cNvSpPr>
            <a:spLocks noGrp="1" noRot="1" noChangeAspect="1" noChangeArrowheads="1" noTextEdit="1"/>
          </p:cNvSpPr>
          <p:nvPr>
            <p:ph type="sldImg"/>
          </p:nvPr>
        </p:nvSpPr>
        <p:spPr>
          <a:ln/>
        </p:spPr>
      </p:sp>
      <p:sp>
        <p:nvSpPr>
          <p:cNvPr id="10414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5FD6FC-E4AA-4A7D-B2A0-2566293C5FF5}" type="slidenum">
              <a:rPr lang="en-US"/>
              <a:pPr/>
              <a:t>3</a:t>
            </a:fld>
            <a:endParaRPr lang="en-US"/>
          </a:p>
        </p:txBody>
      </p:sp>
      <p:sp>
        <p:nvSpPr>
          <p:cNvPr id="1034242" name="Rectangle 2"/>
          <p:cNvSpPr>
            <a:spLocks noGrp="1" noRot="1" noChangeAspect="1" noChangeArrowheads="1" noTextEdit="1"/>
          </p:cNvSpPr>
          <p:nvPr>
            <p:ph type="sldImg"/>
          </p:nvPr>
        </p:nvSpPr>
        <p:spPr>
          <a:ln/>
        </p:spPr>
      </p:sp>
      <p:sp>
        <p:nvSpPr>
          <p:cNvPr id="10342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a:noFill/>
        </p:spPr>
        <p:txBody>
          <a:bodyPr/>
          <a:lstStyle/>
          <a:p>
            <a:pPr defTabSz="922338"/>
            <a:fld id="{61E71C19-04A7-4CD7-A2E9-B7B605DFB355}" type="slidenum">
              <a:rPr lang="en-US" smtClean="0"/>
              <a:pPr defTabSz="922338"/>
              <a:t>4</a:t>
            </a:fld>
            <a:endParaRPr lang="en-US" smtClean="0"/>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p:spPr>
        <p:txBody>
          <a:bodyPr/>
          <a:lstStyle/>
          <a:p>
            <a:pPr marL="228600" indent="-228600">
              <a:lnSpc>
                <a:spcPct val="90000"/>
              </a:lnSpc>
            </a:pPr>
            <a:r>
              <a:rPr lang="en-US" sz="900" u="sng" smtClean="0"/>
              <a:t>History</a:t>
            </a:r>
            <a:r>
              <a:rPr lang="en-US" sz="900" smtClean="0"/>
              <a:t> – when we observe a difference in the world at two points in time, it is quite possible that some other factor may have changed in addition to the experimental variable and that this other variable is principally responsible for the observed effect. </a:t>
            </a:r>
          </a:p>
          <a:p>
            <a:pPr marL="228600" indent="-228600">
              <a:lnSpc>
                <a:spcPct val="90000"/>
              </a:lnSpc>
            </a:pPr>
            <a:r>
              <a:rPr lang="en-US" sz="900" u="sng" smtClean="0"/>
              <a:t>Maturation</a:t>
            </a:r>
            <a:r>
              <a:rPr lang="en-US" sz="900" smtClean="0"/>
              <a:t> – when we observe a difference in the world at two points in time, whether we are observing animate or inanimate objects, it is possible that the object in question matures (i.e., gets older) and something about the aging process causes the change in the outcome measure of interest.  </a:t>
            </a:r>
          </a:p>
          <a:p>
            <a:pPr marL="228600" indent="-228600">
              <a:lnSpc>
                <a:spcPct val="90000"/>
              </a:lnSpc>
            </a:pPr>
            <a:r>
              <a:rPr lang="en-US" sz="900" u="sng" smtClean="0"/>
              <a:t>Testing</a:t>
            </a:r>
            <a:r>
              <a:rPr lang="en-US" sz="900" b="1" smtClean="0"/>
              <a:t> – </a:t>
            </a:r>
            <a:r>
              <a:rPr lang="en-US" sz="900" smtClean="0"/>
              <a:t>when we observe a difference in the world at two points in time,</a:t>
            </a:r>
            <a:r>
              <a:rPr lang="en-US" sz="900" b="1" smtClean="0"/>
              <a:t> </a:t>
            </a:r>
            <a:r>
              <a:rPr lang="en-US" sz="900" smtClean="0"/>
              <a:t>it is possible that the measurement procedures we are using actually are altering the situation.  Again, looking from one time to another, it may be that our measurements taken in the first time period caused a change observed in the second time interval.  This happens all the time in tests with humans when they are tested multiple times using the same procedures. </a:t>
            </a:r>
          </a:p>
          <a:p>
            <a:pPr marL="228600" indent="-228600">
              <a:lnSpc>
                <a:spcPct val="90000"/>
              </a:lnSpc>
            </a:pPr>
            <a:r>
              <a:rPr lang="en-US" sz="900" u="sng" smtClean="0"/>
              <a:t>Instrumentation</a:t>
            </a:r>
            <a:r>
              <a:rPr lang="en-US" sz="900" smtClean="0"/>
              <a:t> – when we observe a difference in the world at two points in time, it is possible that the calibration of the instrumentation used to measure the outcome of interest changes between the two points in time during which the experiment takes place. Thus, the changes in the outcome measure of interest are due to changes in instrumentation, not to an experimental variable.  </a:t>
            </a:r>
          </a:p>
          <a:p>
            <a:pPr marL="228600" indent="-228600">
              <a:lnSpc>
                <a:spcPct val="90000"/>
              </a:lnSpc>
            </a:pPr>
            <a:r>
              <a:rPr lang="en-US" sz="900" u="sng" smtClean="0"/>
              <a:t>Statistical regression</a:t>
            </a:r>
            <a:r>
              <a:rPr lang="en-US" sz="900" smtClean="0"/>
              <a:t> – when we observe a difference in the world at two points in time, depending on how observations were selected for testing, it may be the case that measurements taken in a second time period are different and closer to the statistical mean of the overall population.  This difference can cause us to believe that an effect occurred as a result of the treatment or it can cause the effect to be masked.</a:t>
            </a:r>
          </a:p>
          <a:p>
            <a:pPr marL="228600" indent="-228600">
              <a:lnSpc>
                <a:spcPct val="90000"/>
              </a:lnSpc>
            </a:pPr>
            <a:r>
              <a:rPr lang="en-US" sz="900" u="sng" smtClean="0"/>
              <a:t>Mortality</a:t>
            </a:r>
            <a:r>
              <a:rPr lang="en-US" sz="900" smtClean="0"/>
              <a:t> – mortality is like maturation except the observed effect of the experimental condition arises from the fact that some subset of a group of observations being taken is not observable at the second time period for reasons unrelated to the experimental condition.  </a:t>
            </a:r>
          </a:p>
          <a:p>
            <a:pPr marL="228600" indent="-228600">
              <a:lnSpc>
                <a:spcPct val="90000"/>
              </a:lnSpc>
            </a:pPr>
            <a:r>
              <a:rPr lang="en-US" sz="900" smtClean="0"/>
              <a:t>The above problems can be eliminated by comparing what happens to two </a:t>
            </a:r>
            <a:r>
              <a:rPr lang="en-US" sz="900" u="sng" smtClean="0"/>
              <a:t>different groups </a:t>
            </a:r>
            <a:r>
              <a:rPr lang="en-US" sz="900" smtClean="0"/>
              <a:t>(as opposed to looking at the same group at two different points in time).  The drawback with this approach is that the groups may not have been exactly the same to begin with.  This is called:</a:t>
            </a:r>
          </a:p>
          <a:p>
            <a:pPr marL="228600" indent="-228600">
              <a:lnSpc>
                <a:spcPct val="90000"/>
              </a:lnSpc>
            </a:pPr>
            <a:r>
              <a:rPr lang="en-US" sz="900" u="sng" smtClean="0"/>
              <a:t>Selection</a:t>
            </a:r>
            <a:r>
              <a:rPr lang="en-US" sz="900" smtClean="0"/>
              <a:t> – the groups for which the comparison is being made (experimental vs. control) may have been different </a:t>
            </a:r>
            <a:r>
              <a:rPr lang="en-US" sz="900" u="sng" smtClean="0"/>
              <a:t>before</a:t>
            </a:r>
            <a:r>
              <a:rPr lang="en-US" sz="900" smtClean="0"/>
              <a:t> the measurement was taken.  So, in this case, there is no basis to infer that the treatment was responsible for all of the differences observed after exposure to the treatment.</a:t>
            </a:r>
          </a:p>
          <a:p>
            <a:pPr marL="228600" indent="-228600">
              <a:lnSpc>
                <a:spcPct val="90000"/>
              </a:lnSpc>
            </a:pPr>
            <a:endParaRPr lang="en-US" sz="9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a:noFill/>
        </p:spPr>
        <p:txBody>
          <a:bodyPr/>
          <a:lstStyle/>
          <a:p>
            <a:pPr defTabSz="922338"/>
            <a:fld id="{73FDC5AE-AFC0-42EF-8233-5410B6DD2B0C}" type="slidenum">
              <a:rPr lang="en-US" smtClean="0"/>
              <a:pPr defTabSz="922338"/>
              <a:t>6</a:t>
            </a:fld>
            <a:endParaRPr lang="en-US" smtClean="0"/>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r>
              <a:rPr lang="en-US" sz="1400" smtClean="0"/>
              <a:t>In this design, observations are </a:t>
            </a:r>
            <a:r>
              <a:rPr lang="en-US" sz="1400" u="sng" smtClean="0"/>
              <a:t>randomly</a:t>
            </a:r>
            <a:r>
              <a:rPr lang="en-US" sz="1400" smtClean="0"/>
              <a:t> assigned to treatment and control groups.  The treatment group is exposed to the experimental factor.  The control group, which is statistically identical to the treatment group, isn’t exposed to the experimental factor.  Random assignment effectively eliminates the possibility of selection effects; that is, the possibility that the groups were somehow </a:t>
            </a:r>
            <a:r>
              <a:rPr lang="en-US" sz="1400" u="sng" smtClean="0"/>
              <a:t>different</a:t>
            </a:r>
            <a:r>
              <a:rPr lang="en-US" sz="1400" smtClean="0"/>
              <a:t> at the outset of the experiment.  The use of the control group eliminates all of the other possible alternative explanations for an observed difference between the groups because the control group experiences the same history as the treatment group, matures at the same rate, is exposed to the same measurement protocols, and experiences the same mortality.  Both the treatment and control groups of observations are measured on the outcome variable of interest before and after the experimental factor is introduced.  Observations in this simple experimental design can be anything that can be subjected to observation (e.g., pea patches, people, buildings, businesses, etc.). </a:t>
            </a:r>
          </a:p>
          <a:p>
            <a:endParaRPr lang="en-US" sz="1400" smtClean="0"/>
          </a:p>
          <a:p>
            <a:r>
              <a:rPr lang="en-US" sz="1000" smtClean="0"/>
              <a:t>.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a:noFill/>
        </p:spPr>
        <p:txBody>
          <a:bodyPr/>
          <a:lstStyle/>
          <a:p>
            <a:pPr defTabSz="922338"/>
            <a:fld id="{350962EC-2D3F-4823-B211-8F9C49B3747C}" type="slidenum">
              <a:rPr lang="en-US" smtClean="0"/>
              <a:pPr defTabSz="922338"/>
              <a:t>7</a:t>
            </a:fld>
            <a:endParaRPr lang="en-US" smtClean="0"/>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p:spPr>
        <p:txBody>
          <a:bodyPr/>
          <a:lstStyle/>
          <a:p>
            <a:pPr defTabSz="922338"/>
            <a:fld id="{6343E55F-B342-464A-B5C0-813AA15D8B72}" type="slidenum">
              <a:rPr lang="en-US" smtClean="0"/>
              <a:pPr defTabSz="922338"/>
              <a:t>8</a:t>
            </a:fld>
            <a:endParaRPr lang="en-US" smtClean="0"/>
          </a:p>
        </p:txBody>
      </p:sp>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p:spPr>
        <p:txBody>
          <a:bodyPr/>
          <a:lstStyle/>
          <a:p>
            <a:r>
              <a:rPr lang="en-US" sz="1000" u="sng" smtClean="0"/>
              <a:t>Randomized Blocks Design</a:t>
            </a:r>
          </a:p>
          <a:p>
            <a:r>
              <a:rPr lang="en-US" sz="1000" smtClean="0"/>
              <a:t>There is bound to be a certain amount of </a:t>
            </a:r>
            <a:r>
              <a:rPr lang="en-US" sz="1000" u="sng" smtClean="0"/>
              <a:t>noise</a:t>
            </a:r>
            <a:r>
              <a:rPr lang="en-US" sz="1000" smtClean="0"/>
              <a:t> in the measurement of the effect of an experimental variable.  For example, it is possible that a targeting algorithm is effective under some circumstances but not others. </a:t>
            </a:r>
          </a:p>
          <a:p>
            <a:r>
              <a:rPr lang="en-US" sz="1000" smtClean="0"/>
              <a:t>It is possible to control for experimental noise by carrying out the randomized design for </a:t>
            </a:r>
            <a:r>
              <a:rPr lang="en-US" sz="1000" u="sng" smtClean="0"/>
              <a:t>blocks</a:t>
            </a:r>
            <a:r>
              <a:rPr lang="en-US" sz="1000" smtClean="0"/>
              <a:t> of customers stratified according to the variable that is suspected of producing it.  This is called a </a:t>
            </a:r>
            <a:r>
              <a:rPr lang="en-US" sz="1000" u="sng" smtClean="0"/>
              <a:t>randomized blocks</a:t>
            </a:r>
            <a:r>
              <a:rPr lang="en-US" sz="1000" smtClean="0"/>
              <a:t> design, and it basically involves repeating the completely randomized experiment for customers within the different blocks or strata. Figure 2 displays a Block Diagram of this experimental design.  It is nothing more than a series of four-fold tables like the one in Figure 1 – one for each of the blocks or strata. </a:t>
            </a:r>
          </a:p>
          <a:p>
            <a:r>
              <a:rPr lang="en-US" sz="1000" smtClean="0"/>
              <a:t>Salesperson example</a:t>
            </a:r>
          </a:p>
          <a:p>
            <a:endParaRPr lang="en-US" sz="1000" u="sng" smtClean="0"/>
          </a:p>
          <a:p>
            <a:r>
              <a:rPr lang="en-US" sz="1000" u="sng" smtClean="0"/>
              <a:t>Factorial Design</a:t>
            </a:r>
          </a:p>
          <a:p>
            <a:r>
              <a:rPr lang="en-US" sz="1000" smtClean="0"/>
              <a:t>Not all experimental variables that one might wish to manipulate are binary (present or not).  Some experimental variables have levels that are hypothesized to produce different effects on the dependent variable.  </a:t>
            </a:r>
          </a:p>
          <a:p>
            <a:r>
              <a:rPr lang="en-US" sz="1000" smtClean="0"/>
              <a:t>Possible Factorial Variables – level of incentive or level of targeting algorithm</a:t>
            </a:r>
          </a:p>
          <a:p>
            <a:r>
              <a:rPr lang="en-US" sz="1000" smtClean="0"/>
              <a:t>Discuss main effects (additive) and interaction effects (multiplicative)</a:t>
            </a:r>
          </a:p>
          <a:p>
            <a:r>
              <a:rPr lang="en-US" sz="1000" smtClean="0"/>
              <a:t>You can’t have it both ways</a:t>
            </a:r>
          </a:p>
          <a:p>
            <a:r>
              <a:rPr lang="en-US" sz="1000" smtClean="0"/>
              <a:t>A large variety of hybrids can be formed by combining blocking and factorial designs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p:spPr>
        <p:txBody>
          <a:bodyPr/>
          <a:lstStyle/>
          <a:p>
            <a:pPr defTabSz="922338"/>
            <a:fld id="{20EF087D-B3D6-427E-BE66-DC9109FB3DA1}" type="slidenum">
              <a:rPr lang="en-US" smtClean="0"/>
              <a:pPr defTabSz="922338"/>
              <a:t>9</a:t>
            </a:fld>
            <a:endParaRPr lang="en-US" smtClean="0"/>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p:spPr>
        <p:txBody>
          <a:bodyPr/>
          <a:lstStyle/>
          <a:p>
            <a:r>
              <a:rPr lang="en-US" sz="1000" u="sng" smtClean="0"/>
              <a:t>Randomized Blocks Design</a:t>
            </a:r>
          </a:p>
          <a:p>
            <a:r>
              <a:rPr lang="en-US" sz="1000" smtClean="0"/>
              <a:t>There is bound to be a certain amount of </a:t>
            </a:r>
            <a:r>
              <a:rPr lang="en-US" sz="1000" u="sng" smtClean="0"/>
              <a:t>noise</a:t>
            </a:r>
            <a:r>
              <a:rPr lang="en-US" sz="1000" smtClean="0"/>
              <a:t> in the measurement of the effect of an experimental variable.  For example, it is possible that a targeting algorithm is effective under some circumstances but not others. </a:t>
            </a:r>
          </a:p>
          <a:p>
            <a:r>
              <a:rPr lang="en-US" sz="1000" smtClean="0"/>
              <a:t>It is possible to control for experimental noise by carrying out the randomized design for </a:t>
            </a:r>
            <a:r>
              <a:rPr lang="en-US" sz="1000" u="sng" smtClean="0"/>
              <a:t>blocks</a:t>
            </a:r>
            <a:r>
              <a:rPr lang="en-US" sz="1000" smtClean="0"/>
              <a:t> of customers stratified according to the variable that is suspected of producing it.  This is called a </a:t>
            </a:r>
            <a:r>
              <a:rPr lang="en-US" sz="1000" u="sng" smtClean="0"/>
              <a:t>randomized blocks</a:t>
            </a:r>
            <a:r>
              <a:rPr lang="en-US" sz="1000" smtClean="0"/>
              <a:t> design, and it basically involves repeating the completely randomized experiment for customers within the different blocks or strata. Figure 2 displays a Block Diagram of this experimental design.  It is nothing more than a series of four-fold tables like the one in Figure 1 – one for each of the blocks or strata. </a:t>
            </a:r>
          </a:p>
          <a:p>
            <a:r>
              <a:rPr lang="en-US" sz="1000" smtClean="0"/>
              <a:t>Salesperson example</a:t>
            </a:r>
          </a:p>
          <a:p>
            <a:endParaRPr lang="en-US" sz="1000" u="sng" smtClean="0"/>
          </a:p>
          <a:p>
            <a:r>
              <a:rPr lang="en-US" sz="1000" u="sng" smtClean="0"/>
              <a:t>Factorial Design</a:t>
            </a:r>
          </a:p>
          <a:p>
            <a:r>
              <a:rPr lang="en-US" sz="1000" smtClean="0"/>
              <a:t>Not all experimental variables that one might wish to manipulate are binary (present or not).  Some experimental variables have levels that are hypothesized to produce different effects on the dependent variable.  </a:t>
            </a:r>
          </a:p>
          <a:p>
            <a:r>
              <a:rPr lang="en-US" sz="1000" smtClean="0"/>
              <a:t>Possible Factorial Variables – level of incentive or level of targeting algorithm</a:t>
            </a:r>
          </a:p>
          <a:p>
            <a:r>
              <a:rPr lang="en-US" sz="1000" smtClean="0"/>
              <a:t>Discuss main effects (additive) and interaction effects (multiplicative)</a:t>
            </a:r>
          </a:p>
          <a:p>
            <a:r>
              <a:rPr lang="en-US" sz="1000" smtClean="0"/>
              <a:t>You can’t have it both ways</a:t>
            </a:r>
          </a:p>
          <a:p>
            <a:r>
              <a:rPr lang="en-US" sz="1000" smtClean="0"/>
              <a:t>A large variety of hybrids can be formed by combining blocking and factorial designs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a:noFill/>
        </p:spPr>
        <p:txBody>
          <a:bodyPr/>
          <a:lstStyle/>
          <a:p>
            <a:pPr defTabSz="922338"/>
            <a:fld id="{F4834070-A60A-4625-AF35-80F968BADAED}" type="slidenum">
              <a:rPr lang="en-US" smtClean="0"/>
              <a:pPr defTabSz="922338"/>
              <a:t>10</a:t>
            </a:fld>
            <a:endParaRPr lang="en-US" smtClean="0"/>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a:lnSpc>
                <a:spcPct val="90000"/>
              </a:lnSpc>
            </a:pPr>
            <a:r>
              <a:rPr lang="en-US" smtClean="0"/>
              <a:t>The Randomized Blocks design can control for the effects of a </a:t>
            </a:r>
            <a:r>
              <a:rPr lang="en-US" u="sng" smtClean="0"/>
              <a:t>small</a:t>
            </a:r>
            <a:r>
              <a:rPr lang="en-US" smtClean="0"/>
              <a:t> number of noisemakers (e.g., sales person/team).  However, the effectiveness of this design depends critically on having advance knowledge that the experimental affect varies significantly within values of the blocking variable(s).  Blocking on a variable for which this not the true will not reduce the noise in the experiment and will generally lead to lower statistical power.</a:t>
            </a:r>
          </a:p>
          <a:p>
            <a:pPr>
              <a:lnSpc>
                <a:spcPct val="90000"/>
              </a:lnSpc>
            </a:pPr>
            <a:r>
              <a:rPr lang="en-US" smtClean="0"/>
              <a:t>An alternative approach to blocking that does not depend as much on prior information about the effectiveness of the blocking factor and which allows for a larger number of control variables is called the </a:t>
            </a:r>
            <a:r>
              <a:rPr lang="en-US" u="sng" smtClean="0"/>
              <a:t>Covariance Design</a:t>
            </a:r>
            <a:r>
              <a:rPr lang="en-US" smtClean="0"/>
              <a:t>.  In the Covariance Design, the experiment is conducted in exactly the same manner as the randomized experiment.  However, in addition to the outcome variable of interest (in this case, the likelihood of responding to the marketing contact), measurements are taken on all of the variables that are thought to influence the likelihood of participation (“covariates”). </a:t>
            </a:r>
          </a:p>
          <a:p>
            <a:pPr>
              <a:lnSpc>
                <a:spcPct val="90000"/>
              </a:lnSpc>
            </a:pPr>
            <a:r>
              <a:rPr lang="en-US" smtClean="0"/>
              <a:t>Then a </a:t>
            </a:r>
            <a:r>
              <a:rPr lang="en-US" u="sng" smtClean="0"/>
              <a:t>regression function</a:t>
            </a:r>
            <a:r>
              <a:rPr lang="en-US" smtClean="0"/>
              <a:t> that predicts the mean of the outcome variable of interest from the uncontrolled independent variables for both the treatment and control groups is estimated  Regression adjusted means or proportions are then used to estimate the values of the outcome variable of interest in the treatment and control conditions.  That is, instead of comparing simple means or proportions for treatment and control groups, we are comparing </a:t>
            </a:r>
            <a:r>
              <a:rPr lang="en-US" u="sng" smtClean="0"/>
              <a:t>regression adjusted</a:t>
            </a:r>
            <a:r>
              <a:rPr lang="en-US" smtClean="0"/>
              <a:t> means or proportions for these groups.  </a:t>
            </a:r>
          </a:p>
          <a:p>
            <a:pPr>
              <a:lnSpc>
                <a:spcPct val="90000"/>
              </a:lnSpc>
            </a:pPr>
            <a:endParaRPr lang="en-US" smtClean="0"/>
          </a:p>
          <a:p>
            <a:pPr>
              <a:lnSpc>
                <a:spcPct val="90000"/>
              </a:lnSpc>
            </a:pPr>
            <a:r>
              <a:rPr lang="en-US" smtClean="0"/>
              <a:t>Explain the figure</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113" name="Picture 41" descr="Background2"/>
          <p:cNvPicPr>
            <a:picLocks noChangeAspect="1" noChangeArrowheads="1"/>
          </p:cNvPicPr>
          <p:nvPr userDrawn="1"/>
        </p:nvPicPr>
        <p:blipFill>
          <a:blip r:embed="rId2"/>
          <a:srcRect/>
          <a:stretch>
            <a:fillRect/>
          </a:stretch>
        </p:blipFill>
        <p:spPr bwMode="auto">
          <a:xfrm>
            <a:off x="0" y="0"/>
            <a:ext cx="2743200" cy="6858000"/>
          </a:xfrm>
          <a:prstGeom prst="rect">
            <a:avLst/>
          </a:prstGeom>
          <a:noFill/>
        </p:spPr>
      </p:pic>
      <p:pic>
        <p:nvPicPr>
          <p:cNvPr id="3111" name="Picture 39" descr="Powerpoint background"/>
          <p:cNvPicPr>
            <a:picLocks noChangeAspect="1" noChangeArrowheads="1"/>
          </p:cNvPicPr>
          <p:nvPr userDrawn="1"/>
        </p:nvPicPr>
        <p:blipFill>
          <a:blip r:embed="rId3"/>
          <a:srcRect/>
          <a:stretch>
            <a:fillRect/>
          </a:stretch>
        </p:blipFill>
        <p:spPr bwMode="auto">
          <a:xfrm>
            <a:off x="0" y="1828800"/>
            <a:ext cx="2743200" cy="5029200"/>
          </a:xfrm>
          <a:prstGeom prst="rect">
            <a:avLst/>
          </a:prstGeom>
          <a:noFill/>
        </p:spPr>
      </p:pic>
      <p:sp>
        <p:nvSpPr>
          <p:cNvPr id="3074" name="Rectangle 2"/>
          <p:cNvSpPr>
            <a:spLocks noGrp="1" noChangeArrowheads="1"/>
          </p:cNvSpPr>
          <p:nvPr>
            <p:ph type="ctrTitle"/>
          </p:nvPr>
        </p:nvSpPr>
        <p:spPr>
          <a:xfrm>
            <a:off x="2971800" y="2130425"/>
            <a:ext cx="5715000" cy="1470025"/>
          </a:xfrm>
        </p:spPr>
        <p:txBody>
          <a:bodyPr anchor="ctr"/>
          <a:lstStyle>
            <a:lvl1pPr algn="ctr">
              <a:defRPr sz="2000"/>
            </a:lvl1pPr>
          </a:lstStyle>
          <a:p>
            <a:r>
              <a:rPr lang="en-US"/>
              <a:t>Click to edit Master title style</a:t>
            </a:r>
          </a:p>
        </p:txBody>
      </p:sp>
      <p:sp>
        <p:nvSpPr>
          <p:cNvPr id="3075" name="Rectangle 3"/>
          <p:cNvSpPr>
            <a:spLocks noGrp="1" noChangeArrowheads="1"/>
          </p:cNvSpPr>
          <p:nvPr>
            <p:ph type="subTitle" idx="1"/>
          </p:nvPr>
        </p:nvSpPr>
        <p:spPr>
          <a:xfrm>
            <a:off x="3200400" y="5181600"/>
            <a:ext cx="5486400" cy="457200"/>
          </a:xfrm>
        </p:spPr>
        <p:txBody>
          <a:bodyPr/>
          <a:lstStyle>
            <a:lvl1pPr marL="0" indent="0" algn="ctr">
              <a:buFont typeface="Wingdings" pitchFamily="2" charset="2"/>
              <a:buNone/>
              <a:defRPr sz="1200">
                <a:solidFill>
                  <a:srgbClr val="005983"/>
                </a:solidFill>
              </a:defRPr>
            </a:lvl1pPr>
          </a:lstStyle>
          <a:p>
            <a:r>
              <a:rPr lang="en-US"/>
              <a:t>Click to edit Master subtitle style</a:t>
            </a:r>
          </a:p>
        </p:txBody>
      </p:sp>
      <p:sp>
        <p:nvSpPr>
          <p:cNvPr id="3076" name="Rectangle 4"/>
          <p:cNvSpPr>
            <a:spLocks noGrp="1" noChangeArrowheads="1"/>
          </p:cNvSpPr>
          <p:nvPr>
            <p:ph type="dt" sz="half" idx="2"/>
          </p:nvPr>
        </p:nvSpPr>
        <p:spPr bwMode="auto">
          <a:xfrm>
            <a:off x="457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3109" name="Rectangle 37"/>
          <p:cNvSpPr>
            <a:spLocks noChangeArrowheads="1"/>
          </p:cNvSpPr>
          <p:nvPr userDrawn="1"/>
        </p:nvSpPr>
        <p:spPr bwMode="auto">
          <a:xfrm>
            <a:off x="0" y="3176588"/>
            <a:ext cx="9144000" cy="0"/>
          </a:xfrm>
          <a:prstGeom prst="rect">
            <a:avLst/>
          </a:prstGeom>
          <a:noFill/>
          <a:ln w="9525">
            <a:noFill/>
            <a:miter lim="800000"/>
            <a:headEnd/>
            <a:tailEnd/>
          </a:ln>
          <a:effectLst/>
        </p:spPr>
        <p:txBody>
          <a:bodyPr wrap="none" anchor="ctr">
            <a:spAutoFit/>
          </a:bodyPr>
          <a:lstStyle/>
          <a:p>
            <a:endParaRPr lang="en-US"/>
          </a:p>
        </p:txBody>
      </p:sp>
      <p:pic>
        <p:nvPicPr>
          <p:cNvPr id="3110" name="Picture 38" descr="meter and computer"/>
          <p:cNvPicPr>
            <a:picLocks noChangeAspect="1" noChangeArrowheads="1"/>
          </p:cNvPicPr>
          <p:nvPr userDrawn="1"/>
        </p:nvPicPr>
        <p:blipFill>
          <a:blip r:embed="rId4"/>
          <a:srcRect/>
          <a:stretch>
            <a:fillRect/>
          </a:stretch>
        </p:blipFill>
        <p:spPr bwMode="auto">
          <a:xfrm>
            <a:off x="1004888" y="1919288"/>
            <a:ext cx="1619250" cy="3448050"/>
          </a:xfrm>
          <a:prstGeom prst="rect">
            <a:avLst/>
          </a:prstGeom>
          <a:noFill/>
        </p:spPr>
      </p:pic>
      <p:sp>
        <p:nvSpPr>
          <p:cNvPr id="3119" name="Rectangle 47"/>
          <p:cNvSpPr>
            <a:spLocks noChangeArrowheads="1"/>
          </p:cNvSpPr>
          <p:nvPr userDrawn="1"/>
        </p:nvSpPr>
        <p:spPr bwMode="auto">
          <a:xfrm>
            <a:off x="0" y="5638800"/>
            <a:ext cx="2743200" cy="914400"/>
          </a:xfrm>
          <a:prstGeom prst="rect">
            <a:avLst/>
          </a:prstGeom>
          <a:solidFill>
            <a:schemeClr val="bg1"/>
          </a:solidFill>
          <a:ln w="9525">
            <a:noFill/>
            <a:miter lim="800000"/>
            <a:headEnd/>
            <a:tailEnd/>
          </a:ln>
          <a:effectLst/>
        </p:spPr>
        <p:txBody>
          <a:bodyPr wrap="none" anchor="ctr"/>
          <a:lstStyle/>
          <a:p>
            <a:endParaRPr lang="en-US"/>
          </a:p>
        </p:txBody>
      </p:sp>
      <p:pic>
        <p:nvPicPr>
          <p:cNvPr id="3120" name="Picture 48" descr="FSC Logo NEW PURPLE 2007 for PP"/>
          <p:cNvPicPr>
            <a:picLocks noChangeAspect="1" noChangeArrowheads="1"/>
          </p:cNvPicPr>
          <p:nvPr userDrawn="1"/>
        </p:nvPicPr>
        <p:blipFill>
          <a:blip r:embed="rId5"/>
          <a:srcRect/>
          <a:stretch>
            <a:fillRect/>
          </a:stretch>
        </p:blipFill>
        <p:spPr bwMode="auto">
          <a:xfrm>
            <a:off x="152400" y="5873750"/>
            <a:ext cx="2495550" cy="374650"/>
          </a:xfrm>
          <a:prstGeom prst="rect">
            <a:avLst/>
          </a:prstGeom>
          <a:noFill/>
        </p:spPr>
      </p:pic>
      <p:sp>
        <p:nvSpPr>
          <p:cNvPr id="3100" name="Line 28"/>
          <p:cNvSpPr>
            <a:spLocks noChangeShapeType="1"/>
          </p:cNvSpPr>
          <p:nvPr userDrawn="1"/>
        </p:nvSpPr>
        <p:spPr bwMode="auto">
          <a:xfrm>
            <a:off x="2743200" y="0"/>
            <a:ext cx="0" cy="6858000"/>
          </a:xfrm>
          <a:prstGeom prst="line">
            <a:avLst/>
          </a:prstGeom>
          <a:noFill/>
          <a:ln w="3175">
            <a:solidFill>
              <a:schemeClr val="tx1"/>
            </a:solidFill>
            <a:round/>
            <a:headEnd/>
            <a:tailEnd/>
          </a:ln>
          <a:effectLst/>
        </p:spPr>
        <p:txBody>
          <a:bodyPr/>
          <a:lstStyle/>
          <a:p>
            <a:endParaRPr lang="en-US"/>
          </a:p>
        </p:txBody>
      </p:sp>
      <p:sp>
        <p:nvSpPr>
          <p:cNvPr id="3099" name="Rectangle 27"/>
          <p:cNvSpPr>
            <a:spLocks noChangeArrowheads="1"/>
          </p:cNvSpPr>
          <p:nvPr userDrawn="1"/>
        </p:nvSpPr>
        <p:spPr bwMode="auto">
          <a:xfrm>
            <a:off x="0" y="0"/>
            <a:ext cx="9144000" cy="6858000"/>
          </a:xfrm>
          <a:prstGeom prst="rect">
            <a:avLst/>
          </a:prstGeom>
          <a:noFill/>
          <a:ln w="3175">
            <a:solidFill>
              <a:schemeClr val="tx1"/>
            </a:solidFill>
            <a:miter lim="800000"/>
            <a:headEnd/>
            <a:tailEnd/>
          </a:ln>
          <a:effectLst/>
        </p:spPr>
        <p:txBody>
          <a:bodyPr wrap="none" anchor="ctr"/>
          <a:lstStyle/>
          <a:p>
            <a:endParaRPr lang="en-US"/>
          </a:p>
        </p:txBody>
      </p:sp>
      <p:sp>
        <p:nvSpPr>
          <p:cNvPr id="3091" name="Rectangle 19"/>
          <p:cNvSpPr>
            <a:spLocks noChangeArrowheads="1"/>
          </p:cNvSpPr>
          <p:nvPr userDrawn="1"/>
        </p:nvSpPr>
        <p:spPr bwMode="auto">
          <a:xfrm>
            <a:off x="0" y="1600200"/>
            <a:ext cx="9144000" cy="228600"/>
          </a:xfrm>
          <a:prstGeom prst="rect">
            <a:avLst/>
          </a:prstGeom>
          <a:gradFill rotWithShape="1">
            <a:gsLst>
              <a:gs pos="0">
                <a:srgbClr val="3E1D0E"/>
              </a:gs>
              <a:gs pos="100000">
                <a:srgbClr val="853D1E"/>
              </a:gs>
            </a:gsLst>
            <a:lin ang="0" scaled="1"/>
          </a:gradFill>
          <a:ln w="9525">
            <a:noFill/>
            <a:miter lim="800000"/>
            <a:headEnd/>
            <a:tailEnd/>
          </a:ln>
          <a:effectLst/>
        </p:spPr>
        <p:txBody>
          <a:bodyPr wrap="none" anchor="ct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r>
              <a:rPr lang="en-US"/>
              <a:t>Page </a:t>
            </a:r>
            <a:fld id="{2CFAF3A7-9AAC-4916-837F-0582004A61FD}"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46063"/>
            <a:ext cx="2057400" cy="55641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46063"/>
            <a:ext cx="6019800" cy="55641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r>
              <a:rPr lang="en-US"/>
              <a:t>Page </a:t>
            </a:r>
            <a:fld id="{005C20D0-F262-4486-89CC-8F3CAF9A53B3}"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r>
              <a:rPr lang="en-US"/>
              <a:t>Page </a:t>
            </a:r>
            <a:fld id="{F4D92449-A325-4C8A-A845-9CF840EB58E5}"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r>
              <a:rPr lang="en-US"/>
              <a:t>Page </a:t>
            </a:r>
            <a:fld id="{C7B3B161-63BF-4632-BA6C-E6034F23E484}"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43050"/>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43050"/>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r>
              <a:rPr lang="en-US"/>
              <a:t>Page </a:t>
            </a:r>
            <a:fld id="{CA5735AB-7434-4B05-8F53-D7F66F9D7EB9}"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r>
              <a:rPr lang="en-US"/>
              <a:t>Page </a:t>
            </a:r>
            <a:fld id="{867F7E7F-7094-4916-A5A4-E81EF1688B66}"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r>
              <a:rPr lang="en-US"/>
              <a:t>Page </a:t>
            </a:r>
            <a:fld id="{6F3E8E8B-151C-4975-AB01-F09DB98429DE}"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r>
              <a:rPr lang="en-US"/>
              <a:t>Page </a:t>
            </a:r>
            <a:fld id="{7AD20D95-FBE1-4305-BA73-D03F565664FF}"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r>
              <a:rPr lang="en-US"/>
              <a:t>Page </a:t>
            </a:r>
            <a:fld id="{B1664D2B-D878-499B-8C34-05CD1716E108}"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r>
              <a:rPr lang="en-US"/>
              <a:t>Page </a:t>
            </a:r>
            <a:fld id="{3111ABD1-EACC-4A24-850A-C96C1DE6D6E0}"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46063"/>
            <a:ext cx="8229600" cy="7000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543050"/>
            <a:ext cx="8229600" cy="426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3038475" y="6423025"/>
            <a:ext cx="1951038" cy="2016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rgbClr val="005983"/>
                </a:solidFill>
              </a:defRPr>
            </a:lvl1pPr>
          </a:lstStyle>
          <a:p>
            <a:r>
              <a:rPr lang="en-US"/>
              <a:t>Page </a:t>
            </a:r>
            <a:fld id="{DD9ED44F-4E76-452A-9BC7-F427636EAD78}" type="slidenum">
              <a:rPr lang="en-US"/>
              <a:pPr/>
              <a:t>‹#›</a:t>
            </a:fld>
            <a:endParaRPr lang="en-US"/>
          </a:p>
        </p:txBody>
      </p:sp>
      <p:sp>
        <p:nvSpPr>
          <p:cNvPr id="1034" name="Rectangle 10"/>
          <p:cNvSpPr>
            <a:spLocks noChangeArrowheads="1"/>
          </p:cNvSpPr>
          <p:nvPr userDrawn="1"/>
        </p:nvSpPr>
        <p:spPr bwMode="auto">
          <a:xfrm>
            <a:off x="0" y="6072188"/>
            <a:ext cx="9144000" cy="76200"/>
          </a:xfrm>
          <a:prstGeom prst="rect">
            <a:avLst/>
          </a:prstGeom>
          <a:gradFill rotWithShape="1">
            <a:gsLst>
              <a:gs pos="0">
                <a:srgbClr val="005983">
                  <a:gamma/>
                  <a:shade val="46275"/>
                  <a:invGamma/>
                </a:srgbClr>
              </a:gs>
              <a:gs pos="100000">
                <a:srgbClr val="005983">
                  <a:alpha val="85001"/>
                </a:srgbClr>
              </a:gs>
            </a:gsLst>
            <a:lin ang="0" scaled="1"/>
          </a:gradFill>
          <a:ln w="9525">
            <a:noFill/>
            <a:miter lim="800000"/>
            <a:headEnd/>
            <a:tailEnd/>
          </a:ln>
          <a:effectLst/>
        </p:spPr>
        <p:txBody>
          <a:bodyPr wrap="none" anchor="ctr"/>
          <a:lstStyle/>
          <a:p>
            <a:endParaRPr lang="en-US"/>
          </a:p>
        </p:txBody>
      </p:sp>
      <p:sp>
        <p:nvSpPr>
          <p:cNvPr id="1042" name="Rectangle 18"/>
          <p:cNvSpPr>
            <a:spLocks noChangeArrowheads="1"/>
          </p:cNvSpPr>
          <p:nvPr userDrawn="1"/>
        </p:nvSpPr>
        <p:spPr bwMode="auto">
          <a:xfrm>
            <a:off x="0" y="6181725"/>
            <a:ext cx="9144000" cy="123825"/>
          </a:xfrm>
          <a:prstGeom prst="rect">
            <a:avLst/>
          </a:prstGeom>
          <a:gradFill rotWithShape="1">
            <a:gsLst>
              <a:gs pos="0">
                <a:srgbClr val="3E1D0E"/>
              </a:gs>
              <a:gs pos="100000">
                <a:srgbClr val="853D1E"/>
              </a:gs>
            </a:gsLst>
            <a:lin ang="0" scaled="1"/>
          </a:gradFill>
          <a:ln w="9525">
            <a:noFill/>
            <a:miter lim="800000"/>
            <a:headEnd/>
            <a:tailEnd/>
          </a:ln>
          <a:effectLst/>
        </p:spPr>
        <p:txBody>
          <a:bodyPr wrap="none" anchor="ctr"/>
          <a:lstStyle/>
          <a:p>
            <a:endParaRPr lang="en-US"/>
          </a:p>
        </p:txBody>
      </p:sp>
      <p:sp>
        <p:nvSpPr>
          <p:cNvPr id="1044" name="Rectangle 20"/>
          <p:cNvSpPr>
            <a:spLocks noChangeArrowheads="1"/>
          </p:cNvSpPr>
          <p:nvPr userDrawn="1"/>
        </p:nvSpPr>
        <p:spPr bwMode="auto">
          <a:xfrm>
            <a:off x="0" y="0"/>
            <a:ext cx="9144000" cy="6858000"/>
          </a:xfrm>
          <a:prstGeom prst="rect">
            <a:avLst/>
          </a:prstGeom>
          <a:noFill/>
          <a:ln w="3175">
            <a:solidFill>
              <a:schemeClr val="tx1"/>
            </a:solidFill>
            <a:miter lim="800000"/>
            <a:headEnd/>
            <a:tailEnd/>
          </a:ln>
          <a:effectLst/>
        </p:spPr>
        <p:txBody>
          <a:bodyPr wrap="none" anchor="ctr"/>
          <a:lstStyle/>
          <a:p>
            <a:endParaRPr lang="en-US"/>
          </a:p>
        </p:txBody>
      </p:sp>
      <p:sp>
        <p:nvSpPr>
          <p:cNvPr id="1049" name="Rectangle 25"/>
          <p:cNvSpPr>
            <a:spLocks noChangeArrowheads="1"/>
          </p:cNvSpPr>
          <p:nvPr userDrawn="1"/>
        </p:nvSpPr>
        <p:spPr bwMode="auto">
          <a:xfrm>
            <a:off x="0" y="3176588"/>
            <a:ext cx="9144000" cy="0"/>
          </a:xfrm>
          <a:prstGeom prst="rect">
            <a:avLst/>
          </a:prstGeom>
          <a:noFill/>
          <a:ln w="9525">
            <a:noFill/>
            <a:miter lim="800000"/>
            <a:headEnd/>
            <a:tailEnd/>
          </a:ln>
          <a:effectLst/>
        </p:spPr>
        <p:txBody>
          <a:bodyPr wrap="none" anchor="ctr">
            <a:spAutoFit/>
          </a:bodyPr>
          <a:lstStyle/>
          <a:p>
            <a:endParaRPr lang="en-US"/>
          </a:p>
        </p:txBody>
      </p:sp>
      <p:pic>
        <p:nvPicPr>
          <p:cNvPr id="1055" name="Picture 31" descr="FSC Logo NEW PURPLE 2007 for PP"/>
          <p:cNvPicPr>
            <a:picLocks noChangeAspect="1" noChangeArrowheads="1"/>
          </p:cNvPicPr>
          <p:nvPr userDrawn="1"/>
        </p:nvPicPr>
        <p:blipFill>
          <a:blip r:embed="rId13"/>
          <a:srcRect/>
          <a:stretch>
            <a:fillRect/>
          </a:stretch>
        </p:blipFill>
        <p:spPr bwMode="auto">
          <a:xfrm>
            <a:off x="457200" y="6396038"/>
            <a:ext cx="2011363" cy="301625"/>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rtl="0" fontAlgn="base">
        <a:spcBef>
          <a:spcPct val="0"/>
        </a:spcBef>
        <a:spcAft>
          <a:spcPct val="0"/>
        </a:spcAft>
        <a:defRPr sz="3200" b="1">
          <a:solidFill>
            <a:srgbClr val="005983"/>
          </a:solidFill>
          <a:latin typeface="+mj-lt"/>
          <a:ea typeface="+mj-ea"/>
          <a:cs typeface="+mj-cs"/>
        </a:defRPr>
      </a:lvl1pPr>
      <a:lvl2pPr algn="l" rtl="0" fontAlgn="base">
        <a:spcBef>
          <a:spcPct val="0"/>
        </a:spcBef>
        <a:spcAft>
          <a:spcPct val="0"/>
        </a:spcAft>
        <a:defRPr sz="3200" b="1">
          <a:solidFill>
            <a:srgbClr val="005983"/>
          </a:solidFill>
          <a:latin typeface="Arial Narrow" pitchFamily="34" charset="0"/>
        </a:defRPr>
      </a:lvl2pPr>
      <a:lvl3pPr algn="l" rtl="0" fontAlgn="base">
        <a:spcBef>
          <a:spcPct val="0"/>
        </a:spcBef>
        <a:spcAft>
          <a:spcPct val="0"/>
        </a:spcAft>
        <a:defRPr sz="3200" b="1">
          <a:solidFill>
            <a:srgbClr val="005983"/>
          </a:solidFill>
          <a:latin typeface="Arial Narrow" pitchFamily="34" charset="0"/>
        </a:defRPr>
      </a:lvl3pPr>
      <a:lvl4pPr algn="l" rtl="0" fontAlgn="base">
        <a:spcBef>
          <a:spcPct val="0"/>
        </a:spcBef>
        <a:spcAft>
          <a:spcPct val="0"/>
        </a:spcAft>
        <a:defRPr sz="3200" b="1">
          <a:solidFill>
            <a:srgbClr val="005983"/>
          </a:solidFill>
          <a:latin typeface="Arial Narrow" pitchFamily="34" charset="0"/>
        </a:defRPr>
      </a:lvl4pPr>
      <a:lvl5pPr algn="l" rtl="0" fontAlgn="base">
        <a:spcBef>
          <a:spcPct val="0"/>
        </a:spcBef>
        <a:spcAft>
          <a:spcPct val="0"/>
        </a:spcAft>
        <a:defRPr sz="3200" b="1">
          <a:solidFill>
            <a:srgbClr val="005983"/>
          </a:solidFill>
          <a:latin typeface="Arial Narrow" pitchFamily="34" charset="0"/>
        </a:defRPr>
      </a:lvl5pPr>
      <a:lvl6pPr marL="457200" algn="l" rtl="0" fontAlgn="base">
        <a:spcBef>
          <a:spcPct val="0"/>
        </a:spcBef>
        <a:spcAft>
          <a:spcPct val="0"/>
        </a:spcAft>
        <a:defRPr sz="3200" b="1">
          <a:solidFill>
            <a:srgbClr val="005983"/>
          </a:solidFill>
          <a:latin typeface="Arial Narrow" pitchFamily="34" charset="0"/>
        </a:defRPr>
      </a:lvl6pPr>
      <a:lvl7pPr marL="914400" algn="l" rtl="0" fontAlgn="base">
        <a:spcBef>
          <a:spcPct val="0"/>
        </a:spcBef>
        <a:spcAft>
          <a:spcPct val="0"/>
        </a:spcAft>
        <a:defRPr sz="3200" b="1">
          <a:solidFill>
            <a:srgbClr val="005983"/>
          </a:solidFill>
          <a:latin typeface="Arial Narrow" pitchFamily="34" charset="0"/>
        </a:defRPr>
      </a:lvl7pPr>
      <a:lvl8pPr marL="1371600" algn="l" rtl="0" fontAlgn="base">
        <a:spcBef>
          <a:spcPct val="0"/>
        </a:spcBef>
        <a:spcAft>
          <a:spcPct val="0"/>
        </a:spcAft>
        <a:defRPr sz="3200" b="1">
          <a:solidFill>
            <a:srgbClr val="005983"/>
          </a:solidFill>
          <a:latin typeface="Arial Narrow" pitchFamily="34" charset="0"/>
        </a:defRPr>
      </a:lvl8pPr>
      <a:lvl9pPr marL="1828800" algn="l" rtl="0" fontAlgn="base">
        <a:spcBef>
          <a:spcPct val="0"/>
        </a:spcBef>
        <a:spcAft>
          <a:spcPct val="0"/>
        </a:spcAft>
        <a:defRPr sz="3200" b="1">
          <a:solidFill>
            <a:srgbClr val="005983"/>
          </a:solidFill>
          <a:latin typeface="Arial Narrow" pitchFamily="34" charset="0"/>
        </a:defRPr>
      </a:lvl9pPr>
    </p:titleStyle>
    <p:bodyStyle>
      <a:lvl1pPr marL="342900" indent="-342900" algn="l" rtl="0" fontAlgn="base">
        <a:spcBef>
          <a:spcPct val="40000"/>
        </a:spcBef>
        <a:spcAft>
          <a:spcPct val="0"/>
        </a:spcAft>
        <a:buClr>
          <a:srgbClr val="006699"/>
        </a:buClr>
        <a:buFont typeface="Wingdings" pitchFamily="2" charset="2"/>
        <a:buChar char="w"/>
        <a:defRPr sz="2400" b="1">
          <a:solidFill>
            <a:schemeClr val="tx1"/>
          </a:solidFill>
          <a:latin typeface="+mn-lt"/>
          <a:ea typeface="+mn-ea"/>
          <a:cs typeface="+mn-cs"/>
        </a:defRPr>
      </a:lvl1pPr>
      <a:lvl2pPr marL="742950" indent="-285750" algn="l" rtl="0" fontAlgn="base">
        <a:lnSpc>
          <a:spcPct val="85000"/>
        </a:lnSpc>
        <a:spcBef>
          <a:spcPct val="20000"/>
        </a:spcBef>
        <a:spcAft>
          <a:spcPct val="0"/>
        </a:spcAft>
        <a:buClr>
          <a:srgbClr val="006699"/>
        </a:buClr>
        <a:buFont typeface="Wingdings" pitchFamily="2" charset="2"/>
        <a:buChar char="§"/>
        <a:defRPr>
          <a:solidFill>
            <a:schemeClr val="tx1"/>
          </a:solidFill>
          <a:latin typeface="+mn-lt"/>
        </a:defRPr>
      </a:lvl2pPr>
      <a:lvl3pPr marL="1143000" indent="-228600" algn="l" rtl="0" fontAlgn="base">
        <a:lnSpc>
          <a:spcPct val="85000"/>
        </a:lnSpc>
        <a:spcBef>
          <a:spcPct val="20000"/>
        </a:spcBef>
        <a:spcAft>
          <a:spcPct val="0"/>
        </a:spcAft>
        <a:buClr>
          <a:srgbClr val="006699"/>
        </a:buClr>
        <a:buFont typeface="Arial Narrow" pitchFamily="34" charset="0"/>
        <a:buChar char="–"/>
        <a:defRPr sz="1600" i="1">
          <a:solidFill>
            <a:schemeClr val="tx1"/>
          </a:solidFill>
          <a:latin typeface="+mn-lt"/>
        </a:defRPr>
      </a:lvl3pPr>
      <a:lvl4pPr marL="1600200" indent="-228600" algn="l" rtl="0" fontAlgn="base">
        <a:spcBef>
          <a:spcPct val="20000"/>
        </a:spcBef>
        <a:spcAft>
          <a:spcPct val="0"/>
        </a:spcAft>
        <a:buClr>
          <a:srgbClr val="542D6F"/>
        </a:buClr>
        <a:buFont typeface="Arial" charset="0"/>
        <a:buChar char="–"/>
        <a:defRPr sz="1600">
          <a:solidFill>
            <a:schemeClr val="tx1"/>
          </a:solidFill>
          <a:latin typeface="Arial" charset="0"/>
        </a:defRPr>
      </a:lvl4pPr>
      <a:lvl5pPr marL="2057400" indent="-228600" algn="l" rtl="0" fontAlgn="base">
        <a:spcBef>
          <a:spcPct val="20000"/>
        </a:spcBef>
        <a:spcAft>
          <a:spcPct val="0"/>
        </a:spcAft>
        <a:buClr>
          <a:srgbClr val="542D6F"/>
        </a:buClr>
        <a:buFont typeface="Arial" charset="0"/>
        <a:buChar char="»"/>
        <a:defRPr sz="1400">
          <a:solidFill>
            <a:schemeClr val="tx1"/>
          </a:solidFill>
          <a:latin typeface="Arial" charset="0"/>
        </a:defRPr>
      </a:lvl5pPr>
      <a:lvl6pPr marL="2514600" indent="-228600" algn="l" rtl="0" fontAlgn="base">
        <a:spcBef>
          <a:spcPct val="20000"/>
        </a:spcBef>
        <a:spcAft>
          <a:spcPct val="0"/>
        </a:spcAft>
        <a:buClr>
          <a:srgbClr val="542D6F"/>
        </a:buClr>
        <a:buFont typeface="Arial" charset="0"/>
        <a:buChar char="»"/>
        <a:defRPr sz="1400">
          <a:solidFill>
            <a:schemeClr val="tx1"/>
          </a:solidFill>
          <a:latin typeface="Arial" charset="0"/>
        </a:defRPr>
      </a:lvl6pPr>
      <a:lvl7pPr marL="2971800" indent="-228600" algn="l" rtl="0" fontAlgn="base">
        <a:spcBef>
          <a:spcPct val="20000"/>
        </a:spcBef>
        <a:spcAft>
          <a:spcPct val="0"/>
        </a:spcAft>
        <a:buClr>
          <a:srgbClr val="542D6F"/>
        </a:buClr>
        <a:buFont typeface="Arial" charset="0"/>
        <a:buChar char="»"/>
        <a:defRPr sz="1400">
          <a:solidFill>
            <a:schemeClr val="tx1"/>
          </a:solidFill>
          <a:latin typeface="Arial" charset="0"/>
        </a:defRPr>
      </a:lvl7pPr>
      <a:lvl8pPr marL="3429000" indent="-228600" algn="l" rtl="0" fontAlgn="base">
        <a:spcBef>
          <a:spcPct val="20000"/>
        </a:spcBef>
        <a:spcAft>
          <a:spcPct val="0"/>
        </a:spcAft>
        <a:buClr>
          <a:srgbClr val="542D6F"/>
        </a:buClr>
        <a:buFont typeface="Arial" charset="0"/>
        <a:buChar char="»"/>
        <a:defRPr sz="1400">
          <a:solidFill>
            <a:schemeClr val="tx1"/>
          </a:solidFill>
          <a:latin typeface="Arial" charset="0"/>
        </a:defRPr>
      </a:lvl8pPr>
      <a:lvl9pPr marL="3886200" indent="-228600" algn="l" rtl="0" fontAlgn="base">
        <a:spcBef>
          <a:spcPct val="20000"/>
        </a:spcBef>
        <a:spcAft>
          <a:spcPct val="0"/>
        </a:spcAft>
        <a:buClr>
          <a:srgbClr val="542D6F"/>
        </a:buClr>
        <a:buFont typeface="Arial" charset="0"/>
        <a:buChar char="»"/>
        <a:defRPr sz="14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1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4.xml"/><Relationship Id="rId4" Type="http://schemas.openxmlformats.org/officeDocument/2006/relationships/chart" Target="../charts/chart8.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9" name="Rectangle 3"/>
          <p:cNvSpPr>
            <a:spLocks noGrp="1" noChangeArrowheads="1"/>
          </p:cNvSpPr>
          <p:nvPr>
            <p:ph type="subTitle" idx="1"/>
          </p:nvPr>
        </p:nvSpPr>
        <p:spPr>
          <a:xfrm>
            <a:off x="3200400" y="4624388"/>
            <a:ext cx="5486400" cy="1319212"/>
          </a:xfrm>
        </p:spPr>
        <p:txBody>
          <a:bodyPr/>
          <a:lstStyle/>
          <a:p>
            <a:endParaRPr lang="en-US" sz="1000"/>
          </a:p>
          <a:p>
            <a:endParaRPr lang="en-US" sz="1400">
              <a:effectLst>
                <a:outerShdw blurRad="38100" dist="38100" dir="2700000" algn="tl">
                  <a:srgbClr val="C0C0C0"/>
                </a:outerShdw>
              </a:effectLst>
            </a:endParaRPr>
          </a:p>
          <a:p>
            <a:r>
              <a:rPr lang="en-US" sz="1400">
                <a:solidFill>
                  <a:srgbClr val="006699"/>
                </a:solidFill>
                <a:effectLst>
                  <a:outerShdw blurRad="38100" dist="38100" dir="2700000" algn="tl">
                    <a:srgbClr val="C0C0C0"/>
                  </a:outerShdw>
                </a:effectLst>
              </a:rPr>
              <a:t>Sponsored by the California Public Utilities Commission</a:t>
            </a:r>
          </a:p>
          <a:p>
            <a:endParaRPr lang="en-US" sz="1400">
              <a:effectLst>
                <a:outerShdw blurRad="38100" dist="38100" dir="2700000" algn="tl">
                  <a:srgbClr val="C0C0C0"/>
                </a:outerShdw>
              </a:effectLst>
            </a:endParaRPr>
          </a:p>
        </p:txBody>
      </p:sp>
      <p:sp>
        <p:nvSpPr>
          <p:cNvPr id="403461" name="AutoShape 5"/>
          <p:cNvSpPr>
            <a:spLocks noGrp="1" noChangeArrowheads="1"/>
          </p:cNvSpPr>
          <p:nvPr>
            <p:ph type="ctrTitle"/>
          </p:nvPr>
        </p:nvSpPr>
        <p:spPr>
          <a:xfrm>
            <a:off x="2801938" y="2130425"/>
            <a:ext cx="6342062" cy="2613025"/>
          </a:xfrm>
          <a:prstGeom prst="roundRect">
            <a:avLst>
              <a:gd name="adj" fmla="val 16667"/>
            </a:avLst>
          </a:prstGeom>
          <a:noFill/>
          <a:ln/>
        </p:spPr>
        <p:txBody>
          <a:bodyPr/>
          <a:lstStyle/>
          <a:p>
            <a:pPr>
              <a:spcAft>
                <a:spcPts val="1800"/>
              </a:spcAft>
            </a:pPr>
            <a:r>
              <a:rPr lang="en-US" sz="2400" dirty="0" smtClean="0">
                <a:solidFill>
                  <a:srgbClr val="006699"/>
                </a:solidFill>
                <a:effectLst>
                  <a:outerShdw blurRad="38100" dist="38100" dir="2700000" algn="tl">
                    <a:srgbClr val="C0C0C0"/>
                  </a:outerShdw>
                </a:effectLst>
              </a:rPr>
              <a:t>Experimentation and Energy Efficiency Workshop</a:t>
            </a:r>
            <a:r>
              <a:rPr lang="en-US" sz="2400" dirty="0">
                <a:solidFill>
                  <a:srgbClr val="006699"/>
                </a:solidFill>
                <a:effectLst>
                  <a:outerShdw blurRad="38100" dist="38100" dir="2700000" algn="tl">
                    <a:srgbClr val="C0C0C0"/>
                  </a:outerShdw>
                </a:effectLst>
              </a:rPr>
              <a:t/>
            </a:r>
            <a:br>
              <a:rPr lang="en-US" sz="2400" dirty="0">
                <a:solidFill>
                  <a:srgbClr val="006699"/>
                </a:solidFill>
                <a:effectLst>
                  <a:outerShdw blurRad="38100" dist="38100" dir="2700000" algn="tl">
                    <a:srgbClr val="C0C0C0"/>
                  </a:outerShdw>
                </a:effectLst>
              </a:rPr>
            </a:br>
            <a:r>
              <a:rPr lang="en-US" sz="2400" dirty="0">
                <a:solidFill>
                  <a:srgbClr val="006699"/>
                </a:solidFill>
                <a:effectLst>
                  <a:outerShdw blurRad="38100" dist="38100" dir="2700000" algn="tl">
                    <a:srgbClr val="C0C0C0"/>
                  </a:outerShdw>
                </a:effectLst>
              </a:rPr>
              <a:t/>
            </a:r>
            <a:br>
              <a:rPr lang="en-US" sz="2400" dirty="0">
                <a:solidFill>
                  <a:srgbClr val="006699"/>
                </a:solidFill>
                <a:effectLst>
                  <a:outerShdw blurRad="38100" dist="38100" dir="2700000" algn="tl">
                    <a:srgbClr val="C0C0C0"/>
                  </a:outerShdw>
                </a:effectLst>
              </a:rPr>
            </a:br>
            <a:r>
              <a:rPr lang="en-US" sz="1600" dirty="0">
                <a:solidFill>
                  <a:srgbClr val="006699"/>
                </a:solidFill>
                <a:effectLst>
                  <a:outerShdw blurRad="38100" dist="38100" dir="2700000" algn="tl">
                    <a:srgbClr val="C0C0C0"/>
                  </a:outerShdw>
                </a:effectLst>
              </a:rPr>
              <a:t>Presented by Michael Sullivan</a:t>
            </a:r>
            <a:br>
              <a:rPr lang="en-US" sz="1600" dirty="0">
                <a:solidFill>
                  <a:srgbClr val="006699"/>
                </a:solidFill>
                <a:effectLst>
                  <a:outerShdw blurRad="38100" dist="38100" dir="2700000" algn="tl">
                    <a:srgbClr val="C0C0C0"/>
                  </a:outerShdw>
                </a:effectLst>
              </a:rPr>
            </a:br>
            <a:r>
              <a:rPr lang="en-US" sz="1600" dirty="0">
                <a:solidFill>
                  <a:srgbClr val="006699"/>
                </a:solidFill>
                <a:effectLst>
                  <a:outerShdw blurRad="38100" dist="38100" dir="2700000" algn="tl">
                    <a:srgbClr val="C0C0C0"/>
                  </a:outerShdw>
                </a:effectLst>
              </a:rPr>
              <a:t>Freeman, Sullivan &amp; Co.</a:t>
            </a:r>
            <a:br>
              <a:rPr lang="en-US" sz="1600" dirty="0">
                <a:solidFill>
                  <a:srgbClr val="006699"/>
                </a:solidFill>
                <a:effectLst>
                  <a:outerShdw blurRad="38100" dist="38100" dir="2700000" algn="tl">
                    <a:srgbClr val="C0C0C0"/>
                  </a:outerShdw>
                </a:effectLst>
              </a:rPr>
            </a:br>
            <a:r>
              <a:rPr lang="en-US" sz="1600" dirty="0" smtClean="0">
                <a:solidFill>
                  <a:srgbClr val="006699"/>
                </a:solidFill>
                <a:effectLst>
                  <a:outerShdw blurRad="38100" dist="38100" dir="2700000" algn="tl">
                    <a:srgbClr val="C0C0C0"/>
                  </a:outerShdw>
                </a:effectLst>
              </a:rPr>
              <a:t>October 24, 2011</a:t>
            </a:r>
            <a:endParaRPr lang="en-US" sz="1600" dirty="0">
              <a:solidFill>
                <a:srgbClr val="006699"/>
              </a:solidFill>
              <a:effectLst>
                <a:outerShdw blurRad="38100" dist="38100" dir="2700000" algn="tl">
                  <a:srgbClr val="C0C0C0"/>
                </a:outerShdw>
              </a:effectLst>
            </a:endParaRPr>
          </a:p>
        </p:txBody>
      </p:sp>
      <p:sp>
        <p:nvSpPr>
          <p:cNvPr id="403463" name="AutoShape 7"/>
          <p:cNvSpPr>
            <a:spLocks noChangeArrowheads="1"/>
          </p:cNvSpPr>
          <p:nvPr/>
        </p:nvSpPr>
        <p:spPr bwMode="auto">
          <a:xfrm>
            <a:off x="2824163" y="452438"/>
            <a:ext cx="6129337" cy="895350"/>
          </a:xfrm>
          <a:prstGeom prst="roundRect">
            <a:avLst>
              <a:gd name="adj" fmla="val 16667"/>
            </a:avLst>
          </a:prstGeom>
          <a:noFill/>
          <a:ln w="28575">
            <a:noFill/>
            <a:round/>
            <a:headEnd/>
            <a:tailEnd/>
          </a:ln>
        </p:spPr>
        <p:txBody>
          <a:bodyPr anchor="ctr"/>
          <a:lstStyle/>
          <a:p>
            <a:pPr algn="ctr"/>
            <a:r>
              <a:rPr lang="en-US" sz="3600" b="1">
                <a:solidFill>
                  <a:srgbClr val="006699"/>
                </a:solidFill>
                <a:effectLst>
                  <a:outerShdw blurRad="38100" dist="38100" dir="2700000" algn="tl">
                    <a:srgbClr val="C0C0C0"/>
                  </a:outerShdw>
                </a:effectLst>
                <a:latin typeface="Arial Narrow" pitchFamily="34" charset="0"/>
              </a:rPr>
              <a:t>	</a:t>
            </a:r>
            <a:br>
              <a:rPr lang="en-US" sz="3600" b="1">
                <a:solidFill>
                  <a:srgbClr val="006699"/>
                </a:solidFill>
                <a:effectLst>
                  <a:outerShdw blurRad="38100" dist="38100" dir="2700000" algn="tl">
                    <a:srgbClr val="C0C0C0"/>
                  </a:outerShdw>
                </a:effectLst>
                <a:latin typeface="Arial Narrow" pitchFamily="34" charset="0"/>
              </a:rPr>
            </a:br>
            <a:r>
              <a:rPr lang="en-US" sz="2400" b="1">
                <a:solidFill>
                  <a:srgbClr val="006699"/>
                </a:solidFill>
                <a:effectLst>
                  <a:outerShdw blurRad="38100" dist="38100" dir="2700000" algn="tl">
                    <a:srgbClr val="C0C0C0"/>
                  </a:outerShdw>
                </a:effectLst>
                <a:latin typeface="Arial Narrow" pitchFamily="34" charset="0"/>
              </a:rPr>
              <a:t/>
            </a:r>
            <a:br>
              <a:rPr lang="en-US" sz="2400" b="1">
                <a:solidFill>
                  <a:srgbClr val="006699"/>
                </a:solidFill>
                <a:effectLst>
                  <a:outerShdw blurRad="38100" dist="38100" dir="2700000" algn="tl">
                    <a:srgbClr val="C0C0C0"/>
                  </a:outerShdw>
                </a:effectLst>
                <a:latin typeface="Arial Narrow" pitchFamily="34" charset="0"/>
              </a:rPr>
            </a:br>
            <a:r>
              <a:rPr lang="en-US" sz="2400" b="1">
                <a:solidFill>
                  <a:srgbClr val="006699"/>
                </a:solidFill>
                <a:effectLst>
                  <a:outerShdw blurRad="38100" dist="38100" dir="2700000" algn="tl">
                    <a:srgbClr val="C0C0C0"/>
                  </a:outerShdw>
                </a:effectLst>
                <a:latin typeface="Arial Narrow" pitchFamily="34" charset="0"/>
              </a:rPr>
              <a:t/>
            </a:r>
            <a:br>
              <a:rPr lang="en-US" sz="2400" b="1">
                <a:solidFill>
                  <a:srgbClr val="006699"/>
                </a:solidFill>
                <a:effectLst>
                  <a:outerShdw blurRad="38100" dist="38100" dir="2700000" algn="tl">
                    <a:srgbClr val="C0C0C0"/>
                  </a:outerShdw>
                </a:effectLst>
                <a:latin typeface="Arial Narrow" pitchFamily="34" charset="0"/>
              </a:rPr>
            </a:br>
            <a:endParaRPr lang="en-US" sz="2400" b="1">
              <a:solidFill>
                <a:srgbClr val="006699"/>
              </a:solidFill>
              <a:effectLst>
                <a:outerShdw blurRad="38100" dist="38100" dir="2700000" algn="tl">
                  <a:srgbClr val="C0C0C0"/>
                </a:outerShdw>
              </a:effectLst>
              <a:latin typeface="Arial Narrow"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Number Placeholder 3"/>
          <p:cNvSpPr>
            <a:spLocks noGrp="1"/>
          </p:cNvSpPr>
          <p:nvPr>
            <p:ph type="sldNum" sz="quarter" idx="10"/>
          </p:nvPr>
        </p:nvSpPr>
        <p:spPr>
          <a:noFill/>
        </p:spPr>
        <p:txBody>
          <a:bodyPr/>
          <a:lstStyle/>
          <a:p>
            <a:r>
              <a:rPr lang="en-US" smtClean="0"/>
              <a:t>Page </a:t>
            </a:r>
            <a:fld id="{27DEBBF0-B122-4D0E-AB69-4D1ABC66D75E}" type="slidenum">
              <a:rPr lang="en-US" smtClean="0"/>
              <a:pPr/>
              <a:t>9</a:t>
            </a:fld>
            <a:endParaRPr lang="en-US" smtClean="0"/>
          </a:p>
        </p:txBody>
      </p:sp>
      <p:sp>
        <p:nvSpPr>
          <p:cNvPr id="45058" name="Rectangle 2"/>
          <p:cNvSpPr>
            <a:spLocks noGrp="1" noChangeArrowheads="1"/>
          </p:cNvSpPr>
          <p:nvPr>
            <p:ph type="title"/>
          </p:nvPr>
        </p:nvSpPr>
        <p:spPr>
          <a:xfrm>
            <a:off x="457200" y="228600"/>
            <a:ext cx="8229600" cy="990600"/>
          </a:xfrm>
        </p:spPr>
        <p:txBody>
          <a:bodyPr/>
          <a:lstStyle/>
          <a:p>
            <a:r>
              <a:rPr lang="en-US" sz="2800" dirty="0" smtClean="0">
                <a:latin typeface="Arial" charset="0"/>
                <a:cs typeface="Arial" charset="0"/>
              </a:rPr>
              <a:t>Useful Variations on the Classic Design – dealing with complexity</a:t>
            </a:r>
          </a:p>
        </p:txBody>
      </p:sp>
      <p:sp>
        <p:nvSpPr>
          <p:cNvPr id="45059" name="Text Box 6"/>
          <p:cNvSpPr txBox="1">
            <a:spLocks noChangeArrowheads="1"/>
          </p:cNvSpPr>
          <p:nvPr/>
        </p:nvSpPr>
        <p:spPr bwMode="auto">
          <a:xfrm>
            <a:off x="879475" y="1220787"/>
            <a:ext cx="3070225" cy="800219"/>
          </a:xfrm>
          <a:prstGeom prst="rect">
            <a:avLst/>
          </a:prstGeom>
          <a:noFill/>
          <a:ln w="9525">
            <a:noFill/>
            <a:miter lim="800000"/>
            <a:headEnd/>
            <a:tailEnd/>
          </a:ln>
        </p:spPr>
        <p:txBody>
          <a:bodyPr wrap="square">
            <a:spAutoFit/>
          </a:bodyPr>
          <a:lstStyle/>
          <a:p>
            <a:r>
              <a:rPr lang="en-US" dirty="0"/>
              <a:t>Factorial</a:t>
            </a:r>
          </a:p>
          <a:p>
            <a:r>
              <a:rPr lang="en-US" sz="1800" i="1" dirty="0"/>
              <a:t>(For treatment combinations</a:t>
            </a:r>
          </a:p>
        </p:txBody>
      </p:sp>
      <p:sp>
        <p:nvSpPr>
          <p:cNvPr id="45060" name="Content Placeholder 5"/>
          <p:cNvSpPr>
            <a:spLocks noGrp="1"/>
          </p:cNvSpPr>
          <p:nvPr>
            <p:ph sz="quarter" idx="4294967295"/>
          </p:nvPr>
        </p:nvSpPr>
        <p:spPr>
          <a:xfrm>
            <a:off x="4572000" y="1371600"/>
            <a:ext cx="4041775" cy="4343400"/>
          </a:xfrm>
        </p:spPr>
        <p:txBody>
          <a:bodyPr/>
          <a:lstStyle/>
          <a:p>
            <a:r>
              <a:rPr lang="en-US" sz="2000" dirty="0" smtClean="0"/>
              <a:t>Often it is desirable to test the </a:t>
            </a:r>
            <a:r>
              <a:rPr lang="en-US" sz="2000" u="sng" dirty="0" smtClean="0"/>
              <a:t>combined </a:t>
            </a:r>
            <a:r>
              <a:rPr lang="en-US" sz="2000" dirty="0" smtClean="0"/>
              <a:t>effect of two treatment variations</a:t>
            </a:r>
          </a:p>
          <a:p>
            <a:r>
              <a:rPr lang="en-US" sz="2000" dirty="0" smtClean="0"/>
              <a:t>e.g.  IHD within varying levels of consumer education or in the presence of price variations</a:t>
            </a:r>
          </a:p>
          <a:p>
            <a:r>
              <a:rPr lang="en-US" sz="2000" dirty="0" smtClean="0"/>
              <a:t>When interactions are expected, this is crucial</a:t>
            </a:r>
          </a:p>
          <a:p>
            <a:r>
              <a:rPr lang="en-US" sz="2000" dirty="0" smtClean="0"/>
              <a:t>In such situations we cross the variables in the experiment so that we can observe the effects of one in the presence of the other</a:t>
            </a:r>
          </a:p>
        </p:txBody>
      </p:sp>
      <p:pic>
        <p:nvPicPr>
          <p:cNvPr id="45061" name="Picture 5"/>
          <p:cNvPicPr>
            <a:picLocks noChangeAspect="1" noChangeArrowheads="1"/>
          </p:cNvPicPr>
          <p:nvPr/>
        </p:nvPicPr>
        <p:blipFill>
          <a:blip r:embed="rId3"/>
          <a:srcRect/>
          <a:stretch>
            <a:fillRect/>
          </a:stretch>
        </p:blipFill>
        <p:spPr bwMode="auto">
          <a:xfrm>
            <a:off x="533400" y="1981200"/>
            <a:ext cx="3810000" cy="3479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Number Placeholder 3"/>
          <p:cNvSpPr>
            <a:spLocks noGrp="1"/>
          </p:cNvSpPr>
          <p:nvPr>
            <p:ph type="sldNum" sz="quarter" idx="10"/>
          </p:nvPr>
        </p:nvSpPr>
        <p:spPr>
          <a:noFill/>
        </p:spPr>
        <p:txBody>
          <a:bodyPr/>
          <a:lstStyle/>
          <a:p>
            <a:r>
              <a:rPr lang="en-US" smtClean="0"/>
              <a:t>Page </a:t>
            </a:r>
            <a:fld id="{4165305E-99BB-4E1C-888D-F121BB56FC95}" type="slidenum">
              <a:rPr lang="en-US" smtClean="0"/>
              <a:pPr/>
              <a:t>10</a:t>
            </a:fld>
            <a:endParaRPr lang="en-US" smtClean="0"/>
          </a:p>
        </p:txBody>
      </p:sp>
      <p:sp>
        <p:nvSpPr>
          <p:cNvPr id="47106" name="Rectangle 2"/>
          <p:cNvSpPr>
            <a:spLocks noGrp="1" noChangeArrowheads="1"/>
          </p:cNvSpPr>
          <p:nvPr>
            <p:ph type="title"/>
          </p:nvPr>
        </p:nvSpPr>
        <p:spPr>
          <a:xfrm>
            <a:off x="457200" y="246063"/>
            <a:ext cx="8229600" cy="990600"/>
          </a:xfrm>
        </p:spPr>
        <p:txBody>
          <a:bodyPr/>
          <a:lstStyle/>
          <a:p>
            <a:r>
              <a:rPr lang="en-US" sz="2800" smtClean="0">
                <a:latin typeface="Arial" charset="0"/>
                <a:cs typeface="Arial" charset="0"/>
              </a:rPr>
              <a:t>Useful Variations on the Classic Design – dealing with noise and complexity</a:t>
            </a:r>
          </a:p>
        </p:txBody>
      </p:sp>
      <p:pic>
        <p:nvPicPr>
          <p:cNvPr id="47107" name="Picture 7"/>
          <p:cNvPicPr>
            <a:picLocks noChangeAspect="1" noChangeArrowheads="1"/>
          </p:cNvPicPr>
          <p:nvPr/>
        </p:nvPicPr>
        <p:blipFill>
          <a:blip r:embed="rId3"/>
          <a:srcRect/>
          <a:stretch>
            <a:fillRect/>
          </a:stretch>
        </p:blipFill>
        <p:spPr bwMode="auto">
          <a:xfrm>
            <a:off x="457200" y="1885950"/>
            <a:ext cx="4441825" cy="3981450"/>
          </a:xfrm>
          <a:prstGeom prst="rect">
            <a:avLst/>
          </a:prstGeom>
          <a:noFill/>
          <a:ln w="9525">
            <a:noFill/>
            <a:miter lim="800000"/>
            <a:headEnd/>
            <a:tailEnd/>
          </a:ln>
        </p:spPr>
      </p:pic>
      <p:sp>
        <p:nvSpPr>
          <p:cNvPr id="47108" name="Text Box 8"/>
          <p:cNvSpPr txBox="1">
            <a:spLocks noChangeArrowheads="1"/>
          </p:cNvSpPr>
          <p:nvPr/>
        </p:nvSpPr>
        <p:spPr bwMode="auto">
          <a:xfrm>
            <a:off x="609600" y="1295400"/>
            <a:ext cx="3944938" cy="523875"/>
          </a:xfrm>
          <a:prstGeom prst="rect">
            <a:avLst/>
          </a:prstGeom>
          <a:noFill/>
          <a:ln w="9525">
            <a:noFill/>
            <a:miter lim="800000"/>
            <a:headEnd/>
            <a:tailEnd/>
          </a:ln>
        </p:spPr>
        <p:txBody>
          <a:bodyPr wrap="none">
            <a:spAutoFit/>
          </a:bodyPr>
          <a:lstStyle/>
          <a:p>
            <a:r>
              <a:rPr lang="en-US" sz="2800"/>
              <a:t>The Covariance Design</a:t>
            </a:r>
          </a:p>
        </p:txBody>
      </p:sp>
      <p:sp>
        <p:nvSpPr>
          <p:cNvPr id="47109" name="Content Placeholder 5"/>
          <p:cNvSpPr>
            <a:spLocks noGrp="1"/>
          </p:cNvSpPr>
          <p:nvPr>
            <p:ph sz="quarter" idx="4294967295"/>
          </p:nvPr>
        </p:nvSpPr>
        <p:spPr>
          <a:xfrm>
            <a:off x="4953000" y="1371600"/>
            <a:ext cx="4041775" cy="4343400"/>
          </a:xfrm>
        </p:spPr>
        <p:txBody>
          <a:bodyPr/>
          <a:lstStyle/>
          <a:p>
            <a:r>
              <a:rPr lang="en-US" sz="1800" smtClean="0"/>
              <a:t>Subjects assigned to treatment and control groups randomly</a:t>
            </a:r>
          </a:p>
          <a:p>
            <a:r>
              <a:rPr lang="en-US" sz="1800" smtClean="0"/>
              <a:t>Measurements are taken at the start of the test on cross sectional variables that are correlated with the outcome in treatment and control groups</a:t>
            </a:r>
          </a:p>
          <a:p>
            <a:r>
              <a:rPr lang="en-US" sz="1800" smtClean="0"/>
              <a:t>Regression models containing predictors and treatment effects are estimated</a:t>
            </a:r>
          </a:p>
          <a:p>
            <a:r>
              <a:rPr lang="en-US" sz="1800" smtClean="0"/>
              <a:t>Regression adjusted means are analyzed instead of simple means</a:t>
            </a:r>
          </a:p>
          <a:p>
            <a:r>
              <a:rPr lang="en-US" sz="1800" smtClean="0"/>
              <a:t>Regression analytically controls for variation in dependent variable arising from other variables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Title 1"/>
          <p:cNvSpPr>
            <a:spLocks noGrp="1"/>
          </p:cNvSpPr>
          <p:nvPr>
            <p:ph type="title"/>
          </p:nvPr>
        </p:nvSpPr>
        <p:spPr/>
        <p:txBody>
          <a:bodyPr/>
          <a:lstStyle/>
          <a:p>
            <a:r>
              <a:rPr lang="en-US" smtClean="0">
                <a:latin typeface="Arial" charset="0"/>
                <a:cs typeface="Arial" charset="0"/>
              </a:rPr>
              <a:t>Randomized Encouragement Design (RED)</a:t>
            </a:r>
          </a:p>
        </p:txBody>
      </p:sp>
      <p:sp>
        <p:nvSpPr>
          <p:cNvPr id="129026" name="Content Placeholder 2"/>
          <p:cNvSpPr>
            <a:spLocks noGrp="1"/>
          </p:cNvSpPr>
          <p:nvPr>
            <p:ph idx="1"/>
          </p:nvPr>
        </p:nvSpPr>
        <p:spPr>
          <a:xfrm>
            <a:off x="457200" y="1143000"/>
            <a:ext cx="8229600" cy="4983163"/>
          </a:xfrm>
        </p:spPr>
        <p:txBody>
          <a:bodyPr/>
          <a:lstStyle/>
          <a:p>
            <a:r>
              <a:rPr lang="en-US" sz="2000" dirty="0" smtClean="0">
                <a:latin typeface="Arial" charset="0"/>
                <a:cs typeface="Arial" charset="0"/>
              </a:rPr>
              <a:t>When selection is expected or possible, bias is a very likely outcome because treatment and control groups are no longer comparable</a:t>
            </a:r>
          </a:p>
          <a:p>
            <a:r>
              <a:rPr lang="en-US" sz="2000" dirty="0" smtClean="0">
                <a:latin typeface="Arial" charset="0"/>
                <a:cs typeface="Arial" charset="0"/>
              </a:rPr>
              <a:t>Selection effects happen when something about those who volunteer for treatment makes them react differently to the treatment than those who do not volunteer (e.g. digit heads like to play with gizmos, everybody else – not so much)</a:t>
            </a:r>
          </a:p>
          <a:p>
            <a:r>
              <a:rPr lang="en-US" sz="2000" dirty="0" smtClean="0">
                <a:latin typeface="Arial" charset="0"/>
                <a:cs typeface="Arial" charset="0"/>
              </a:rPr>
              <a:t>Randomized Encouragement Design (RED) is a slight but powerful twist on the randomized controlled trials (RCT) design</a:t>
            </a:r>
          </a:p>
          <a:p>
            <a:r>
              <a:rPr lang="en-US" sz="2000" dirty="0" smtClean="0">
                <a:latin typeface="Arial" charset="0"/>
                <a:cs typeface="Arial" charset="0"/>
              </a:rPr>
              <a:t>Bias can be avoided by randomly assigning  </a:t>
            </a:r>
            <a:r>
              <a:rPr lang="en-US" sz="2000" i="1" u="sng" dirty="0" smtClean="0">
                <a:latin typeface="Arial" charset="0"/>
                <a:cs typeface="Arial" charset="0"/>
              </a:rPr>
              <a:t>encouragement </a:t>
            </a:r>
            <a:r>
              <a:rPr lang="en-US" sz="2000" i="1" dirty="0" smtClean="0">
                <a:latin typeface="Arial" charset="0"/>
                <a:cs typeface="Arial" charset="0"/>
              </a:rPr>
              <a:t> </a:t>
            </a:r>
            <a:r>
              <a:rPr lang="en-US" sz="2000" dirty="0" smtClean="0">
                <a:latin typeface="Arial" charset="0"/>
                <a:cs typeface="Arial" charset="0"/>
              </a:rPr>
              <a:t>instead of </a:t>
            </a:r>
            <a:r>
              <a:rPr lang="en-US" sz="2000" i="1" u="sng" dirty="0" smtClean="0">
                <a:latin typeface="Arial" charset="0"/>
                <a:cs typeface="Arial" charset="0"/>
              </a:rPr>
              <a:t>treatment</a:t>
            </a:r>
          </a:p>
          <a:p>
            <a:r>
              <a:rPr lang="en-US" sz="2000" i="1" u="sng" dirty="0" smtClean="0">
                <a:solidFill>
                  <a:srgbClr val="FF0000"/>
                </a:solidFill>
                <a:latin typeface="Arial" charset="0"/>
                <a:cs typeface="Arial" charset="0"/>
              </a:rPr>
              <a:t>But there’s a catch – sample sizes for RED designs can be dramatically larger than those required for RCT designs.</a:t>
            </a:r>
            <a:endParaRPr lang="en-US" sz="2000" dirty="0" smtClean="0">
              <a:solidFill>
                <a:srgbClr val="FF0000"/>
              </a:solidFill>
              <a:latin typeface="Arial" charset="0"/>
              <a:cs typeface="Arial" charset="0"/>
            </a:endParaRPr>
          </a:p>
        </p:txBody>
      </p:sp>
      <p:sp>
        <p:nvSpPr>
          <p:cNvPr id="129027" name="Slide Number Placeholder 3"/>
          <p:cNvSpPr>
            <a:spLocks noGrp="1"/>
          </p:cNvSpPr>
          <p:nvPr>
            <p:ph type="sldNum" sz="quarter" idx="10"/>
          </p:nvPr>
        </p:nvSpPr>
        <p:spPr>
          <a:noFill/>
        </p:spPr>
        <p:txBody>
          <a:bodyPr/>
          <a:lstStyle/>
          <a:p>
            <a:r>
              <a:rPr lang="en-US" smtClean="0"/>
              <a:t>Page </a:t>
            </a:r>
            <a:fld id="{66EB1221-1E0D-44F9-A53B-511D5374F3CF}" type="slidenum">
              <a:rPr lang="en-US" smtClean="0"/>
              <a:pPr/>
              <a:t>11</a:t>
            </a:fld>
            <a:endParaRPr lang="en-US"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Title 1"/>
          <p:cNvSpPr>
            <a:spLocks noGrp="1"/>
          </p:cNvSpPr>
          <p:nvPr>
            <p:ph type="title"/>
          </p:nvPr>
        </p:nvSpPr>
        <p:spPr/>
        <p:txBody>
          <a:bodyPr/>
          <a:lstStyle/>
          <a:p>
            <a:r>
              <a:rPr lang="en-US" smtClean="0">
                <a:latin typeface="Arial" charset="0"/>
                <a:cs typeface="Arial" charset="0"/>
              </a:rPr>
              <a:t>RED – How it works</a:t>
            </a:r>
          </a:p>
        </p:txBody>
      </p:sp>
      <p:sp>
        <p:nvSpPr>
          <p:cNvPr id="136194" name="Content Placeholder 2"/>
          <p:cNvSpPr>
            <a:spLocks noGrp="1"/>
          </p:cNvSpPr>
          <p:nvPr>
            <p:ph idx="1"/>
          </p:nvPr>
        </p:nvSpPr>
        <p:spPr>
          <a:xfrm>
            <a:off x="457200" y="846161"/>
            <a:ext cx="8229600" cy="5280003"/>
          </a:xfrm>
        </p:spPr>
        <p:txBody>
          <a:bodyPr/>
          <a:lstStyle/>
          <a:p>
            <a:r>
              <a:rPr lang="en-US" dirty="0" smtClean="0">
                <a:latin typeface="Arial" charset="0"/>
                <a:cs typeface="Arial" charset="0"/>
              </a:rPr>
              <a:t>Because encouragement has been randomized we can observe:</a:t>
            </a:r>
          </a:p>
          <a:p>
            <a:pPr lvl="1"/>
            <a:r>
              <a:rPr lang="en-US" sz="2000" dirty="0" smtClean="0">
                <a:latin typeface="Arial" charset="0"/>
                <a:cs typeface="Arial" charset="0"/>
              </a:rPr>
              <a:t>the fraction of the encouraged group that are </a:t>
            </a:r>
            <a:r>
              <a:rPr lang="en-US" sz="2000" b="1" i="1" dirty="0" smtClean="0">
                <a:latin typeface="Arial" charset="0"/>
                <a:cs typeface="Arial" charset="0"/>
              </a:rPr>
              <a:t>takers</a:t>
            </a:r>
          </a:p>
          <a:p>
            <a:pPr lvl="1"/>
            <a:r>
              <a:rPr lang="en-US" sz="2000" dirty="0" smtClean="0">
                <a:latin typeface="Arial" charset="0"/>
                <a:cs typeface="Arial" charset="0"/>
              </a:rPr>
              <a:t>the value of the dependent variable for </a:t>
            </a:r>
            <a:r>
              <a:rPr lang="en-US" sz="2000" b="1" i="1" dirty="0" smtClean="0">
                <a:latin typeface="Arial" charset="0"/>
                <a:cs typeface="Arial" charset="0"/>
              </a:rPr>
              <a:t>takers</a:t>
            </a:r>
          </a:p>
          <a:p>
            <a:pPr lvl="1"/>
            <a:r>
              <a:rPr lang="en-US" sz="2000" dirty="0" smtClean="0">
                <a:latin typeface="Arial" charset="0"/>
                <a:cs typeface="Arial" charset="0"/>
              </a:rPr>
              <a:t>the value of the dependent variable for </a:t>
            </a:r>
            <a:r>
              <a:rPr lang="en-US" sz="2000" b="1" i="1" dirty="0" smtClean="0">
                <a:latin typeface="Arial" charset="0"/>
                <a:cs typeface="Arial" charset="0"/>
              </a:rPr>
              <a:t>not takers</a:t>
            </a:r>
          </a:p>
          <a:p>
            <a:pPr lvl="1"/>
            <a:r>
              <a:rPr lang="en-US" sz="2000" dirty="0" smtClean="0">
                <a:latin typeface="Arial" charset="0"/>
                <a:cs typeface="Arial" charset="0"/>
              </a:rPr>
              <a:t>The value of the dependent variable for those not offered the treatment (the control group in the RED)</a:t>
            </a:r>
          </a:p>
          <a:p>
            <a:r>
              <a:rPr lang="en-US" i="1" dirty="0" smtClean="0">
                <a:latin typeface="Arial" charset="0"/>
                <a:cs typeface="Arial" charset="0"/>
              </a:rPr>
              <a:t>Importantly </a:t>
            </a:r>
            <a:r>
              <a:rPr lang="en-US" dirty="0" smtClean="0">
                <a:latin typeface="Arial" charset="0"/>
                <a:cs typeface="Arial" charset="0"/>
              </a:rPr>
              <a:t>-- we can assume the fraction of takers in the non-encouraged group (which cannot be observed) is the same as it is in the encouraged group (which is observed)</a:t>
            </a:r>
          </a:p>
          <a:p>
            <a:r>
              <a:rPr lang="en-US" sz="2000" dirty="0" smtClean="0">
                <a:latin typeface="Arial" charset="0"/>
                <a:cs typeface="Arial" charset="0"/>
              </a:rPr>
              <a:t> </a:t>
            </a:r>
            <a:r>
              <a:rPr lang="en-US" dirty="0" smtClean="0">
                <a:latin typeface="Arial" charset="0"/>
                <a:cs typeface="Arial" charset="0"/>
              </a:rPr>
              <a:t>With the above information we can calculate:</a:t>
            </a:r>
          </a:p>
          <a:p>
            <a:pPr lvl="1"/>
            <a:r>
              <a:rPr lang="en-US" sz="2000" dirty="0" smtClean="0">
                <a:latin typeface="Arial" charset="0"/>
                <a:cs typeface="Arial" charset="0"/>
              </a:rPr>
              <a:t>Overall effect of the treatment</a:t>
            </a:r>
          </a:p>
          <a:p>
            <a:pPr lvl="1"/>
            <a:r>
              <a:rPr lang="en-US" sz="2000" dirty="0" smtClean="0">
                <a:latin typeface="Arial" charset="0"/>
                <a:cs typeface="Arial" charset="0"/>
              </a:rPr>
              <a:t>Effect of the treatment on those who accept it</a:t>
            </a:r>
          </a:p>
          <a:p>
            <a:endParaRPr lang="en-US" dirty="0" smtClean="0">
              <a:latin typeface="Arial" charset="0"/>
              <a:cs typeface="Arial" charset="0"/>
            </a:endParaRPr>
          </a:p>
          <a:p>
            <a:pPr lvl="1"/>
            <a:endParaRPr lang="en-US" dirty="0" smtClean="0">
              <a:latin typeface="Arial" charset="0"/>
              <a:cs typeface="Arial" charset="0"/>
            </a:endParaRPr>
          </a:p>
        </p:txBody>
      </p:sp>
      <p:sp>
        <p:nvSpPr>
          <p:cNvPr id="136195" name="Slide Number Placeholder 3"/>
          <p:cNvSpPr>
            <a:spLocks noGrp="1"/>
          </p:cNvSpPr>
          <p:nvPr>
            <p:ph type="sldNum" sz="quarter" idx="10"/>
          </p:nvPr>
        </p:nvSpPr>
        <p:spPr>
          <a:noFill/>
        </p:spPr>
        <p:txBody>
          <a:bodyPr/>
          <a:lstStyle/>
          <a:p>
            <a:r>
              <a:rPr lang="en-US" smtClean="0"/>
              <a:t>Page </a:t>
            </a:r>
            <a:fld id="{B043036B-C427-4D62-8FDE-3023714EA610}" type="slidenum">
              <a:rPr lang="en-US" smtClean="0"/>
              <a:pPr/>
              <a:t>12</a:t>
            </a:fld>
            <a:endParaRPr lang="en-US"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76502C74-2D6E-4E8D-8B82-7E473D240DEA}" type="slidenum">
              <a:rPr lang="en-US"/>
              <a:pPr/>
              <a:t>13</a:t>
            </a:fld>
            <a:endParaRPr lang="en-US"/>
          </a:p>
        </p:txBody>
      </p:sp>
      <p:sp>
        <p:nvSpPr>
          <p:cNvPr id="1013764" name="Rectangle 4"/>
          <p:cNvSpPr>
            <a:spLocks noGrp="1" noChangeArrowheads="1"/>
          </p:cNvSpPr>
          <p:nvPr>
            <p:ph type="title"/>
          </p:nvPr>
        </p:nvSpPr>
        <p:spPr>
          <a:xfrm>
            <a:off x="284163" y="2481263"/>
            <a:ext cx="8229600" cy="1135394"/>
          </a:xfrm>
        </p:spPr>
        <p:txBody>
          <a:bodyPr/>
          <a:lstStyle/>
          <a:p>
            <a:pPr algn="ctr"/>
            <a:r>
              <a:rPr lang="en-US" dirty="0"/>
              <a:t>Experimental </a:t>
            </a:r>
            <a:r>
              <a:rPr lang="en-US" dirty="0" smtClean="0"/>
              <a:t>Design</a:t>
            </a:r>
            <a:br>
              <a:rPr lang="en-US" dirty="0" smtClean="0"/>
            </a:br>
            <a:r>
              <a:rPr lang="en-US" dirty="0" smtClean="0"/>
              <a:t>Quasi - Experiments</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Page </a:t>
            </a:r>
            <a:fld id="{5F7778DD-2D89-4E82-9951-087D6469618F}" type="slidenum">
              <a:rPr lang="en-US"/>
              <a:pPr/>
              <a:t>14</a:t>
            </a:fld>
            <a:endParaRPr lang="en-US"/>
          </a:p>
        </p:txBody>
      </p:sp>
      <p:sp>
        <p:nvSpPr>
          <p:cNvPr id="1018882" name="Rectangle 2"/>
          <p:cNvSpPr>
            <a:spLocks noGrp="1" noChangeArrowheads="1"/>
          </p:cNvSpPr>
          <p:nvPr>
            <p:ph type="title"/>
          </p:nvPr>
        </p:nvSpPr>
        <p:spPr/>
        <p:txBody>
          <a:bodyPr/>
          <a:lstStyle/>
          <a:p>
            <a:r>
              <a:rPr lang="en-US"/>
              <a:t>Quasi-Experimental Designs</a:t>
            </a:r>
          </a:p>
        </p:txBody>
      </p:sp>
      <p:sp>
        <p:nvSpPr>
          <p:cNvPr id="1018883" name="Rectangle 3"/>
          <p:cNvSpPr>
            <a:spLocks noGrp="1" noChangeArrowheads="1"/>
          </p:cNvSpPr>
          <p:nvPr>
            <p:ph type="body" idx="1"/>
          </p:nvPr>
        </p:nvSpPr>
        <p:spPr>
          <a:xfrm>
            <a:off x="457200" y="1006475"/>
            <a:ext cx="8229600" cy="4803775"/>
          </a:xfrm>
        </p:spPr>
        <p:txBody>
          <a:bodyPr/>
          <a:lstStyle/>
          <a:p>
            <a:r>
              <a:rPr lang="en-US" dirty="0" smtClean="0"/>
              <a:t>When </a:t>
            </a:r>
            <a:r>
              <a:rPr lang="en-US" dirty="0"/>
              <a:t>random assignment to experimental and control groups is impossible or impractical, it is still possible to use the logic of experimentation</a:t>
            </a:r>
          </a:p>
          <a:p>
            <a:r>
              <a:rPr lang="en-US" dirty="0"/>
              <a:t>Much effort is required to create measurements that take into account the lack of randomization</a:t>
            </a:r>
          </a:p>
          <a:p>
            <a:r>
              <a:rPr lang="en-US" dirty="0"/>
              <a:t>A number of possibilities</a:t>
            </a:r>
          </a:p>
          <a:p>
            <a:pPr lvl="1"/>
            <a:r>
              <a:rPr lang="en-US" sz="1600" b="1" dirty="0"/>
              <a:t>Regression Discontinuity Analysis</a:t>
            </a:r>
            <a:r>
              <a:rPr lang="en-US" sz="1600" dirty="0"/>
              <a:t> – when arbitrary and specific assignment of treatment has occurred (i.e., annual maximum demand exceeding some level) look for discontinuity in the trend line on the outcome variable above and below the assignment criteria.  This approach is as powerful as classical experimental design</a:t>
            </a:r>
          </a:p>
          <a:p>
            <a:pPr lvl="1"/>
            <a:r>
              <a:rPr lang="en-US" sz="1600" b="1" dirty="0"/>
              <a:t>Non-Equivalent Control Groups</a:t>
            </a:r>
            <a:r>
              <a:rPr lang="en-US" sz="1600" dirty="0"/>
              <a:t> – create a control group, that as much as possible, matches the characteristics of treatment group (e.g., similar individuals in a different community, similar communities for community level interventions)</a:t>
            </a:r>
          </a:p>
          <a:p>
            <a:pPr lvl="1"/>
            <a:r>
              <a:rPr lang="en-US" sz="1600" b="1" dirty="0"/>
              <a:t>Interrupted Time Series</a:t>
            </a:r>
            <a:r>
              <a:rPr lang="en-US" sz="1600" dirty="0"/>
              <a:t> – look for differences in the outcome variable of interest before and after onset of the treatment – can be extremely powerful particularly if repeated measures of treatment administration are used (e.g., load impact analysis)</a:t>
            </a:r>
          </a:p>
          <a:p>
            <a:pPr lvl="1"/>
            <a:endParaRPr lang="en-US" sz="16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1"/>
          <p:cNvSpPr>
            <a:spLocks noGrp="1"/>
          </p:cNvSpPr>
          <p:nvPr>
            <p:ph type="title"/>
          </p:nvPr>
        </p:nvSpPr>
        <p:spPr>
          <a:xfrm>
            <a:off x="457200" y="274638"/>
            <a:ext cx="8229600" cy="715962"/>
          </a:xfrm>
        </p:spPr>
        <p:txBody>
          <a:bodyPr/>
          <a:lstStyle/>
          <a:p>
            <a:r>
              <a:rPr lang="en-US" smtClean="0"/>
              <a:t>Regression Discontinuity Design</a:t>
            </a:r>
          </a:p>
        </p:txBody>
      </p:sp>
      <p:sp>
        <p:nvSpPr>
          <p:cNvPr id="51202" name="Text Placeholder 2"/>
          <p:cNvSpPr>
            <a:spLocks noGrp="1"/>
          </p:cNvSpPr>
          <p:nvPr>
            <p:ph type="body" idx="1"/>
          </p:nvPr>
        </p:nvSpPr>
        <p:spPr/>
        <p:txBody>
          <a:bodyPr/>
          <a:lstStyle/>
          <a:p>
            <a:endParaRPr lang="en-US" smtClean="0"/>
          </a:p>
        </p:txBody>
      </p:sp>
      <p:sp>
        <p:nvSpPr>
          <p:cNvPr id="51203" name="Text Placeholder 4"/>
          <p:cNvSpPr>
            <a:spLocks noGrp="1"/>
          </p:cNvSpPr>
          <p:nvPr>
            <p:ph type="body" sz="quarter" idx="3"/>
          </p:nvPr>
        </p:nvSpPr>
        <p:spPr>
          <a:xfrm>
            <a:off x="4648200" y="1371600"/>
            <a:ext cx="4346575" cy="533400"/>
          </a:xfrm>
        </p:spPr>
        <p:txBody>
          <a:bodyPr/>
          <a:lstStyle/>
          <a:p>
            <a:r>
              <a:rPr lang="en-US" u="sng" smtClean="0"/>
              <a:t>Controlled Arbitrary Assignment</a:t>
            </a:r>
          </a:p>
        </p:txBody>
      </p:sp>
      <p:sp>
        <p:nvSpPr>
          <p:cNvPr id="51204" name="Content Placeholder 5"/>
          <p:cNvSpPr>
            <a:spLocks noGrp="1"/>
          </p:cNvSpPr>
          <p:nvPr>
            <p:ph sz="quarter" idx="4"/>
          </p:nvPr>
        </p:nvSpPr>
        <p:spPr>
          <a:xfrm>
            <a:off x="4645025" y="2057400"/>
            <a:ext cx="4041775" cy="3810000"/>
          </a:xfrm>
        </p:spPr>
        <p:txBody>
          <a:bodyPr/>
          <a:lstStyle/>
          <a:p>
            <a:r>
              <a:rPr lang="en-US" sz="2000" smtClean="0"/>
              <a:t>When you can’t randomize</a:t>
            </a:r>
          </a:p>
          <a:p>
            <a:r>
              <a:rPr lang="en-US" sz="2000" smtClean="0"/>
              <a:t>But, you can assign on the basis of arbitrarily chosen threshold (e.g., kWh, income, credit score)</a:t>
            </a:r>
          </a:p>
          <a:p>
            <a:r>
              <a:rPr lang="en-US" sz="2000" smtClean="0"/>
              <a:t>Perfectly control assignment to treatment and control groups</a:t>
            </a:r>
          </a:p>
          <a:p>
            <a:r>
              <a:rPr lang="en-US" sz="2000" smtClean="0"/>
              <a:t>Look for a change in the regression function at the point of assignment</a:t>
            </a:r>
          </a:p>
          <a:p>
            <a:pPr lvl="1"/>
            <a:r>
              <a:rPr lang="en-US" sz="1600" smtClean="0"/>
              <a:t>Intercept</a:t>
            </a:r>
          </a:p>
          <a:p>
            <a:pPr lvl="1"/>
            <a:r>
              <a:rPr lang="en-US" sz="1600" smtClean="0"/>
              <a:t>slope</a:t>
            </a:r>
          </a:p>
        </p:txBody>
      </p:sp>
      <p:sp>
        <p:nvSpPr>
          <p:cNvPr id="51205" name="Slide Number Placeholder 6"/>
          <p:cNvSpPr>
            <a:spLocks noGrp="1"/>
          </p:cNvSpPr>
          <p:nvPr>
            <p:ph type="sldNum" sz="quarter" idx="10"/>
          </p:nvPr>
        </p:nvSpPr>
        <p:spPr>
          <a:noFill/>
        </p:spPr>
        <p:txBody>
          <a:bodyPr/>
          <a:lstStyle/>
          <a:p>
            <a:r>
              <a:rPr lang="en-US" smtClean="0"/>
              <a:t>Page </a:t>
            </a:r>
            <a:fld id="{DBBB0FF1-C394-44BF-9ABC-66B14A0D16A8}" type="slidenum">
              <a:rPr lang="en-US" smtClean="0"/>
              <a:pPr/>
              <a:t>15</a:t>
            </a:fld>
            <a:endParaRPr lang="en-US" smtClean="0"/>
          </a:p>
        </p:txBody>
      </p:sp>
      <p:pic>
        <p:nvPicPr>
          <p:cNvPr id="51206" name="Content Placeholder 4" descr="MJS Chart Combined"/>
          <p:cNvPicPr>
            <a:picLocks noGrp="1"/>
          </p:cNvPicPr>
          <p:nvPr>
            <p:ph sz="half" idx="2"/>
          </p:nvPr>
        </p:nvPicPr>
        <p:blipFill>
          <a:blip r:embed="rId2"/>
          <a:srcRect/>
          <a:stretch>
            <a:fillRect/>
          </a:stretch>
        </p:blipFill>
        <p:spPr>
          <a:xfrm>
            <a:off x="609600" y="1219200"/>
            <a:ext cx="4038600" cy="4648200"/>
          </a:xfrm>
          <a:ln w="6350">
            <a:solidFill>
              <a:srgbClr val="000000"/>
            </a:solidFill>
          </a:ln>
        </p:spPr>
      </p:pic>
      <p:cxnSp>
        <p:nvCxnSpPr>
          <p:cNvPr id="10" name="Straight Connector 9"/>
          <p:cNvCxnSpPr/>
          <p:nvPr/>
        </p:nvCxnSpPr>
        <p:spPr>
          <a:xfrm>
            <a:off x="838200" y="4495800"/>
            <a:ext cx="18288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838200" y="4724400"/>
            <a:ext cx="18288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a:spLocks noGrp="1"/>
          </p:cNvSpPr>
          <p:nvPr>
            <p:ph type="title"/>
          </p:nvPr>
        </p:nvSpPr>
        <p:spPr/>
        <p:txBody>
          <a:bodyPr/>
          <a:lstStyle/>
          <a:p>
            <a:r>
              <a:rPr lang="en-US" smtClean="0">
                <a:latin typeface="Arial" charset="0"/>
                <a:cs typeface="Arial" charset="0"/>
              </a:rPr>
              <a:t>Non-Equivalent Control Groups – the problem -- selection or attrition</a:t>
            </a:r>
          </a:p>
        </p:txBody>
      </p:sp>
      <p:sp>
        <p:nvSpPr>
          <p:cNvPr id="52226" name="Slide Number Placeholder 3"/>
          <p:cNvSpPr>
            <a:spLocks noGrp="1"/>
          </p:cNvSpPr>
          <p:nvPr>
            <p:ph type="sldNum" sz="quarter" idx="10"/>
          </p:nvPr>
        </p:nvSpPr>
        <p:spPr>
          <a:noFill/>
        </p:spPr>
        <p:txBody>
          <a:bodyPr/>
          <a:lstStyle/>
          <a:p>
            <a:r>
              <a:rPr lang="en-US" smtClean="0"/>
              <a:t>Page </a:t>
            </a:r>
            <a:fld id="{1FC5EAA2-F7D5-49E2-9CAA-72AFC55CF647}" type="slidenum">
              <a:rPr lang="en-US" smtClean="0"/>
              <a:pPr/>
              <a:t>16</a:t>
            </a:fld>
            <a:endParaRPr lang="en-US" smtClean="0"/>
          </a:p>
        </p:txBody>
      </p:sp>
      <p:graphicFrame>
        <p:nvGraphicFramePr>
          <p:cNvPr id="6" name="Chart 5"/>
          <p:cNvGraphicFramePr/>
          <p:nvPr/>
        </p:nvGraphicFramePr>
        <p:xfrm>
          <a:off x="5836006" y="1295400"/>
          <a:ext cx="2007383" cy="177972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p:cNvGraphicFramePr/>
          <p:nvPr/>
        </p:nvGraphicFramePr>
        <p:xfrm>
          <a:off x="6112886" y="3691180"/>
          <a:ext cx="2284263" cy="1642820"/>
        </p:xfrm>
        <a:graphic>
          <a:graphicData uri="http://schemas.openxmlformats.org/drawingml/2006/chart">
            <c:chart xmlns:c="http://schemas.openxmlformats.org/drawingml/2006/chart" xmlns:r="http://schemas.openxmlformats.org/officeDocument/2006/relationships" r:id="rId3"/>
          </a:graphicData>
        </a:graphic>
      </p:graphicFrame>
      <p:sp>
        <p:nvSpPr>
          <p:cNvPr id="52229" name="TextBox 7"/>
          <p:cNvSpPr txBox="1">
            <a:spLocks noChangeArrowheads="1"/>
          </p:cNvSpPr>
          <p:nvPr/>
        </p:nvSpPr>
        <p:spPr bwMode="auto">
          <a:xfrm>
            <a:off x="7497763" y="1500188"/>
            <a:ext cx="1575881" cy="461665"/>
          </a:xfrm>
          <a:prstGeom prst="rect">
            <a:avLst/>
          </a:prstGeom>
          <a:noFill/>
          <a:ln w="9525">
            <a:noFill/>
            <a:miter lim="800000"/>
            <a:headEnd/>
            <a:tailEnd/>
          </a:ln>
        </p:spPr>
        <p:txBody>
          <a:bodyPr wrap="none">
            <a:spAutoFit/>
          </a:bodyPr>
          <a:lstStyle/>
          <a:p>
            <a:r>
              <a:rPr lang="en-US" sz="2400" dirty="0"/>
              <a:t>Treatment</a:t>
            </a:r>
          </a:p>
        </p:txBody>
      </p:sp>
      <p:sp>
        <p:nvSpPr>
          <p:cNvPr id="52230" name="TextBox 8"/>
          <p:cNvSpPr txBox="1">
            <a:spLocks noChangeArrowheads="1"/>
          </p:cNvSpPr>
          <p:nvPr/>
        </p:nvSpPr>
        <p:spPr bwMode="auto">
          <a:xfrm>
            <a:off x="7338871" y="3663666"/>
            <a:ext cx="1178528" cy="461665"/>
          </a:xfrm>
          <a:prstGeom prst="rect">
            <a:avLst/>
          </a:prstGeom>
          <a:noFill/>
          <a:ln w="9525">
            <a:noFill/>
            <a:miter lim="800000"/>
            <a:headEnd/>
            <a:tailEnd/>
          </a:ln>
        </p:spPr>
        <p:txBody>
          <a:bodyPr wrap="none">
            <a:spAutoFit/>
          </a:bodyPr>
          <a:lstStyle/>
          <a:p>
            <a:r>
              <a:rPr lang="en-US" sz="2400" dirty="0"/>
              <a:t>Control</a:t>
            </a:r>
          </a:p>
        </p:txBody>
      </p:sp>
      <p:sp>
        <p:nvSpPr>
          <p:cNvPr id="52231" name="TextBox 13"/>
          <p:cNvSpPr txBox="1">
            <a:spLocks noChangeArrowheads="1"/>
          </p:cNvSpPr>
          <p:nvPr/>
        </p:nvSpPr>
        <p:spPr bwMode="auto">
          <a:xfrm>
            <a:off x="4483526" y="1486540"/>
            <a:ext cx="1575881" cy="461665"/>
          </a:xfrm>
          <a:prstGeom prst="rect">
            <a:avLst/>
          </a:prstGeom>
          <a:noFill/>
          <a:ln w="9525">
            <a:noFill/>
            <a:miter lim="800000"/>
            <a:headEnd/>
            <a:tailEnd/>
          </a:ln>
        </p:spPr>
        <p:txBody>
          <a:bodyPr wrap="none">
            <a:spAutoFit/>
          </a:bodyPr>
          <a:lstStyle/>
          <a:p>
            <a:r>
              <a:rPr lang="en-US" sz="2400" dirty="0"/>
              <a:t>Treatment</a:t>
            </a:r>
          </a:p>
        </p:txBody>
      </p:sp>
      <p:sp>
        <p:nvSpPr>
          <p:cNvPr id="52232" name="TextBox 14"/>
          <p:cNvSpPr txBox="1">
            <a:spLocks noChangeArrowheads="1"/>
          </p:cNvSpPr>
          <p:nvPr/>
        </p:nvSpPr>
        <p:spPr bwMode="auto">
          <a:xfrm>
            <a:off x="4502056" y="3568132"/>
            <a:ext cx="1178528" cy="461665"/>
          </a:xfrm>
          <a:prstGeom prst="rect">
            <a:avLst/>
          </a:prstGeom>
          <a:noFill/>
          <a:ln w="9525">
            <a:noFill/>
            <a:miter lim="800000"/>
            <a:headEnd/>
            <a:tailEnd/>
          </a:ln>
        </p:spPr>
        <p:txBody>
          <a:bodyPr wrap="none">
            <a:spAutoFit/>
          </a:bodyPr>
          <a:lstStyle/>
          <a:p>
            <a:r>
              <a:rPr lang="en-US" sz="2400" dirty="0"/>
              <a:t>Control</a:t>
            </a:r>
          </a:p>
        </p:txBody>
      </p:sp>
      <p:graphicFrame>
        <p:nvGraphicFramePr>
          <p:cNvPr id="5" name="Chart 4"/>
          <p:cNvGraphicFramePr/>
          <p:nvPr/>
        </p:nvGraphicFramePr>
        <p:xfrm>
          <a:off x="540224" y="2239650"/>
          <a:ext cx="2284263" cy="164314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Chart 12"/>
          <p:cNvGraphicFramePr/>
          <p:nvPr/>
        </p:nvGraphicFramePr>
        <p:xfrm>
          <a:off x="3274863" y="3622590"/>
          <a:ext cx="2284263" cy="164314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6" name="Chart 15"/>
          <p:cNvGraphicFramePr/>
          <p:nvPr/>
        </p:nvGraphicFramePr>
        <p:xfrm>
          <a:off x="3205643" y="1500188"/>
          <a:ext cx="2433157" cy="1643149"/>
        </p:xfrm>
        <a:graphic>
          <a:graphicData uri="http://schemas.openxmlformats.org/drawingml/2006/chart">
            <c:chart xmlns:c="http://schemas.openxmlformats.org/drawingml/2006/chart" xmlns:r="http://schemas.openxmlformats.org/officeDocument/2006/relationships" r:id="rId6"/>
          </a:graphicData>
        </a:graphic>
      </p:graphicFrame>
      <p:sp>
        <p:nvSpPr>
          <p:cNvPr id="52234" name="TextBox 19"/>
          <p:cNvSpPr txBox="1">
            <a:spLocks noChangeArrowheads="1"/>
          </p:cNvSpPr>
          <p:nvPr/>
        </p:nvSpPr>
        <p:spPr bwMode="auto">
          <a:xfrm>
            <a:off x="561832" y="5399965"/>
            <a:ext cx="1398140" cy="400110"/>
          </a:xfrm>
          <a:prstGeom prst="rect">
            <a:avLst/>
          </a:prstGeom>
          <a:noFill/>
          <a:ln w="9525">
            <a:noFill/>
            <a:miter lim="800000"/>
            <a:headEnd/>
            <a:tailEnd/>
          </a:ln>
        </p:spPr>
        <p:txBody>
          <a:bodyPr wrap="none">
            <a:spAutoFit/>
          </a:bodyPr>
          <a:lstStyle/>
          <a:p>
            <a:r>
              <a:rPr lang="en-US" sz="2000" dirty="0"/>
              <a:t>Population</a:t>
            </a:r>
          </a:p>
        </p:txBody>
      </p:sp>
      <p:sp>
        <p:nvSpPr>
          <p:cNvPr id="52235" name="TextBox 20"/>
          <p:cNvSpPr txBox="1">
            <a:spLocks noChangeArrowheads="1"/>
          </p:cNvSpPr>
          <p:nvPr/>
        </p:nvSpPr>
        <p:spPr bwMode="auto">
          <a:xfrm>
            <a:off x="2895600" y="5181599"/>
            <a:ext cx="3054824" cy="707886"/>
          </a:xfrm>
          <a:prstGeom prst="rect">
            <a:avLst/>
          </a:prstGeom>
          <a:noFill/>
          <a:ln w="9525">
            <a:noFill/>
            <a:miter lim="800000"/>
            <a:headEnd/>
            <a:tailEnd/>
          </a:ln>
        </p:spPr>
        <p:txBody>
          <a:bodyPr wrap="square">
            <a:spAutoFit/>
          </a:bodyPr>
          <a:lstStyle/>
          <a:p>
            <a:r>
              <a:rPr lang="en-US" sz="2000" dirty="0"/>
              <a:t>Completely Randomized</a:t>
            </a:r>
          </a:p>
          <a:p>
            <a:r>
              <a:rPr lang="en-US" sz="2000" dirty="0"/>
              <a:t>Initial Assignment</a:t>
            </a:r>
          </a:p>
        </p:txBody>
      </p:sp>
      <p:sp>
        <p:nvSpPr>
          <p:cNvPr id="52236" name="Rectangle 23"/>
          <p:cNvSpPr>
            <a:spLocks noChangeArrowheads="1"/>
          </p:cNvSpPr>
          <p:nvPr/>
        </p:nvSpPr>
        <p:spPr bwMode="auto">
          <a:xfrm>
            <a:off x="6096000" y="5181600"/>
            <a:ext cx="2514600" cy="707886"/>
          </a:xfrm>
          <a:prstGeom prst="rect">
            <a:avLst/>
          </a:prstGeom>
          <a:noFill/>
          <a:ln w="9525">
            <a:noFill/>
            <a:miter lim="800000"/>
            <a:headEnd/>
            <a:tailEnd/>
          </a:ln>
        </p:spPr>
        <p:txBody>
          <a:bodyPr>
            <a:spAutoFit/>
          </a:bodyPr>
          <a:lstStyle/>
          <a:p>
            <a:r>
              <a:rPr lang="en-US" sz="2000" dirty="0"/>
              <a:t>After volunteer selection or attrition</a:t>
            </a:r>
          </a:p>
        </p:txBody>
      </p:sp>
      <p:sp>
        <p:nvSpPr>
          <p:cNvPr id="25" name="Right Arrow 24"/>
          <p:cNvSpPr/>
          <p:nvPr/>
        </p:nvSpPr>
        <p:spPr>
          <a:xfrm>
            <a:off x="2321257" y="5511421"/>
            <a:ext cx="457200" cy="3048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Right Arrow 25"/>
          <p:cNvSpPr/>
          <p:nvPr/>
        </p:nvSpPr>
        <p:spPr>
          <a:xfrm>
            <a:off x="5589896" y="5484125"/>
            <a:ext cx="457200" cy="3048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p:cNvSpPr>
            <a:spLocks noGrp="1"/>
          </p:cNvSpPr>
          <p:nvPr>
            <p:ph type="title"/>
          </p:nvPr>
        </p:nvSpPr>
        <p:spPr/>
        <p:txBody>
          <a:bodyPr/>
          <a:lstStyle/>
          <a:p>
            <a:r>
              <a:rPr lang="en-US" dirty="0" smtClean="0"/>
              <a:t>A solution – non equivalent control groups</a:t>
            </a:r>
          </a:p>
        </p:txBody>
      </p:sp>
      <p:sp>
        <p:nvSpPr>
          <p:cNvPr id="53250" name="Content Placeholder 3"/>
          <p:cNvSpPr>
            <a:spLocks noGrp="1"/>
          </p:cNvSpPr>
          <p:nvPr>
            <p:ph sz="half" idx="2"/>
          </p:nvPr>
        </p:nvSpPr>
        <p:spPr>
          <a:xfrm>
            <a:off x="4648200" y="968992"/>
            <a:ext cx="4038600" cy="5157172"/>
          </a:xfrm>
        </p:spPr>
        <p:txBody>
          <a:bodyPr/>
          <a:lstStyle/>
          <a:p>
            <a:r>
              <a:rPr lang="en-US" sz="2300" dirty="0" smtClean="0"/>
              <a:t>Select a control group by identifying members from the population or initial control group </a:t>
            </a:r>
            <a:r>
              <a:rPr lang="en-US" sz="2300" i="1" u="sng" dirty="0" smtClean="0"/>
              <a:t>that are as similar as possible </a:t>
            </a:r>
            <a:r>
              <a:rPr lang="en-US" sz="2300" dirty="0" smtClean="0"/>
              <a:t>to </a:t>
            </a:r>
            <a:r>
              <a:rPr lang="en-US" sz="2300" dirty="0" smtClean="0"/>
              <a:t>those in the </a:t>
            </a:r>
            <a:r>
              <a:rPr lang="en-US" sz="2300" dirty="0" smtClean="0"/>
              <a:t>treatment</a:t>
            </a:r>
          </a:p>
          <a:p>
            <a:r>
              <a:rPr lang="en-US" sz="2300" dirty="0" smtClean="0"/>
              <a:t>Intuitively attractive but risky -- you can never really know if your match </a:t>
            </a:r>
            <a:r>
              <a:rPr lang="en-US" sz="2300" dirty="0" smtClean="0"/>
              <a:t>worked – best efforts usually aren’t sufficient</a:t>
            </a:r>
          </a:p>
          <a:p>
            <a:r>
              <a:rPr lang="en-US" sz="2300" dirty="0" smtClean="0"/>
              <a:t>Lots </a:t>
            </a:r>
            <a:r>
              <a:rPr lang="en-US" sz="2300" dirty="0" smtClean="0"/>
              <a:t>of techniques fall under the heading of matching</a:t>
            </a:r>
          </a:p>
          <a:p>
            <a:pPr lvl="1"/>
            <a:r>
              <a:rPr lang="en-US" sz="1900" dirty="0" smtClean="0"/>
              <a:t>Propensity score matching</a:t>
            </a:r>
          </a:p>
          <a:p>
            <a:pPr lvl="1"/>
            <a:r>
              <a:rPr lang="en-US" sz="1900" dirty="0" smtClean="0"/>
              <a:t>Intention matching</a:t>
            </a:r>
            <a:endParaRPr lang="en-US" sz="1900" dirty="0" smtClean="0"/>
          </a:p>
          <a:p>
            <a:pPr lvl="1"/>
            <a:endParaRPr lang="en-US" dirty="0" smtClean="0"/>
          </a:p>
          <a:p>
            <a:endParaRPr lang="en-US" dirty="0" smtClean="0"/>
          </a:p>
        </p:txBody>
      </p:sp>
      <p:graphicFrame>
        <p:nvGraphicFramePr>
          <p:cNvPr id="7" name="Chart 6"/>
          <p:cNvGraphicFramePr/>
          <p:nvPr/>
        </p:nvGraphicFramePr>
        <p:xfrm>
          <a:off x="228600" y="2514600"/>
          <a:ext cx="2171922" cy="197496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p:cNvGraphicFramePr/>
          <p:nvPr/>
        </p:nvGraphicFramePr>
        <p:xfrm>
          <a:off x="2286000" y="1447800"/>
          <a:ext cx="1555394" cy="1447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Chart 11"/>
          <p:cNvGraphicFramePr/>
          <p:nvPr/>
        </p:nvGraphicFramePr>
        <p:xfrm>
          <a:off x="2286000" y="3962400"/>
          <a:ext cx="1828800" cy="1600200"/>
        </p:xfrm>
        <a:graphic>
          <a:graphicData uri="http://schemas.openxmlformats.org/drawingml/2006/chart">
            <c:chart xmlns:c="http://schemas.openxmlformats.org/drawingml/2006/chart" xmlns:r="http://schemas.openxmlformats.org/officeDocument/2006/relationships" r:id="rId4"/>
          </a:graphicData>
        </a:graphic>
      </p:graphicFrame>
      <p:sp>
        <p:nvSpPr>
          <p:cNvPr id="53254" name="TextBox 12"/>
          <p:cNvSpPr txBox="1">
            <a:spLocks noChangeArrowheads="1"/>
          </p:cNvSpPr>
          <p:nvPr/>
        </p:nvSpPr>
        <p:spPr bwMode="auto">
          <a:xfrm>
            <a:off x="1066800" y="2438400"/>
            <a:ext cx="928688" cy="369888"/>
          </a:xfrm>
          <a:prstGeom prst="rect">
            <a:avLst/>
          </a:prstGeom>
          <a:noFill/>
          <a:ln w="9525">
            <a:noFill/>
            <a:miter lim="800000"/>
            <a:headEnd/>
            <a:tailEnd/>
          </a:ln>
        </p:spPr>
        <p:txBody>
          <a:bodyPr wrap="none">
            <a:spAutoFit/>
          </a:bodyPr>
          <a:lstStyle/>
          <a:p>
            <a:r>
              <a:rPr lang="en-US"/>
              <a:t>Control</a:t>
            </a:r>
          </a:p>
        </p:txBody>
      </p:sp>
      <p:sp>
        <p:nvSpPr>
          <p:cNvPr id="53255" name="Rectangle 13"/>
          <p:cNvSpPr>
            <a:spLocks noChangeArrowheads="1"/>
          </p:cNvSpPr>
          <p:nvPr/>
        </p:nvSpPr>
        <p:spPr bwMode="auto">
          <a:xfrm>
            <a:off x="3276600" y="1295400"/>
            <a:ext cx="1342162" cy="400110"/>
          </a:xfrm>
          <a:prstGeom prst="rect">
            <a:avLst/>
          </a:prstGeom>
          <a:noFill/>
          <a:ln w="9525">
            <a:noFill/>
            <a:miter lim="800000"/>
            <a:headEnd/>
            <a:tailEnd/>
          </a:ln>
        </p:spPr>
        <p:txBody>
          <a:bodyPr wrap="none">
            <a:spAutoFit/>
          </a:bodyPr>
          <a:lstStyle/>
          <a:p>
            <a:r>
              <a:rPr lang="en-US" sz="2000" dirty="0"/>
              <a:t>Treatment</a:t>
            </a:r>
          </a:p>
        </p:txBody>
      </p:sp>
      <p:sp>
        <p:nvSpPr>
          <p:cNvPr id="53256" name="Rectangle 14"/>
          <p:cNvSpPr>
            <a:spLocks noChangeArrowheads="1"/>
          </p:cNvSpPr>
          <p:nvPr/>
        </p:nvSpPr>
        <p:spPr bwMode="auto">
          <a:xfrm>
            <a:off x="3200400" y="3581400"/>
            <a:ext cx="1268552" cy="707886"/>
          </a:xfrm>
          <a:prstGeom prst="rect">
            <a:avLst/>
          </a:prstGeom>
          <a:noFill/>
          <a:ln w="9525">
            <a:noFill/>
            <a:miter lim="800000"/>
            <a:headEnd/>
            <a:tailEnd/>
          </a:ln>
        </p:spPr>
        <p:txBody>
          <a:bodyPr wrap="none">
            <a:spAutoFit/>
          </a:bodyPr>
          <a:lstStyle/>
          <a:p>
            <a:r>
              <a:rPr lang="en-US" sz="2000" dirty="0"/>
              <a:t>Volunteer</a:t>
            </a:r>
          </a:p>
          <a:p>
            <a:r>
              <a:rPr lang="en-US" sz="2000" dirty="0"/>
              <a:t>Control</a:t>
            </a:r>
          </a:p>
        </p:txBody>
      </p:sp>
      <p:cxnSp>
        <p:nvCxnSpPr>
          <p:cNvPr id="17" name="Straight Arrow Connector 16"/>
          <p:cNvCxnSpPr/>
          <p:nvPr/>
        </p:nvCxnSpPr>
        <p:spPr>
          <a:xfrm>
            <a:off x="1371600" y="3962400"/>
            <a:ext cx="1219200" cy="762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p:cNvSpPr>
            <a:spLocks noGrp="1"/>
          </p:cNvSpPr>
          <p:nvPr>
            <p:ph type="title"/>
          </p:nvPr>
        </p:nvSpPr>
        <p:spPr>
          <a:xfrm>
            <a:off x="457200" y="274638"/>
            <a:ext cx="8229600" cy="639762"/>
          </a:xfrm>
        </p:spPr>
        <p:txBody>
          <a:bodyPr/>
          <a:lstStyle/>
          <a:p>
            <a:r>
              <a:rPr lang="en-US" smtClean="0">
                <a:latin typeface="Arial" charset="0"/>
                <a:cs typeface="Arial" charset="0"/>
              </a:rPr>
              <a:t>Interrupted Time Series Design</a:t>
            </a:r>
          </a:p>
        </p:txBody>
      </p:sp>
      <p:sp>
        <p:nvSpPr>
          <p:cNvPr id="54274" name="Slide Number Placeholder 3"/>
          <p:cNvSpPr>
            <a:spLocks noGrp="1"/>
          </p:cNvSpPr>
          <p:nvPr>
            <p:ph type="sldNum" sz="quarter" idx="10"/>
          </p:nvPr>
        </p:nvSpPr>
        <p:spPr>
          <a:noFill/>
        </p:spPr>
        <p:txBody>
          <a:bodyPr/>
          <a:lstStyle/>
          <a:p>
            <a:r>
              <a:rPr lang="en-US" smtClean="0"/>
              <a:t>Page </a:t>
            </a:r>
            <a:fld id="{8CCE272B-73E0-4CAC-8679-5BD51C1AAAD5}" type="slidenum">
              <a:rPr lang="en-US" smtClean="0"/>
              <a:pPr/>
              <a:t>18</a:t>
            </a:fld>
            <a:endParaRPr lang="en-US" smtClean="0"/>
          </a:p>
        </p:txBody>
      </p:sp>
      <p:pic>
        <p:nvPicPr>
          <p:cNvPr id="54275" name="Content Placeholder 4"/>
          <p:cNvPicPr>
            <a:picLocks noGrp="1"/>
          </p:cNvPicPr>
          <p:nvPr>
            <p:ph idx="1"/>
          </p:nvPr>
        </p:nvPicPr>
        <p:blipFill>
          <a:blip r:embed="rId2"/>
          <a:srcRect/>
          <a:stretch>
            <a:fillRect/>
          </a:stretch>
        </p:blipFill>
        <p:spPr>
          <a:xfrm>
            <a:off x="457200" y="1447800"/>
            <a:ext cx="3886200" cy="4038600"/>
          </a:xfrm>
          <a:ln w="6350">
            <a:solidFill>
              <a:srgbClr val="000000"/>
            </a:solidFill>
          </a:ln>
        </p:spPr>
      </p:pic>
      <p:sp>
        <p:nvSpPr>
          <p:cNvPr id="6" name="Content Placeholder 3"/>
          <p:cNvSpPr txBox="1">
            <a:spLocks/>
          </p:cNvSpPr>
          <p:nvPr/>
        </p:nvSpPr>
        <p:spPr>
          <a:xfrm>
            <a:off x="4648200" y="990600"/>
            <a:ext cx="4038600" cy="4983163"/>
          </a:xfrm>
          <a:prstGeom prst="rect">
            <a:avLst/>
          </a:prstGeom>
        </p:spPr>
        <p:txBody>
          <a:bodyPr/>
          <a:lstStyle/>
          <a:p>
            <a:pPr marL="342900" indent="-342900" eaLnBrk="0" hangingPunct="0">
              <a:spcBef>
                <a:spcPct val="40000"/>
              </a:spcBef>
              <a:buClr>
                <a:srgbClr val="00596F"/>
              </a:buClr>
              <a:buFont typeface="Wingdings" pitchFamily="2" charset="2"/>
              <a:buChar char="§"/>
              <a:defRPr/>
            </a:pPr>
            <a:r>
              <a:rPr lang="en-US" sz="2400" b="1" kern="0" dirty="0">
                <a:latin typeface="Calibri" pitchFamily="34" charset="0"/>
              </a:rPr>
              <a:t>Repeated measurements taken before and after treatment is administered</a:t>
            </a:r>
          </a:p>
          <a:p>
            <a:pPr marL="342900" indent="-342900" eaLnBrk="0" hangingPunct="0">
              <a:spcBef>
                <a:spcPct val="40000"/>
              </a:spcBef>
              <a:buClr>
                <a:srgbClr val="00596F"/>
              </a:buClr>
              <a:buFont typeface="Wingdings" pitchFamily="2" charset="2"/>
              <a:buChar char="§"/>
              <a:defRPr/>
            </a:pPr>
            <a:r>
              <a:rPr lang="en-US" sz="2400" b="1" kern="0" dirty="0">
                <a:latin typeface="Calibri" pitchFamily="34" charset="0"/>
              </a:rPr>
              <a:t>Knowledge of exact timing of treatment is crucial</a:t>
            </a:r>
          </a:p>
          <a:p>
            <a:pPr marL="342900" indent="-342900" eaLnBrk="0" hangingPunct="0">
              <a:spcBef>
                <a:spcPct val="40000"/>
              </a:spcBef>
              <a:buClr>
                <a:srgbClr val="00596F"/>
              </a:buClr>
              <a:buFont typeface="Wingdings" pitchFamily="2" charset="2"/>
              <a:buChar char="§"/>
              <a:defRPr/>
            </a:pPr>
            <a:r>
              <a:rPr lang="en-US" sz="2400" b="1" i="1" u="sng" kern="0" dirty="0">
                <a:latin typeface="Calibri" pitchFamily="34" charset="0"/>
              </a:rPr>
              <a:t>Control </a:t>
            </a:r>
            <a:r>
              <a:rPr lang="en-US" sz="2400" b="1" kern="0" dirty="0">
                <a:latin typeface="Calibri" pitchFamily="34" charset="0"/>
              </a:rPr>
              <a:t>of timing is better</a:t>
            </a:r>
          </a:p>
          <a:p>
            <a:pPr marL="342900" indent="-342900" eaLnBrk="0" hangingPunct="0">
              <a:spcBef>
                <a:spcPct val="40000"/>
              </a:spcBef>
              <a:buClr>
                <a:srgbClr val="00596F"/>
              </a:buClr>
              <a:buFont typeface="Wingdings" pitchFamily="2" charset="2"/>
              <a:buChar char="§"/>
              <a:defRPr/>
            </a:pPr>
            <a:r>
              <a:rPr lang="en-US" sz="2400" b="1" kern="0" dirty="0">
                <a:latin typeface="Calibri" pitchFamily="34" charset="0"/>
              </a:rPr>
              <a:t>Time series must be long enough to observe difference</a:t>
            </a:r>
          </a:p>
          <a:p>
            <a:pPr marL="342900" indent="-342900" eaLnBrk="0" hangingPunct="0">
              <a:spcBef>
                <a:spcPct val="40000"/>
              </a:spcBef>
              <a:buClr>
                <a:srgbClr val="00596F"/>
              </a:buClr>
              <a:buFont typeface="Wingdings" pitchFamily="2" charset="2"/>
              <a:buChar char="§"/>
              <a:defRPr/>
            </a:pPr>
            <a:r>
              <a:rPr lang="en-US" sz="2400" b="1" kern="0" dirty="0">
                <a:latin typeface="Calibri" pitchFamily="34" charset="0"/>
              </a:rPr>
              <a:t>Effect must be large enough to rise above ambient noise</a:t>
            </a:r>
          </a:p>
          <a:p>
            <a:pPr marL="742950" lvl="1" indent="-285750" eaLnBrk="0" hangingPunct="0">
              <a:spcBef>
                <a:spcPct val="30000"/>
              </a:spcBef>
              <a:buClr>
                <a:srgbClr val="00596F"/>
              </a:buClr>
              <a:buFont typeface="Wingdings" pitchFamily="2" charset="2"/>
              <a:buChar char="Ø"/>
              <a:defRPr/>
            </a:pPr>
            <a:endParaRPr lang="en-US" sz="2000" kern="0" dirty="0">
              <a:latin typeface="Calibri" pitchFamily="34" charset="0"/>
            </a:endParaRPr>
          </a:p>
          <a:p>
            <a:pPr marL="342900" indent="-342900" eaLnBrk="0" hangingPunct="0">
              <a:spcBef>
                <a:spcPct val="40000"/>
              </a:spcBef>
              <a:buClr>
                <a:srgbClr val="00596F"/>
              </a:buClr>
              <a:buFont typeface="Wingdings" pitchFamily="2" charset="2"/>
              <a:buChar char="§"/>
              <a:defRPr/>
            </a:pPr>
            <a:endParaRPr lang="en-US" sz="2400" b="1" kern="0" dirty="0">
              <a:latin typeface="Calibri"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Page </a:t>
            </a:r>
            <a:fld id="{6A71998B-6B87-415E-A932-7D4C0B556DB5}" type="slidenum">
              <a:rPr lang="en-US"/>
              <a:pPr/>
              <a:t>1</a:t>
            </a:fld>
            <a:endParaRPr lang="en-US"/>
          </a:p>
        </p:txBody>
      </p:sp>
      <p:sp>
        <p:nvSpPr>
          <p:cNvPr id="987138" name="Rectangle 2"/>
          <p:cNvSpPr>
            <a:spLocks noGrp="1" noChangeArrowheads="1"/>
          </p:cNvSpPr>
          <p:nvPr>
            <p:ph type="title"/>
          </p:nvPr>
        </p:nvSpPr>
        <p:spPr/>
        <p:txBody>
          <a:bodyPr/>
          <a:lstStyle/>
          <a:p>
            <a:r>
              <a:rPr lang="en-US" dirty="0"/>
              <a:t>What’s the big deal about experiments?</a:t>
            </a:r>
          </a:p>
        </p:txBody>
      </p:sp>
      <p:sp>
        <p:nvSpPr>
          <p:cNvPr id="987139" name="Rectangle 3"/>
          <p:cNvSpPr>
            <a:spLocks noGrp="1" noChangeArrowheads="1"/>
          </p:cNvSpPr>
          <p:nvPr>
            <p:ph type="body" idx="1"/>
          </p:nvPr>
        </p:nvSpPr>
        <p:spPr>
          <a:xfrm>
            <a:off x="457200" y="887104"/>
            <a:ext cx="8229600" cy="5254389"/>
          </a:xfrm>
        </p:spPr>
        <p:txBody>
          <a:bodyPr/>
          <a:lstStyle/>
          <a:p>
            <a:pPr>
              <a:lnSpc>
                <a:spcPct val="75000"/>
              </a:lnSpc>
            </a:pPr>
            <a:r>
              <a:rPr lang="en-US" sz="2200" dirty="0" smtClean="0"/>
              <a:t>In order to get maximum performance out of energy efficiency programs we need foster innovation in their development and management.  To do this we need to </a:t>
            </a:r>
            <a:r>
              <a:rPr lang="en-US" sz="2200" i="1" u="sng" dirty="0" smtClean="0"/>
              <a:t>test</a:t>
            </a:r>
            <a:r>
              <a:rPr lang="en-US" sz="2200" i="1" dirty="0" smtClean="0"/>
              <a:t> </a:t>
            </a:r>
            <a:r>
              <a:rPr lang="en-US" sz="2200" dirty="0" smtClean="0"/>
              <a:t>program design alternatives</a:t>
            </a:r>
            <a:r>
              <a:rPr lang="en-US" sz="2200" i="1" dirty="0" smtClean="0"/>
              <a:t> </a:t>
            </a:r>
            <a:r>
              <a:rPr lang="en-US" sz="2200" i="1" u="sng" dirty="0" smtClean="0"/>
              <a:t>and learn </a:t>
            </a:r>
            <a:r>
              <a:rPr lang="en-US" sz="2200" dirty="0" smtClean="0"/>
              <a:t>what works and what doesn’t.</a:t>
            </a:r>
            <a:endParaRPr lang="en-US" sz="2200" dirty="0" smtClean="0"/>
          </a:p>
          <a:p>
            <a:pPr>
              <a:lnSpc>
                <a:spcPct val="75000"/>
              </a:lnSpc>
            </a:pPr>
            <a:r>
              <a:rPr lang="en-US" sz="2200" dirty="0" smtClean="0"/>
              <a:t>Experiments </a:t>
            </a:r>
            <a:r>
              <a:rPr lang="en-US" sz="2200" dirty="0"/>
              <a:t>provide a basis for </a:t>
            </a:r>
            <a:r>
              <a:rPr lang="en-US" sz="2200" u="sng" dirty="0"/>
              <a:t>conclusively</a:t>
            </a:r>
            <a:r>
              <a:rPr lang="en-US" sz="2200" dirty="0"/>
              <a:t> determining whether </a:t>
            </a:r>
            <a:r>
              <a:rPr lang="en-US" sz="2200" dirty="0" smtClean="0"/>
              <a:t>different elements of program designs are working; and, if not why not.</a:t>
            </a:r>
            <a:endParaRPr lang="en-US" sz="2200" dirty="0"/>
          </a:p>
          <a:p>
            <a:pPr>
              <a:lnSpc>
                <a:spcPct val="90000"/>
              </a:lnSpc>
            </a:pPr>
            <a:r>
              <a:rPr lang="en-US" sz="2200" dirty="0" smtClean="0"/>
              <a:t>Experiments can be used to improve the performance of energy efficiency programs in two ways:</a:t>
            </a:r>
          </a:p>
          <a:p>
            <a:pPr lvl="1">
              <a:lnSpc>
                <a:spcPct val="90000"/>
              </a:lnSpc>
            </a:pPr>
            <a:r>
              <a:rPr lang="en-US" sz="2000" dirty="0" smtClean="0"/>
              <a:t>Program Development</a:t>
            </a:r>
          </a:p>
          <a:p>
            <a:pPr lvl="2">
              <a:lnSpc>
                <a:spcPct val="90000"/>
              </a:lnSpc>
            </a:pPr>
            <a:r>
              <a:rPr lang="en-US" dirty="0" smtClean="0"/>
              <a:t>Rapid tests of emerging program strategies (pricing, incentives, feedback technology, social network marketing, etc.)</a:t>
            </a:r>
          </a:p>
          <a:p>
            <a:pPr lvl="2">
              <a:lnSpc>
                <a:spcPct val="90000"/>
              </a:lnSpc>
            </a:pPr>
            <a:r>
              <a:rPr lang="en-US" dirty="0" smtClean="0"/>
              <a:t>Rapid tests of alternative approaches to marketing (advertising channels, messages, contact protocols etc.</a:t>
            </a:r>
          </a:p>
          <a:p>
            <a:pPr lvl="1">
              <a:lnSpc>
                <a:spcPct val="90000"/>
              </a:lnSpc>
            </a:pPr>
            <a:r>
              <a:rPr lang="en-US" sz="2000" dirty="0" smtClean="0"/>
              <a:t>Measurement and Evaluation</a:t>
            </a:r>
          </a:p>
          <a:p>
            <a:pPr lvl="2">
              <a:lnSpc>
                <a:spcPct val="90000"/>
              </a:lnSpc>
            </a:pPr>
            <a:r>
              <a:rPr lang="en-US" dirty="0" smtClean="0"/>
              <a:t>Impacts of energy efficiency technologies cannot be axiomatically derived from engineering calculations – technology interacts with user behavior</a:t>
            </a:r>
          </a:p>
          <a:p>
            <a:pPr lvl="2">
              <a:lnSpc>
                <a:spcPct val="90000"/>
              </a:lnSpc>
            </a:pPr>
            <a:r>
              <a:rPr lang="en-US" dirty="0" smtClean="0"/>
              <a:t>Valid measurements of net program impacts  -- taking account of spillover and free-riding</a:t>
            </a:r>
          </a:p>
          <a:p>
            <a:pPr>
              <a:lnSpc>
                <a:spcPct val="90000"/>
              </a:lnSpc>
            </a:pPr>
            <a:endParaRPr lang="en-US" sz="2600"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37BCAED1-4A10-4ED9-BE01-FE95C6F9622F}" type="slidenum">
              <a:rPr lang="en-US"/>
              <a:pPr/>
              <a:t>19</a:t>
            </a:fld>
            <a:endParaRPr lang="en-US"/>
          </a:p>
        </p:txBody>
      </p:sp>
      <p:sp>
        <p:nvSpPr>
          <p:cNvPr id="1026052" name="Rectangle 4"/>
          <p:cNvSpPr>
            <a:spLocks noGrp="1" noChangeArrowheads="1"/>
          </p:cNvSpPr>
          <p:nvPr>
            <p:ph type="title"/>
          </p:nvPr>
        </p:nvSpPr>
        <p:spPr>
          <a:xfrm>
            <a:off x="312738" y="2670175"/>
            <a:ext cx="8229600" cy="700088"/>
          </a:xfrm>
        </p:spPr>
        <p:txBody>
          <a:bodyPr/>
          <a:lstStyle/>
          <a:p>
            <a:pPr algn="ctr"/>
            <a:r>
              <a:rPr lang="en-US" sz="2800"/>
              <a:t>Short List of Badly Needed Experimental Programs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Page </a:t>
            </a:r>
            <a:fld id="{B2D629D0-447B-4901-B09A-62F2A554789A}" type="slidenum">
              <a:rPr lang="en-US"/>
              <a:pPr/>
              <a:t>20</a:t>
            </a:fld>
            <a:endParaRPr lang="en-US"/>
          </a:p>
        </p:txBody>
      </p:sp>
      <p:sp>
        <p:nvSpPr>
          <p:cNvPr id="1028098" name="Rectangle 2"/>
          <p:cNvSpPr>
            <a:spLocks noGrp="1" noChangeArrowheads="1"/>
          </p:cNvSpPr>
          <p:nvPr>
            <p:ph type="title"/>
          </p:nvPr>
        </p:nvSpPr>
        <p:spPr/>
        <p:txBody>
          <a:bodyPr/>
          <a:lstStyle/>
          <a:p>
            <a:r>
              <a:rPr lang="en-US"/>
              <a:t>Closing Thoughts on Experimentation</a:t>
            </a:r>
          </a:p>
        </p:txBody>
      </p:sp>
      <p:sp>
        <p:nvSpPr>
          <p:cNvPr id="1028099" name="Rectangle 3"/>
          <p:cNvSpPr>
            <a:spLocks noGrp="1" noChangeArrowheads="1"/>
          </p:cNvSpPr>
          <p:nvPr>
            <p:ph type="body" idx="1"/>
          </p:nvPr>
        </p:nvSpPr>
        <p:spPr>
          <a:xfrm>
            <a:off x="457200" y="1035050"/>
            <a:ext cx="8229600" cy="4775200"/>
          </a:xfrm>
        </p:spPr>
        <p:txBody>
          <a:bodyPr/>
          <a:lstStyle/>
          <a:p>
            <a:pPr>
              <a:lnSpc>
                <a:spcPct val="90000"/>
              </a:lnSpc>
            </a:pPr>
            <a:r>
              <a:rPr lang="en-US"/>
              <a:t>Experimentation can be complicated, expensive and time consuming</a:t>
            </a:r>
          </a:p>
          <a:p>
            <a:pPr>
              <a:lnSpc>
                <a:spcPct val="90000"/>
              </a:lnSpc>
            </a:pPr>
            <a:r>
              <a:rPr lang="en-US"/>
              <a:t>Experiments should not be undertaken without considering the benefits and costs in terms of time and resources</a:t>
            </a:r>
          </a:p>
          <a:p>
            <a:pPr>
              <a:lnSpc>
                <a:spcPct val="90000"/>
              </a:lnSpc>
            </a:pPr>
            <a:r>
              <a:rPr lang="en-US"/>
              <a:t>Everything doesn’t have to be subjected to experimental test – but when we want conclusive answers about whether or not  a given approach causes behavior change, an experiment is probably required</a:t>
            </a:r>
          </a:p>
          <a:p>
            <a:pPr>
              <a:lnSpc>
                <a:spcPct val="90000"/>
              </a:lnSpc>
            </a:pPr>
            <a:r>
              <a:rPr lang="en-US"/>
              <a:t>The key to success in innovation lies not in slavishly applying experimentation to test all possible improvements to programs but in strategically applying experimentation to obtain answers to critical questions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93C3C9AE-66F1-44D9-8335-4565EE7AFBCA}" type="slidenum">
              <a:rPr lang="en-US"/>
              <a:pPr/>
              <a:t>21</a:t>
            </a:fld>
            <a:endParaRPr lang="en-US"/>
          </a:p>
        </p:txBody>
      </p:sp>
      <p:sp>
        <p:nvSpPr>
          <p:cNvPr id="1046532" name="Rectangle 4"/>
          <p:cNvSpPr>
            <a:spLocks noGrp="1" noChangeArrowheads="1"/>
          </p:cNvSpPr>
          <p:nvPr>
            <p:ph type="title"/>
          </p:nvPr>
        </p:nvSpPr>
        <p:spPr>
          <a:xfrm>
            <a:off x="341313" y="2349500"/>
            <a:ext cx="8229600" cy="700088"/>
          </a:xfrm>
        </p:spPr>
        <p:txBody>
          <a:bodyPr/>
          <a:lstStyle/>
          <a:p>
            <a:pPr algn="ctr"/>
            <a:r>
              <a:rPr lang="en-US"/>
              <a:t>Institutional Barriers to Innovation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Page </a:t>
            </a:r>
            <a:fld id="{F9F56BA9-80EC-4102-B82E-EEAB84A69277}" type="slidenum">
              <a:rPr lang="en-US"/>
              <a:pPr/>
              <a:t>22</a:t>
            </a:fld>
            <a:endParaRPr lang="en-US"/>
          </a:p>
        </p:txBody>
      </p:sp>
      <p:sp>
        <p:nvSpPr>
          <p:cNvPr id="1002498" name="Rectangle 2"/>
          <p:cNvSpPr>
            <a:spLocks noGrp="1" noChangeArrowheads="1"/>
          </p:cNvSpPr>
          <p:nvPr>
            <p:ph type="title"/>
          </p:nvPr>
        </p:nvSpPr>
        <p:spPr/>
        <p:txBody>
          <a:bodyPr/>
          <a:lstStyle/>
          <a:p>
            <a:r>
              <a:rPr lang="en-US"/>
              <a:t>Discussion of Institutional Barriers to Innovation</a:t>
            </a:r>
          </a:p>
        </p:txBody>
      </p:sp>
      <p:sp>
        <p:nvSpPr>
          <p:cNvPr id="1002499" name="Rectangle 3"/>
          <p:cNvSpPr>
            <a:spLocks noGrp="1" noChangeArrowheads="1"/>
          </p:cNvSpPr>
          <p:nvPr>
            <p:ph type="body" idx="1"/>
          </p:nvPr>
        </p:nvSpPr>
        <p:spPr>
          <a:xfrm>
            <a:off x="457200" y="904875"/>
            <a:ext cx="8229600" cy="4905375"/>
          </a:xfrm>
        </p:spPr>
        <p:txBody>
          <a:bodyPr/>
          <a:lstStyle/>
          <a:p>
            <a:r>
              <a:rPr lang="en-US" dirty="0"/>
              <a:t>Some aspects of regulatory environment do not foster innovation in development of energy efficiency programs</a:t>
            </a:r>
          </a:p>
          <a:p>
            <a:pPr lvl="1"/>
            <a:r>
              <a:rPr lang="en-US" dirty="0"/>
              <a:t>By design, responsibility for energy efficiency R&amp;D rests with CEC’s PIER </a:t>
            </a:r>
            <a:r>
              <a:rPr lang="en-US" u="sng" dirty="0"/>
              <a:t>not</a:t>
            </a:r>
            <a:r>
              <a:rPr lang="en-US" dirty="0"/>
              <a:t> with utilities</a:t>
            </a:r>
          </a:p>
          <a:p>
            <a:pPr lvl="1"/>
            <a:r>
              <a:rPr lang="en-US" dirty="0"/>
              <a:t>PIER has been focused almost exclusively on R&amp;D related to technology with </a:t>
            </a:r>
            <a:r>
              <a:rPr lang="en-US" u="sng" dirty="0"/>
              <a:t>very little effort</a:t>
            </a:r>
            <a:r>
              <a:rPr lang="en-US" dirty="0"/>
              <a:t> focused on </a:t>
            </a:r>
            <a:r>
              <a:rPr lang="en-US" dirty="0" smtClean="0"/>
              <a:t>EE program development</a:t>
            </a:r>
            <a:endParaRPr lang="en-US" dirty="0"/>
          </a:p>
          <a:p>
            <a:pPr lvl="1"/>
            <a:r>
              <a:rPr lang="en-US" dirty="0"/>
              <a:t>Utilities are paid for achieving energy savings in the short run and R&amp;D penalizes economic performance of utilities in the short run – adds to cost of programs – this discourages investment in R&amp;D</a:t>
            </a:r>
          </a:p>
          <a:p>
            <a:pPr lvl="1"/>
            <a:r>
              <a:rPr lang="en-US" dirty="0"/>
              <a:t>Except for relatively small resources dedicated to concept development and testing, utilities set aside few resources for R&amp;D for improving long-run program </a:t>
            </a:r>
            <a:r>
              <a:rPr lang="en-US" dirty="0" smtClean="0"/>
              <a:t>performance</a:t>
            </a:r>
            <a:endParaRPr lang="en-US" dirty="0"/>
          </a:p>
          <a:p>
            <a:pPr lvl="1"/>
            <a:r>
              <a:rPr lang="en-US" dirty="0"/>
              <a:t>EM&amp;V is principally focused on verifying savings and program management activities and not on program development per se – purpose is not R&amp;D but accounting and management</a:t>
            </a:r>
          </a:p>
          <a:p>
            <a:pPr lvl="1"/>
            <a:r>
              <a:rPr lang="en-US" dirty="0"/>
              <a:t>Recent conflicts over realized savings provide strong evidence of the seriousness of these problems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Page </a:t>
            </a:r>
            <a:fld id="{45F1A073-35F1-40FD-A0D8-8ABC67052251}" type="slidenum">
              <a:rPr lang="en-US"/>
              <a:pPr/>
              <a:t>23</a:t>
            </a:fld>
            <a:endParaRPr lang="en-US"/>
          </a:p>
        </p:txBody>
      </p:sp>
      <p:sp>
        <p:nvSpPr>
          <p:cNvPr id="1049602" name="Rectangle 2"/>
          <p:cNvSpPr>
            <a:spLocks noGrp="1" noChangeArrowheads="1"/>
          </p:cNvSpPr>
          <p:nvPr>
            <p:ph type="title"/>
          </p:nvPr>
        </p:nvSpPr>
        <p:spPr/>
        <p:txBody>
          <a:bodyPr/>
          <a:lstStyle/>
          <a:p>
            <a:r>
              <a:rPr lang="en-US"/>
              <a:t>Discussion of Institutional Barriers to Innovation</a:t>
            </a:r>
          </a:p>
        </p:txBody>
      </p:sp>
      <p:sp>
        <p:nvSpPr>
          <p:cNvPr id="1049603" name="Rectangle 3"/>
          <p:cNvSpPr>
            <a:spLocks noGrp="1" noChangeArrowheads="1"/>
          </p:cNvSpPr>
          <p:nvPr>
            <p:ph type="body" idx="1"/>
          </p:nvPr>
        </p:nvSpPr>
        <p:spPr>
          <a:xfrm>
            <a:off x="457200" y="904875"/>
            <a:ext cx="8229600" cy="4905375"/>
          </a:xfrm>
        </p:spPr>
        <p:txBody>
          <a:bodyPr/>
          <a:lstStyle/>
          <a:p>
            <a:r>
              <a:rPr lang="en-US"/>
              <a:t>To overcome aforementioned barriers</a:t>
            </a:r>
          </a:p>
          <a:p>
            <a:pPr lvl="1"/>
            <a:r>
              <a:rPr lang="en-US" sz="2200"/>
              <a:t>Overhaul regulatory apparatus so that utilities are provided with funding </a:t>
            </a:r>
            <a:r>
              <a:rPr lang="en-US" sz="2200" u="sng"/>
              <a:t>specifically</a:t>
            </a:r>
            <a:r>
              <a:rPr lang="en-US" sz="2200"/>
              <a:t> earmarked for R&amp;D designed to develop energy efficiency program improvements based on behavior change</a:t>
            </a:r>
          </a:p>
          <a:p>
            <a:pPr lvl="1"/>
            <a:r>
              <a:rPr lang="en-US" sz="2200"/>
              <a:t>Develop a framework within which utilities and regulatory staff can come to agreement on reasonable short-term and long-term R&amp;D objectives as well as appropriate research protocols to be applied to answer specific types of questions</a:t>
            </a:r>
          </a:p>
          <a:p>
            <a:pPr lvl="1"/>
            <a:r>
              <a:rPr lang="en-US" sz="2200"/>
              <a:t>Closely monitor utility performance in achieving R&amp;D objectives including development of organizational capability to efficiently bring new products and services to market</a:t>
            </a:r>
          </a:p>
          <a:p>
            <a:pPr lvl="1"/>
            <a:r>
              <a:rPr lang="en-US" sz="2200"/>
              <a:t>Reorganize regulatory staff as necessary to allow them to oversee the work of utilities in designing and bringing new energy efficiency programs, based on behavior change, to market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Page </a:t>
            </a:r>
            <a:fld id="{1DA6C9A6-37EA-45A9-92FD-D3FDF7C00E39}" type="slidenum">
              <a:rPr lang="en-US"/>
              <a:pPr/>
              <a:t>24</a:t>
            </a:fld>
            <a:endParaRPr lang="en-US"/>
          </a:p>
        </p:txBody>
      </p:sp>
      <p:sp>
        <p:nvSpPr>
          <p:cNvPr id="1051650" name="Rectangle 2"/>
          <p:cNvSpPr>
            <a:spLocks noGrp="1" noChangeArrowheads="1"/>
          </p:cNvSpPr>
          <p:nvPr>
            <p:ph type="title"/>
          </p:nvPr>
        </p:nvSpPr>
        <p:spPr>
          <a:xfrm>
            <a:off x="457200" y="246063"/>
            <a:ext cx="8229600" cy="1241543"/>
          </a:xfrm>
        </p:spPr>
        <p:txBody>
          <a:bodyPr/>
          <a:lstStyle/>
          <a:p>
            <a:r>
              <a:rPr lang="en-US" sz="1600" dirty="0"/>
              <a:t/>
            </a:r>
            <a:br>
              <a:rPr lang="en-US" sz="1600" dirty="0"/>
            </a:br>
            <a:r>
              <a:rPr lang="en-US" sz="2800" dirty="0" smtClean="0">
                <a:solidFill>
                  <a:srgbClr val="006699"/>
                </a:solidFill>
                <a:effectLst>
                  <a:outerShdw blurRad="38100" dist="38100" dir="2700000" algn="tl">
                    <a:srgbClr val="C0C0C0"/>
                  </a:outerShdw>
                </a:effectLst>
              </a:rPr>
              <a:t> Experimentation and Energy Efficiency Workshop </a:t>
            </a:r>
            <a:r>
              <a:rPr lang="en-US" sz="2800" dirty="0"/>
              <a:t/>
            </a:r>
            <a:br>
              <a:rPr lang="en-US" sz="2800" dirty="0"/>
            </a:br>
            <a:r>
              <a:rPr lang="en-US" sz="2800" dirty="0"/>
              <a:t>For any questions, feel free to contact</a:t>
            </a:r>
          </a:p>
        </p:txBody>
      </p:sp>
      <p:sp>
        <p:nvSpPr>
          <p:cNvPr id="1051651" name="Rectangle 3"/>
          <p:cNvSpPr>
            <a:spLocks noGrp="1" noChangeArrowheads="1"/>
          </p:cNvSpPr>
          <p:nvPr>
            <p:ph type="body" idx="1"/>
          </p:nvPr>
        </p:nvSpPr>
        <p:spPr>
          <a:xfrm>
            <a:off x="457200" y="1271588"/>
            <a:ext cx="8229600" cy="4267200"/>
          </a:xfrm>
        </p:spPr>
        <p:txBody>
          <a:bodyPr/>
          <a:lstStyle/>
          <a:p>
            <a:pPr>
              <a:buFont typeface="Wingdings" pitchFamily="2" charset="2"/>
              <a:buNone/>
            </a:pPr>
            <a:endParaRPr lang="en-US" dirty="0"/>
          </a:p>
          <a:p>
            <a:pPr algn="ctr">
              <a:lnSpc>
                <a:spcPct val="85000"/>
              </a:lnSpc>
              <a:spcBef>
                <a:spcPct val="0"/>
              </a:spcBef>
              <a:buFont typeface="Wingdings" pitchFamily="2" charset="2"/>
              <a:buNone/>
            </a:pPr>
            <a:endParaRPr lang="en-US" sz="1800" dirty="0"/>
          </a:p>
          <a:p>
            <a:pPr algn="ctr">
              <a:lnSpc>
                <a:spcPct val="85000"/>
              </a:lnSpc>
              <a:spcBef>
                <a:spcPct val="0"/>
              </a:spcBef>
              <a:buFont typeface="Wingdings" pitchFamily="2" charset="2"/>
              <a:buNone/>
            </a:pPr>
            <a:endParaRPr lang="en-US" sz="1800" dirty="0"/>
          </a:p>
          <a:p>
            <a:pPr algn="ctr">
              <a:lnSpc>
                <a:spcPct val="85000"/>
              </a:lnSpc>
              <a:spcBef>
                <a:spcPct val="0"/>
              </a:spcBef>
              <a:buFont typeface="Wingdings" pitchFamily="2" charset="2"/>
              <a:buNone/>
            </a:pPr>
            <a:endParaRPr lang="en-US" sz="1800" dirty="0"/>
          </a:p>
          <a:p>
            <a:pPr algn="ctr">
              <a:lnSpc>
                <a:spcPct val="85000"/>
              </a:lnSpc>
              <a:spcBef>
                <a:spcPct val="0"/>
              </a:spcBef>
              <a:buFont typeface="Wingdings" pitchFamily="2" charset="2"/>
              <a:buNone/>
            </a:pPr>
            <a:r>
              <a:rPr lang="en-US" sz="1800" dirty="0"/>
              <a:t>Michael J. Sullivan, Ph.D.</a:t>
            </a:r>
          </a:p>
          <a:p>
            <a:pPr algn="ctr">
              <a:lnSpc>
                <a:spcPct val="85000"/>
              </a:lnSpc>
              <a:spcBef>
                <a:spcPct val="0"/>
              </a:spcBef>
              <a:buFont typeface="Wingdings" pitchFamily="2" charset="2"/>
              <a:buNone/>
            </a:pPr>
            <a:endParaRPr lang="en-US" sz="1800" dirty="0"/>
          </a:p>
          <a:p>
            <a:pPr algn="ctr">
              <a:lnSpc>
                <a:spcPct val="85000"/>
              </a:lnSpc>
              <a:spcBef>
                <a:spcPct val="0"/>
              </a:spcBef>
              <a:buFont typeface="Wingdings" pitchFamily="2" charset="2"/>
              <a:buNone/>
            </a:pPr>
            <a:r>
              <a:rPr lang="en-US" sz="1800" dirty="0"/>
              <a:t>Freeman, Sullivan &amp; Co.</a:t>
            </a:r>
          </a:p>
          <a:p>
            <a:pPr algn="ctr">
              <a:lnSpc>
                <a:spcPct val="85000"/>
              </a:lnSpc>
              <a:spcBef>
                <a:spcPct val="0"/>
              </a:spcBef>
              <a:buFont typeface="Wingdings" pitchFamily="2" charset="2"/>
              <a:buNone/>
            </a:pPr>
            <a:r>
              <a:rPr lang="en-US" sz="1800" dirty="0">
                <a:solidFill>
                  <a:srgbClr val="006699"/>
                </a:solidFill>
              </a:rPr>
              <a:t>101 Montgomery Street 15</a:t>
            </a:r>
            <a:r>
              <a:rPr lang="en-US" sz="1800" baseline="30000" dirty="0">
                <a:solidFill>
                  <a:srgbClr val="006699"/>
                </a:solidFill>
              </a:rPr>
              <a:t>th</a:t>
            </a:r>
            <a:r>
              <a:rPr lang="en-US" sz="1800" dirty="0">
                <a:solidFill>
                  <a:srgbClr val="006699"/>
                </a:solidFill>
              </a:rPr>
              <a:t> Floor, San Francisco, CA 94104</a:t>
            </a:r>
          </a:p>
          <a:p>
            <a:pPr algn="ctr">
              <a:lnSpc>
                <a:spcPct val="85000"/>
              </a:lnSpc>
              <a:spcBef>
                <a:spcPct val="0"/>
              </a:spcBef>
              <a:buFont typeface="Wingdings" pitchFamily="2" charset="2"/>
              <a:buNone/>
            </a:pPr>
            <a:r>
              <a:rPr lang="en-US" sz="1800" dirty="0"/>
              <a:t>michaelsullivan@fscgroup.com</a:t>
            </a:r>
          </a:p>
          <a:p>
            <a:pPr algn="ctr">
              <a:lnSpc>
                <a:spcPct val="85000"/>
              </a:lnSpc>
              <a:spcBef>
                <a:spcPct val="0"/>
              </a:spcBef>
              <a:buFont typeface="Wingdings" pitchFamily="2" charset="2"/>
              <a:buNone/>
            </a:pPr>
            <a:r>
              <a:rPr lang="en-US" sz="1800" dirty="0"/>
              <a:t>415.777.0707</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Short list of important experimental topics</a:t>
            </a:r>
            <a:endParaRPr lang="en-US" dirty="0"/>
          </a:p>
        </p:txBody>
      </p:sp>
      <p:sp>
        <p:nvSpPr>
          <p:cNvPr id="3" name="Text Placeholder 2"/>
          <p:cNvSpPr>
            <a:spLocks noGrp="1"/>
          </p:cNvSpPr>
          <p:nvPr>
            <p:ph type="body" idx="1"/>
          </p:nvPr>
        </p:nvSpPr>
        <p:spPr/>
        <p:txBody>
          <a:bodyPr/>
          <a:lstStyle/>
          <a:p>
            <a:r>
              <a:rPr lang="en-US" dirty="0" smtClean="0"/>
              <a:t>Appendix</a:t>
            </a:r>
            <a:endParaRPr lang="en-US" dirty="0"/>
          </a:p>
        </p:txBody>
      </p:sp>
      <p:sp>
        <p:nvSpPr>
          <p:cNvPr id="4" name="Slide Number Placeholder 3"/>
          <p:cNvSpPr>
            <a:spLocks noGrp="1"/>
          </p:cNvSpPr>
          <p:nvPr>
            <p:ph type="sldNum" sz="quarter" idx="10"/>
          </p:nvPr>
        </p:nvSpPr>
        <p:spPr/>
        <p:txBody>
          <a:bodyPr/>
          <a:lstStyle/>
          <a:p>
            <a:r>
              <a:rPr lang="en-US" smtClean="0"/>
              <a:t>Page </a:t>
            </a:r>
            <a:fld id="{C7B3B161-63BF-4632-BA6C-E6034F23E484}" type="slidenum">
              <a:rPr lang="en-US" smtClean="0"/>
              <a:pPr/>
              <a:t>25</a:t>
            </a:fld>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Page </a:t>
            </a:r>
            <a:fld id="{E4B4BC9B-FE2F-4FE5-AA4A-11F3498983A4}" type="slidenum">
              <a:rPr lang="en-US"/>
              <a:pPr/>
              <a:t>26</a:t>
            </a:fld>
            <a:endParaRPr lang="en-US"/>
          </a:p>
        </p:txBody>
      </p:sp>
      <p:sp>
        <p:nvSpPr>
          <p:cNvPr id="1000450" name="Rectangle 2"/>
          <p:cNvSpPr>
            <a:spLocks noGrp="1" noChangeArrowheads="1"/>
          </p:cNvSpPr>
          <p:nvPr>
            <p:ph type="title"/>
          </p:nvPr>
        </p:nvSpPr>
        <p:spPr/>
        <p:txBody>
          <a:bodyPr/>
          <a:lstStyle/>
          <a:p>
            <a:r>
              <a:rPr lang="en-US"/>
              <a:t>Badly Needed Experimental Programs – Feedback</a:t>
            </a:r>
          </a:p>
        </p:txBody>
      </p:sp>
      <p:sp>
        <p:nvSpPr>
          <p:cNvPr id="1000451" name="Rectangle 3"/>
          <p:cNvSpPr>
            <a:spLocks noGrp="1" noChangeArrowheads="1"/>
          </p:cNvSpPr>
          <p:nvPr>
            <p:ph type="body" idx="1"/>
          </p:nvPr>
        </p:nvSpPr>
        <p:spPr>
          <a:xfrm>
            <a:off x="457200" y="1006475"/>
            <a:ext cx="8229600" cy="4803775"/>
          </a:xfrm>
        </p:spPr>
        <p:txBody>
          <a:bodyPr/>
          <a:lstStyle/>
          <a:p>
            <a:pPr>
              <a:lnSpc>
                <a:spcPct val="80000"/>
              </a:lnSpc>
            </a:pPr>
            <a:r>
              <a:rPr lang="en-US" sz="1800"/>
              <a:t>Research carried out over the past 20 years indicates that feedback provided in a variety of ways can significantly lower energy consumption – results from prior studies range from 0% to 20%</a:t>
            </a:r>
          </a:p>
          <a:p>
            <a:pPr>
              <a:lnSpc>
                <a:spcPct val="80000"/>
              </a:lnSpc>
            </a:pPr>
            <a:r>
              <a:rPr lang="en-US" sz="1800"/>
              <a:t>Causes of change in energy use are not well understood</a:t>
            </a:r>
          </a:p>
          <a:p>
            <a:pPr>
              <a:lnSpc>
                <a:spcPct val="80000"/>
              </a:lnSpc>
            </a:pPr>
            <a:r>
              <a:rPr lang="en-US" sz="1800"/>
              <a:t>Results from these studies are </a:t>
            </a:r>
            <a:r>
              <a:rPr lang="en-US" sz="1800" u="sng"/>
              <a:t>suggestive but far from conclusive</a:t>
            </a:r>
            <a:r>
              <a:rPr lang="en-US" sz="1800"/>
              <a:t> because they typically have been carried out as </a:t>
            </a:r>
            <a:r>
              <a:rPr lang="en-US" sz="1800" u="sng"/>
              <a:t>demonstrations rather than experiments</a:t>
            </a:r>
            <a:r>
              <a:rPr lang="en-US" sz="1800"/>
              <a:t> and generally do not operate long enough to measure persistence</a:t>
            </a:r>
          </a:p>
          <a:p>
            <a:pPr>
              <a:lnSpc>
                <a:spcPct val="80000"/>
              </a:lnSpc>
            </a:pPr>
            <a:r>
              <a:rPr lang="en-US" sz="1800"/>
              <a:t>Potential drivers of behavior are:</a:t>
            </a:r>
          </a:p>
          <a:p>
            <a:pPr lvl="1">
              <a:lnSpc>
                <a:spcPct val="80000"/>
              </a:lnSpc>
            </a:pPr>
            <a:r>
              <a:rPr lang="en-US" sz="1400"/>
              <a:t>Price</a:t>
            </a:r>
          </a:p>
          <a:p>
            <a:pPr lvl="1">
              <a:lnSpc>
                <a:spcPct val="80000"/>
              </a:lnSpc>
            </a:pPr>
            <a:r>
              <a:rPr lang="en-US" sz="1400"/>
              <a:t>Technology and communication channel (e.g., real-time information about energy use, supplemental information provided with billing, supplemental information outside of billing, estimated energy use, etc.) </a:t>
            </a:r>
          </a:p>
          <a:p>
            <a:pPr lvl="1">
              <a:lnSpc>
                <a:spcPct val="80000"/>
              </a:lnSpc>
            </a:pPr>
            <a:r>
              <a:rPr lang="en-US" sz="1400"/>
              <a:t>Household characteristics</a:t>
            </a:r>
          </a:p>
          <a:p>
            <a:pPr lvl="1">
              <a:lnSpc>
                <a:spcPct val="80000"/>
              </a:lnSpc>
            </a:pPr>
            <a:r>
              <a:rPr lang="en-US" sz="1400"/>
              <a:t>Message format and content</a:t>
            </a:r>
          </a:p>
          <a:p>
            <a:pPr>
              <a:lnSpc>
                <a:spcPct val="80000"/>
              </a:lnSpc>
            </a:pPr>
            <a:r>
              <a:rPr lang="en-US" sz="1800"/>
              <a:t>These factors undoubtedly interact</a:t>
            </a:r>
          </a:p>
          <a:p>
            <a:pPr>
              <a:lnSpc>
                <a:spcPct val="80000"/>
              </a:lnSpc>
            </a:pPr>
            <a:r>
              <a:rPr lang="en-US" sz="1800"/>
              <a:t>A focused experimental effort is needed to find and test cost effective approaches to combining information about price, consequences of action and information about decision alternatives that can achieve significant reductions in household energy use</a:t>
            </a:r>
          </a:p>
          <a:p>
            <a:pPr>
              <a:lnSpc>
                <a:spcPct val="80000"/>
              </a:lnSpc>
            </a:pPr>
            <a:r>
              <a:rPr lang="en-US" sz="1800"/>
              <a:t>Could be the holy grail</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Page </a:t>
            </a:r>
            <a:fld id="{503952A9-0DD6-473E-8E68-334A85052CE9}" type="slidenum">
              <a:rPr lang="en-US"/>
              <a:pPr/>
              <a:t>27</a:t>
            </a:fld>
            <a:endParaRPr lang="en-US"/>
          </a:p>
        </p:txBody>
      </p:sp>
      <p:sp>
        <p:nvSpPr>
          <p:cNvPr id="1021954" name="Rectangle 2"/>
          <p:cNvSpPr>
            <a:spLocks noGrp="1" noChangeArrowheads="1"/>
          </p:cNvSpPr>
          <p:nvPr>
            <p:ph type="title"/>
          </p:nvPr>
        </p:nvSpPr>
        <p:spPr>
          <a:xfrm>
            <a:off x="457200" y="246063"/>
            <a:ext cx="8229600" cy="903287"/>
          </a:xfrm>
        </p:spPr>
        <p:txBody>
          <a:bodyPr/>
          <a:lstStyle/>
          <a:p>
            <a:r>
              <a:rPr lang="en-US" sz="2800"/>
              <a:t>Badly Needed Experimental Programs – Community Level Interventions </a:t>
            </a:r>
          </a:p>
        </p:txBody>
      </p:sp>
      <p:sp>
        <p:nvSpPr>
          <p:cNvPr id="1021955" name="Rectangle 3"/>
          <p:cNvSpPr>
            <a:spLocks noGrp="1" noChangeArrowheads="1"/>
          </p:cNvSpPr>
          <p:nvPr>
            <p:ph type="body" idx="1"/>
          </p:nvPr>
        </p:nvSpPr>
        <p:spPr>
          <a:xfrm>
            <a:off x="457200" y="1355725"/>
            <a:ext cx="8229600" cy="4454525"/>
          </a:xfrm>
        </p:spPr>
        <p:txBody>
          <a:bodyPr/>
          <a:lstStyle/>
          <a:p>
            <a:r>
              <a:rPr lang="en-US" sz="2000"/>
              <a:t>Community level interventions – full court press at the community level (e.g., schools, community groups, political infrastructure) designed to promote energy efficiency</a:t>
            </a:r>
          </a:p>
          <a:p>
            <a:r>
              <a:rPr lang="en-US" sz="2000"/>
              <a:t>Has been very effective in promoting smoking cessation, reducing health risks from sexually transmitted diseases and lowering incidence of DUI</a:t>
            </a:r>
          </a:p>
          <a:p>
            <a:r>
              <a:rPr lang="en-US" sz="2000"/>
              <a:t>Hundreds of millions of dollars spent on local government partnerships in about 40 communities in California</a:t>
            </a:r>
          </a:p>
          <a:p>
            <a:pPr lvl="1"/>
            <a:r>
              <a:rPr lang="en-US" sz="1600"/>
              <a:t>Local governments are in charge</a:t>
            </a:r>
          </a:p>
          <a:p>
            <a:pPr lvl="1"/>
            <a:r>
              <a:rPr lang="en-US" sz="1600"/>
              <a:t>Wide range of approaches</a:t>
            </a:r>
          </a:p>
          <a:p>
            <a:pPr lvl="1"/>
            <a:r>
              <a:rPr lang="en-US" sz="1600"/>
              <a:t>Difficult to determine what, if anything, is working and what isn’t</a:t>
            </a:r>
          </a:p>
          <a:p>
            <a:r>
              <a:rPr lang="en-US" sz="2000"/>
              <a:t>Framework for systematic experimentation is present but not utilized for studying effectiveness and experimenting with new ideas</a:t>
            </a:r>
          </a:p>
          <a:p>
            <a:endParaRPr lang="en-US" sz="200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Page </a:t>
            </a:r>
            <a:fld id="{8BE56A7E-C5E1-4B27-954F-9135F434798E}" type="slidenum">
              <a:rPr lang="en-US"/>
              <a:pPr/>
              <a:t>28</a:t>
            </a:fld>
            <a:endParaRPr lang="en-US"/>
          </a:p>
        </p:txBody>
      </p:sp>
      <p:sp>
        <p:nvSpPr>
          <p:cNvPr id="1042434" name="Rectangle 2"/>
          <p:cNvSpPr>
            <a:spLocks noGrp="1" noChangeArrowheads="1"/>
          </p:cNvSpPr>
          <p:nvPr>
            <p:ph type="title"/>
          </p:nvPr>
        </p:nvSpPr>
        <p:spPr/>
        <p:txBody>
          <a:bodyPr/>
          <a:lstStyle/>
          <a:p>
            <a:r>
              <a:rPr lang="en-US" sz="2800"/>
              <a:t>Badly Needed Experimental Programs – Development of Alternative Marketing Messages</a:t>
            </a:r>
          </a:p>
        </p:txBody>
      </p:sp>
      <p:sp>
        <p:nvSpPr>
          <p:cNvPr id="1042435" name="Rectangle 3"/>
          <p:cNvSpPr>
            <a:spLocks noGrp="1" noChangeArrowheads="1"/>
          </p:cNvSpPr>
          <p:nvPr>
            <p:ph type="body" idx="1"/>
          </p:nvPr>
        </p:nvSpPr>
        <p:spPr>
          <a:xfrm>
            <a:off x="457200" y="1397000"/>
            <a:ext cx="8229600" cy="4413250"/>
          </a:xfrm>
        </p:spPr>
        <p:txBody>
          <a:bodyPr/>
          <a:lstStyle/>
          <a:p>
            <a:pPr>
              <a:lnSpc>
                <a:spcPct val="90000"/>
              </a:lnSpc>
              <a:buFont typeface="Wingdings" pitchFamily="2" charset="2"/>
              <a:buNone/>
            </a:pPr>
            <a:r>
              <a:rPr lang="en-US" sz="2000" u="sng"/>
              <a:t>Messaging</a:t>
            </a:r>
          </a:p>
          <a:p>
            <a:pPr>
              <a:lnSpc>
                <a:spcPct val="90000"/>
              </a:lnSpc>
            </a:pPr>
            <a:r>
              <a:rPr lang="en-US" sz="2000"/>
              <a:t>Cost/Benefit is only one of many messages that decision makers might respond to.  Others include:</a:t>
            </a:r>
          </a:p>
          <a:p>
            <a:pPr lvl="1">
              <a:lnSpc>
                <a:spcPct val="75000"/>
              </a:lnSpc>
            </a:pPr>
            <a:r>
              <a:rPr lang="en-US" sz="1600"/>
              <a:t>National security</a:t>
            </a:r>
          </a:p>
          <a:p>
            <a:pPr lvl="1">
              <a:lnSpc>
                <a:spcPct val="75000"/>
              </a:lnSpc>
            </a:pPr>
            <a:r>
              <a:rPr lang="en-US" sz="1600"/>
              <a:t>Preserving the future (i.e., what are you leaving your children)</a:t>
            </a:r>
          </a:p>
          <a:p>
            <a:pPr lvl="1">
              <a:lnSpc>
                <a:spcPct val="75000"/>
              </a:lnSpc>
            </a:pPr>
            <a:r>
              <a:rPr lang="en-US" sz="1600"/>
              <a:t>Climate change</a:t>
            </a:r>
          </a:p>
          <a:p>
            <a:pPr lvl="1">
              <a:lnSpc>
                <a:spcPct val="75000"/>
              </a:lnSpc>
            </a:pPr>
            <a:r>
              <a:rPr lang="en-US" sz="1600"/>
              <a:t>Responsible citizen </a:t>
            </a:r>
          </a:p>
          <a:p>
            <a:pPr lvl="1">
              <a:lnSpc>
                <a:spcPct val="75000"/>
              </a:lnSpc>
            </a:pPr>
            <a:r>
              <a:rPr lang="en-US" sz="1600"/>
              <a:t>Supporting community needs (for business)</a:t>
            </a:r>
          </a:p>
          <a:p>
            <a:pPr>
              <a:lnSpc>
                <a:spcPct val="90000"/>
              </a:lnSpc>
            </a:pPr>
            <a:r>
              <a:rPr lang="en-US" sz="2000"/>
              <a:t>Messages are not one size fits all and their effects are not stable over time</a:t>
            </a:r>
          </a:p>
          <a:p>
            <a:pPr>
              <a:lnSpc>
                <a:spcPct val="90000"/>
              </a:lnSpc>
            </a:pPr>
            <a:r>
              <a:rPr lang="en-US" sz="2000"/>
              <a:t>Experimental work to discover effective messages has to be ongoing</a:t>
            </a:r>
          </a:p>
          <a:p>
            <a:pPr>
              <a:lnSpc>
                <a:spcPct val="90000"/>
              </a:lnSpc>
            </a:pPr>
            <a:r>
              <a:rPr lang="en-US" sz="2000"/>
              <a:t>Experimental designs for evaluating message impacts are well developed and inexpensive to carry out</a:t>
            </a:r>
          </a:p>
          <a:p>
            <a:pPr>
              <a:lnSpc>
                <a:spcPct val="90000"/>
              </a:lnSpc>
            </a:pPr>
            <a:r>
              <a:rPr lang="en-US" sz="2000"/>
              <a:t>Market segmentation is </a:t>
            </a:r>
            <a:r>
              <a:rPr lang="en-US" sz="2000" u="sng"/>
              <a:t>key</a:t>
            </a:r>
            <a:r>
              <a:rPr lang="en-US" sz="2000"/>
              <a:t> to understanding the effectiveness of messages</a:t>
            </a:r>
          </a:p>
          <a:p>
            <a:pPr lvl="1">
              <a:lnSpc>
                <a:spcPct val="75000"/>
              </a:lnSpc>
            </a:pPr>
            <a:endParaRPr lang="en-US" sz="16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Experiments</a:t>
            </a:r>
            <a:endParaRPr lang="en-US" dirty="0"/>
          </a:p>
        </p:txBody>
      </p:sp>
      <p:sp>
        <p:nvSpPr>
          <p:cNvPr id="3" name="Content Placeholder 2"/>
          <p:cNvSpPr>
            <a:spLocks noGrp="1"/>
          </p:cNvSpPr>
          <p:nvPr>
            <p:ph idx="1"/>
          </p:nvPr>
        </p:nvSpPr>
        <p:spPr>
          <a:xfrm>
            <a:off x="457200" y="1064525"/>
            <a:ext cx="8229600" cy="4940490"/>
          </a:xfrm>
        </p:spPr>
        <p:txBody>
          <a:bodyPr/>
          <a:lstStyle/>
          <a:p>
            <a:r>
              <a:rPr lang="en-US" dirty="0" smtClean="0"/>
              <a:t>Folk Experiments tests we do every day to solve simple problems such as determining why lights and appliances don’t turn work, cars don’t start etc.</a:t>
            </a:r>
          </a:p>
          <a:p>
            <a:pPr lvl="1"/>
            <a:r>
              <a:rPr lang="en-US" dirty="0" smtClean="0"/>
              <a:t>Trial and error tests using process of elimination</a:t>
            </a:r>
          </a:p>
          <a:p>
            <a:r>
              <a:rPr lang="en-US" dirty="0" smtClean="0"/>
              <a:t>Natural Experiments – also called observational studies</a:t>
            </a:r>
          </a:p>
          <a:p>
            <a:pPr lvl="1"/>
            <a:r>
              <a:rPr lang="en-US" dirty="0" smtClean="0"/>
              <a:t>Often it is impossible to control presumed causal mechanisms</a:t>
            </a:r>
          </a:p>
          <a:p>
            <a:pPr lvl="1"/>
            <a:r>
              <a:rPr lang="en-US" dirty="0" smtClean="0"/>
              <a:t>Methodologically inferior to controlled experiments in a number of ways but have yielded powerful advances in practical human knowledge</a:t>
            </a:r>
          </a:p>
          <a:p>
            <a:pPr lvl="2"/>
            <a:r>
              <a:rPr lang="en-US" dirty="0" smtClean="0"/>
              <a:t>Epidemiology (understanding the causes of diseases such as cholera)</a:t>
            </a:r>
          </a:p>
          <a:p>
            <a:pPr lvl="2"/>
            <a:r>
              <a:rPr lang="en-US" dirty="0" smtClean="0"/>
              <a:t>Physics -- Laws of Planetary Motion (</a:t>
            </a:r>
            <a:r>
              <a:rPr lang="en-US" dirty="0" err="1" smtClean="0"/>
              <a:t>Keplar</a:t>
            </a:r>
            <a:r>
              <a:rPr lang="en-US" dirty="0" smtClean="0"/>
              <a:t>) </a:t>
            </a:r>
          </a:p>
          <a:p>
            <a:pPr lvl="1"/>
            <a:r>
              <a:rPr lang="en-US" b="1" i="1" dirty="0" smtClean="0">
                <a:solidFill>
                  <a:srgbClr val="FF0000"/>
                </a:solidFill>
              </a:rPr>
              <a:t>Quasi-experiments are sometimes natural experiments</a:t>
            </a:r>
          </a:p>
          <a:p>
            <a:r>
              <a:rPr lang="en-US" dirty="0" smtClean="0"/>
              <a:t>Controlled Experiments</a:t>
            </a:r>
          </a:p>
          <a:p>
            <a:pPr lvl="1"/>
            <a:r>
              <a:rPr lang="en-US" dirty="0" smtClean="0"/>
              <a:t>Local control of presumed causal factor</a:t>
            </a:r>
          </a:p>
          <a:p>
            <a:pPr lvl="1"/>
            <a:r>
              <a:rPr lang="en-US" dirty="0" smtClean="0"/>
              <a:t>Random assignment of causal factor to “treated” subjects or objects</a:t>
            </a:r>
          </a:p>
          <a:p>
            <a:pPr lvl="1"/>
            <a:r>
              <a:rPr lang="en-US" dirty="0" smtClean="0"/>
              <a:t>Replication</a:t>
            </a:r>
          </a:p>
          <a:p>
            <a:endParaRPr lang="en-US" dirty="0" smtClean="0"/>
          </a:p>
          <a:p>
            <a:endParaRPr lang="en-US" dirty="0"/>
          </a:p>
        </p:txBody>
      </p:sp>
      <p:sp>
        <p:nvSpPr>
          <p:cNvPr id="4" name="Slide Number Placeholder 3"/>
          <p:cNvSpPr>
            <a:spLocks noGrp="1"/>
          </p:cNvSpPr>
          <p:nvPr>
            <p:ph type="sldNum" sz="quarter" idx="10"/>
          </p:nvPr>
        </p:nvSpPr>
        <p:spPr/>
        <p:txBody>
          <a:bodyPr/>
          <a:lstStyle/>
          <a:p>
            <a:r>
              <a:rPr lang="en-US" smtClean="0"/>
              <a:t>Page </a:t>
            </a:r>
            <a:fld id="{F4D92449-A325-4C8A-A845-9CF840EB58E5}" type="slidenum">
              <a:rPr lang="en-US" smtClean="0"/>
              <a:pPr/>
              <a:t>2</a:t>
            </a:fld>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r>
              <a:rPr lang="en-US"/>
              <a:t>Page </a:t>
            </a:r>
            <a:fld id="{12978468-E49E-4DE4-92C4-F26B69931D8A}" type="slidenum">
              <a:rPr lang="en-US"/>
              <a:pPr/>
              <a:t>29</a:t>
            </a:fld>
            <a:endParaRPr lang="en-US"/>
          </a:p>
        </p:txBody>
      </p:sp>
      <p:sp>
        <p:nvSpPr>
          <p:cNvPr id="1029122" name="Rectangle 2"/>
          <p:cNvSpPr>
            <a:spLocks noGrp="1" noChangeArrowheads="1"/>
          </p:cNvSpPr>
          <p:nvPr>
            <p:ph type="title"/>
          </p:nvPr>
        </p:nvSpPr>
        <p:spPr/>
        <p:txBody>
          <a:bodyPr/>
          <a:lstStyle/>
          <a:p>
            <a:r>
              <a:rPr lang="en-US" sz="2800"/>
              <a:t>Badly Needed Experimental Programs – Development of Targeting Strategies</a:t>
            </a:r>
          </a:p>
        </p:txBody>
      </p:sp>
      <p:sp>
        <p:nvSpPr>
          <p:cNvPr id="1029123" name="Rectangle 3"/>
          <p:cNvSpPr>
            <a:spLocks noGrp="1" noChangeArrowheads="1"/>
          </p:cNvSpPr>
          <p:nvPr>
            <p:ph type="body" idx="1"/>
          </p:nvPr>
        </p:nvSpPr>
        <p:spPr>
          <a:xfrm>
            <a:off x="457200" y="1368425"/>
            <a:ext cx="8229600" cy="4441825"/>
          </a:xfrm>
        </p:spPr>
        <p:txBody>
          <a:bodyPr/>
          <a:lstStyle/>
          <a:p>
            <a:pPr marL="457200" indent="-457200">
              <a:lnSpc>
                <a:spcPct val="80000"/>
              </a:lnSpc>
              <a:buFont typeface="Wingdings" pitchFamily="2" charset="2"/>
              <a:buNone/>
            </a:pPr>
            <a:r>
              <a:rPr lang="en-US" sz="2000" u="sng"/>
              <a:t>Targeting</a:t>
            </a:r>
          </a:p>
          <a:p>
            <a:pPr marL="457200" indent="-457200">
              <a:lnSpc>
                <a:spcPct val="80000"/>
              </a:lnSpc>
            </a:pPr>
            <a:r>
              <a:rPr lang="en-US" sz="2000" b="0"/>
              <a:t>Receptiveness to energy efficiency offers varies within the market</a:t>
            </a:r>
          </a:p>
          <a:p>
            <a:pPr marL="457200" indent="-457200">
              <a:lnSpc>
                <a:spcPct val="80000"/>
              </a:lnSpc>
            </a:pPr>
            <a:r>
              <a:rPr lang="en-US" sz="2000" b="0"/>
              <a:t>Development of effective methods for identifying “receptive” targets in advance of contact may dramatically improve the efficiency of marketing</a:t>
            </a:r>
          </a:p>
          <a:p>
            <a:pPr marL="457200" indent="-457200">
              <a:lnSpc>
                <a:spcPct val="80000"/>
              </a:lnSpc>
            </a:pPr>
            <a:r>
              <a:rPr lang="en-US" sz="2000" b="0"/>
              <a:t>Evidence also suggests that program participants have a tendency to repeat and that the effects of program participation on likelihood of participation can be cumulative</a:t>
            </a:r>
          </a:p>
          <a:p>
            <a:pPr marL="457200" indent="-457200">
              <a:lnSpc>
                <a:spcPct val="80000"/>
              </a:lnSpc>
            </a:pPr>
            <a:r>
              <a:rPr lang="en-US" sz="2000" b="0"/>
              <a:t>So far efforts at targeting have concentrated on development of market segmentation schemes that are predictive of receptiveness to programs </a:t>
            </a:r>
          </a:p>
          <a:p>
            <a:pPr marL="457200" indent="-457200">
              <a:lnSpc>
                <a:spcPct val="80000"/>
              </a:lnSpc>
            </a:pPr>
            <a:r>
              <a:rPr lang="en-US" sz="2000" b="0"/>
              <a:t>The effectiveness of these schemes should be carefully evaluated using experimental methods to determine how much targeting via existing segmentation schemes improves performance</a:t>
            </a:r>
          </a:p>
          <a:p>
            <a:pPr marL="457200" indent="-457200">
              <a:lnSpc>
                <a:spcPct val="80000"/>
              </a:lnSpc>
            </a:pPr>
            <a:r>
              <a:rPr lang="en-US" sz="2000" b="0"/>
              <a:t>Continuing efforts should be made to improve on existing schemes and discard those that do not improve performance</a:t>
            </a:r>
          </a:p>
          <a:p>
            <a:pPr marL="457200" indent="-457200">
              <a:lnSpc>
                <a:spcPct val="80000"/>
              </a:lnSpc>
            </a:pPr>
            <a:endParaRPr lang="en-US" sz="200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76502C74-2D6E-4E8D-8B82-7E473D240DEA}" type="slidenum">
              <a:rPr lang="en-US"/>
              <a:pPr/>
              <a:t>3</a:t>
            </a:fld>
            <a:endParaRPr lang="en-US"/>
          </a:p>
        </p:txBody>
      </p:sp>
      <p:sp>
        <p:nvSpPr>
          <p:cNvPr id="1013764" name="Rectangle 4"/>
          <p:cNvSpPr>
            <a:spLocks noGrp="1" noChangeArrowheads="1"/>
          </p:cNvSpPr>
          <p:nvPr>
            <p:ph type="title"/>
          </p:nvPr>
        </p:nvSpPr>
        <p:spPr>
          <a:xfrm>
            <a:off x="284163" y="2481263"/>
            <a:ext cx="8229600" cy="1135394"/>
          </a:xfrm>
        </p:spPr>
        <p:txBody>
          <a:bodyPr/>
          <a:lstStyle/>
          <a:p>
            <a:pPr algn="ctr"/>
            <a:r>
              <a:rPr lang="en-US" dirty="0" smtClean="0"/>
              <a:t>Overview of </a:t>
            </a:r>
            <a:r>
              <a:rPr lang="en-US" dirty="0" smtClean="0"/>
              <a:t>Experimental Designs</a:t>
            </a:r>
            <a:br>
              <a:rPr lang="en-US" dirty="0" smtClean="0"/>
            </a:br>
            <a:r>
              <a:rPr lang="en-US" dirty="0" smtClean="0"/>
              <a:t>True Experiments</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Number Placeholder 3"/>
          <p:cNvSpPr>
            <a:spLocks noGrp="1"/>
          </p:cNvSpPr>
          <p:nvPr>
            <p:ph type="sldNum" sz="quarter" idx="10"/>
          </p:nvPr>
        </p:nvSpPr>
        <p:spPr>
          <a:noFill/>
        </p:spPr>
        <p:txBody>
          <a:bodyPr/>
          <a:lstStyle/>
          <a:p>
            <a:r>
              <a:rPr lang="en-US" smtClean="0"/>
              <a:t>Page </a:t>
            </a:r>
            <a:fld id="{E588D418-3B2D-4577-A32C-0F1438AF7348}" type="slidenum">
              <a:rPr lang="en-US" smtClean="0"/>
              <a:pPr/>
              <a:t>4</a:t>
            </a:fld>
            <a:endParaRPr lang="en-US" smtClean="0"/>
          </a:p>
        </p:txBody>
      </p:sp>
      <p:sp>
        <p:nvSpPr>
          <p:cNvPr id="33794" name="Rectangle 2"/>
          <p:cNvSpPr>
            <a:spLocks noGrp="1" noChangeArrowheads="1"/>
          </p:cNvSpPr>
          <p:nvPr>
            <p:ph type="title"/>
          </p:nvPr>
        </p:nvSpPr>
        <p:spPr>
          <a:xfrm>
            <a:off x="457200" y="274638"/>
            <a:ext cx="8229600" cy="563562"/>
          </a:xfrm>
        </p:spPr>
        <p:txBody>
          <a:bodyPr/>
          <a:lstStyle/>
          <a:p>
            <a:r>
              <a:rPr lang="en-US" dirty="0" smtClean="0">
                <a:latin typeface="Arial" charset="0"/>
                <a:cs typeface="Arial" charset="0"/>
              </a:rPr>
              <a:t>Issues in the Design of Experiments</a:t>
            </a:r>
          </a:p>
        </p:txBody>
      </p:sp>
      <p:sp>
        <p:nvSpPr>
          <p:cNvPr id="989187" name="Rectangle 3"/>
          <p:cNvSpPr>
            <a:spLocks noGrp="1" noChangeArrowheads="1"/>
          </p:cNvSpPr>
          <p:nvPr>
            <p:ph type="body" idx="1"/>
          </p:nvPr>
        </p:nvSpPr>
        <p:spPr>
          <a:xfrm>
            <a:off x="457200" y="1187354"/>
            <a:ext cx="8229600" cy="4756245"/>
          </a:xfrm>
        </p:spPr>
        <p:txBody>
          <a:bodyPr/>
          <a:lstStyle/>
          <a:p>
            <a:pPr>
              <a:lnSpc>
                <a:spcPct val="90000"/>
              </a:lnSpc>
              <a:defRPr/>
            </a:pPr>
            <a:r>
              <a:rPr lang="en-US" dirty="0" smtClean="0"/>
              <a:t>Basic Principles (John Stuart Mill)</a:t>
            </a:r>
          </a:p>
          <a:p>
            <a:pPr lvl="1">
              <a:lnSpc>
                <a:spcPct val="75000"/>
              </a:lnSpc>
              <a:defRPr/>
            </a:pPr>
            <a:r>
              <a:rPr lang="en-US" sz="2000" dirty="0" smtClean="0"/>
              <a:t>Causes </a:t>
            </a:r>
            <a:r>
              <a:rPr lang="en-US" sz="2000" dirty="0" smtClean="0"/>
              <a:t>must precede </a:t>
            </a:r>
            <a:r>
              <a:rPr lang="en-US" sz="2000" dirty="0" smtClean="0"/>
              <a:t>effects</a:t>
            </a:r>
          </a:p>
          <a:p>
            <a:pPr lvl="1">
              <a:lnSpc>
                <a:spcPct val="75000"/>
              </a:lnSpc>
              <a:defRPr/>
            </a:pPr>
            <a:r>
              <a:rPr lang="en-US" sz="2000" dirty="0" smtClean="0"/>
              <a:t>Causes are correlated with effects</a:t>
            </a:r>
          </a:p>
          <a:p>
            <a:pPr lvl="1">
              <a:lnSpc>
                <a:spcPct val="75000"/>
              </a:lnSpc>
              <a:defRPr/>
            </a:pPr>
            <a:r>
              <a:rPr lang="en-US" sz="2000" dirty="0" smtClean="0"/>
              <a:t>There are no other plausible explanations for observed effects</a:t>
            </a:r>
          </a:p>
          <a:p>
            <a:pPr marL="341313" indent="-341313" eaLnBrk="1" fontAlgn="auto" hangingPunct="1">
              <a:spcBef>
                <a:spcPts val="600"/>
              </a:spcBef>
              <a:spcAft>
                <a:spcPts val="600"/>
              </a:spcAft>
              <a:buFont typeface="Arial" pitchFamily="34" charset="0"/>
              <a:buChar char="•"/>
              <a:defRPr/>
            </a:pPr>
            <a:r>
              <a:rPr lang="en-US" dirty="0" smtClean="0"/>
              <a:t>In order to determine whether a given </a:t>
            </a:r>
            <a:r>
              <a:rPr lang="en-US" dirty="0" smtClean="0"/>
              <a:t>intervention </a:t>
            </a:r>
            <a:r>
              <a:rPr lang="en-US" dirty="0" smtClean="0"/>
              <a:t>has caused a change, we need to observe what would have happened if the intervention had not happened </a:t>
            </a:r>
            <a:r>
              <a:rPr lang="en-US" i="1" dirty="0" smtClean="0"/>
              <a:t>– a counterfactual</a:t>
            </a:r>
            <a:endParaRPr lang="en-US" dirty="0" smtClean="0"/>
          </a:p>
          <a:p>
            <a:pPr eaLnBrk="1" fontAlgn="auto" hangingPunct="1">
              <a:spcBef>
                <a:spcPts val="600"/>
              </a:spcBef>
              <a:spcAft>
                <a:spcPts val="600"/>
              </a:spcAft>
              <a:buFont typeface="Arial" pitchFamily="34" charset="0"/>
              <a:buChar char="•"/>
              <a:defRPr/>
            </a:pPr>
            <a:r>
              <a:rPr lang="en-US" dirty="0" smtClean="0"/>
              <a:t>Two ways to do this:</a:t>
            </a:r>
          </a:p>
          <a:p>
            <a:pPr lvl="1" eaLnBrk="1" fontAlgn="auto" hangingPunct="1">
              <a:spcBef>
                <a:spcPts val="600"/>
              </a:spcBef>
              <a:spcAft>
                <a:spcPts val="600"/>
              </a:spcAft>
              <a:buFont typeface="Arial" pitchFamily="34" charset="0"/>
              <a:buChar char="•"/>
              <a:defRPr/>
            </a:pPr>
            <a:r>
              <a:rPr lang="en-US" sz="2000" i="1" u="sng" dirty="0" smtClean="0"/>
              <a:t>Compare behavior of same group before and after exposure</a:t>
            </a:r>
          </a:p>
          <a:p>
            <a:pPr lvl="1" eaLnBrk="1" fontAlgn="auto" hangingPunct="1">
              <a:spcBef>
                <a:spcPts val="600"/>
              </a:spcBef>
              <a:spcAft>
                <a:spcPts val="600"/>
              </a:spcAft>
              <a:buFont typeface="Arial" pitchFamily="34" charset="0"/>
              <a:buChar char="•"/>
              <a:defRPr/>
            </a:pPr>
            <a:r>
              <a:rPr lang="en-US" sz="2000" i="1" u="sng" dirty="0" smtClean="0"/>
              <a:t>Compare similar groups – some exposed and others not</a:t>
            </a:r>
          </a:p>
          <a:p>
            <a:pPr eaLnBrk="1" fontAlgn="auto" hangingPunct="1">
              <a:spcBef>
                <a:spcPts val="600"/>
              </a:spcBef>
              <a:spcAft>
                <a:spcPts val="600"/>
              </a:spcAft>
              <a:buFont typeface="Arial" pitchFamily="34" charset="0"/>
              <a:buChar char="•"/>
              <a:defRPr/>
            </a:pPr>
            <a:r>
              <a:rPr lang="en-US" dirty="0" smtClean="0"/>
              <a:t>Of course, there’s  a catch… there are a few details to worry about – the details are at the core of experimental design</a:t>
            </a:r>
          </a:p>
          <a:p>
            <a:pPr lvl="1" eaLnBrk="1" fontAlgn="auto" hangingPunct="1">
              <a:spcBef>
                <a:spcPts val="600"/>
              </a:spcBef>
              <a:spcAft>
                <a:spcPts val="600"/>
              </a:spcAft>
              <a:buFont typeface="Wingdings" pitchFamily="2" charset="2"/>
              <a:buNone/>
              <a:defRPr/>
            </a:pPr>
            <a:endParaRPr lang="en-US" sz="1400" i="1" u="sng" dirty="0" smtClean="0"/>
          </a:p>
          <a:p>
            <a:pPr>
              <a:lnSpc>
                <a:spcPct val="75000"/>
              </a:lnSpc>
              <a:defRPr/>
            </a:pPr>
            <a:endParaRPr lang="en-US" dirty="0" smtClean="0"/>
          </a:p>
          <a:p>
            <a:pPr>
              <a:lnSpc>
                <a:spcPct val="75000"/>
              </a:lnSpc>
              <a:defRPr/>
            </a:pP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p:txBody>
          <a:bodyPr/>
          <a:lstStyle/>
          <a:p>
            <a:r>
              <a:rPr lang="en-US" smtClean="0">
                <a:latin typeface="Arial" charset="0"/>
                <a:cs typeface="Arial" charset="0"/>
              </a:rPr>
              <a:t>Threats to Validity When Inferring Cause</a:t>
            </a:r>
          </a:p>
        </p:txBody>
      </p:sp>
      <p:sp>
        <p:nvSpPr>
          <p:cNvPr id="3" name="Content Placeholder 2"/>
          <p:cNvSpPr>
            <a:spLocks noGrp="1"/>
          </p:cNvSpPr>
          <p:nvPr>
            <p:ph idx="1"/>
          </p:nvPr>
        </p:nvSpPr>
        <p:spPr>
          <a:xfrm>
            <a:off x="457200" y="1219200"/>
            <a:ext cx="8229600" cy="4906963"/>
          </a:xfrm>
        </p:spPr>
        <p:txBody>
          <a:bodyPr/>
          <a:lstStyle/>
          <a:p>
            <a:pPr marL="457200" indent="-457200">
              <a:lnSpc>
                <a:spcPct val="90000"/>
              </a:lnSpc>
              <a:buFont typeface="Wingdings" pitchFamily="2" charset="2"/>
              <a:buNone/>
              <a:defRPr/>
            </a:pPr>
            <a:r>
              <a:rPr lang="en-US" dirty="0" smtClean="0"/>
              <a:t>Internal Validity (other plausible explanations?)</a:t>
            </a:r>
          </a:p>
          <a:p>
            <a:pPr lvl="1">
              <a:lnSpc>
                <a:spcPct val="75000"/>
              </a:lnSpc>
              <a:defRPr/>
            </a:pPr>
            <a:r>
              <a:rPr lang="en-US" sz="2000" dirty="0" smtClean="0"/>
              <a:t>History</a:t>
            </a:r>
          </a:p>
          <a:p>
            <a:pPr lvl="1">
              <a:lnSpc>
                <a:spcPct val="75000"/>
              </a:lnSpc>
              <a:defRPr/>
            </a:pPr>
            <a:r>
              <a:rPr lang="en-US" sz="2000" dirty="0" smtClean="0"/>
              <a:t>Maturation</a:t>
            </a:r>
          </a:p>
          <a:p>
            <a:pPr lvl="1">
              <a:lnSpc>
                <a:spcPct val="75000"/>
              </a:lnSpc>
              <a:defRPr/>
            </a:pPr>
            <a:r>
              <a:rPr lang="en-US" sz="2000" dirty="0" smtClean="0"/>
              <a:t>Testing</a:t>
            </a:r>
          </a:p>
          <a:p>
            <a:pPr lvl="1">
              <a:lnSpc>
                <a:spcPct val="75000"/>
              </a:lnSpc>
              <a:defRPr/>
            </a:pPr>
            <a:r>
              <a:rPr lang="en-US" sz="2000" dirty="0" smtClean="0"/>
              <a:t>Instrumentation</a:t>
            </a:r>
          </a:p>
          <a:p>
            <a:pPr lvl="1">
              <a:lnSpc>
                <a:spcPct val="75000"/>
              </a:lnSpc>
              <a:defRPr/>
            </a:pPr>
            <a:r>
              <a:rPr lang="en-US" sz="2000" dirty="0" smtClean="0"/>
              <a:t>Statistical Regression</a:t>
            </a:r>
          </a:p>
          <a:p>
            <a:pPr lvl="1">
              <a:lnSpc>
                <a:spcPct val="75000"/>
              </a:lnSpc>
              <a:defRPr/>
            </a:pPr>
            <a:r>
              <a:rPr lang="en-US" sz="2000" dirty="0" smtClean="0"/>
              <a:t>Mortality</a:t>
            </a:r>
          </a:p>
          <a:p>
            <a:pPr lvl="1">
              <a:lnSpc>
                <a:spcPct val="75000"/>
              </a:lnSpc>
              <a:defRPr/>
            </a:pPr>
            <a:r>
              <a:rPr lang="en-US" sz="2000" dirty="0" smtClean="0"/>
              <a:t>Selection</a:t>
            </a:r>
          </a:p>
          <a:p>
            <a:pPr>
              <a:lnSpc>
                <a:spcPct val="90000"/>
              </a:lnSpc>
              <a:buFont typeface="Wingdings" pitchFamily="2" charset="2"/>
              <a:buNone/>
              <a:defRPr/>
            </a:pPr>
            <a:r>
              <a:rPr lang="en-US" dirty="0" smtClean="0"/>
              <a:t>External Validity (is it legitimate to generalize result?)</a:t>
            </a:r>
          </a:p>
          <a:p>
            <a:pPr lvl="1">
              <a:lnSpc>
                <a:spcPct val="75000"/>
              </a:lnSpc>
              <a:defRPr/>
            </a:pPr>
            <a:r>
              <a:rPr lang="en-US" sz="2000" dirty="0" smtClean="0"/>
              <a:t>Experimental subjects are different from population of interest</a:t>
            </a:r>
          </a:p>
          <a:p>
            <a:pPr lvl="1">
              <a:lnSpc>
                <a:spcPct val="75000"/>
              </a:lnSpc>
              <a:defRPr/>
            </a:pPr>
            <a:r>
              <a:rPr lang="en-US" sz="2000" dirty="0" smtClean="0"/>
              <a:t>Experimental situation is different from the situation of interest</a:t>
            </a:r>
          </a:p>
          <a:p>
            <a:pPr lvl="1">
              <a:lnSpc>
                <a:spcPct val="75000"/>
              </a:lnSpc>
              <a:defRPr/>
            </a:pPr>
            <a:r>
              <a:rPr lang="en-US" sz="2000" dirty="0" smtClean="0"/>
              <a:t>Experimental treatment is different from real world </a:t>
            </a:r>
            <a:r>
              <a:rPr lang="en-US" sz="2000" dirty="0" smtClean="0"/>
              <a:t>treatment</a:t>
            </a:r>
          </a:p>
          <a:p>
            <a:pPr>
              <a:lnSpc>
                <a:spcPct val="75000"/>
              </a:lnSpc>
              <a:buNone/>
              <a:defRPr/>
            </a:pPr>
            <a:endParaRPr lang="en-US" sz="2600" dirty="0" smtClean="0"/>
          </a:p>
          <a:p>
            <a:pPr>
              <a:defRPr/>
            </a:pPr>
            <a:endParaRPr lang="en-US" sz="2000" dirty="0"/>
          </a:p>
        </p:txBody>
      </p:sp>
      <p:sp>
        <p:nvSpPr>
          <p:cNvPr id="35843" name="Slide Number Placeholder 3"/>
          <p:cNvSpPr>
            <a:spLocks noGrp="1"/>
          </p:cNvSpPr>
          <p:nvPr>
            <p:ph type="sldNum" sz="quarter" idx="10"/>
          </p:nvPr>
        </p:nvSpPr>
        <p:spPr>
          <a:noFill/>
        </p:spPr>
        <p:txBody>
          <a:bodyPr/>
          <a:lstStyle/>
          <a:p>
            <a:r>
              <a:rPr lang="en-US" smtClean="0"/>
              <a:t>Page </a:t>
            </a:r>
            <a:fld id="{633FA12D-583B-46A8-9047-1EACF936FD85}" type="slidenum">
              <a:rPr lang="en-US" smtClean="0"/>
              <a:pPr/>
              <a:t>5</a:t>
            </a:fld>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2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20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20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fade">
                                      <p:cBhvr>
                                        <p:cTn id="57" dur="2000"/>
                                        <p:tgtEl>
                                          <p:spTgt spid="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fade">
                                      <p:cBhvr>
                                        <p:cTn id="62" dur="2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Number Placeholder 3"/>
          <p:cNvSpPr>
            <a:spLocks noGrp="1"/>
          </p:cNvSpPr>
          <p:nvPr>
            <p:ph type="sldNum" sz="quarter" idx="10"/>
          </p:nvPr>
        </p:nvSpPr>
        <p:spPr>
          <a:noFill/>
        </p:spPr>
        <p:txBody>
          <a:bodyPr/>
          <a:lstStyle/>
          <a:p>
            <a:r>
              <a:rPr lang="en-US" smtClean="0"/>
              <a:t>Page </a:t>
            </a:r>
            <a:fld id="{8F6CEA07-3FF9-4E85-855F-C1DA0A34D30D}" type="slidenum">
              <a:rPr lang="en-US" smtClean="0"/>
              <a:pPr/>
              <a:t>6</a:t>
            </a:fld>
            <a:endParaRPr lang="en-US" smtClean="0"/>
          </a:p>
        </p:txBody>
      </p:sp>
      <p:sp>
        <p:nvSpPr>
          <p:cNvPr id="36866" name="Rectangle 2"/>
          <p:cNvSpPr>
            <a:spLocks noGrp="1" noChangeArrowheads="1"/>
          </p:cNvSpPr>
          <p:nvPr>
            <p:ph type="title"/>
          </p:nvPr>
        </p:nvSpPr>
        <p:spPr>
          <a:xfrm>
            <a:off x="457200" y="274638"/>
            <a:ext cx="8229600" cy="612466"/>
          </a:xfrm>
        </p:spPr>
        <p:txBody>
          <a:bodyPr/>
          <a:lstStyle/>
          <a:p>
            <a:r>
              <a:rPr lang="en-US" dirty="0" smtClean="0">
                <a:latin typeface="Arial" charset="0"/>
                <a:cs typeface="Arial" charset="0"/>
              </a:rPr>
              <a:t>Classic Experimental Design </a:t>
            </a:r>
            <a:br>
              <a:rPr lang="en-US" dirty="0" smtClean="0">
                <a:latin typeface="Arial" charset="0"/>
                <a:cs typeface="Arial" charset="0"/>
              </a:rPr>
            </a:br>
            <a:r>
              <a:rPr lang="en-US" sz="2000" dirty="0" smtClean="0">
                <a:latin typeface="Arial" charset="0"/>
                <a:cs typeface="Arial" charset="0"/>
              </a:rPr>
              <a:t>Randomized Controlled Trial (RCT)</a:t>
            </a:r>
            <a:br>
              <a:rPr lang="en-US" sz="2000" dirty="0" smtClean="0">
                <a:latin typeface="Arial" charset="0"/>
                <a:cs typeface="Arial" charset="0"/>
              </a:rPr>
            </a:br>
            <a:r>
              <a:rPr lang="en-US" sz="2000" i="1" dirty="0" smtClean="0">
                <a:latin typeface="Arial" charset="0"/>
                <a:cs typeface="Arial" charset="0"/>
              </a:rPr>
              <a:t>The basic building block of all </a:t>
            </a:r>
            <a:r>
              <a:rPr lang="en-US" sz="2000" i="1" dirty="0" smtClean="0">
                <a:latin typeface="Arial" charset="0"/>
                <a:cs typeface="Arial" charset="0"/>
              </a:rPr>
              <a:t>true experiments</a:t>
            </a:r>
            <a:endParaRPr lang="en-US" sz="2000" i="1" dirty="0" smtClean="0">
              <a:latin typeface="Arial" charset="0"/>
              <a:cs typeface="Arial" charset="0"/>
            </a:endParaRPr>
          </a:p>
        </p:txBody>
      </p:sp>
      <p:pic>
        <p:nvPicPr>
          <p:cNvPr id="36867" name="Picture 4"/>
          <p:cNvPicPr>
            <a:picLocks noChangeAspect="1" noChangeArrowheads="1"/>
          </p:cNvPicPr>
          <p:nvPr/>
        </p:nvPicPr>
        <p:blipFill>
          <a:blip r:embed="rId3"/>
          <a:srcRect/>
          <a:stretch>
            <a:fillRect/>
          </a:stretch>
        </p:blipFill>
        <p:spPr bwMode="auto">
          <a:xfrm>
            <a:off x="1219200" y="1295400"/>
            <a:ext cx="5846763" cy="3960813"/>
          </a:xfrm>
          <a:prstGeom prst="rect">
            <a:avLst/>
          </a:prstGeom>
          <a:noFill/>
          <a:ln w="9525">
            <a:noFill/>
            <a:miter lim="800000"/>
            <a:headEnd/>
            <a:tailEnd/>
          </a:ln>
        </p:spPr>
      </p:pic>
      <p:sp>
        <p:nvSpPr>
          <p:cNvPr id="36868" name="Rectangle 5"/>
          <p:cNvSpPr>
            <a:spLocks noChangeArrowheads="1"/>
          </p:cNvSpPr>
          <p:nvPr/>
        </p:nvSpPr>
        <p:spPr bwMode="auto">
          <a:xfrm>
            <a:off x="1157288" y="5216525"/>
            <a:ext cx="6486525" cy="519113"/>
          </a:xfrm>
          <a:prstGeom prst="rect">
            <a:avLst/>
          </a:prstGeom>
          <a:noFill/>
          <a:ln w="9525">
            <a:noFill/>
            <a:miter lim="800000"/>
            <a:headEnd/>
            <a:tailEnd/>
          </a:ln>
        </p:spPr>
        <p:txBody>
          <a:bodyPr wrap="none" anchor="ctr">
            <a:spAutoFit/>
          </a:bodyPr>
          <a:lstStyle/>
          <a:p>
            <a:pPr algn="ctr"/>
            <a:r>
              <a:rPr lang="en-US" i="1"/>
              <a:t>Effect = (Tpost – Tpre) – (Cpost – Cpre)</a:t>
            </a:r>
          </a:p>
        </p:txBody>
      </p:sp>
      <p:sp>
        <p:nvSpPr>
          <p:cNvPr id="36869" name="AutoShape 1"/>
          <p:cNvSpPr>
            <a:spLocks noChangeAspect="1" noChangeArrowheads="1"/>
          </p:cNvSpPr>
          <p:nvPr/>
        </p:nvSpPr>
        <p:spPr bwMode="auto">
          <a:xfrm>
            <a:off x="1295400" y="1371600"/>
            <a:ext cx="5846763" cy="4037013"/>
          </a:xfrm>
          <a:prstGeom prst="rect">
            <a:avLst/>
          </a:prstGeom>
          <a:noFill/>
          <a:ln w="9525">
            <a:noFill/>
            <a:miter lim="800000"/>
            <a:headEnd/>
            <a:tailEnd/>
          </a:ln>
        </p:spPr>
        <p:txBody>
          <a:bodyPr/>
          <a:lstStyle/>
          <a:p>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Number Placeholder 3"/>
          <p:cNvSpPr>
            <a:spLocks noGrp="1"/>
          </p:cNvSpPr>
          <p:nvPr>
            <p:ph type="sldNum" sz="quarter" idx="10"/>
          </p:nvPr>
        </p:nvSpPr>
        <p:spPr>
          <a:noFill/>
        </p:spPr>
        <p:txBody>
          <a:bodyPr/>
          <a:lstStyle/>
          <a:p>
            <a:r>
              <a:rPr lang="en-US" smtClean="0"/>
              <a:t>Page </a:t>
            </a:r>
            <a:fld id="{5F05B92E-44CF-4F29-A77E-234862FA6B98}" type="slidenum">
              <a:rPr lang="en-US" smtClean="0"/>
              <a:pPr/>
              <a:t>7</a:t>
            </a:fld>
            <a:endParaRPr lang="en-US" smtClean="0"/>
          </a:p>
        </p:txBody>
      </p:sp>
      <p:sp>
        <p:nvSpPr>
          <p:cNvPr id="40962" name="Rectangle 2"/>
          <p:cNvSpPr>
            <a:spLocks noGrp="1" noChangeArrowheads="1"/>
          </p:cNvSpPr>
          <p:nvPr>
            <p:ph type="title"/>
          </p:nvPr>
        </p:nvSpPr>
        <p:spPr/>
        <p:txBody>
          <a:bodyPr/>
          <a:lstStyle/>
          <a:p>
            <a:r>
              <a:rPr lang="en-US" smtClean="0">
                <a:latin typeface="Arial" charset="0"/>
                <a:cs typeface="Arial" charset="0"/>
              </a:rPr>
              <a:t>Classic Experimental Design</a:t>
            </a:r>
          </a:p>
        </p:txBody>
      </p:sp>
      <p:sp>
        <p:nvSpPr>
          <p:cNvPr id="40963" name="Rectangle 3"/>
          <p:cNvSpPr>
            <a:spLocks noGrp="1" noChangeArrowheads="1"/>
          </p:cNvSpPr>
          <p:nvPr>
            <p:ph type="body" idx="1"/>
          </p:nvPr>
        </p:nvSpPr>
        <p:spPr>
          <a:xfrm>
            <a:off x="457200" y="1136650"/>
            <a:ext cx="8229600" cy="4673600"/>
          </a:xfrm>
        </p:spPr>
        <p:txBody>
          <a:bodyPr/>
          <a:lstStyle/>
          <a:p>
            <a:pPr>
              <a:buFont typeface="Wingdings" pitchFamily="2" charset="2"/>
              <a:buNone/>
            </a:pPr>
            <a:r>
              <a:rPr lang="en-US" sz="2000" u="sng" smtClean="0">
                <a:latin typeface="Arial" charset="0"/>
                <a:cs typeface="Arial" charset="0"/>
              </a:rPr>
              <a:t>Strengths</a:t>
            </a:r>
          </a:p>
          <a:p>
            <a:r>
              <a:rPr lang="en-US" sz="2000" smtClean="0">
                <a:latin typeface="Arial" charset="0"/>
                <a:cs typeface="Arial" charset="0"/>
              </a:rPr>
              <a:t>Treatment and control groups are statistically identical because of randomization</a:t>
            </a:r>
          </a:p>
          <a:p>
            <a:r>
              <a:rPr lang="en-US" sz="2000" smtClean="0">
                <a:latin typeface="Arial" charset="0"/>
                <a:cs typeface="Arial" charset="0"/>
              </a:rPr>
              <a:t>Outcome variable of interest is known prior to and after exposure to the treatment</a:t>
            </a:r>
          </a:p>
          <a:p>
            <a:r>
              <a:rPr lang="en-US" sz="2000" smtClean="0">
                <a:latin typeface="Arial" charset="0"/>
                <a:cs typeface="Arial" charset="0"/>
              </a:rPr>
              <a:t>Difference in outcome between treatment and control groups can be attributed </a:t>
            </a:r>
            <a:r>
              <a:rPr lang="en-US" sz="2000" i="1" u="sng" smtClean="0">
                <a:latin typeface="Arial" charset="0"/>
                <a:cs typeface="Arial" charset="0"/>
              </a:rPr>
              <a:t>solely</a:t>
            </a:r>
            <a:r>
              <a:rPr lang="en-US" sz="2000" i="1" smtClean="0">
                <a:latin typeface="Arial" charset="0"/>
                <a:cs typeface="Arial" charset="0"/>
              </a:rPr>
              <a:t> </a:t>
            </a:r>
            <a:r>
              <a:rPr lang="en-US" sz="2000" smtClean="0">
                <a:latin typeface="Arial" charset="0"/>
                <a:cs typeface="Arial" charset="0"/>
              </a:rPr>
              <a:t>to causal mechanism of interest  </a:t>
            </a:r>
          </a:p>
          <a:p>
            <a:r>
              <a:rPr lang="en-US" sz="2000" smtClean="0">
                <a:latin typeface="Arial" charset="0"/>
                <a:cs typeface="Arial" charset="0"/>
              </a:rPr>
              <a:t>Test results can be conclusive</a:t>
            </a:r>
          </a:p>
          <a:p>
            <a:pPr>
              <a:buFont typeface="Wingdings" pitchFamily="2" charset="2"/>
              <a:buNone/>
            </a:pPr>
            <a:r>
              <a:rPr lang="en-US" sz="2000" u="sng" smtClean="0">
                <a:latin typeface="Arial" charset="0"/>
                <a:cs typeface="Arial" charset="0"/>
              </a:rPr>
              <a:t>Weaknesses</a:t>
            </a:r>
          </a:p>
          <a:p>
            <a:r>
              <a:rPr lang="en-US" sz="2000" i="1" smtClean="0">
                <a:solidFill>
                  <a:srgbClr val="FF0000"/>
                </a:solidFill>
                <a:latin typeface="Arial" charset="0"/>
                <a:cs typeface="Arial" charset="0"/>
              </a:rPr>
              <a:t>Selection and attrition can happen and invalidate this otherwise rock solid design</a:t>
            </a:r>
          </a:p>
          <a:p>
            <a:r>
              <a:rPr lang="en-US" sz="2000" smtClean="0">
                <a:latin typeface="Arial" charset="0"/>
                <a:cs typeface="Arial" charset="0"/>
              </a:rPr>
              <a:t>Statistical noise may mask subtle experimental effects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Number Placeholder 3"/>
          <p:cNvSpPr>
            <a:spLocks noGrp="1"/>
          </p:cNvSpPr>
          <p:nvPr>
            <p:ph type="sldNum" sz="quarter" idx="10"/>
          </p:nvPr>
        </p:nvSpPr>
        <p:spPr>
          <a:noFill/>
        </p:spPr>
        <p:txBody>
          <a:bodyPr/>
          <a:lstStyle/>
          <a:p>
            <a:r>
              <a:rPr lang="en-US" smtClean="0"/>
              <a:t>Page </a:t>
            </a:r>
            <a:fld id="{298EFD4C-C4F1-4126-A05A-86802B165914}" type="slidenum">
              <a:rPr lang="en-US" smtClean="0"/>
              <a:pPr/>
              <a:t>8</a:t>
            </a:fld>
            <a:endParaRPr lang="en-US" smtClean="0"/>
          </a:p>
        </p:txBody>
      </p:sp>
      <p:sp>
        <p:nvSpPr>
          <p:cNvPr id="43010" name="Rectangle 2"/>
          <p:cNvSpPr>
            <a:spLocks noGrp="1" noChangeArrowheads="1"/>
          </p:cNvSpPr>
          <p:nvPr>
            <p:ph type="title"/>
          </p:nvPr>
        </p:nvSpPr>
        <p:spPr>
          <a:xfrm>
            <a:off x="457200" y="246063"/>
            <a:ext cx="8229600" cy="990600"/>
          </a:xfrm>
        </p:spPr>
        <p:txBody>
          <a:bodyPr/>
          <a:lstStyle/>
          <a:p>
            <a:r>
              <a:rPr lang="en-US" sz="2800" smtClean="0">
                <a:latin typeface="Arial" charset="0"/>
                <a:cs typeface="Arial" charset="0"/>
              </a:rPr>
              <a:t>Interesting Variations on the Classic Design – dealing with statistical noise</a:t>
            </a:r>
          </a:p>
        </p:txBody>
      </p:sp>
      <p:pic>
        <p:nvPicPr>
          <p:cNvPr id="43011" name="Picture 4"/>
          <p:cNvPicPr>
            <a:picLocks noChangeAspect="1" noChangeArrowheads="1"/>
          </p:cNvPicPr>
          <p:nvPr/>
        </p:nvPicPr>
        <p:blipFill>
          <a:blip r:embed="rId3"/>
          <a:srcRect/>
          <a:stretch>
            <a:fillRect/>
          </a:stretch>
        </p:blipFill>
        <p:spPr bwMode="auto">
          <a:xfrm>
            <a:off x="796925" y="1997075"/>
            <a:ext cx="3360738" cy="3648075"/>
          </a:xfrm>
          <a:prstGeom prst="rect">
            <a:avLst/>
          </a:prstGeom>
          <a:noFill/>
          <a:ln w="9525">
            <a:noFill/>
            <a:miter lim="800000"/>
            <a:headEnd/>
            <a:tailEnd/>
          </a:ln>
        </p:spPr>
      </p:pic>
      <p:sp>
        <p:nvSpPr>
          <p:cNvPr id="43012" name="Text Box 6"/>
          <p:cNvSpPr txBox="1">
            <a:spLocks noChangeArrowheads="1"/>
          </p:cNvSpPr>
          <p:nvPr/>
        </p:nvSpPr>
        <p:spPr bwMode="auto">
          <a:xfrm>
            <a:off x="879475" y="1220788"/>
            <a:ext cx="3363421" cy="830997"/>
          </a:xfrm>
          <a:prstGeom prst="rect">
            <a:avLst/>
          </a:prstGeom>
          <a:noFill/>
          <a:ln w="9525">
            <a:noFill/>
            <a:miter lim="800000"/>
            <a:headEnd/>
            <a:tailEnd/>
          </a:ln>
        </p:spPr>
        <p:txBody>
          <a:bodyPr wrap="none">
            <a:spAutoFit/>
          </a:bodyPr>
          <a:lstStyle/>
          <a:p>
            <a:r>
              <a:rPr lang="en-US" dirty="0"/>
              <a:t>Randomized Blocks</a:t>
            </a:r>
          </a:p>
          <a:p>
            <a:r>
              <a:rPr lang="en-US" sz="2000" i="1" dirty="0"/>
              <a:t>(Like stratification)</a:t>
            </a:r>
          </a:p>
        </p:txBody>
      </p:sp>
      <p:sp>
        <p:nvSpPr>
          <p:cNvPr id="43013" name="Content Placeholder 5"/>
          <p:cNvSpPr>
            <a:spLocks noGrp="1"/>
          </p:cNvSpPr>
          <p:nvPr>
            <p:ph sz="quarter" idx="4294967295"/>
          </p:nvPr>
        </p:nvSpPr>
        <p:spPr>
          <a:xfrm>
            <a:off x="4572000" y="1371600"/>
            <a:ext cx="4041775" cy="4343400"/>
          </a:xfrm>
        </p:spPr>
        <p:txBody>
          <a:bodyPr/>
          <a:lstStyle/>
          <a:p>
            <a:r>
              <a:rPr lang="en-US" sz="2000" smtClean="0"/>
              <a:t>Randomization ensures that control and treatment groups are statistically identical</a:t>
            </a:r>
          </a:p>
          <a:p>
            <a:r>
              <a:rPr lang="en-US" sz="2000" smtClean="0"/>
              <a:t>However this comes at a price because randomization produces statistical noise</a:t>
            </a:r>
          </a:p>
          <a:p>
            <a:r>
              <a:rPr lang="en-US" sz="2000" smtClean="0"/>
              <a:t>Noise can be reduced by stratification</a:t>
            </a:r>
          </a:p>
          <a:p>
            <a:r>
              <a:rPr lang="en-US" sz="2000" smtClean="0"/>
              <a:t>Exactly the same as RCT except assignment is within strata</a:t>
            </a:r>
          </a:p>
          <a:p>
            <a:pPr lvl="1"/>
            <a:r>
              <a:rPr lang="en-US" sz="1600" smtClean="0"/>
              <a:t>usage</a:t>
            </a:r>
          </a:p>
          <a:p>
            <a:pPr lvl="1"/>
            <a:r>
              <a:rPr lang="en-US" sz="1600" smtClean="0"/>
              <a:t>AC no AC</a:t>
            </a:r>
          </a:p>
          <a:p>
            <a:pPr lvl="1"/>
            <a:r>
              <a:rPr lang="en-US" sz="1600" smtClean="0"/>
              <a:t>Household size, income, structure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21461</TotalTime>
  <Words>4220</Words>
  <Application>Microsoft Office PowerPoint</Application>
  <PresentationFormat>On-screen Show (4:3)</PresentationFormat>
  <Paragraphs>332</Paragraphs>
  <Slides>30</Slides>
  <Notes>21</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Default Design</vt:lpstr>
      <vt:lpstr>Experimentation and Energy Efficiency Workshop  Presented by Michael Sullivan Freeman, Sullivan &amp; Co. October 24, 2011</vt:lpstr>
      <vt:lpstr>What’s the big deal about experiments?</vt:lpstr>
      <vt:lpstr>Types of Experiments</vt:lpstr>
      <vt:lpstr>Overview of Experimental Designs True Experiments</vt:lpstr>
      <vt:lpstr>Issues in the Design of Experiments</vt:lpstr>
      <vt:lpstr>Threats to Validity When Inferring Cause</vt:lpstr>
      <vt:lpstr>Classic Experimental Design  Randomized Controlled Trial (RCT) The basic building block of all true experiments</vt:lpstr>
      <vt:lpstr>Classic Experimental Design</vt:lpstr>
      <vt:lpstr>Interesting Variations on the Classic Design – dealing with statistical noise</vt:lpstr>
      <vt:lpstr>Useful Variations on the Classic Design – dealing with complexity</vt:lpstr>
      <vt:lpstr>Useful Variations on the Classic Design – dealing with noise and complexity</vt:lpstr>
      <vt:lpstr>Randomized Encouragement Design (RED)</vt:lpstr>
      <vt:lpstr>RED – How it works</vt:lpstr>
      <vt:lpstr>Experimental Design Quasi - Experiments</vt:lpstr>
      <vt:lpstr>Quasi-Experimental Designs</vt:lpstr>
      <vt:lpstr>Regression Discontinuity Design</vt:lpstr>
      <vt:lpstr>Non-Equivalent Control Groups – the problem -- selection or attrition</vt:lpstr>
      <vt:lpstr>A solution – non equivalent control groups</vt:lpstr>
      <vt:lpstr>Interrupted Time Series Design</vt:lpstr>
      <vt:lpstr>Short List of Badly Needed Experimental Programs</vt:lpstr>
      <vt:lpstr>Closing Thoughts on Experimentation</vt:lpstr>
      <vt:lpstr>Institutional Barriers to Innovation</vt:lpstr>
      <vt:lpstr>Discussion of Institutional Barriers to Innovation</vt:lpstr>
      <vt:lpstr>Discussion of Institutional Barriers to Innovation</vt:lpstr>
      <vt:lpstr>  Experimentation and Energy Efficiency Workshop  For any questions, feel free to contact</vt:lpstr>
      <vt:lpstr>Short list of important experimental topics</vt:lpstr>
      <vt:lpstr>Badly Needed Experimental Programs – Feedback</vt:lpstr>
      <vt:lpstr>Badly Needed Experimental Programs – Community Level Interventions </vt:lpstr>
      <vt:lpstr>Badly Needed Experimental Programs – Development of Alternative Marketing Messages</vt:lpstr>
      <vt:lpstr>Badly Needed Experimental Programs – Development of Targeting Strategies</vt:lpstr>
    </vt:vector>
  </TitlesOfParts>
  <Company>FSC Group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Tony Cerny</dc:creator>
  <cp:lastModifiedBy>Lenovo User</cp:lastModifiedBy>
  <cp:revision>323</cp:revision>
  <dcterms:created xsi:type="dcterms:W3CDTF">2006-02-06T17:45:17Z</dcterms:created>
  <dcterms:modified xsi:type="dcterms:W3CDTF">2011-10-23T19:45:14Z</dcterms:modified>
</cp:coreProperties>
</file>