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66" r:id="rId3"/>
    <p:sldId id="267" r:id="rId4"/>
    <p:sldId id="286" r:id="rId5"/>
    <p:sldId id="283" r:id="rId6"/>
    <p:sldId id="285" r:id="rId7"/>
    <p:sldId id="28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86" autoAdjust="0"/>
  </p:normalViewPr>
  <p:slideViewPr>
    <p:cSldViewPr>
      <p:cViewPr varScale="1">
        <p:scale>
          <a:sx n="106" d="100"/>
          <a:sy n="106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16A57D-2E80-4E63-816E-C0D4F79272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285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E96167-D831-45DF-9B02-3F6FE8D816C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m-KH" altLang="en-US" smtClean="0">
              <a:latin typeface="Arial" panose="020B0604020202020204" pitchFamily="34" charset="0"/>
              <a:ea typeface="DaunPenh" panose="01010101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1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2ADAC-8090-406D-B9FF-71E7E9E5DA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02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15878-DB1C-4789-B7AA-127642774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19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39DCA-5642-46A2-B7FE-6E913EFDF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579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3C2F-5FDB-4FEF-B817-F7CF03044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25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31F6-99C2-4C74-ADD6-E8C63D648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06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A2967-96EC-4C95-BDEA-89897C37E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14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1DE76-CF3D-4CFF-88E0-F9FBFF8AC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405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0842E-980E-49D4-AD51-D12E82932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97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C01F9-48CD-4EE4-BB29-B84817878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523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A0A49-745B-4BFC-B738-4DA37FA49F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395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D8B2-5BDE-4FF0-816C-A92128A57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1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54C7D-D643-444C-B7AD-048C59F63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834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B8C55-4699-4FF5-B4FE-F62BBF884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469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1C713-61E7-4C88-B3DD-83A2090EF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765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D9847-1633-4163-BD44-1F829FB69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176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0778-4828-447B-B5A4-78212F8C9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740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2683F-18BB-4FA3-84BC-AC187D669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21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C1370-C1FA-4430-A845-8AA992B01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16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17729-DB7C-4B3E-91C4-7BE6346CC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9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32218-0D58-4A51-AAF5-5222C70A9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43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D1474-979E-449D-9335-5D6E13CA74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23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0C207-1F67-45C7-8908-FB761DEFC4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37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DDDF7-95AC-4D22-B19E-148E970BF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68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8453F-493D-4016-9EAE-F2F11CDE3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7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ckground_officialState_v4_no seal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0011CCEE-5F1D-4429-9C23-6B8A414D1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background_officialState_v4_seal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2D804E35-F35B-4B9E-9F0E-7219CDA2E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BE1208-5403-4408-B7B0-900D3EF57DA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838199"/>
            <a:ext cx="914400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3333FF"/>
                </a:solidFill>
              </a:rPr>
              <a:t>Modeling Needs and Considerations for Energy Efficiency Ex Ante and Ex Post Savings Estimates</a:t>
            </a:r>
            <a:endParaRPr lang="en-US" altLang="en-US" b="1" dirty="0">
              <a:solidFill>
                <a:srgbClr val="3333FF"/>
              </a:solidFill>
            </a:endParaRP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457200" y="62484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m-KH" altLang="en-US" sz="18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4800" y="5448300"/>
            <a:ext cx="8839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/>
              <a:t/>
            </a:r>
            <a:br>
              <a:rPr lang="en-US" altLang="en-US" sz="1600" b="1" dirty="0"/>
            </a:br>
            <a:r>
              <a:rPr lang="en-US" altLang="en-US" sz="2400" b="1" dirty="0" smtClean="0"/>
              <a:t>Workshop: </a:t>
            </a:r>
            <a:r>
              <a:rPr lang="en-US" sz="2400" b="1" dirty="0" smtClean="0"/>
              <a:t>Energy </a:t>
            </a:r>
            <a:r>
              <a:rPr lang="en-US" sz="2400" b="1" dirty="0"/>
              <a:t>Modeling Tools and their Applications in Energy Efficiency</a:t>
            </a:r>
            <a:endParaRPr lang="en-US" altLang="en-US" sz="2400" b="1" dirty="0"/>
          </a:p>
          <a:p>
            <a:pPr algn="ctr" eaLnBrk="1" hangingPunct="1"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1800" b="1" dirty="0" smtClean="0"/>
              <a:t>September 18, </a:t>
            </a:r>
            <a:r>
              <a:rPr lang="en-US" altLang="en-US" sz="1800" b="1" dirty="0"/>
              <a:t>2015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2400" y="2762250"/>
            <a:ext cx="8839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/>
              <a:t/>
            </a:r>
            <a:br>
              <a:rPr lang="en-US" altLang="en-US" sz="1600" b="1" dirty="0"/>
            </a:br>
            <a:r>
              <a:rPr lang="en-US" altLang="en-US" sz="2800" b="1" dirty="0" smtClean="0"/>
              <a:t>Jeff Hirsch</a:t>
            </a:r>
            <a:endParaRPr lang="en-US" altLang="en-US" sz="2800" b="1" dirty="0"/>
          </a:p>
          <a:p>
            <a:pPr algn="ctr" eaLnBrk="1" hangingPunct="1"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2400" b="1" i="1" dirty="0"/>
              <a:t>Consultant - CPUC Ex Ante Team </a:t>
            </a:r>
          </a:p>
          <a:p>
            <a:pPr algn="ctr" eaLnBrk="1" hangingPunct="1"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altLang="en-US" sz="1800" b="1" dirty="0" smtClean="0"/>
              <a:t>September 18, </a:t>
            </a:r>
            <a:r>
              <a:rPr lang="en-US" altLang="en-US" sz="1800" b="1" dirty="0"/>
              <a:t>2015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47" y="4311365"/>
            <a:ext cx="1143106" cy="11402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3333FF"/>
                </a:solidFill>
              </a:rPr>
              <a:t>Is Building Simulation Needed?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3900" y="1828800"/>
            <a:ext cx="7696200" cy="4800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Aft>
                <a:spcPct val="50000"/>
              </a:spcAft>
              <a:defRPr/>
            </a:pPr>
            <a:r>
              <a:rPr lang="en-US" sz="2800" dirty="0" smtClean="0"/>
              <a:t>Yes, sometimes – It can assist in obtaining estimates</a:t>
            </a:r>
          </a:p>
          <a:p>
            <a:pPr marL="914400" lvl="1" indent="-457200" algn="l" eaLnBrk="1" hangingPunct="1">
              <a:lnSpc>
                <a:spcPct val="80000"/>
              </a:lnSpc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When whole building/environment interactions are important</a:t>
            </a:r>
          </a:p>
          <a:p>
            <a:pPr marL="1371600" lvl="2" indent="-457200" algn="l" eaLnBrk="1" hangingPunct="1">
              <a:lnSpc>
                <a:spcPct val="80000"/>
              </a:lnSpc>
              <a:spcAft>
                <a:spcPct val="500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Weather variations, HVAC and other component interactions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When detailed component variations are of interest</a:t>
            </a:r>
          </a:p>
          <a:p>
            <a:pPr marL="1371600" lvl="2" indent="-457200" algn="l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Insufficient lab or field data is available to directly estimate performance variation</a:t>
            </a:r>
          </a:p>
          <a:p>
            <a:pPr algn="l" eaLnBrk="1" hangingPunct="1">
              <a:lnSpc>
                <a:spcPct val="80000"/>
              </a:lnSpc>
              <a:spcAft>
                <a:spcPct val="50000"/>
              </a:spcAft>
              <a:defRPr/>
            </a:pPr>
            <a:r>
              <a:rPr lang="en-US" sz="2400" dirty="0" smtClean="0"/>
              <a:t>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7017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2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3333FF"/>
                </a:solidFill>
              </a:rPr>
              <a:t>Is Building Simulation Needed?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3900" y="1828800"/>
            <a:ext cx="7696200" cy="4800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Aft>
                <a:spcPct val="50000"/>
              </a:spcAft>
              <a:defRPr/>
            </a:pPr>
            <a:r>
              <a:rPr lang="en-US" sz="2800" dirty="0" smtClean="0"/>
              <a:t>No, sometimes – It can get in the way</a:t>
            </a:r>
            <a:endParaRPr lang="en-US" sz="2800" dirty="0"/>
          </a:p>
          <a:p>
            <a:pPr marL="800100" lvl="1" indent="-342900" algn="l" eaLnBrk="1" hangingPunct="1">
              <a:lnSpc>
                <a:spcPct val="80000"/>
              </a:lnSpc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When interactions can be “added” with “sufficient” accuracy</a:t>
            </a:r>
          </a:p>
          <a:p>
            <a:pPr marL="800100" lvl="1" indent="-342900" algn="l" eaLnBrk="1" hangingPunct="1">
              <a:lnSpc>
                <a:spcPct val="80000"/>
              </a:lnSpc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When “sufficient” monitoring data (lab and/or field) is available to characterize performance in a separate model (simplified or complex)</a:t>
            </a:r>
          </a:p>
          <a:p>
            <a:pPr marL="800100" lvl="1" indent="-342900" algn="l" eaLnBrk="1" hangingPunct="1">
              <a:lnSpc>
                <a:spcPct val="80000"/>
              </a:lnSpc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When component level “what if” variations are not needed or the data </a:t>
            </a:r>
            <a:r>
              <a:rPr lang="en-US" sz="2400" dirty="0"/>
              <a:t>isn’t </a:t>
            </a:r>
            <a:r>
              <a:rPr lang="en-US" sz="2400" dirty="0" smtClean="0"/>
              <a:t>available to support the estimates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7017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414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3333FF"/>
                </a:solidFill>
              </a:rPr>
              <a:t>Considerations for Building Modeling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1600200"/>
            <a:ext cx="8153400" cy="495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Aft>
                <a:spcPct val="50000"/>
              </a:spcAft>
              <a:defRPr/>
            </a:pPr>
            <a:r>
              <a:rPr lang="en-US" sz="2800" dirty="0" smtClean="0"/>
              <a:t>Prototypes of typical buildings or site specific models</a:t>
            </a:r>
          </a:p>
          <a:p>
            <a:pPr marL="800100" lvl="1" indent="-342900" algn="l" eaLnBrk="1" hangingPunct="1">
              <a:lnSpc>
                <a:spcPct val="80000"/>
              </a:lnSpc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Significant data requirements for envelope, lighting and plug loads, HVAC, process, controls and operation, weather</a:t>
            </a:r>
          </a:p>
          <a:p>
            <a:pPr marL="800100" lvl="1" indent="-342900" algn="l" eaLnBrk="1" hangingPunct="1">
              <a:lnSpc>
                <a:spcPct val="80000"/>
              </a:lnSpc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Calibration data – whole building, </a:t>
            </a:r>
            <a:r>
              <a:rPr lang="en-US" sz="2400" dirty="0" err="1" smtClean="0"/>
              <a:t>enduse</a:t>
            </a:r>
            <a:r>
              <a:rPr lang="en-US" sz="2400" dirty="0" smtClean="0"/>
              <a:t> for sufficient period(s) to capture full variation of annual use</a:t>
            </a:r>
          </a:p>
          <a:p>
            <a:pPr marL="800100" lvl="1" indent="-342900" algn="l" eaLnBrk="1" hangingPunct="1">
              <a:lnSpc>
                <a:spcPct val="80000"/>
              </a:lnSpc>
              <a:spcAft>
                <a:spcPct val="500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Time and money, expertise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7017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3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3333FF"/>
                </a:solidFill>
              </a:rPr>
              <a:t>Considerations for Building Modeling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1600200"/>
            <a:ext cx="8153400" cy="495300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dirty="0" smtClean="0"/>
              <a:t>Modeling tool choice</a:t>
            </a:r>
          </a:p>
          <a:p>
            <a:pPr marL="800100" lvl="1" indent="-342900" algn="l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Similar accuracy and reliability of components being examined and the interacting components that significantly impact </a:t>
            </a:r>
            <a:r>
              <a:rPr lang="en-US" sz="2400" b="1" dirty="0" smtClean="0"/>
              <a:t>comparative</a:t>
            </a:r>
            <a:r>
              <a:rPr lang="en-US" sz="2400" dirty="0" smtClean="0"/>
              <a:t> energy use</a:t>
            </a:r>
          </a:p>
          <a:p>
            <a:pPr marL="800100" lvl="1" indent="-342900" algn="l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Details of components being studied are modeled accurately, the inputs allow complete description of technology variations and outputs allow verification of calibration</a:t>
            </a:r>
          </a:p>
          <a:p>
            <a:pPr marL="800100" lvl="1" indent="-342900" algn="l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Debugging and updating of tool is possible and timely; expertise is </a:t>
            </a:r>
            <a:r>
              <a:rPr lang="en-US" sz="2400" dirty="0"/>
              <a:t>available </a:t>
            </a:r>
            <a:endParaRPr lang="en-US" sz="2400" dirty="0" smtClean="0"/>
          </a:p>
          <a:p>
            <a:pPr marL="800100" lvl="1" indent="-342900" algn="l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Effort level and cost for full project is manageable</a:t>
            </a:r>
            <a:endParaRPr lang="en-US" sz="2400" dirty="0"/>
          </a:p>
          <a:p>
            <a:pPr marL="342900" indent="-342900" algn="l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algn="l" eaLnBrk="1" hangingPunct="1">
              <a:lnSpc>
                <a:spcPct val="80000"/>
              </a:lnSpc>
              <a:spcAft>
                <a:spcPct val="50000"/>
              </a:spcAft>
              <a:buFontTx/>
              <a:buChar char="•"/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7017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704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8915400" cy="7620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3333FF"/>
                </a:solidFill>
              </a:rPr>
              <a:t>Biggest Challenges Looking Forward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017" y="1790700"/>
            <a:ext cx="8229600" cy="4187825"/>
          </a:xfrm>
        </p:spPr>
        <p:txBody>
          <a:bodyPr/>
          <a:lstStyle/>
          <a:p>
            <a:r>
              <a:rPr lang="en-US" sz="2800" dirty="0" smtClean="0"/>
              <a:t>Availability of sufficient calibration data</a:t>
            </a:r>
          </a:p>
          <a:p>
            <a:pPr lvl="1"/>
            <a:r>
              <a:rPr lang="en-US" sz="2400" dirty="0" smtClean="0"/>
              <a:t>Understanding of variability of performance</a:t>
            </a:r>
          </a:p>
          <a:p>
            <a:pPr lvl="1"/>
            <a:r>
              <a:rPr lang="en-US" sz="2400" dirty="0" smtClean="0"/>
              <a:t>May require both laboratory and field work</a:t>
            </a:r>
          </a:p>
          <a:p>
            <a:pPr lvl="1"/>
            <a:r>
              <a:rPr lang="en-US" sz="2400" dirty="0" smtClean="0"/>
              <a:t>Can take a lot of time and money</a:t>
            </a:r>
          </a:p>
          <a:p>
            <a:r>
              <a:rPr lang="en-US" sz="2400" dirty="0" smtClean="0"/>
              <a:t>Development of new component models</a:t>
            </a:r>
          </a:p>
          <a:p>
            <a:pPr lvl="1"/>
            <a:r>
              <a:rPr lang="en-US" sz="2400" dirty="0" smtClean="0"/>
              <a:t>Identifying measures of interest and requirements for model capabilities</a:t>
            </a:r>
          </a:p>
          <a:p>
            <a:pPr lvl="1"/>
            <a:r>
              <a:rPr lang="en-US" sz="2400" dirty="0" smtClean="0"/>
              <a:t>Facilitating “production use” by wider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7017" y="6245225"/>
            <a:ext cx="1676400" cy="476250"/>
          </a:xfrm>
        </p:spPr>
        <p:txBody>
          <a:bodyPr/>
          <a:lstStyle/>
          <a:p>
            <a:pPr>
              <a:defRPr/>
            </a:pPr>
            <a:fld id="{FA8A2967-96EC-4C95-BDEA-89897C37EC0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7548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318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1_Default Design</vt:lpstr>
      <vt:lpstr>PowerPoint Presentation</vt:lpstr>
      <vt:lpstr>Is Building Simulation Needed?</vt:lpstr>
      <vt:lpstr>Is Building Simulation Needed?</vt:lpstr>
      <vt:lpstr>Considerations for Building Modeling</vt:lpstr>
      <vt:lpstr>Considerations for Building Modeling</vt:lpstr>
      <vt:lpstr>Biggest Challenges Looking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CPUCPowerPointTemplate</dc:title>
  <dc:subject>CPUCPowerPointTemplate</dc:subject>
  <dc:creator>John M. Hill</dc:creator>
  <dc:description>CPUCPowerPointTemplate</dc:description>
  <cp:lastModifiedBy>Haro, David (Intern)</cp:lastModifiedBy>
  <cp:revision>40</cp:revision>
  <dcterms:created xsi:type="dcterms:W3CDTF">2008-01-28T17:28:34Z</dcterms:created>
  <dcterms:modified xsi:type="dcterms:W3CDTF">2015-10-30T16:55:35Z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DownloadAsset.aspx?id=2437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CPUCPowerPointTemplate</vt:lpwstr>
  </property>
  <property fmtid="{D5CDD505-2E9C-101B-9397-08002B2CF9AE}" pid="8" name="EktGoLiveDate">
    <vt:filetime>2012-05-14T23:30:00Z</vt:filetime>
  </property>
  <property fmtid="{D5CDD505-2E9C-101B-9397-08002B2CF9AE}" pid="9" name="EktExpiryType">
    <vt:i4>1</vt:i4>
  </property>
  <property fmtid="{D5CDD505-2E9C-101B-9397-08002B2CF9AE}" pid="10" name="EktDateCreated">
    <vt:filetime>2012-05-14T23:30:39Z</vt:filetime>
  </property>
  <property fmtid="{D5CDD505-2E9C-101B-9397-08002B2CF9AE}" pid="11" name="EktDateModified">
    <vt:filetime>2013-04-16T13:45:32Z</vt:filetime>
  </property>
  <property fmtid="{D5CDD505-2E9C-101B-9397-08002B2CF9AE}" pid="12" name="EktTaxCategory">
    <vt:lpwstr/>
  </property>
  <property fmtid="{D5CDD505-2E9C-101B-9397-08002B2CF9AE}" pid="13" name="EktDisabledTaxCategory">
    <vt:lpwstr/>
  </property>
  <property fmtid="{D5CDD505-2E9C-101B-9397-08002B2CF9AE}" pid="14" name="EktCmsSize">
    <vt:i4>769024</vt:i4>
  </property>
  <property fmtid="{D5CDD505-2E9C-101B-9397-08002B2CF9AE}" pid="15" name="EktSearchable">
    <vt:i4>1</vt:i4>
  </property>
  <property fmtid="{D5CDD505-2E9C-101B-9397-08002B2CF9AE}" pid="16" name="EktEDescription">
    <vt:lpwstr>Summary CPUCPowerPointTemplate</vt:lpwstr>
  </property>
</Properties>
</file>