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handoutMasterIdLst>
    <p:handoutMasterId r:id="rId8"/>
  </p:handoutMasterIdLst>
  <p:sldIdLst>
    <p:sldId id="256" r:id="rId2"/>
    <p:sldId id="268" r:id="rId3"/>
    <p:sldId id="257" r:id="rId4"/>
    <p:sldId id="259" r:id="rId5"/>
    <p:sldId id="270" r:id="rId6"/>
    <p:sldId id="260" r:id="rId7"/>
  </p:sldIdLst>
  <p:sldSz cx="9144000" cy="6858000" type="screen4x3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4660"/>
  </p:normalViewPr>
  <p:slideViewPr>
    <p:cSldViewPr>
      <p:cViewPr varScale="1">
        <p:scale>
          <a:sx n="108" d="100"/>
          <a:sy n="108" d="100"/>
        </p:scale>
        <p:origin x="169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 smtClean="0"/>
            </a:lvl1pPr>
          </a:lstStyle>
          <a:p>
            <a:pPr>
              <a:defRPr/>
            </a:pPr>
            <a:fld id="{502B07DF-275D-4DA6-84DE-0107EF3D3404}" type="datetimeFigureOut">
              <a:rPr lang="en-US"/>
              <a:pPr>
                <a:defRPr/>
              </a:pPr>
              <a:t>4/23/2019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1CAD5BE-4EFA-4171-8741-B3AECBEFBD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932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DC272C-A5A3-4E25-9358-9B58B82187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E54C85-7F00-4D8B-90BE-485921F6F7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3F25C9-EFE1-4DC5-84AF-68DFD7FB6E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ACF-3D74-4F02-8DC0-D9394823B5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6CF80E-91DD-4998-B1BD-2F8E755CA80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7E01FD-14E9-4661-9082-450071A874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3B2798-449E-4449-833D-1974902AA5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640AA7-93D6-4BA0-B88E-CA1A91EDF9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C88153-31E1-4618-A4BB-27A64AB56AC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859308-C9E8-4DF7-B822-347FC69AF2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CC8A6-891C-45BE-829D-426F63F7DB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4976BFF-0505-4A8A-A96C-49EBB6DE24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8077200" cy="1905000"/>
          </a:xfrm>
        </p:spPr>
        <p:txBody>
          <a:bodyPr/>
          <a:lstStyle/>
          <a:p>
            <a:pPr algn="ctr" eaLnBrk="1" hangingPunct="1"/>
            <a:r>
              <a:rPr lang="en-US" sz="3600" b="1" cap="none" dirty="0"/>
              <a:t>The Demand Response Measurement &amp; Evaluation Committee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81400"/>
            <a:ext cx="6400800" cy="23622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sz="2400" dirty="0"/>
              <a:t>Load Impacts Evaluation Workshop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sz="2400" dirty="0"/>
              <a:t>Spring 2019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sz="2800" dirty="0"/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dirty="0"/>
              <a:t>April 26, 2019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sz="2800" dirty="0"/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sz="2800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pPr eaLnBrk="1" hangingPunct="1"/>
            <a:r>
              <a:rPr lang="en-US" dirty="0"/>
              <a:t>Welcome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0" y="1143000"/>
            <a:ext cx="8763000" cy="5029200"/>
          </a:xfrm>
        </p:spPr>
        <p:txBody>
          <a:bodyPr>
            <a:normAutofit fontScale="92500" lnSpcReduction="20000"/>
          </a:bodyPr>
          <a:lstStyle/>
          <a:p>
            <a:pPr lvl="2" eaLnBrk="1" hangingPunct="1">
              <a:buFont typeface="Wingdings" pitchFamily="2" charset="2"/>
              <a:buNone/>
            </a:pPr>
            <a:r>
              <a:rPr lang="en-US" sz="2400" dirty="0"/>
              <a:t>Ed Lovelace</a:t>
            </a:r>
            <a:r>
              <a:rPr lang="en-US" sz="2400" b="1" dirty="0"/>
              <a:t>, Southern California Edison (SCE)</a:t>
            </a:r>
          </a:p>
          <a:p>
            <a:pPr lvl="2" eaLnBrk="1" hangingPunct="1">
              <a:buFont typeface="Wingdings" pitchFamily="2" charset="2"/>
              <a:buNone/>
            </a:pPr>
            <a:endParaRPr lang="en-US" sz="1100" dirty="0"/>
          </a:p>
          <a:p>
            <a:pPr lvl="2" eaLnBrk="1" hangingPunct="1">
              <a:buFont typeface="Wingdings" pitchFamily="2" charset="2"/>
              <a:buNone/>
            </a:pPr>
            <a:r>
              <a:rPr lang="en-US" sz="2400" b="1" i="1" dirty="0">
                <a:solidFill>
                  <a:srgbClr val="00B050"/>
                </a:solidFill>
              </a:rPr>
              <a:t>Safety Moment</a:t>
            </a:r>
          </a:p>
          <a:p>
            <a:pPr lvl="2" eaLnBrk="1" hangingPunct="1">
              <a:buFont typeface="Wingdings" pitchFamily="2" charset="2"/>
              <a:buNone/>
            </a:pPr>
            <a:endParaRPr lang="en-US" sz="1100" dirty="0"/>
          </a:p>
          <a:p>
            <a:pPr lvl="2" eaLnBrk="1" hangingPunct="1">
              <a:buFont typeface="Wingdings" pitchFamily="2" charset="2"/>
              <a:buNone/>
            </a:pPr>
            <a:r>
              <a:rPr lang="en-US" sz="2400" b="1" dirty="0"/>
              <a:t>Agenda for Today</a:t>
            </a:r>
          </a:p>
          <a:p>
            <a:pPr lvl="2" eaLnBrk="1" hangingPunct="1">
              <a:spcAft>
                <a:spcPts val="600"/>
              </a:spcAft>
              <a:buFont typeface="Wingdings" pitchFamily="2" charset="2"/>
              <a:buNone/>
            </a:pPr>
            <a:endParaRPr lang="en-US" sz="800" u="sng" dirty="0"/>
          </a:p>
          <a:p>
            <a:pPr lvl="2" eaLnBrk="1" hangingPunct="1">
              <a:spcAft>
                <a:spcPts val="600"/>
              </a:spcAft>
            </a:pPr>
            <a:r>
              <a:rPr lang="en-US" sz="1900" u="sng" dirty="0"/>
              <a:t>Session 1</a:t>
            </a:r>
            <a:r>
              <a:rPr lang="en-US" sz="1900" dirty="0"/>
              <a:t>:  Statewide Critical Peak Pricing (CPP)</a:t>
            </a:r>
          </a:p>
          <a:p>
            <a:pPr lvl="2" eaLnBrk="1" hangingPunct="1">
              <a:spcAft>
                <a:spcPts val="600"/>
              </a:spcAft>
            </a:pPr>
            <a:r>
              <a:rPr lang="en-US" sz="1900" u="sng" dirty="0"/>
              <a:t>Session 2:</a:t>
            </a:r>
            <a:r>
              <a:rPr lang="en-US" sz="1900" dirty="0"/>
              <a:t>  Statewide Base Interruptible Program (BIP)</a:t>
            </a:r>
          </a:p>
          <a:p>
            <a:pPr lvl="2" eaLnBrk="1" hangingPunct="1">
              <a:spcAft>
                <a:spcPts val="600"/>
              </a:spcAft>
            </a:pPr>
            <a:r>
              <a:rPr lang="en-US" sz="1900" u="sng" dirty="0"/>
              <a:t>Session 3:</a:t>
            </a:r>
            <a:r>
              <a:rPr lang="en-US" sz="1900" dirty="0"/>
              <a:t>  </a:t>
            </a:r>
            <a:r>
              <a:rPr lang="en-US" sz="1900" spc="25" dirty="0"/>
              <a:t>P</a:t>
            </a:r>
            <a:r>
              <a:rPr lang="en-US" sz="1900" spc="20" dirty="0"/>
              <a:t>G&amp;</a:t>
            </a:r>
            <a:r>
              <a:rPr lang="en-US" sz="1900" dirty="0"/>
              <a:t>E</a:t>
            </a:r>
            <a:r>
              <a:rPr lang="en-US" sz="1900" spc="35" dirty="0"/>
              <a:t> </a:t>
            </a:r>
            <a:r>
              <a:rPr lang="en-US" sz="1900" spc="25" dirty="0"/>
              <a:t>Ai</a:t>
            </a:r>
            <a:r>
              <a:rPr lang="en-US" sz="1900" dirty="0"/>
              <a:t>r</a:t>
            </a:r>
            <a:r>
              <a:rPr lang="en-US" sz="1900" spc="40" dirty="0"/>
              <a:t> </a:t>
            </a:r>
            <a:r>
              <a:rPr lang="en-US" sz="1900" spc="20" dirty="0"/>
              <a:t>C</a:t>
            </a:r>
            <a:r>
              <a:rPr lang="en-US" sz="1900" spc="25" dirty="0"/>
              <a:t>o</a:t>
            </a:r>
            <a:r>
              <a:rPr lang="en-US" sz="1900" spc="30" dirty="0"/>
              <a:t>nd</a:t>
            </a:r>
            <a:r>
              <a:rPr lang="en-US" sz="1900" spc="25" dirty="0"/>
              <a:t>i</a:t>
            </a:r>
            <a:r>
              <a:rPr lang="en-US" sz="1900" spc="30" dirty="0"/>
              <a:t>t</a:t>
            </a:r>
            <a:r>
              <a:rPr lang="en-US" sz="1900" spc="10" dirty="0"/>
              <a:t>i</a:t>
            </a:r>
            <a:r>
              <a:rPr lang="en-US" sz="1900" spc="25" dirty="0"/>
              <a:t>o</a:t>
            </a:r>
            <a:r>
              <a:rPr lang="en-US" sz="1900" spc="30" dirty="0"/>
              <a:t>n</a:t>
            </a:r>
            <a:r>
              <a:rPr lang="en-US" sz="1900" spc="25" dirty="0"/>
              <a:t>e</a:t>
            </a:r>
            <a:r>
              <a:rPr lang="en-US" sz="1900" dirty="0"/>
              <a:t>r</a:t>
            </a:r>
            <a:r>
              <a:rPr lang="en-US" sz="1900" spc="35" dirty="0"/>
              <a:t> </a:t>
            </a:r>
            <a:r>
              <a:rPr lang="en-US" sz="1900" spc="5" dirty="0"/>
              <a:t>C</a:t>
            </a:r>
            <a:r>
              <a:rPr lang="en-US" sz="1900" spc="20" dirty="0"/>
              <a:t>yc</a:t>
            </a:r>
            <a:r>
              <a:rPr lang="en-US" sz="1900" spc="25" dirty="0"/>
              <a:t>li</a:t>
            </a:r>
            <a:r>
              <a:rPr lang="en-US" sz="1900" spc="30" dirty="0"/>
              <a:t>n</a:t>
            </a:r>
            <a:r>
              <a:rPr lang="en-US" sz="1900" dirty="0"/>
              <a:t>g (AC Cycling) (“Smart AC”)</a:t>
            </a:r>
          </a:p>
          <a:p>
            <a:pPr lvl="2" eaLnBrk="1" hangingPunct="1">
              <a:spcAft>
                <a:spcPts val="600"/>
              </a:spcAft>
            </a:pPr>
            <a:r>
              <a:rPr lang="en-US" sz="1900" u="sng" dirty="0"/>
              <a:t>Session 4:</a:t>
            </a:r>
            <a:r>
              <a:rPr lang="en-US" sz="1900" dirty="0"/>
              <a:t>  Statewide Capacity Bidding Program (CBP)</a:t>
            </a:r>
          </a:p>
          <a:p>
            <a:pPr lvl="2" eaLnBrk="1" hangingPunct="1">
              <a:spcAft>
                <a:spcPts val="600"/>
              </a:spcAft>
            </a:pPr>
            <a:r>
              <a:rPr lang="en-US" sz="1900" u="sng" dirty="0"/>
              <a:t>Session 5:</a:t>
            </a:r>
            <a:r>
              <a:rPr lang="en-US" sz="1900" dirty="0"/>
              <a:t>  SCE Peak Time Rebate (PTR) (“Smart Energy Program”) – 				Residential Thermostats</a:t>
            </a:r>
          </a:p>
          <a:p>
            <a:pPr lvl="2" eaLnBrk="1" hangingPunct="1">
              <a:spcAft>
                <a:spcPts val="600"/>
              </a:spcAft>
            </a:pPr>
            <a:r>
              <a:rPr lang="en-US" sz="1900" u="sng" dirty="0"/>
              <a:t>Session 6</a:t>
            </a:r>
            <a:r>
              <a:rPr lang="en-US" sz="1900" dirty="0"/>
              <a:t>:  SDG&amp;E AC Cycling (“AC Saver DA”) -- Residential 					Thermostats</a:t>
            </a:r>
          </a:p>
          <a:p>
            <a:pPr lvl="2" eaLnBrk="1" hangingPunct="1">
              <a:spcAft>
                <a:spcPts val="600"/>
              </a:spcAft>
            </a:pPr>
            <a:r>
              <a:rPr lang="en-US" sz="1900" u="sng" dirty="0"/>
              <a:t>Session 6:</a:t>
            </a:r>
            <a:r>
              <a:rPr lang="en-US" sz="1900" dirty="0"/>
              <a:t>  Other LIP-Related Topics, General Discussion</a:t>
            </a:r>
          </a:p>
          <a:p>
            <a:pPr lvl="2" eaLnBrk="1" hangingPunct="1">
              <a:spcAft>
                <a:spcPts val="600"/>
              </a:spcAft>
            </a:pPr>
            <a:r>
              <a:rPr lang="en-US" sz="1900" u="sng" dirty="0"/>
              <a:t>Session 7:</a:t>
            </a:r>
            <a:r>
              <a:rPr lang="en-US" sz="1900" dirty="0"/>
              <a:t>  Closing and Adjourn </a:t>
            </a:r>
          </a:p>
          <a:p>
            <a:pPr lvl="3" eaLnBrk="1" hangingPunct="1">
              <a:lnSpc>
                <a:spcPct val="150000"/>
              </a:lnSpc>
            </a:pPr>
            <a:endParaRPr lang="en-US" sz="2000" dirty="0"/>
          </a:p>
          <a:p>
            <a:pPr lvl="3" eaLnBrk="1" hangingPunct="1">
              <a:lnSpc>
                <a:spcPct val="150000"/>
              </a:lnSpc>
            </a:pPr>
            <a:endParaRPr lang="en-US" sz="2000" dirty="0"/>
          </a:p>
          <a:p>
            <a:pPr lvl="2" eaLnBrk="1" hangingPunct="1">
              <a:buFont typeface="Wingdings" pitchFamily="2" charset="2"/>
              <a:buNone/>
            </a:pPr>
            <a:endParaRPr lang="en-US" sz="28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is the DRMEC?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895600"/>
            <a:ext cx="8229600" cy="3200400"/>
          </a:xfrm>
        </p:spPr>
        <p:txBody>
          <a:bodyPr>
            <a:normAutofit/>
          </a:bodyPr>
          <a:lstStyle/>
          <a:p>
            <a:pPr marL="857250" lvl="2" indent="0" eaLnBrk="1" hangingPunct="1">
              <a:buNone/>
            </a:pPr>
            <a:r>
              <a:rPr lang="en-US" sz="1600" dirty="0"/>
              <a:t>Composed of representatives from:</a:t>
            </a:r>
          </a:p>
          <a:p>
            <a:pPr lvl="3" eaLnBrk="1" hangingPunct="1"/>
            <a:r>
              <a:rPr lang="en-US" dirty="0"/>
              <a:t>CPUC</a:t>
            </a:r>
          </a:p>
          <a:p>
            <a:pPr lvl="3" eaLnBrk="1" hangingPunct="1"/>
            <a:r>
              <a:rPr lang="en-US" dirty="0"/>
              <a:t>CEC</a:t>
            </a:r>
          </a:p>
          <a:p>
            <a:pPr lvl="3" eaLnBrk="1" hangingPunct="1"/>
            <a:r>
              <a:rPr lang="en-US" dirty="0"/>
              <a:t>PG&amp;E</a:t>
            </a:r>
          </a:p>
          <a:p>
            <a:pPr lvl="3" eaLnBrk="1" hangingPunct="1"/>
            <a:r>
              <a:rPr lang="en-US" dirty="0"/>
              <a:t>SDG&amp;E</a:t>
            </a:r>
          </a:p>
          <a:p>
            <a:pPr lvl="3" eaLnBrk="1" hangingPunct="1"/>
            <a:r>
              <a:rPr lang="en-US" dirty="0"/>
              <a:t>SCE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0A08D4-D6B7-4A88-B6EA-909098CCC022}"/>
              </a:ext>
            </a:extLst>
          </p:cNvPr>
          <p:cNvSpPr txBox="1"/>
          <p:nvPr/>
        </p:nvSpPr>
        <p:spPr>
          <a:xfrm>
            <a:off x="838200" y="1828800"/>
            <a:ext cx="731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DR Measurement and Evaluation Committee grew out of a Working Group subcommittee first authorized in a CPUC decision in 2003 (D. 03-06-032) and later formalized in 2006 (D. 06-11-049)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DRMEC Workshops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The Commission’s intent for the DR Load Impact workshops is to:</a:t>
            </a:r>
          </a:p>
          <a:p>
            <a:pPr eaLnBrk="1" hangingPunct="1"/>
            <a:endParaRPr lang="en-US" dirty="0"/>
          </a:p>
          <a:p>
            <a:pPr lvl="1" eaLnBrk="1" hangingPunct="1"/>
            <a:r>
              <a:rPr lang="en-US" dirty="0"/>
              <a:t>Provide a public forum where DR program evaluation methods &amp; results are presented to interested parties</a:t>
            </a:r>
          </a:p>
          <a:p>
            <a:pPr lvl="1" eaLnBrk="1" hangingPunct="1"/>
            <a:r>
              <a:rPr lang="en-US" dirty="0"/>
              <a:t>Enable parties to offer suggestions on how to improve the utility DR programs in light of the evaluations</a:t>
            </a:r>
          </a:p>
          <a:p>
            <a:pPr lvl="1" eaLnBrk="1" hangingPunct="1"/>
            <a:r>
              <a:rPr lang="en-US" dirty="0"/>
              <a:t>Presentations will be made by our DSM program evaluation consultants </a:t>
            </a:r>
          </a:p>
          <a:p>
            <a:pPr lvl="1" eaLnBrk="1" hangingPunct="1"/>
            <a:r>
              <a:rPr lang="en-US" dirty="0"/>
              <a:t>Q&amp;A period will be provided at the end of each presentation for parties to give comments or suggestions about changes to future load impact evaluation activities</a:t>
            </a:r>
          </a:p>
          <a:p>
            <a:pPr lvl="1" eaLnBrk="1" hangingPunct="1"/>
            <a:endParaRPr 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Workshop </a:t>
            </a:r>
            <a:r>
              <a:rPr lang="en-US" dirty="0" err="1"/>
              <a:t>Groundrules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Presenters </a:t>
            </a:r>
          </a:p>
          <a:p>
            <a:pPr lvl="1"/>
            <a:r>
              <a:rPr lang="en-US" dirty="0"/>
              <a:t>State your name, your firm, very brief background </a:t>
            </a:r>
          </a:p>
          <a:p>
            <a:pPr lvl="1"/>
            <a:r>
              <a:rPr lang="en-US" dirty="0"/>
              <a:t>As you move through the presentation, please announce the slide you are on</a:t>
            </a:r>
          </a:p>
          <a:p>
            <a:pPr lvl="1"/>
            <a:r>
              <a:rPr lang="en-US" dirty="0"/>
              <a:t>Speak clearly and effectively so that those on the conference line can hear you</a:t>
            </a:r>
          </a:p>
          <a:p>
            <a:r>
              <a:rPr lang="en-US" b="1" dirty="0"/>
              <a:t>Callers</a:t>
            </a:r>
          </a:p>
          <a:p>
            <a:pPr lvl="1"/>
            <a:r>
              <a:rPr lang="en-US" dirty="0"/>
              <a:t>Will be place on mute during the presentations</a:t>
            </a:r>
          </a:p>
          <a:p>
            <a:pPr lvl="1"/>
            <a:r>
              <a:rPr lang="en-US" dirty="0"/>
              <a:t>If you have a question, please wait until unmuted to weigh in</a:t>
            </a:r>
          </a:p>
          <a:p>
            <a:r>
              <a:rPr lang="en-US" b="1" dirty="0"/>
              <a:t>All participants</a:t>
            </a:r>
          </a:p>
          <a:p>
            <a:pPr lvl="1"/>
            <a:r>
              <a:rPr lang="en-US" dirty="0"/>
              <a:t>As moderator, I’ll be keeping an eye on the time and will be actively managing both the consultants and those with questions to stay on schedule</a:t>
            </a:r>
          </a:p>
        </p:txBody>
      </p:sp>
    </p:spTree>
    <p:extLst>
      <p:ext uri="{BB962C8B-B14F-4D97-AF65-F5344CB8AC3E}">
        <p14:creationId xmlns:p14="http://schemas.microsoft.com/office/powerpoint/2010/main" val="836232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Questions?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3493</TotalTime>
  <Words>330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Wingdings 3</vt:lpstr>
      <vt:lpstr>Clarity</vt:lpstr>
      <vt:lpstr>The Demand Response Measurement &amp; Evaluation Committee</vt:lpstr>
      <vt:lpstr>Welcome</vt:lpstr>
      <vt:lpstr>What is the DRMEC? </vt:lpstr>
      <vt:lpstr>DRMEC Workshops</vt:lpstr>
      <vt:lpstr>Workshop Groundrules</vt:lpstr>
      <vt:lpstr>Questions?</vt:lpstr>
    </vt:vector>
  </TitlesOfParts>
  <Company>Sempra Energy Utilities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Demand Response Measurement &amp; Evaluation Committee</dc:title>
  <dc:creator>bgettig</dc:creator>
  <cp:lastModifiedBy>Guishar, Natalie</cp:lastModifiedBy>
  <cp:revision>50</cp:revision>
  <cp:lastPrinted>2019-04-23T18:39:57Z</cp:lastPrinted>
  <dcterms:created xsi:type="dcterms:W3CDTF">2009-11-03T23:53:44Z</dcterms:created>
  <dcterms:modified xsi:type="dcterms:W3CDTF">2019-04-23T22:19:53Z</dcterms:modified>
</cp:coreProperties>
</file>