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495" r:id="rId3"/>
    <p:sldId id="474" r:id="rId4"/>
    <p:sldId id="475" r:id="rId5"/>
    <p:sldId id="494" r:id="rId6"/>
    <p:sldId id="485" r:id="rId7"/>
    <p:sldId id="486" r:id="rId8"/>
    <p:sldId id="487" r:id="rId9"/>
    <p:sldId id="488" r:id="rId10"/>
    <p:sldId id="490" r:id="rId11"/>
    <p:sldId id="493" r:id="rId12"/>
    <p:sldId id="489" r:id="rId13"/>
    <p:sldId id="491" r:id="rId14"/>
  </p:sldIdLst>
  <p:sldSz cx="9144000" cy="6858000" type="screen4x3"/>
  <p:notesSz cx="7010400" cy="9296400"/>
  <p:custDataLst>
    <p:tags r:id="rId17"/>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5"/>
    <a:srgbClr val="0087BE"/>
    <a:srgbClr val="006793"/>
    <a:srgbClr val="002060"/>
    <a:srgbClr val="EEA420"/>
    <a:srgbClr val="DC5B26"/>
    <a:srgbClr val="93B29E"/>
    <a:srgbClr val="60BDE0"/>
    <a:srgbClr val="B7B71D"/>
    <a:srgbClr val="58A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9807" autoAdjust="0"/>
  </p:normalViewPr>
  <p:slideViewPr>
    <p:cSldViewPr snapToObjects="1">
      <p:cViewPr>
        <p:scale>
          <a:sx n="100" d="100"/>
          <a:sy n="100" d="100"/>
        </p:scale>
        <p:origin x="-2022" y="-492"/>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FH5\AppData\Local\Microsoft\Windows\Temporary%20Internet%20Files\Content.Outlook\G0L4T7ZT\Billing%20Compa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Anchor </a:t>
            </a:r>
            <a:r>
              <a:rPr lang="en-US" dirty="0"/>
              <a:t>Billing</a:t>
            </a:r>
          </a:p>
        </c:rich>
      </c:tx>
      <c:layout>
        <c:manualLayout>
          <c:xMode val="edge"/>
          <c:yMode val="edge"/>
          <c:x val="0.35736625514403292"/>
          <c:y val="0"/>
        </c:manualLayout>
      </c:layout>
      <c:overlay val="0"/>
    </c:title>
    <c:autoTitleDeleted val="0"/>
    <c:view3D>
      <c:rotX val="15"/>
      <c:rotY val="30"/>
      <c:rAngAx val="1"/>
    </c:view3D>
    <c:floor>
      <c:thickness val="0"/>
    </c:floor>
    <c:sideWall>
      <c:thickness val="0"/>
    </c:sideWall>
    <c:backWall>
      <c:thickness val="0"/>
    </c:backWall>
    <c:plotArea>
      <c:layout>
        <c:manualLayout>
          <c:layoutTarget val="inner"/>
          <c:xMode val="edge"/>
          <c:yMode val="edge"/>
          <c:x val="5.4724985724089875E-2"/>
          <c:y val="0.13430705107702931"/>
          <c:w val="0.91600023051010837"/>
          <c:h val="0.78338059773476076"/>
        </c:manualLayout>
      </c:layout>
      <c:bar3DChart>
        <c:barDir val="col"/>
        <c:grouping val="clustered"/>
        <c:varyColors val="0"/>
        <c:ser>
          <c:idx val="0"/>
          <c:order val="0"/>
          <c:tx>
            <c:strRef>
              <c:f>Sheet1!$A$3</c:f>
              <c:strCache>
                <c:ptCount val="1"/>
                <c:pt idx="0">
                  <c:v>Anchor Read</c:v>
                </c:pt>
              </c:strCache>
            </c:strRef>
          </c:tx>
          <c:invertIfNegative val="0"/>
          <c:dPt>
            <c:idx val="0"/>
            <c:invertIfNegative val="0"/>
            <c:bubble3D val="0"/>
            <c:spPr>
              <a:solidFill>
                <a:schemeClr val="accent2">
                  <a:lumMod val="75000"/>
                </a:schemeClr>
              </a:solidFill>
            </c:spPr>
          </c:dPt>
          <c:dPt>
            <c:idx val="29"/>
            <c:invertIfNegative val="0"/>
            <c:bubble3D val="0"/>
            <c:spPr>
              <a:solidFill>
                <a:schemeClr val="accent2">
                  <a:lumMod val="75000"/>
                </a:schemeClr>
              </a:solidFill>
            </c:spPr>
          </c:dPt>
          <c:cat>
            <c:numRef>
              <c:f>Sheet1!$B$1:$AE$1</c:f>
              <c:numCache>
                <c:formatCode>m/d;@</c:formatCode>
                <c:ptCount val="30"/>
                <c:pt idx="0">
                  <c:v>40744</c:v>
                </c:pt>
                <c:pt idx="1">
                  <c:v>40745</c:v>
                </c:pt>
                <c:pt idx="2">
                  <c:v>40746</c:v>
                </c:pt>
                <c:pt idx="3">
                  <c:v>40747</c:v>
                </c:pt>
                <c:pt idx="4">
                  <c:v>40748</c:v>
                </c:pt>
                <c:pt idx="5">
                  <c:v>40749</c:v>
                </c:pt>
                <c:pt idx="6">
                  <c:v>40750</c:v>
                </c:pt>
                <c:pt idx="7">
                  <c:v>40751</c:v>
                </c:pt>
                <c:pt idx="8">
                  <c:v>40752</c:v>
                </c:pt>
                <c:pt idx="9">
                  <c:v>40753</c:v>
                </c:pt>
                <c:pt idx="10">
                  <c:v>40754</c:v>
                </c:pt>
                <c:pt idx="11">
                  <c:v>40755</c:v>
                </c:pt>
                <c:pt idx="12">
                  <c:v>40756</c:v>
                </c:pt>
                <c:pt idx="13">
                  <c:v>40757</c:v>
                </c:pt>
                <c:pt idx="14">
                  <c:v>40758</c:v>
                </c:pt>
                <c:pt idx="15">
                  <c:v>40759</c:v>
                </c:pt>
                <c:pt idx="16">
                  <c:v>40760</c:v>
                </c:pt>
                <c:pt idx="17">
                  <c:v>40761</c:v>
                </c:pt>
                <c:pt idx="18">
                  <c:v>40762</c:v>
                </c:pt>
                <c:pt idx="19">
                  <c:v>40763</c:v>
                </c:pt>
                <c:pt idx="20">
                  <c:v>40764</c:v>
                </c:pt>
                <c:pt idx="21">
                  <c:v>40765</c:v>
                </c:pt>
                <c:pt idx="22">
                  <c:v>40766</c:v>
                </c:pt>
                <c:pt idx="23">
                  <c:v>40767</c:v>
                </c:pt>
                <c:pt idx="24">
                  <c:v>40768</c:v>
                </c:pt>
                <c:pt idx="25">
                  <c:v>40769</c:v>
                </c:pt>
                <c:pt idx="26">
                  <c:v>40770</c:v>
                </c:pt>
                <c:pt idx="27">
                  <c:v>40771</c:v>
                </c:pt>
                <c:pt idx="28">
                  <c:v>40772</c:v>
                </c:pt>
                <c:pt idx="29">
                  <c:v>40773</c:v>
                </c:pt>
              </c:numCache>
            </c:numRef>
          </c:cat>
          <c:val>
            <c:numRef>
              <c:f>Sheet1!$B$3:$AE$3</c:f>
              <c:numCache>
                <c:formatCode>General</c:formatCode>
                <c:ptCount val="30"/>
                <c:pt idx="0">
                  <c:v>22866</c:v>
                </c:pt>
                <c:pt idx="1">
                  <c:v>22901</c:v>
                </c:pt>
                <c:pt idx="2">
                  <c:v>22945</c:v>
                </c:pt>
                <c:pt idx="3">
                  <c:v>22980</c:v>
                </c:pt>
                <c:pt idx="4">
                  <c:v>23031</c:v>
                </c:pt>
                <c:pt idx="5">
                  <c:v>23044</c:v>
                </c:pt>
                <c:pt idx="6">
                  <c:v>23079</c:v>
                </c:pt>
                <c:pt idx="7">
                  <c:v>23111</c:v>
                </c:pt>
                <c:pt idx="8">
                  <c:v>23152</c:v>
                </c:pt>
                <c:pt idx="9">
                  <c:v>23199</c:v>
                </c:pt>
                <c:pt idx="10">
                  <c:v>23244</c:v>
                </c:pt>
                <c:pt idx="11">
                  <c:v>23289</c:v>
                </c:pt>
                <c:pt idx="12">
                  <c:v>23338</c:v>
                </c:pt>
                <c:pt idx="13">
                  <c:v>23367</c:v>
                </c:pt>
                <c:pt idx="14">
                  <c:v>23391</c:v>
                </c:pt>
                <c:pt idx="15">
                  <c:v>23421</c:v>
                </c:pt>
                <c:pt idx="16">
                  <c:v>23462</c:v>
                </c:pt>
                <c:pt idx="17">
                  <c:v>23494</c:v>
                </c:pt>
                <c:pt idx="18">
                  <c:v>23536</c:v>
                </c:pt>
                <c:pt idx="19">
                  <c:v>23573</c:v>
                </c:pt>
                <c:pt idx="20">
                  <c:v>23608</c:v>
                </c:pt>
                <c:pt idx="21">
                  <c:v>23645</c:v>
                </c:pt>
                <c:pt idx="22">
                  <c:v>23677</c:v>
                </c:pt>
                <c:pt idx="23">
                  <c:v>23721</c:v>
                </c:pt>
                <c:pt idx="24">
                  <c:v>23761</c:v>
                </c:pt>
                <c:pt idx="25">
                  <c:v>23801</c:v>
                </c:pt>
                <c:pt idx="26">
                  <c:v>23853</c:v>
                </c:pt>
                <c:pt idx="27">
                  <c:v>23878</c:v>
                </c:pt>
                <c:pt idx="28">
                  <c:v>23909</c:v>
                </c:pt>
                <c:pt idx="29">
                  <c:v>23957</c:v>
                </c:pt>
              </c:numCache>
            </c:numRef>
          </c:val>
        </c:ser>
        <c:dLbls>
          <c:showLegendKey val="0"/>
          <c:showVal val="0"/>
          <c:showCatName val="0"/>
          <c:showSerName val="0"/>
          <c:showPercent val="0"/>
          <c:showBubbleSize val="0"/>
        </c:dLbls>
        <c:gapWidth val="150"/>
        <c:shape val="cylinder"/>
        <c:axId val="91389312"/>
        <c:axId val="91391104"/>
        <c:axId val="0"/>
      </c:bar3DChart>
      <c:dateAx>
        <c:axId val="91389312"/>
        <c:scaling>
          <c:orientation val="minMax"/>
        </c:scaling>
        <c:delete val="0"/>
        <c:axPos val="b"/>
        <c:numFmt formatCode="m/d;@" sourceLinked="1"/>
        <c:majorTickMark val="none"/>
        <c:minorTickMark val="none"/>
        <c:tickLblPos val="nextTo"/>
        <c:crossAx val="91391104"/>
        <c:crosses val="autoZero"/>
        <c:auto val="1"/>
        <c:lblOffset val="100"/>
        <c:baseTimeUnit val="days"/>
      </c:dateAx>
      <c:valAx>
        <c:axId val="91391104"/>
        <c:scaling>
          <c:orientation val="minMax"/>
        </c:scaling>
        <c:delete val="0"/>
        <c:axPos val="l"/>
        <c:majorGridlines/>
        <c:numFmt formatCode="General" sourceLinked="1"/>
        <c:majorTickMark val="none"/>
        <c:minorTickMark val="none"/>
        <c:tickLblPos val="nextTo"/>
        <c:crossAx val="91389312"/>
        <c:crosses val="autoZero"/>
        <c:crossBetween val="between"/>
      </c:valAx>
    </c:plotArea>
    <c:plotVisOnly val="1"/>
    <c:dispBlanksAs val="gap"/>
    <c:showDLblsOverMax val="0"/>
  </c:chart>
  <c:spPr>
    <a:ln>
      <a:solidFill>
        <a:schemeClr val="accent1">
          <a:lumMod val="75000"/>
        </a:schemeClr>
      </a:solidFill>
    </a:ln>
    <a:effectLst>
      <a:innerShdw blurRad="63500" dist="50800" dir="13500000">
        <a:prstClr val="black">
          <a:alpha val="50000"/>
        </a:prstClr>
      </a:innerShdw>
    </a:effectLst>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FC0C5-C1DA-46A1-82E0-DA0BD4543207}"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8D05AD83-1BCF-4D98-B7C1-1A274A3672A7}">
      <dgm:prSet phldrT="[Text]"/>
      <dgm:spPr/>
      <dgm:t>
        <a:bodyPr/>
        <a:lstStyle/>
        <a:p>
          <a:r>
            <a:rPr lang="en-US" dirty="0" smtClean="0">
              <a:solidFill>
                <a:srgbClr val="FFC000"/>
              </a:solidFill>
            </a:rPr>
            <a:t>2017</a:t>
          </a:r>
          <a:endParaRPr lang="en-US" dirty="0">
            <a:solidFill>
              <a:srgbClr val="FFC000"/>
            </a:solidFill>
          </a:endParaRPr>
        </a:p>
      </dgm:t>
    </dgm:pt>
    <dgm:pt modelId="{F0887934-73E8-429E-8ECA-65F2E8324732}" type="parTrans" cxnId="{0E0DBBEB-7418-4721-AE8A-929F1AC34C66}">
      <dgm:prSet/>
      <dgm:spPr/>
      <dgm:t>
        <a:bodyPr/>
        <a:lstStyle/>
        <a:p>
          <a:endParaRPr lang="en-US"/>
        </a:p>
      </dgm:t>
    </dgm:pt>
    <dgm:pt modelId="{F200323E-1E55-40FE-879E-69AE22F44AA3}" type="sibTrans" cxnId="{0E0DBBEB-7418-4721-AE8A-929F1AC34C66}">
      <dgm:prSet/>
      <dgm:spPr/>
      <dgm:t>
        <a:bodyPr/>
        <a:lstStyle/>
        <a:p>
          <a:endParaRPr lang="en-US"/>
        </a:p>
      </dgm:t>
    </dgm:pt>
    <dgm:pt modelId="{1604DA75-C97B-43AD-AB47-73DF4E2BFC0E}">
      <dgm:prSet phldrT="[Text]" custT="1"/>
      <dgm:spPr/>
      <dgm:t>
        <a:bodyPr/>
        <a:lstStyle/>
        <a:p>
          <a:r>
            <a:rPr lang="en-US" sz="1800" dirty="0" smtClean="0">
              <a:latin typeface="Arial" panose="020B0604020202020204" pitchFamily="34" charset="0"/>
              <a:cs typeface="Arial" panose="020B0604020202020204" pitchFamily="34" charset="0"/>
            </a:rPr>
            <a:t>TOU Acquisition – June</a:t>
          </a:r>
          <a:endParaRPr lang="en-US" sz="1800" dirty="0">
            <a:latin typeface="Arial" panose="020B0604020202020204" pitchFamily="34" charset="0"/>
            <a:cs typeface="Arial" panose="020B0604020202020204" pitchFamily="34" charset="0"/>
          </a:endParaRPr>
        </a:p>
      </dgm:t>
    </dgm:pt>
    <dgm:pt modelId="{A328E0B0-AF4F-4FEF-A25F-7B5EE15A07ED}" type="parTrans" cxnId="{89C6AD16-CBE7-4C0C-9272-499B8F76B204}">
      <dgm:prSet/>
      <dgm:spPr/>
      <dgm:t>
        <a:bodyPr/>
        <a:lstStyle/>
        <a:p>
          <a:endParaRPr lang="en-US"/>
        </a:p>
      </dgm:t>
    </dgm:pt>
    <dgm:pt modelId="{B6842246-DE00-431C-9B7C-C0D7DD37D926}" type="sibTrans" cxnId="{89C6AD16-CBE7-4C0C-9272-499B8F76B204}">
      <dgm:prSet/>
      <dgm:spPr/>
      <dgm:t>
        <a:bodyPr/>
        <a:lstStyle/>
        <a:p>
          <a:endParaRPr lang="en-US"/>
        </a:p>
      </dgm:t>
    </dgm:pt>
    <dgm:pt modelId="{57159015-F728-45F4-94D9-575A820EA3C9}">
      <dgm:prSet phldrT="[Text]" custT="1"/>
      <dgm:spPr/>
      <dgm:t>
        <a:bodyPr/>
        <a:lstStyle/>
        <a:p>
          <a:r>
            <a:rPr lang="en-US" sz="1800" dirty="0" smtClean="0">
              <a:latin typeface="Arial" panose="020B0604020202020204" pitchFamily="34" charset="0"/>
              <a:cs typeface="Arial" panose="020B0604020202020204" pitchFamily="34" charset="0"/>
            </a:rPr>
            <a:t>Rate Mailer – Oct/Nov</a:t>
          </a:r>
          <a:endParaRPr lang="en-US" sz="1800" dirty="0">
            <a:latin typeface="Arial" panose="020B0604020202020204" pitchFamily="34" charset="0"/>
            <a:cs typeface="Arial" panose="020B0604020202020204" pitchFamily="34" charset="0"/>
          </a:endParaRPr>
        </a:p>
      </dgm:t>
    </dgm:pt>
    <dgm:pt modelId="{59619601-462A-4C0A-860B-04BA5D7FA8E5}" type="parTrans" cxnId="{66B40763-98AA-49BF-9106-01A2FDC56CEA}">
      <dgm:prSet/>
      <dgm:spPr/>
      <dgm:t>
        <a:bodyPr/>
        <a:lstStyle/>
        <a:p>
          <a:endParaRPr lang="en-US"/>
        </a:p>
      </dgm:t>
    </dgm:pt>
    <dgm:pt modelId="{26AA5AD6-32C2-4293-9563-7EC2B6DAB749}" type="sibTrans" cxnId="{66B40763-98AA-49BF-9106-01A2FDC56CEA}">
      <dgm:prSet/>
      <dgm:spPr/>
      <dgm:t>
        <a:bodyPr/>
        <a:lstStyle/>
        <a:p>
          <a:endParaRPr lang="en-US"/>
        </a:p>
      </dgm:t>
    </dgm:pt>
    <dgm:pt modelId="{142D9DCA-1BBA-4AB6-8731-4D6EBD19DDE2}">
      <dgm:prSet phldrT="[Text]"/>
      <dgm:spPr/>
      <dgm:t>
        <a:bodyPr/>
        <a:lstStyle/>
        <a:p>
          <a:r>
            <a:rPr lang="en-US" dirty="0" smtClean="0">
              <a:solidFill>
                <a:srgbClr val="FFC000"/>
              </a:solidFill>
            </a:rPr>
            <a:t>2018</a:t>
          </a:r>
          <a:endParaRPr lang="en-US" dirty="0">
            <a:solidFill>
              <a:srgbClr val="FFC000"/>
            </a:solidFill>
          </a:endParaRPr>
        </a:p>
      </dgm:t>
    </dgm:pt>
    <dgm:pt modelId="{CC63ED3A-93C8-42C1-B7CB-04C644C40C45}" type="parTrans" cxnId="{8230FA39-DC27-4322-A95C-8765D9BDF4B4}">
      <dgm:prSet/>
      <dgm:spPr/>
      <dgm:t>
        <a:bodyPr/>
        <a:lstStyle/>
        <a:p>
          <a:endParaRPr lang="en-US"/>
        </a:p>
      </dgm:t>
    </dgm:pt>
    <dgm:pt modelId="{BF82E98C-DF6A-4D38-B911-0E0F40636772}" type="sibTrans" cxnId="{8230FA39-DC27-4322-A95C-8765D9BDF4B4}">
      <dgm:prSet/>
      <dgm:spPr/>
      <dgm:t>
        <a:bodyPr/>
        <a:lstStyle/>
        <a:p>
          <a:endParaRPr lang="en-US"/>
        </a:p>
      </dgm:t>
    </dgm:pt>
    <dgm:pt modelId="{E1FF33A5-B259-44CA-B9BE-5E04E043ADFC}">
      <dgm:prSet phldrT="[Text]" custT="1"/>
      <dgm:spPr/>
      <dgm:t>
        <a:bodyPr/>
        <a:lstStyle/>
        <a:p>
          <a:r>
            <a:rPr lang="en-US" sz="1600" dirty="0" smtClean="0">
              <a:latin typeface="Arial" panose="020B0604020202020204" pitchFamily="34" charset="0"/>
              <a:cs typeface="Arial" panose="020B0604020202020204" pitchFamily="34" charset="0"/>
            </a:rPr>
            <a:t>820 rate change cases</a:t>
          </a:r>
          <a:endParaRPr lang="en-US" sz="1600" dirty="0">
            <a:latin typeface="Arial" panose="020B0604020202020204" pitchFamily="34" charset="0"/>
            <a:cs typeface="Arial" panose="020B0604020202020204" pitchFamily="34" charset="0"/>
          </a:endParaRPr>
        </a:p>
      </dgm:t>
    </dgm:pt>
    <dgm:pt modelId="{2BEFC0C2-DB35-4E92-8653-EA6FC1257D7A}" type="parTrans" cxnId="{8400ACB9-E132-494D-88C3-D96D44DE49F2}">
      <dgm:prSet/>
      <dgm:spPr/>
      <dgm:t>
        <a:bodyPr/>
        <a:lstStyle/>
        <a:p>
          <a:endParaRPr lang="en-US"/>
        </a:p>
      </dgm:t>
    </dgm:pt>
    <dgm:pt modelId="{7F9ECF87-E131-4449-AD74-B324BD41A697}" type="sibTrans" cxnId="{8400ACB9-E132-494D-88C3-D96D44DE49F2}">
      <dgm:prSet/>
      <dgm:spPr/>
      <dgm:t>
        <a:bodyPr/>
        <a:lstStyle/>
        <a:p>
          <a:endParaRPr lang="en-US"/>
        </a:p>
      </dgm:t>
    </dgm:pt>
    <dgm:pt modelId="{F92FA352-85BA-4F1E-84C5-C4DE7BA53CA7}">
      <dgm:prSet phldrT="[Text]" custT="1"/>
      <dgm:spPr/>
      <dgm:t>
        <a:bodyPr/>
        <a:lstStyle/>
        <a:p>
          <a:endParaRPr lang="en-US" sz="1800" dirty="0">
            <a:latin typeface="Arial" panose="020B0604020202020204" pitchFamily="34" charset="0"/>
            <a:cs typeface="Arial" panose="020B0604020202020204" pitchFamily="34" charset="0"/>
          </a:endParaRPr>
        </a:p>
      </dgm:t>
    </dgm:pt>
    <dgm:pt modelId="{37B6D15A-69EC-4750-A4EB-1111D9962D49}" type="parTrans" cxnId="{CAB01222-F4E7-4741-ADCC-779C2134B18A}">
      <dgm:prSet/>
      <dgm:spPr/>
      <dgm:t>
        <a:bodyPr/>
        <a:lstStyle/>
        <a:p>
          <a:endParaRPr lang="en-US"/>
        </a:p>
      </dgm:t>
    </dgm:pt>
    <dgm:pt modelId="{FCAE119C-8D88-4088-8101-B1E13F175844}" type="sibTrans" cxnId="{CAB01222-F4E7-4741-ADCC-779C2134B18A}">
      <dgm:prSet/>
      <dgm:spPr/>
      <dgm:t>
        <a:bodyPr/>
        <a:lstStyle/>
        <a:p>
          <a:endParaRPr lang="en-US"/>
        </a:p>
      </dgm:t>
    </dgm:pt>
    <dgm:pt modelId="{0FA84327-280D-43C1-B887-804042886254}">
      <dgm:prSet phldrT="[Text]" custT="1"/>
      <dgm:spPr/>
      <dgm:t>
        <a:bodyPr/>
        <a:lstStyle/>
        <a:p>
          <a:r>
            <a:rPr lang="en-US" sz="1600" dirty="0" smtClean="0">
              <a:latin typeface="Arial" panose="020B0604020202020204" pitchFamily="34" charset="0"/>
              <a:cs typeface="Arial" panose="020B0604020202020204" pitchFamily="34" charset="0"/>
            </a:rPr>
            <a:t>5,200 rate change cases</a:t>
          </a:r>
          <a:endParaRPr lang="en-US" sz="1600" dirty="0">
            <a:latin typeface="Arial" panose="020B0604020202020204" pitchFamily="34" charset="0"/>
            <a:cs typeface="Arial" panose="020B0604020202020204" pitchFamily="34" charset="0"/>
          </a:endParaRPr>
        </a:p>
      </dgm:t>
    </dgm:pt>
    <dgm:pt modelId="{942D5762-BBD4-4577-B76B-A64D114E353C}" type="parTrans" cxnId="{EDD949B8-8BF6-42D0-8823-AF0614164547}">
      <dgm:prSet/>
      <dgm:spPr/>
      <dgm:t>
        <a:bodyPr/>
        <a:lstStyle/>
        <a:p>
          <a:endParaRPr lang="en-US"/>
        </a:p>
      </dgm:t>
    </dgm:pt>
    <dgm:pt modelId="{89806231-B27B-47D4-AC1C-80B5133F6AC2}" type="sibTrans" cxnId="{EDD949B8-8BF6-42D0-8823-AF0614164547}">
      <dgm:prSet/>
      <dgm:spPr/>
      <dgm:t>
        <a:bodyPr/>
        <a:lstStyle/>
        <a:p>
          <a:endParaRPr lang="en-US"/>
        </a:p>
      </dgm:t>
    </dgm:pt>
    <dgm:pt modelId="{FCBD0E4E-342E-4AC4-907A-6FF5789EB4E0}">
      <dgm:prSet phldrT="[Text]" custT="1"/>
      <dgm:spPr/>
      <dgm:t>
        <a:bodyPr/>
        <a:lstStyle/>
        <a:p>
          <a:endParaRPr lang="en-US" sz="1800" dirty="0">
            <a:latin typeface="Arial" panose="020B0604020202020204" pitchFamily="34" charset="0"/>
            <a:cs typeface="Arial" panose="020B0604020202020204" pitchFamily="34" charset="0"/>
          </a:endParaRPr>
        </a:p>
      </dgm:t>
    </dgm:pt>
    <dgm:pt modelId="{EF2CE0B9-933C-48F1-8E0D-40A0E723CFB0}" type="parTrans" cxnId="{DCCEA85A-F40F-4FE2-ACA0-EA29F7B959CC}">
      <dgm:prSet/>
      <dgm:spPr/>
      <dgm:t>
        <a:bodyPr/>
        <a:lstStyle/>
        <a:p>
          <a:endParaRPr lang="en-US"/>
        </a:p>
      </dgm:t>
    </dgm:pt>
    <dgm:pt modelId="{BBD5DDB3-5E47-470B-A38E-BA7CC759B584}" type="sibTrans" cxnId="{DCCEA85A-F40F-4FE2-ACA0-EA29F7B959CC}">
      <dgm:prSet/>
      <dgm:spPr/>
      <dgm:t>
        <a:bodyPr/>
        <a:lstStyle/>
        <a:p>
          <a:endParaRPr lang="en-US"/>
        </a:p>
      </dgm:t>
    </dgm:pt>
    <dgm:pt modelId="{447B748D-939B-42EA-A10F-ABDC2154348B}">
      <dgm:prSet phldrT="[Text]" custT="1"/>
      <dgm:spPr/>
      <dgm:t>
        <a:bodyPr/>
        <a:lstStyle/>
        <a:p>
          <a:endParaRPr lang="en-US" sz="1600" dirty="0">
            <a:latin typeface="Arial" panose="020B0604020202020204" pitchFamily="34" charset="0"/>
            <a:cs typeface="Arial" panose="020B0604020202020204" pitchFamily="34" charset="0"/>
          </a:endParaRPr>
        </a:p>
      </dgm:t>
    </dgm:pt>
    <dgm:pt modelId="{2D4D84BC-B60E-4488-826D-B3040068BFA0}" type="parTrans" cxnId="{4B064205-3187-465B-81F4-D381D8DE66BE}">
      <dgm:prSet/>
      <dgm:spPr/>
      <dgm:t>
        <a:bodyPr/>
        <a:lstStyle/>
        <a:p>
          <a:endParaRPr lang="en-US"/>
        </a:p>
      </dgm:t>
    </dgm:pt>
    <dgm:pt modelId="{5FB1EBA2-311C-4B65-9B61-3ECC787455F5}" type="sibTrans" cxnId="{4B064205-3187-465B-81F4-D381D8DE66BE}">
      <dgm:prSet/>
      <dgm:spPr/>
      <dgm:t>
        <a:bodyPr/>
        <a:lstStyle/>
        <a:p>
          <a:endParaRPr lang="en-US"/>
        </a:p>
      </dgm:t>
    </dgm:pt>
    <dgm:pt modelId="{918040CC-9345-4DEC-80C2-A151A9AEB6E6}">
      <dgm:prSet custT="1"/>
      <dgm:spPr/>
      <dgm:t>
        <a:bodyPr/>
        <a:lstStyle/>
        <a:p>
          <a:endParaRPr lang="en-US" sz="1600" dirty="0">
            <a:latin typeface="Arial" panose="020B0604020202020204" pitchFamily="34" charset="0"/>
            <a:cs typeface="Arial" panose="020B0604020202020204" pitchFamily="34" charset="0"/>
          </a:endParaRPr>
        </a:p>
      </dgm:t>
    </dgm:pt>
    <dgm:pt modelId="{139BF35F-8915-4752-A13A-AA9A268EF94D}" type="sibTrans" cxnId="{635DE734-AC81-41BB-8D80-41ADBA63FEB4}">
      <dgm:prSet/>
      <dgm:spPr/>
      <dgm:t>
        <a:bodyPr/>
        <a:lstStyle/>
        <a:p>
          <a:endParaRPr lang="en-US"/>
        </a:p>
      </dgm:t>
    </dgm:pt>
    <dgm:pt modelId="{F99CB363-FD95-42C6-A131-1595DEDF0602}" type="parTrans" cxnId="{635DE734-AC81-41BB-8D80-41ADBA63FEB4}">
      <dgm:prSet/>
      <dgm:spPr/>
      <dgm:t>
        <a:bodyPr/>
        <a:lstStyle/>
        <a:p>
          <a:endParaRPr lang="en-US"/>
        </a:p>
      </dgm:t>
    </dgm:pt>
    <dgm:pt modelId="{57E3C898-809E-4624-B1F2-16B3F167FFAE}">
      <dgm:prSet custT="1"/>
      <dgm:spPr/>
      <dgm:t>
        <a:bodyPr/>
        <a:lstStyle/>
        <a:p>
          <a:endParaRPr lang="en-US" sz="1800" dirty="0" smtClean="0">
            <a:latin typeface="Arial" panose="020B0604020202020204" pitchFamily="34" charset="0"/>
            <a:cs typeface="Arial" panose="020B0604020202020204" pitchFamily="34" charset="0"/>
          </a:endParaRPr>
        </a:p>
      </dgm:t>
    </dgm:pt>
    <dgm:pt modelId="{B5A86906-460F-4BFE-A95E-09201625A5A7}" type="sibTrans" cxnId="{72334F23-5919-4B30-98E2-77D121E27D55}">
      <dgm:prSet/>
      <dgm:spPr/>
      <dgm:t>
        <a:bodyPr/>
        <a:lstStyle/>
        <a:p>
          <a:endParaRPr lang="en-US"/>
        </a:p>
      </dgm:t>
    </dgm:pt>
    <dgm:pt modelId="{95AD4F2E-7796-45FA-9C82-5498B76141FB}" type="parTrans" cxnId="{72334F23-5919-4B30-98E2-77D121E27D55}">
      <dgm:prSet/>
      <dgm:spPr/>
      <dgm:t>
        <a:bodyPr/>
        <a:lstStyle/>
        <a:p>
          <a:endParaRPr lang="en-US"/>
        </a:p>
      </dgm:t>
    </dgm:pt>
    <dgm:pt modelId="{73CC1E96-5561-4595-86BC-EBECB84AE819}">
      <dgm:prSet custT="1"/>
      <dgm:spPr/>
      <dgm:t>
        <a:bodyPr/>
        <a:lstStyle/>
        <a:p>
          <a:r>
            <a:rPr lang="en-US" sz="1600" dirty="0" smtClean="0">
              <a:latin typeface="Arial" panose="020B0604020202020204" pitchFamily="34" charset="0"/>
              <a:cs typeface="Arial" panose="020B0604020202020204" pitchFamily="34" charset="0"/>
            </a:rPr>
            <a:t>5,200 rate change cases</a:t>
          </a:r>
        </a:p>
      </dgm:t>
    </dgm:pt>
    <dgm:pt modelId="{E541CBD6-A867-4389-B91C-29FEC3BA8F88}">
      <dgm:prSet custT="1"/>
      <dgm:spPr/>
      <dgm:t>
        <a:bodyPr/>
        <a:lstStyle/>
        <a:p>
          <a:r>
            <a:rPr lang="en-US" sz="1800" dirty="0" smtClean="0">
              <a:latin typeface="Arial" panose="020B0604020202020204" pitchFamily="34" charset="0"/>
              <a:cs typeface="Arial" panose="020B0604020202020204" pitchFamily="34" charset="0"/>
            </a:rPr>
            <a:t>Rate Mailer – Sept/Oct</a:t>
          </a:r>
        </a:p>
      </dgm:t>
    </dgm:pt>
    <dgm:pt modelId="{78FC1F65-771D-4BA5-BC84-845CDDF24E4C}" type="sibTrans" cxnId="{30CDBE92-30EF-4543-B60D-3A0B82F79DA8}">
      <dgm:prSet/>
      <dgm:spPr/>
      <dgm:t>
        <a:bodyPr/>
        <a:lstStyle/>
        <a:p>
          <a:endParaRPr lang="en-US"/>
        </a:p>
      </dgm:t>
    </dgm:pt>
    <dgm:pt modelId="{FEBDBA87-7E91-4575-832E-99DBD75A9FE1}" type="parTrans" cxnId="{30CDBE92-30EF-4543-B60D-3A0B82F79DA8}">
      <dgm:prSet/>
      <dgm:spPr/>
      <dgm:t>
        <a:bodyPr/>
        <a:lstStyle/>
        <a:p>
          <a:endParaRPr lang="en-US"/>
        </a:p>
      </dgm:t>
    </dgm:pt>
    <dgm:pt modelId="{0E902848-2DD0-451A-AF8D-EDEDDF7ADA0E}" type="sibTrans" cxnId="{F6E61692-B52D-4806-8E1A-79D7E106C87D}">
      <dgm:prSet/>
      <dgm:spPr/>
      <dgm:t>
        <a:bodyPr/>
        <a:lstStyle/>
        <a:p>
          <a:endParaRPr lang="en-US"/>
        </a:p>
      </dgm:t>
    </dgm:pt>
    <dgm:pt modelId="{37B4AA10-B647-4549-9D1B-6B0D60ADAF97}" type="parTrans" cxnId="{F6E61692-B52D-4806-8E1A-79D7E106C87D}">
      <dgm:prSet/>
      <dgm:spPr/>
      <dgm:t>
        <a:bodyPr/>
        <a:lstStyle/>
        <a:p>
          <a:endParaRPr lang="en-US"/>
        </a:p>
      </dgm:t>
    </dgm:pt>
    <dgm:pt modelId="{632A9A0E-BB97-4DBF-B3C4-6F703009C8E1}">
      <dgm:prSet custT="1"/>
      <dgm:spPr/>
      <dgm:t>
        <a:bodyPr/>
        <a:lstStyle/>
        <a:p>
          <a:endParaRPr lang="en-US" sz="1600" dirty="0">
            <a:latin typeface="Arial" panose="020B0604020202020204" pitchFamily="34" charset="0"/>
            <a:cs typeface="Arial" panose="020B0604020202020204" pitchFamily="34" charset="0"/>
          </a:endParaRPr>
        </a:p>
      </dgm:t>
    </dgm:pt>
    <dgm:pt modelId="{58BC85B5-B950-405B-B591-AF5B9094DBB8}">
      <dgm:prSet custT="1"/>
      <dgm:spPr/>
      <dgm:t>
        <a:bodyPr/>
        <a:lstStyle/>
        <a:p>
          <a:r>
            <a:rPr lang="en-US" sz="1600" dirty="0" smtClean="0">
              <a:latin typeface="Arial" panose="020B0604020202020204" pitchFamily="34" charset="0"/>
              <a:cs typeface="Arial" panose="020B0604020202020204" pitchFamily="34" charset="0"/>
            </a:rPr>
            <a:t>5,200 rate change cases</a:t>
          </a:r>
          <a:endParaRPr lang="en-US" sz="1600" dirty="0">
            <a:latin typeface="Arial" panose="020B0604020202020204" pitchFamily="34" charset="0"/>
            <a:cs typeface="Arial" panose="020B0604020202020204" pitchFamily="34" charset="0"/>
          </a:endParaRPr>
        </a:p>
      </dgm:t>
    </dgm:pt>
    <dgm:pt modelId="{7A891218-B3A3-472A-9F85-1FC2D2852DA8}">
      <dgm:prSet phldrT="[Text]" custT="1"/>
      <dgm:spPr/>
      <dgm:t>
        <a:bodyPr/>
        <a:lstStyle/>
        <a:p>
          <a:r>
            <a:rPr lang="en-US" sz="1800" dirty="0" smtClean="0">
              <a:latin typeface="Arial" panose="020B0604020202020204" pitchFamily="34" charset="0"/>
              <a:cs typeface="Arial" panose="020B0604020202020204" pitchFamily="34" charset="0"/>
            </a:rPr>
            <a:t>Rate Mailer – April/May</a:t>
          </a:r>
          <a:endParaRPr lang="en-US" sz="1800" dirty="0"/>
        </a:p>
      </dgm:t>
    </dgm:pt>
    <dgm:pt modelId="{B2195F9E-307D-45BA-BE3A-7FB4671F6735}" type="sibTrans" cxnId="{47E57996-F2FF-4A55-8335-585A138352C6}">
      <dgm:prSet/>
      <dgm:spPr/>
      <dgm:t>
        <a:bodyPr/>
        <a:lstStyle/>
        <a:p>
          <a:endParaRPr lang="en-US"/>
        </a:p>
      </dgm:t>
    </dgm:pt>
    <dgm:pt modelId="{623FD561-146B-438E-B005-E1F36D06C3BB}" type="parTrans" cxnId="{47E57996-F2FF-4A55-8335-585A138352C6}">
      <dgm:prSet/>
      <dgm:spPr/>
      <dgm:t>
        <a:bodyPr/>
        <a:lstStyle/>
        <a:p>
          <a:endParaRPr lang="en-US"/>
        </a:p>
      </dgm:t>
    </dgm:pt>
    <dgm:pt modelId="{E508166C-5E78-46A9-83AE-06C0E73464FF}" type="sibTrans" cxnId="{1FF1FEB0-0295-4028-9FAA-85CB3FF5DC9F}">
      <dgm:prSet/>
      <dgm:spPr/>
      <dgm:t>
        <a:bodyPr/>
        <a:lstStyle/>
        <a:p>
          <a:endParaRPr lang="en-US"/>
        </a:p>
      </dgm:t>
    </dgm:pt>
    <dgm:pt modelId="{E34EABAE-F275-424E-BC3D-CBAB782A2357}" type="parTrans" cxnId="{1FF1FEB0-0295-4028-9FAA-85CB3FF5DC9F}">
      <dgm:prSet/>
      <dgm:spPr/>
      <dgm:t>
        <a:bodyPr/>
        <a:lstStyle/>
        <a:p>
          <a:endParaRPr lang="en-US"/>
        </a:p>
      </dgm:t>
    </dgm:pt>
    <dgm:pt modelId="{DC06B8C9-B70E-4A5D-B0EB-7A9840F56489}" type="sibTrans" cxnId="{E28748E0-67CB-434F-8105-173C0A932A99}">
      <dgm:prSet/>
      <dgm:spPr/>
      <dgm:t>
        <a:bodyPr/>
        <a:lstStyle/>
        <a:p>
          <a:endParaRPr lang="en-US"/>
        </a:p>
      </dgm:t>
    </dgm:pt>
    <dgm:pt modelId="{0EBA2383-8E71-4B0C-BF8E-DDB4C206673B}" type="parTrans" cxnId="{E28748E0-67CB-434F-8105-173C0A932A99}">
      <dgm:prSet/>
      <dgm:spPr/>
      <dgm:t>
        <a:bodyPr/>
        <a:lstStyle/>
        <a:p>
          <a:endParaRPr lang="en-US"/>
        </a:p>
      </dgm:t>
    </dgm:pt>
    <dgm:pt modelId="{F1E4F6A3-E55F-495C-A9CB-6AFDC5433285}" type="pres">
      <dgm:prSet presAssocID="{E10FC0C5-C1DA-46A1-82E0-DA0BD4543207}" presName="Name0" presStyleCnt="0">
        <dgm:presLayoutVars>
          <dgm:dir/>
          <dgm:animLvl val="lvl"/>
          <dgm:resizeHandles val="exact"/>
        </dgm:presLayoutVars>
      </dgm:prSet>
      <dgm:spPr/>
      <dgm:t>
        <a:bodyPr/>
        <a:lstStyle/>
        <a:p>
          <a:endParaRPr lang="en-US"/>
        </a:p>
      </dgm:t>
    </dgm:pt>
    <dgm:pt modelId="{A32BD4D6-921B-4694-BA17-8F59087AE979}" type="pres">
      <dgm:prSet presAssocID="{8D05AD83-1BCF-4D98-B7C1-1A274A3672A7}" presName="composite" presStyleCnt="0"/>
      <dgm:spPr/>
    </dgm:pt>
    <dgm:pt modelId="{A8D95774-9615-4177-B6A3-7335D34D2FE9}" type="pres">
      <dgm:prSet presAssocID="{8D05AD83-1BCF-4D98-B7C1-1A274A3672A7}" presName="parTx" presStyleLbl="alignNode1" presStyleIdx="0" presStyleCnt="2">
        <dgm:presLayoutVars>
          <dgm:chMax val="0"/>
          <dgm:chPref val="0"/>
          <dgm:bulletEnabled val="1"/>
        </dgm:presLayoutVars>
      </dgm:prSet>
      <dgm:spPr/>
      <dgm:t>
        <a:bodyPr/>
        <a:lstStyle/>
        <a:p>
          <a:endParaRPr lang="en-US"/>
        </a:p>
      </dgm:t>
    </dgm:pt>
    <dgm:pt modelId="{E6F1A2D1-ACC2-47EB-BD23-696ECDC1A805}" type="pres">
      <dgm:prSet presAssocID="{8D05AD83-1BCF-4D98-B7C1-1A274A3672A7}" presName="desTx" presStyleLbl="alignAccFollowNode1" presStyleIdx="0" presStyleCnt="2">
        <dgm:presLayoutVars>
          <dgm:bulletEnabled val="1"/>
        </dgm:presLayoutVars>
      </dgm:prSet>
      <dgm:spPr/>
      <dgm:t>
        <a:bodyPr/>
        <a:lstStyle/>
        <a:p>
          <a:endParaRPr lang="en-US"/>
        </a:p>
      </dgm:t>
    </dgm:pt>
    <dgm:pt modelId="{328ECD61-E531-44F4-B640-D9C8EC5B4E57}" type="pres">
      <dgm:prSet presAssocID="{F200323E-1E55-40FE-879E-69AE22F44AA3}" presName="space" presStyleCnt="0"/>
      <dgm:spPr/>
    </dgm:pt>
    <dgm:pt modelId="{39949D0C-673A-4D34-8F4D-4CE5A7DA2D82}" type="pres">
      <dgm:prSet presAssocID="{142D9DCA-1BBA-4AB6-8731-4D6EBD19DDE2}" presName="composite" presStyleCnt="0"/>
      <dgm:spPr/>
    </dgm:pt>
    <dgm:pt modelId="{19053204-3782-4385-BF5E-492FC73A76DB}" type="pres">
      <dgm:prSet presAssocID="{142D9DCA-1BBA-4AB6-8731-4D6EBD19DDE2}" presName="parTx" presStyleLbl="alignNode1" presStyleIdx="1" presStyleCnt="2">
        <dgm:presLayoutVars>
          <dgm:chMax val="0"/>
          <dgm:chPref val="0"/>
          <dgm:bulletEnabled val="1"/>
        </dgm:presLayoutVars>
      </dgm:prSet>
      <dgm:spPr/>
      <dgm:t>
        <a:bodyPr/>
        <a:lstStyle/>
        <a:p>
          <a:endParaRPr lang="en-US"/>
        </a:p>
      </dgm:t>
    </dgm:pt>
    <dgm:pt modelId="{5066ECE8-4C62-483F-AC75-3A038C7D7E9D}" type="pres">
      <dgm:prSet presAssocID="{142D9DCA-1BBA-4AB6-8731-4D6EBD19DDE2}" presName="desTx" presStyleLbl="alignAccFollowNode1" presStyleIdx="1" presStyleCnt="2">
        <dgm:presLayoutVars>
          <dgm:bulletEnabled val="1"/>
        </dgm:presLayoutVars>
      </dgm:prSet>
      <dgm:spPr/>
      <dgm:t>
        <a:bodyPr/>
        <a:lstStyle/>
        <a:p>
          <a:endParaRPr lang="en-US"/>
        </a:p>
      </dgm:t>
    </dgm:pt>
  </dgm:ptLst>
  <dgm:cxnLst>
    <dgm:cxn modelId="{30CDBE92-30EF-4543-B60D-3A0B82F79DA8}" srcId="{142D9DCA-1BBA-4AB6-8731-4D6EBD19DDE2}" destId="{E541CBD6-A867-4389-B91C-29FEC3BA8F88}" srcOrd="1" destOrd="0" parTransId="{FEBDBA87-7E91-4575-832E-99DBD75A9FE1}" sibTransId="{78FC1F65-771D-4BA5-BC84-845CDDF24E4C}"/>
    <dgm:cxn modelId="{F6E61692-B52D-4806-8E1A-79D7E106C87D}" srcId="{E541CBD6-A867-4389-B91C-29FEC3BA8F88}" destId="{73CC1E96-5561-4595-86BC-EBECB84AE819}" srcOrd="0" destOrd="0" parTransId="{37B4AA10-B647-4549-9D1B-6B0D60ADAF97}" sibTransId="{0E902848-2DD0-451A-AF8D-EDEDDF7ADA0E}"/>
    <dgm:cxn modelId="{82B0D021-E815-44E6-9FA0-56E4B2A9177F}" type="presOf" srcId="{8D05AD83-1BCF-4D98-B7C1-1A274A3672A7}" destId="{A8D95774-9615-4177-B6A3-7335D34D2FE9}" srcOrd="0" destOrd="0" presId="urn:microsoft.com/office/officeart/2005/8/layout/hList1"/>
    <dgm:cxn modelId="{47E57996-F2FF-4A55-8335-585A138352C6}" srcId="{142D9DCA-1BBA-4AB6-8731-4D6EBD19DDE2}" destId="{7A891218-B3A3-472A-9F85-1FC2D2852DA8}" srcOrd="0" destOrd="0" parTransId="{623FD561-146B-438E-B005-E1F36D06C3BB}" sibTransId="{B2195F9E-307D-45BA-BE3A-7FB4671F6735}"/>
    <dgm:cxn modelId="{E28748E0-67CB-434F-8105-173C0A932A99}" srcId="{7A891218-B3A3-472A-9F85-1FC2D2852DA8}" destId="{58BC85B5-B950-405B-B591-AF5B9094DBB8}" srcOrd="0" destOrd="0" parTransId="{0EBA2383-8E71-4B0C-BF8E-DDB4C206673B}" sibTransId="{DC06B8C9-B70E-4A5D-B0EB-7A9840F56489}"/>
    <dgm:cxn modelId="{7B45EC39-CDA7-4DB3-B466-E8C7AA699DF6}" type="presOf" srcId="{142D9DCA-1BBA-4AB6-8731-4D6EBD19DDE2}" destId="{19053204-3782-4385-BF5E-492FC73A76DB}" srcOrd="0" destOrd="0" presId="urn:microsoft.com/office/officeart/2005/8/layout/hList1"/>
    <dgm:cxn modelId="{89C6AD16-CBE7-4C0C-9272-499B8F76B204}" srcId="{8D05AD83-1BCF-4D98-B7C1-1A274A3672A7}" destId="{1604DA75-C97B-43AD-AB47-73DF4E2BFC0E}" srcOrd="0" destOrd="0" parTransId="{A328E0B0-AF4F-4FEF-A25F-7B5EE15A07ED}" sibTransId="{B6842246-DE00-431C-9B7C-C0D7DD37D926}"/>
    <dgm:cxn modelId="{4E24AF0C-4FAC-47EF-9616-B765F8C4A97A}" type="presOf" srcId="{73CC1E96-5561-4595-86BC-EBECB84AE819}" destId="{5066ECE8-4C62-483F-AC75-3A038C7D7E9D}" srcOrd="0" destOrd="4" presId="urn:microsoft.com/office/officeart/2005/8/layout/hList1"/>
    <dgm:cxn modelId="{57B2761A-65BC-4FD5-A487-22D22FA9A455}" type="presOf" srcId="{7A891218-B3A3-472A-9F85-1FC2D2852DA8}" destId="{5066ECE8-4C62-483F-AC75-3A038C7D7E9D}" srcOrd="0" destOrd="0" presId="urn:microsoft.com/office/officeart/2005/8/layout/hList1"/>
    <dgm:cxn modelId="{A81C481C-4518-4652-92EA-A07464DA609E}" type="presOf" srcId="{0FA84327-280D-43C1-B887-804042886254}" destId="{E6F1A2D1-ACC2-47EB-BD23-696ECDC1A805}" srcOrd="0" destOrd="4" presId="urn:microsoft.com/office/officeart/2005/8/layout/hList1"/>
    <dgm:cxn modelId="{63E67D51-5E6D-4454-9839-BE9B6CCD66D2}" type="presOf" srcId="{57159015-F728-45F4-94D9-575A820EA3C9}" destId="{E6F1A2D1-ACC2-47EB-BD23-696ECDC1A805}" srcOrd="0" destOrd="3" presId="urn:microsoft.com/office/officeart/2005/8/layout/hList1"/>
    <dgm:cxn modelId="{8230FA39-DC27-4322-A95C-8765D9BDF4B4}" srcId="{E10FC0C5-C1DA-46A1-82E0-DA0BD4543207}" destId="{142D9DCA-1BBA-4AB6-8731-4D6EBD19DDE2}" srcOrd="1" destOrd="0" parTransId="{CC63ED3A-93C8-42C1-B7CB-04C644C40C45}" sibTransId="{BF82E98C-DF6A-4D38-B911-0E0F40636772}"/>
    <dgm:cxn modelId="{635DE734-AC81-41BB-8D80-41ADBA63FEB4}" srcId="{142D9DCA-1BBA-4AB6-8731-4D6EBD19DDE2}" destId="{918040CC-9345-4DEC-80C2-A151A9AEB6E6}" srcOrd="3" destOrd="0" parTransId="{F99CB363-FD95-42C6-A131-1595DEDF0602}" sibTransId="{139BF35F-8915-4752-A13A-AA9A268EF94D}"/>
    <dgm:cxn modelId="{DCCEA85A-F40F-4FE2-ACA0-EA29F7B959CC}" srcId="{8D05AD83-1BCF-4D98-B7C1-1A274A3672A7}" destId="{FCBD0E4E-342E-4AC4-907A-6FF5789EB4E0}" srcOrd="1" destOrd="0" parTransId="{EF2CE0B9-933C-48F1-8E0D-40A0E723CFB0}" sibTransId="{BBD5DDB3-5E47-470B-A38E-BA7CC759B584}"/>
    <dgm:cxn modelId="{8DC1AA9C-CA8D-4E21-8FCB-C319EDC9E7EA}" type="presOf" srcId="{632A9A0E-BB97-4DBF-B3C4-6F703009C8E1}" destId="{5066ECE8-4C62-483F-AC75-3A038C7D7E9D}" srcOrd="0" destOrd="2" presId="urn:microsoft.com/office/officeart/2005/8/layout/hList1"/>
    <dgm:cxn modelId="{4F77E1C0-2DDB-4C0C-96B5-36A2944A6071}" type="presOf" srcId="{58BC85B5-B950-405B-B591-AF5B9094DBB8}" destId="{5066ECE8-4C62-483F-AC75-3A038C7D7E9D}" srcOrd="0" destOrd="1" presId="urn:microsoft.com/office/officeart/2005/8/layout/hList1"/>
    <dgm:cxn modelId="{0E0DBBEB-7418-4721-AE8A-929F1AC34C66}" srcId="{E10FC0C5-C1DA-46A1-82E0-DA0BD4543207}" destId="{8D05AD83-1BCF-4D98-B7C1-1A274A3672A7}" srcOrd="0" destOrd="0" parTransId="{F0887934-73E8-429E-8ECA-65F2E8324732}" sibTransId="{F200323E-1E55-40FE-879E-69AE22F44AA3}"/>
    <dgm:cxn modelId="{EB212E17-004B-46C2-AFCD-5702E983E63B}" type="presOf" srcId="{1604DA75-C97B-43AD-AB47-73DF4E2BFC0E}" destId="{E6F1A2D1-ACC2-47EB-BD23-696ECDC1A805}" srcOrd="0" destOrd="0" presId="urn:microsoft.com/office/officeart/2005/8/layout/hList1"/>
    <dgm:cxn modelId="{4B064205-3187-465B-81F4-D381D8DE66BE}" srcId="{57159015-F728-45F4-94D9-575A820EA3C9}" destId="{447B748D-939B-42EA-A10F-ABDC2154348B}" srcOrd="1" destOrd="0" parTransId="{2D4D84BC-B60E-4488-826D-B3040068BFA0}" sibTransId="{5FB1EBA2-311C-4B65-9B61-3ECC787455F5}"/>
    <dgm:cxn modelId="{66B40763-98AA-49BF-9106-01A2FDC56CEA}" srcId="{8D05AD83-1BCF-4D98-B7C1-1A274A3672A7}" destId="{57159015-F728-45F4-94D9-575A820EA3C9}" srcOrd="2" destOrd="0" parTransId="{59619601-462A-4C0A-860B-04BA5D7FA8E5}" sibTransId="{26AA5AD6-32C2-4293-9563-7EC2B6DAB749}"/>
    <dgm:cxn modelId="{EDD949B8-8BF6-42D0-8823-AF0614164547}" srcId="{57159015-F728-45F4-94D9-575A820EA3C9}" destId="{0FA84327-280D-43C1-B887-804042886254}" srcOrd="0" destOrd="0" parTransId="{942D5762-BBD4-4577-B76B-A64D114E353C}" sibTransId="{89806231-B27B-47D4-AC1C-80B5133F6AC2}"/>
    <dgm:cxn modelId="{8400ACB9-E132-494D-88C3-D96D44DE49F2}" srcId="{1604DA75-C97B-43AD-AB47-73DF4E2BFC0E}" destId="{E1FF33A5-B259-44CA-B9BE-5E04E043ADFC}" srcOrd="0" destOrd="0" parTransId="{2BEFC0C2-DB35-4E92-8653-EA6FC1257D7A}" sibTransId="{7F9ECF87-E131-4449-AD74-B324BD41A697}"/>
    <dgm:cxn modelId="{72334F23-5919-4B30-98E2-77D121E27D55}" srcId="{142D9DCA-1BBA-4AB6-8731-4D6EBD19DDE2}" destId="{57E3C898-809E-4624-B1F2-16B3F167FFAE}" srcOrd="2" destOrd="0" parTransId="{95AD4F2E-7796-45FA-9C82-5498B76141FB}" sibTransId="{B5A86906-460F-4BFE-A95E-09201625A5A7}"/>
    <dgm:cxn modelId="{0939A810-972C-4AAB-BA51-9C23B3AA29C9}" type="presOf" srcId="{E1FF33A5-B259-44CA-B9BE-5E04E043ADFC}" destId="{E6F1A2D1-ACC2-47EB-BD23-696ECDC1A805}" srcOrd="0" destOrd="1" presId="urn:microsoft.com/office/officeart/2005/8/layout/hList1"/>
    <dgm:cxn modelId="{4FE456F7-2E3B-496C-947D-1055045FB2B8}" type="presOf" srcId="{918040CC-9345-4DEC-80C2-A151A9AEB6E6}" destId="{5066ECE8-4C62-483F-AC75-3A038C7D7E9D}" srcOrd="0" destOrd="6" presId="urn:microsoft.com/office/officeart/2005/8/layout/hList1"/>
    <dgm:cxn modelId="{668D36C6-DAE1-4C10-B1FF-58F7DD13BBB4}" type="presOf" srcId="{57E3C898-809E-4624-B1F2-16B3F167FFAE}" destId="{5066ECE8-4C62-483F-AC75-3A038C7D7E9D}" srcOrd="0" destOrd="5" presId="urn:microsoft.com/office/officeart/2005/8/layout/hList1"/>
    <dgm:cxn modelId="{9D6A64B1-149B-403D-A389-8ED5B7449F50}" type="presOf" srcId="{E541CBD6-A867-4389-B91C-29FEC3BA8F88}" destId="{5066ECE8-4C62-483F-AC75-3A038C7D7E9D}" srcOrd="0" destOrd="3" presId="urn:microsoft.com/office/officeart/2005/8/layout/hList1"/>
    <dgm:cxn modelId="{1FF1FEB0-0295-4028-9FAA-85CB3FF5DC9F}" srcId="{7A891218-B3A3-472A-9F85-1FC2D2852DA8}" destId="{632A9A0E-BB97-4DBF-B3C4-6F703009C8E1}" srcOrd="1" destOrd="0" parTransId="{E34EABAE-F275-424E-BC3D-CBAB782A2357}" sibTransId="{E508166C-5E78-46A9-83AE-06C0E73464FF}"/>
    <dgm:cxn modelId="{BA614928-6F42-4738-89F7-DABAAD5E101A}" type="presOf" srcId="{F92FA352-85BA-4F1E-84C5-C4DE7BA53CA7}" destId="{E6F1A2D1-ACC2-47EB-BD23-696ECDC1A805}" srcOrd="0" destOrd="6" presId="urn:microsoft.com/office/officeart/2005/8/layout/hList1"/>
    <dgm:cxn modelId="{CAB01222-F4E7-4741-ADCC-779C2134B18A}" srcId="{57159015-F728-45F4-94D9-575A820EA3C9}" destId="{F92FA352-85BA-4F1E-84C5-C4DE7BA53CA7}" srcOrd="2" destOrd="0" parTransId="{37B6D15A-69EC-4750-A4EB-1111D9962D49}" sibTransId="{FCAE119C-8D88-4088-8101-B1E13F175844}"/>
    <dgm:cxn modelId="{A8D9C00C-FF9E-49FB-A0D0-568810D18C0E}" type="presOf" srcId="{FCBD0E4E-342E-4AC4-907A-6FF5789EB4E0}" destId="{E6F1A2D1-ACC2-47EB-BD23-696ECDC1A805}" srcOrd="0" destOrd="2" presId="urn:microsoft.com/office/officeart/2005/8/layout/hList1"/>
    <dgm:cxn modelId="{0B150001-EEAB-4A2D-B930-46FFCD82E4A9}" type="presOf" srcId="{447B748D-939B-42EA-A10F-ABDC2154348B}" destId="{E6F1A2D1-ACC2-47EB-BD23-696ECDC1A805}" srcOrd="0" destOrd="5" presId="urn:microsoft.com/office/officeart/2005/8/layout/hList1"/>
    <dgm:cxn modelId="{F75583E8-4E8E-47DA-9750-2A997D7908D5}" type="presOf" srcId="{E10FC0C5-C1DA-46A1-82E0-DA0BD4543207}" destId="{F1E4F6A3-E55F-495C-A9CB-6AFDC5433285}" srcOrd="0" destOrd="0" presId="urn:microsoft.com/office/officeart/2005/8/layout/hList1"/>
    <dgm:cxn modelId="{9C538E10-5AFA-4165-9AF9-43F793443210}" type="presParOf" srcId="{F1E4F6A3-E55F-495C-A9CB-6AFDC5433285}" destId="{A32BD4D6-921B-4694-BA17-8F59087AE979}" srcOrd="0" destOrd="0" presId="urn:microsoft.com/office/officeart/2005/8/layout/hList1"/>
    <dgm:cxn modelId="{1EB5C6B8-738A-40EE-90A2-E5BA7324FF25}" type="presParOf" srcId="{A32BD4D6-921B-4694-BA17-8F59087AE979}" destId="{A8D95774-9615-4177-B6A3-7335D34D2FE9}" srcOrd="0" destOrd="0" presId="urn:microsoft.com/office/officeart/2005/8/layout/hList1"/>
    <dgm:cxn modelId="{6D4D40EA-7F9D-43DF-BEA4-378F26A33574}" type="presParOf" srcId="{A32BD4D6-921B-4694-BA17-8F59087AE979}" destId="{E6F1A2D1-ACC2-47EB-BD23-696ECDC1A805}" srcOrd="1" destOrd="0" presId="urn:microsoft.com/office/officeart/2005/8/layout/hList1"/>
    <dgm:cxn modelId="{86D49439-E73B-4524-B017-C3914AA7D9ED}" type="presParOf" srcId="{F1E4F6A3-E55F-495C-A9CB-6AFDC5433285}" destId="{328ECD61-E531-44F4-B640-D9C8EC5B4E57}" srcOrd="1" destOrd="0" presId="urn:microsoft.com/office/officeart/2005/8/layout/hList1"/>
    <dgm:cxn modelId="{2B488989-5627-4376-9A81-99FBE63C2FFD}" type="presParOf" srcId="{F1E4F6A3-E55F-495C-A9CB-6AFDC5433285}" destId="{39949D0C-673A-4D34-8F4D-4CE5A7DA2D82}" srcOrd="2" destOrd="0" presId="urn:microsoft.com/office/officeart/2005/8/layout/hList1"/>
    <dgm:cxn modelId="{C3719E46-E886-475A-B6C8-E405EFC81877}" type="presParOf" srcId="{39949D0C-673A-4D34-8F4D-4CE5A7DA2D82}" destId="{19053204-3782-4385-BF5E-492FC73A76DB}" srcOrd="0" destOrd="0" presId="urn:microsoft.com/office/officeart/2005/8/layout/hList1"/>
    <dgm:cxn modelId="{74A9222A-DD63-4726-9A02-77E885A129DE}" type="presParOf" srcId="{39949D0C-673A-4D34-8F4D-4CE5A7DA2D82}" destId="{5066ECE8-4C62-483F-AC75-3A038C7D7E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95774-9615-4177-B6A3-7335D34D2FE9}">
      <dsp:nvSpPr>
        <dsp:cNvPr id="0" name=""/>
        <dsp:cNvSpPr/>
      </dsp:nvSpPr>
      <dsp:spPr>
        <a:xfrm>
          <a:off x="29" y="7769"/>
          <a:ext cx="2812963" cy="979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C000"/>
              </a:solidFill>
            </a:rPr>
            <a:t>2017</a:t>
          </a:r>
          <a:endParaRPr lang="en-US" sz="3400" kern="1200" dirty="0">
            <a:solidFill>
              <a:srgbClr val="FFC000"/>
            </a:solidFill>
          </a:endParaRPr>
        </a:p>
      </dsp:txBody>
      <dsp:txXfrm>
        <a:off x="29" y="7769"/>
        <a:ext cx="2812963" cy="979200"/>
      </dsp:txXfrm>
    </dsp:sp>
    <dsp:sp modelId="{E6F1A2D1-ACC2-47EB-BD23-696ECDC1A805}">
      <dsp:nvSpPr>
        <dsp:cNvPr id="0" name=""/>
        <dsp:cNvSpPr/>
      </dsp:nvSpPr>
      <dsp:spPr>
        <a:xfrm>
          <a:off x="29" y="986969"/>
          <a:ext cx="2812963" cy="20532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TOU Acquisition – June</a:t>
          </a:r>
          <a:endParaRPr lang="en-US" sz="18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820 rate change cases</a:t>
          </a:r>
          <a:endParaRPr lang="en-US" sz="16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Rate Mailer – Oct/Nov</a:t>
          </a:r>
          <a:endParaRPr lang="en-US" sz="18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5,200 rate change cases</a:t>
          </a:r>
          <a:endParaRPr lang="en-US"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dsp:txBody>
      <dsp:txXfrm>
        <a:off x="29" y="986969"/>
        <a:ext cx="2812963" cy="2053260"/>
      </dsp:txXfrm>
    </dsp:sp>
    <dsp:sp modelId="{19053204-3782-4385-BF5E-492FC73A76DB}">
      <dsp:nvSpPr>
        <dsp:cNvPr id="0" name=""/>
        <dsp:cNvSpPr/>
      </dsp:nvSpPr>
      <dsp:spPr>
        <a:xfrm>
          <a:off x="3206807" y="7769"/>
          <a:ext cx="2812963" cy="979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C000"/>
              </a:solidFill>
            </a:rPr>
            <a:t>2018</a:t>
          </a:r>
          <a:endParaRPr lang="en-US" sz="3400" kern="1200" dirty="0">
            <a:solidFill>
              <a:srgbClr val="FFC000"/>
            </a:solidFill>
          </a:endParaRPr>
        </a:p>
      </dsp:txBody>
      <dsp:txXfrm>
        <a:off x="3206807" y="7769"/>
        <a:ext cx="2812963" cy="979200"/>
      </dsp:txXfrm>
    </dsp:sp>
    <dsp:sp modelId="{5066ECE8-4C62-483F-AC75-3A038C7D7E9D}">
      <dsp:nvSpPr>
        <dsp:cNvPr id="0" name=""/>
        <dsp:cNvSpPr/>
      </dsp:nvSpPr>
      <dsp:spPr>
        <a:xfrm>
          <a:off x="3206807" y="986969"/>
          <a:ext cx="2812963" cy="20532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Rate Mailer – April/May</a:t>
          </a:r>
          <a:endParaRPr lang="en-US" sz="1800" kern="1200" dirty="0"/>
        </a:p>
        <a:p>
          <a:pPr marL="342900" lvl="2"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5,200 rate change cases</a:t>
          </a:r>
          <a:endParaRPr lang="en-US"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Rate Mailer – Sept/Oct</a:t>
          </a:r>
        </a:p>
        <a:p>
          <a:pPr marL="342900" lvl="2"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5,200 rate change cases</a:t>
          </a:r>
        </a:p>
        <a:p>
          <a:pPr marL="171450" lvl="1" indent="-171450" algn="l" defTabSz="800100">
            <a:lnSpc>
              <a:spcPct val="90000"/>
            </a:lnSpc>
            <a:spcBef>
              <a:spcPct val="0"/>
            </a:spcBef>
            <a:spcAft>
              <a:spcPct val="15000"/>
            </a:spcAft>
            <a:buChar char="••"/>
          </a:pPr>
          <a:endParaRPr lang="en-US" sz="1800" kern="1200" dirty="0" smtClean="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dsp:txBody>
      <dsp:txXfrm>
        <a:off x="3206807" y="986969"/>
        <a:ext cx="2812963" cy="20532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0.32435</cdr:x>
      <cdr:y>0.16828</cdr:y>
    </cdr:from>
    <cdr:to>
      <cdr:x>0.63573</cdr:x>
      <cdr:y>0.34816</cdr:y>
    </cdr:to>
    <cdr:sp macro="" textlink="">
      <cdr:nvSpPr>
        <cdr:cNvPr id="4" name="Rounded Rectangular Callout 3"/>
        <cdr:cNvSpPr/>
      </cdr:nvSpPr>
      <cdr:spPr>
        <a:xfrm xmlns:a="http://schemas.openxmlformats.org/drawingml/2006/main">
          <a:off x="2252197" y="357439"/>
          <a:ext cx="2162137" cy="382079"/>
        </a:xfrm>
        <a:prstGeom xmlns:a="http://schemas.openxmlformats.org/drawingml/2006/main" prst="wedgeRoundRectCallout">
          <a:avLst>
            <a:gd name="adj1" fmla="val -19952"/>
            <a:gd name="adj2" fmla="val 82444"/>
            <a:gd name="adj3" fmla="val 16667"/>
          </a:avLst>
        </a:prstGeom>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square">
          <a:noAutofit/>
        </a:bodyPr>
        <a:lstStyle xmlns:a="http://schemas.openxmlformats.org/drawingml/2006/main"/>
        <a:p xmlns:a="http://schemas.openxmlformats.org/drawingml/2006/main">
          <a:pPr algn="ctr"/>
          <a:r>
            <a:rPr lang="en-US" sz="1100" baseline="0" dirty="0"/>
            <a:t>Reads used to </a:t>
          </a:r>
          <a:r>
            <a:rPr lang="en-US" sz="1100" baseline="0" dirty="0" smtClean="0"/>
            <a:t>calculate </a:t>
          </a:r>
          <a:r>
            <a:rPr lang="en-US" sz="1100" baseline="0" dirty="0"/>
            <a:t>bill</a:t>
          </a:r>
          <a:endParaRPr lang="en-US" sz="1100" dirty="0"/>
        </a:p>
      </cdr:txBody>
    </cdr:sp>
  </cdr:relSizeAnchor>
  <cdr:relSizeAnchor xmlns:cdr="http://schemas.openxmlformats.org/drawingml/2006/chartDrawing">
    <cdr:from>
      <cdr:x>0.11934</cdr:x>
      <cdr:y>0.37911</cdr:y>
    </cdr:from>
    <cdr:to>
      <cdr:x>0.39621</cdr:x>
      <cdr:y>0.6009</cdr:y>
    </cdr:to>
    <cdr:cxnSp macro="">
      <cdr:nvCxnSpPr>
        <cdr:cNvPr id="6" name="Straight Arrow Connector 5"/>
        <cdr:cNvCxnSpPr/>
      </cdr:nvCxnSpPr>
      <cdr:spPr>
        <a:xfrm xmlns:a="http://schemas.openxmlformats.org/drawingml/2006/main" flipH="1">
          <a:off x="828675" y="805258"/>
          <a:ext cx="1922499" cy="471092"/>
        </a:xfrm>
        <a:prstGeom xmlns:a="http://schemas.openxmlformats.org/drawingml/2006/main" prst="straightConnector1">
          <a:avLst/>
        </a:prstGeom>
        <a:ln xmlns:a="http://schemas.openxmlformats.org/drawingml/2006/main" w="25400">
          <a:solidFill>
            <a:schemeClr val="accent1">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0.43313</cdr:x>
      <cdr:y>0.37331</cdr:y>
    </cdr:from>
    <cdr:to>
      <cdr:x>0.92914</cdr:x>
      <cdr:y>0.54545</cdr:y>
    </cdr:to>
    <cdr:cxnSp macro="">
      <cdr:nvCxnSpPr>
        <cdr:cNvPr id="8" name="Straight Arrow Connector 7"/>
        <cdr:cNvCxnSpPr/>
      </cdr:nvCxnSpPr>
      <cdr:spPr>
        <a:xfrm xmlns:a="http://schemas.openxmlformats.org/drawingml/2006/main">
          <a:off x="3007536" y="792938"/>
          <a:ext cx="3444157" cy="365639"/>
        </a:xfrm>
        <a:prstGeom xmlns:a="http://schemas.openxmlformats.org/drawingml/2006/main" prst="straightConnector1">
          <a:avLst/>
        </a:prstGeom>
        <a:ln xmlns:a="http://schemas.openxmlformats.org/drawingml/2006/main" w="25400">
          <a:solidFill>
            <a:schemeClr val="accent1">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B182A67A-C81C-4EAE-86E7-33BF87E12726}" type="datetimeFigureOut">
              <a:rPr lang="en-US" altLang="en-US"/>
              <a:pPr>
                <a:defRPr/>
              </a:pPr>
              <a:t>6/26/2017</a:t>
            </a:fld>
            <a:endParaRPr lang="en-US" alt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22CC36D-94D3-402E-8E5E-46455D569AF7}" type="slidenum">
              <a:rPr lang="en-US" altLang="en-US"/>
              <a:pPr>
                <a:defRPr/>
              </a:pPr>
              <a:t>‹#›</a:t>
            </a:fld>
            <a:endParaRPr lang="en-US" altLang="en-US" dirty="0"/>
          </a:p>
        </p:txBody>
      </p:sp>
    </p:spTree>
    <p:extLst>
      <p:ext uri="{BB962C8B-B14F-4D97-AF65-F5344CB8AC3E}">
        <p14:creationId xmlns:p14="http://schemas.microsoft.com/office/powerpoint/2010/main" val="2400973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CFE7D351-E0A5-4616-847F-AA4577704E6B}" type="datetimeFigureOut">
              <a:rPr lang="en-US" altLang="en-US"/>
              <a:pPr>
                <a:defRPr/>
              </a:pPr>
              <a:t>6/26/2017</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E340193-AB4E-42A9-8326-3A83E7971662}" type="slidenum">
              <a:rPr lang="en-US" altLang="en-US"/>
              <a:pPr>
                <a:defRPr/>
              </a:pPr>
              <a:t>‹#›</a:t>
            </a:fld>
            <a:endParaRPr lang="en-US" altLang="en-US" dirty="0"/>
          </a:p>
        </p:txBody>
      </p:sp>
    </p:spTree>
    <p:extLst>
      <p:ext uri="{BB962C8B-B14F-4D97-AF65-F5344CB8AC3E}">
        <p14:creationId xmlns:p14="http://schemas.microsoft.com/office/powerpoint/2010/main" val="195112011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F72D9-E75D-4B11-924B-500A6FB16AF5}" type="slidenum">
              <a:rPr lang="en-US" smtClean="0"/>
              <a:t>7</a:t>
            </a:fld>
            <a:endParaRPr lang="en-US" dirty="0"/>
          </a:p>
        </p:txBody>
      </p:sp>
    </p:spTree>
    <p:extLst>
      <p:ext uri="{BB962C8B-B14F-4D97-AF65-F5344CB8AC3E}">
        <p14:creationId xmlns:p14="http://schemas.microsoft.com/office/powerpoint/2010/main" val="298565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F72D9-E75D-4B11-924B-500A6FB16AF5}" type="slidenum">
              <a:rPr lang="en-US" smtClean="0"/>
              <a:t>9</a:t>
            </a:fld>
            <a:endParaRPr lang="en-US" dirty="0"/>
          </a:p>
        </p:txBody>
      </p:sp>
    </p:spTree>
    <p:extLst>
      <p:ext uri="{BB962C8B-B14F-4D97-AF65-F5344CB8AC3E}">
        <p14:creationId xmlns:p14="http://schemas.microsoft.com/office/powerpoint/2010/main" val="195332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679418">
              <a:lnSpc>
                <a:spcPct val="90000"/>
              </a:lnSpc>
              <a:spcAft>
                <a:spcPts val="1223"/>
              </a:spcAft>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2F72D9-E75D-4B11-924B-500A6FB16AF5}" type="slidenum">
              <a:rPr lang="en-US" smtClean="0"/>
              <a:t>12</a:t>
            </a:fld>
            <a:endParaRPr lang="en-US" dirty="0"/>
          </a:p>
        </p:txBody>
      </p:sp>
    </p:spTree>
    <p:extLst>
      <p:ext uri="{BB962C8B-B14F-4D97-AF65-F5344CB8AC3E}">
        <p14:creationId xmlns:p14="http://schemas.microsoft.com/office/powerpoint/2010/main" val="109847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2F72D9-E75D-4B11-924B-500A6FB16AF5}" type="slidenum">
              <a:rPr lang="en-US" smtClean="0"/>
              <a:t>13</a:t>
            </a:fld>
            <a:endParaRPr lang="en-US" dirty="0"/>
          </a:p>
        </p:txBody>
      </p:sp>
    </p:spTree>
    <p:extLst>
      <p:ext uri="{BB962C8B-B14F-4D97-AF65-F5344CB8AC3E}">
        <p14:creationId xmlns:p14="http://schemas.microsoft.com/office/powerpoint/2010/main" val="1953320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xml"/><Relationship Id="rId7" Type="http://schemas.openxmlformats.org/officeDocument/2006/relationships/oleObject" Target="../embeddings/oleObject6.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9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3" descr="Color_PPT_template-0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1074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1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3" descr="Color_PPT_cover-03.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bwMode="auto">
          <a:xfrm>
            <a:off x="8288338" y="6491288"/>
            <a:ext cx="855662" cy="36512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rgbClr val="FFFFFF"/>
                </a:solidFill>
                <a:latin typeface="Arial" charset="0"/>
                <a:cs typeface="Arial" charset="0"/>
              </a:rPr>
              <a:t>INTERNAL</a:t>
            </a:r>
          </a:p>
        </p:txBody>
      </p:sp>
    </p:spTree>
    <p:extLst>
      <p:ext uri="{BB962C8B-B14F-4D97-AF65-F5344CB8AC3E}">
        <p14:creationId xmlns:p14="http://schemas.microsoft.com/office/powerpoint/2010/main" val="287171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4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0"/>
          <p:cNvGrpSpPr>
            <a:grpSpLocks/>
          </p:cNvGrpSpPr>
          <p:nvPr userDrawn="1"/>
        </p:nvGrpSpPr>
        <p:grpSpPr bwMode="auto">
          <a:xfrm>
            <a:off x="6313488" y="5492750"/>
            <a:ext cx="2603500" cy="720725"/>
            <a:chOff x="3289" y="3626"/>
            <a:chExt cx="1640" cy="454"/>
          </a:xfrm>
        </p:grpSpPr>
        <p:sp>
          <p:nvSpPr>
            <p:cNvPr id="4" name="Rectangle 6"/>
            <p:cNvSpPr>
              <a:spLocks noChangeArrowheads="1"/>
            </p:cNvSpPr>
            <p:nvPr/>
          </p:nvSpPr>
          <p:spPr bwMode="gray">
            <a:xfrm>
              <a:off x="3289" y="3626"/>
              <a:ext cx="1640" cy="454"/>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bg1"/>
                  </a:solidFill>
                </a14:hiddenFill>
              </a:ext>
            </a:extLst>
          </p:spPr>
          <p:txBody>
            <a:bodyPr lIns="137160" bIns="91440" anchor="b">
              <a:spAutoFit/>
            </a:bodyPr>
            <a:lstStyle>
              <a:lvl1pPr eaLnBrk="0" hangingPunct="0">
                <a:tabLst>
                  <a:tab pos="149225" algn="l"/>
                </a:tabLst>
                <a:defRPr sz="2400">
                  <a:solidFill>
                    <a:schemeClr val="tx1"/>
                  </a:solidFill>
                  <a:latin typeface="Calibri" panose="020F0502020204030204" pitchFamily="34" charset="0"/>
                  <a:ea typeface="MS PGothic" panose="020B0600070205080204" pitchFamily="34" charset="-128"/>
                </a:defRPr>
              </a:lvl1pPr>
              <a:lvl2pPr marL="742950" indent="-285750" eaLnBrk="0" hangingPunct="0">
                <a:tabLst>
                  <a:tab pos="149225" algn="l"/>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149225"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149225" algn="l"/>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149225" algn="l"/>
                </a:tabLst>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149225" algn="l"/>
                </a:tabLs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149225" algn="l"/>
                </a:tabLs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149225" algn="l"/>
                </a:tabLs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149225" algn="l"/>
                </a:tabLst>
                <a:defRPr sz="2400">
                  <a:solidFill>
                    <a:schemeClr val="tx1"/>
                  </a:solidFill>
                  <a:latin typeface="Calibri" panose="020F0502020204030204" pitchFamily="34" charset="0"/>
                  <a:ea typeface="MS PGothic" panose="020B0600070205080204" pitchFamily="34" charset="-128"/>
                </a:defRPr>
              </a:lvl9pPr>
            </a:lstStyle>
            <a:p>
              <a:pPr>
                <a:spcBef>
                  <a:spcPct val="25000"/>
                </a:spcBef>
                <a:defRPr/>
              </a:pPr>
              <a:r>
                <a:rPr lang="en-US" altLang="en-US" sz="1000" b="1" dirty="0">
                  <a:solidFill>
                    <a:schemeClr val="tx2"/>
                  </a:solidFill>
                </a:rPr>
                <a:t>     </a:t>
              </a:r>
              <a:r>
                <a:rPr lang="en-US" altLang="en-US" sz="1000" b="1" dirty="0">
                  <a:solidFill>
                    <a:schemeClr val="bg1"/>
                  </a:solidFill>
                </a:rPr>
                <a:t>READ AND DELETE</a:t>
              </a:r>
            </a:p>
            <a:p>
              <a:pPr>
                <a:spcBef>
                  <a:spcPct val="25000"/>
                </a:spcBef>
                <a:defRPr/>
              </a:pPr>
              <a:r>
                <a:rPr lang="en-US" altLang="en-US" sz="1200" dirty="0">
                  <a:solidFill>
                    <a:schemeClr val="bg1"/>
                  </a:solidFill>
                </a:rPr>
                <a:t>For best results with this template, use PowerPoint 2003 </a:t>
              </a:r>
            </a:p>
          </p:txBody>
        </p:sp>
        <p:grpSp>
          <p:nvGrpSpPr>
            <p:cNvPr id="5" name="Group 9"/>
            <p:cNvGrpSpPr>
              <a:grpSpLocks/>
            </p:cNvGrpSpPr>
            <p:nvPr/>
          </p:nvGrpSpPr>
          <p:grpSpPr bwMode="auto">
            <a:xfrm rot="2700000">
              <a:off x="3346" y="3647"/>
              <a:ext cx="73" cy="136"/>
              <a:chOff x="2812" y="3362"/>
              <a:chExt cx="110" cy="204"/>
            </a:xfrm>
          </p:grpSpPr>
          <p:sp>
            <p:nvSpPr>
              <p:cNvPr id="6" name="Oval 5"/>
              <p:cNvSpPr>
                <a:spLocks noChangeArrowheads="1"/>
              </p:cNvSpPr>
              <p:nvPr/>
            </p:nvSpPr>
            <p:spPr bwMode="gray">
              <a:xfrm>
                <a:off x="2754" y="3312"/>
                <a:ext cx="112" cy="108"/>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en-US" dirty="0">
                  <a:ea typeface="Geneva" pitchFamily="1" charset="0"/>
                  <a:cs typeface="Arial Unicode MS" panose="020B0604020202020204" pitchFamily="34" charset="-128"/>
                </a:endParaRPr>
              </a:p>
            </p:txBody>
          </p:sp>
          <p:sp>
            <p:nvSpPr>
              <p:cNvPr id="7" name="Line 11"/>
              <p:cNvSpPr>
                <a:spLocks noChangeShapeType="1"/>
              </p:cNvSpPr>
              <p:nvPr/>
            </p:nvSpPr>
            <p:spPr bwMode="gray">
              <a:xfrm>
                <a:off x="2864" y="3477"/>
                <a:ext cx="0" cy="9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grpSp>
      </p:grpSp>
      <p:pic>
        <p:nvPicPr>
          <p:cNvPr id="8" name="Picture 8" descr="footer_blue_color.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bwMode="auto">
          <a:xfrm>
            <a:off x="8288338" y="6491288"/>
            <a:ext cx="855662" cy="36512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rgbClr val="FFFFFF"/>
                </a:solidFill>
                <a:latin typeface="Arial" charset="0"/>
                <a:cs typeface="Arial" charset="0"/>
              </a:rPr>
              <a:t>INTERNAL</a:t>
            </a:r>
          </a:p>
        </p:txBody>
      </p:sp>
    </p:spTree>
    <p:extLst>
      <p:ext uri="{BB962C8B-B14F-4D97-AF65-F5344CB8AC3E}">
        <p14:creationId xmlns:p14="http://schemas.microsoft.com/office/powerpoint/2010/main" val="210073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34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341"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4" descr="ColorBlue_bar_top-1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6336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9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9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3" descr="BlueBar_DoubleLine-0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4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239" y="1370025"/>
            <a:ext cx="3850961" cy="664797"/>
          </a:xfrm>
          <a:prstGeom prst="rect">
            <a:avLst/>
          </a:prstGeom>
        </p:spPr>
        <p:txBody>
          <a:bodyPr anchor="b"/>
          <a:lstStyle>
            <a:lvl1pPr marL="0" indent="0">
              <a:buNone/>
              <a:defRPr sz="2400" b="1"/>
            </a:lvl1pPr>
            <a:lvl2pPr marL="461153" indent="0">
              <a:buNone/>
              <a:defRPr sz="2000" b="1"/>
            </a:lvl2pPr>
            <a:lvl3pPr marL="922309" indent="0">
              <a:buNone/>
              <a:defRPr sz="1800" b="1"/>
            </a:lvl3pPr>
            <a:lvl4pPr marL="1383460" indent="0">
              <a:buNone/>
              <a:defRPr sz="1600" b="1"/>
            </a:lvl4pPr>
            <a:lvl5pPr marL="1844615" indent="0">
              <a:buNone/>
              <a:defRPr sz="1600" b="1"/>
            </a:lvl5pPr>
            <a:lvl6pPr marL="2305767" indent="0">
              <a:buNone/>
              <a:defRPr sz="1600" b="1"/>
            </a:lvl6pPr>
            <a:lvl7pPr marL="2766920" indent="0">
              <a:buNone/>
              <a:defRPr sz="1600" b="1"/>
            </a:lvl7pPr>
            <a:lvl8pPr marL="3228075" indent="0">
              <a:buNone/>
              <a:defRPr sz="1600" b="1"/>
            </a:lvl8pPr>
            <a:lvl9pPr marL="368922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6239" y="2034748"/>
            <a:ext cx="3850961" cy="1914370"/>
          </a:xfrm>
          <a:prstGeom prst="rect">
            <a:avLst/>
          </a:prstGeo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34183" y="1370025"/>
            <a:ext cx="3852473" cy="664797"/>
          </a:xfrm>
          <a:prstGeom prst="rect">
            <a:avLst/>
          </a:prstGeom>
        </p:spPr>
        <p:txBody>
          <a:bodyPr anchor="b"/>
          <a:lstStyle>
            <a:lvl1pPr marL="0" indent="0">
              <a:buNone/>
              <a:defRPr sz="2400" b="1"/>
            </a:lvl1pPr>
            <a:lvl2pPr marL="461153" indent="0">
              <a:buNone/>
              <a:defRPr sz="2000" b="1"/>
            </a:lvl2pPr>
            <a:lvl3pPr marL="922309" indent="0">
              <a:buNone/>
              <a:defRPr sz="1800" b="1"/>
            </a:lvl3pPr>
            <a:lvl4pPr marL="1383460" indent="0">
              <a:buNone/>
              <a:defRPr sz="1600" b="1"/>
            </a:lvl4pPr>
            <a:lvl5pPr marL="1844615" indent="0">
              <a:buNone/>
              <a:defRPr sz="1600" b="1"/>
            </a:lvl5pPr>
            <a:lvl6pPr marL="2305767" indent="0">
              <a:buNone/>
              <a:defRPr sz="1600" b="1"/>
            </a:lvl6pPr>
            <a:lvl7pPr marL="2766920" indent="0">
              <a:buNone/>
              <a:defRPr sz="1600" b="1"/>
            </a:lvl7pPr>
            <a:lvl8pPr marL="3228075" indent="0">
              <a:buNone/>
              <a:defRPr sz="1600" b="1"/>
            </a:lvl8pPr>
            <a:lvl9pPr marL="368922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4183" y="2034748"/>
            <a:ext cx="3852473" cy="1914370"/>
          </a:xfrm>
          <a:prstGeom prst="rect">
            <a:avLst/>
          </a:prstGeo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black">
          <a:xfrm>
            <a:off x="742945" y="306383"/>
            <a:ext cx="8043703"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97213003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142648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826715" y="465194"/>
            <a:ext cx="6857765" cy="30777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1219200" y="1219200"/>
            <a:ext cx="7239000" cy="1668149"/>
          </a:xfrm>
          <a:prstGeom prst="rect">
            <a:avLst/>
          </a:prstGeom>
        </p:spPr>
        <p:txBody>
          <a:bodyPr/>
          <a:lstStyle>
            <a:lvl5pPr marL="1149350" indent="-174625">
              <a:defRPr sz="16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235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2" name="think-cell Slide" r:id="rId12" imgW="360" imgH="360" progId="TCLayout.ActiveDocument.1">
                  <p:embed/>
                </p:oleObj>
              </mc:Choice>
              <mc:Fallback>
                <p:oleObj name="think-cell Slide" r:id="rId12" imgW="360" imgH="360" progId="TCLayout.ActiveDocument.1">
                  <p:embed/>
                  <p:pic>
                    <p:nvPicPr>
                      <p:cNvPr id="0" name="Object 1"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56" r:id="rId5"/>
    <p:sldLayoutId id="2147484372" r:id="rId6"/>
    <p:sldLayoutId id="2147484401" r:id="rId7"/>
    <p:sldLayoutId id="2147484403"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8"/>
          <p:cNvSpPr txBox="1">
            <a:spLocks noChangeArrowheads="1"/>
          </p:cNvSpPr>
          <p:nvPr/>
        </p:nvSpPr>
        <p:spPr bwMode="auto">
          <a:xfrm>
            <a:off x="1522413" y="1919822"/>
            <a:ext cx="7197725" cy="10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200" b="1" dirty="0" smtClean="0">
                <a:solidFill>
                  <a:schemeClr val="bg1"/>
                </a:solidFill>
                <a:latin typeface="+mn-lt"/>
              </a:rPr>
              <a:t>CPUC Workshop:</a:t>
            </a:r>
          </a:p>
          <a:p>
            <a:pPr eaLnBrk="1" hangingPunct="1"/>
            <a:r>
              <a:rPr lang="en-US" altLang="en-US" sz="3200" b="1" dirty="0">
                <a:solidFill>
                  <a:schemeClr val="bg1"/>
                </a:solidFill>
                <a:latin typeface="+mn-lt"/>
              </a:rPr>
              <a:t>Major System Upgrades for Customer Billing Systems</a:t>
            </a:r>
          </a:p>
          <a:p>
            <a:pPr eaLnBrk="1" hangingPunct="1"/>
            <a:endParaRPr lang="en-US" altLang="en-US" sz="4800" b="1" dirty="0">
              <a:solidFill>
                <a:schemeClr val="bg1"/>
              </a:solidFill>
              <a:latin typeface="+mn-lt"/>
            </a:endParaRPr>
          </a:p>
        </p:txBody>
      </p:sp>
      <p:sp>
        <p:nvSpPr>
          <p:cNvPr id="41987" name="Rectangle 19"/>
          <p:cNvSpPr txBox="1">
            <a:spLocks noChangeArrowheads="1"/>
          </p:cNvSpPr>
          <p:nvPr/>
        </p:nvSpPr>
        <p:spPr bwMode="auto">
          <a:xfrm>
            <a:off x="1447800" y="4328821"/>
            <a:ext cx="6478588" cy="69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r>
              <a:rPr lang="en-US" altLang="en-US" sz="2000" dirty="0" smtClean="0">
                <a:latin typeface="+mn-lt"/>
              </a:rPr>
              <a:t>John Warnock – Director, Business Technology</a:t>
            </a:r>
          </a:p>
          <a:p>
            <a:pPr eaLnBrk="1" hangingPunct="1">
              <a:spcBef>
                <a:spcPct val="20000"/>
              </a:spcBef>
              <a:buFont typeface="Arial" pitchFamily="34" charset="0"/>
              <a:buNone/>
            </a:pPr>
            <a:r>
              <a:rPr lang="en-US" altLang="en-US" sz="2000" dirty="0" smtClean="0">
                <a:latin typeface="+mn-lt"/>
              </a:rPr>
              <a:t>June 27, 2017</a:t>
            </a:r>
            <a:endParaRPr lang="en-US" alt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412" y="163773"/>
            <a:ext cx="7683689" cy="523220"/>
          </a:xfrm>
          <a:prstGeom prst="rect">
            <a:avLst/>
          </a:prstGeom>
          <a:noFill/>
        </p:spPr>
        <p:txBody>
          <a:bodyPr wrap="square" rtlCol="0">
            <a:spAutoFit/>
          </a:bodyPr>
          <a:lstStyle/>
          <a:p>
            <a:r>
              <a:rPr lang="en-US" sz="2800" b="1" dirty="0">
                <a:solidFill>
                  <a:schemeClr val="bg1"/>
                </a:solidFill>
                <a:cs typeface="Arial" panose="020B0604020202020204" pitchFamily="34" charset="0"/>
              </a:rPr>
              <a:t>PG&amp;E’s Ability to Deliver </a:t>
            </a:r>
            <a:r>
              <a:rPr lang="en-US" sz="2800" b="1" dirty="0" smtClean="0">
                <a:solidFill>
                  <a:schemeClr val="bg1"/>
                </a:solidFill>
                <a:cs typeface="Arial" panose="020B0604020202020204" pitchFamily="34" charset="0"/>
              </a:rPr>
              <a:t>Residential </a:t>
            </a:r>
            <a:r>
              <a:rPr lang="en-US" sz="2800" b="1" dirty="0">
                <a:solidFill>
                  <a:schemeClr val="bg1"/>
                </a:solidFill>
                <a:cs typeface="Arial" panose="020B0604020202020204" pitchFamily="34" charset="0"/>
              </a:rPr>
              <a:t>Default </a:t>
            </a:r>
            <a:r>
              <a:rPr lang="en-US" sz="2800" b="1" dirty="0" smtClean="0">
                <a:solidFill>
                  <a:schemeClr val="bg1"/>
                </a:solidFill>
                <a:cs typeface="Arial" panose="020B0604020202020204" pitchFamily="34" charset="0"/>
              </a:rPr>
              <a:t>TOU</a:t>
            </a:r>
            <a:endParaRPr lang="en-US" sz="2800" b="1" dirty="0">
              <a:solidFill>
                <a:schemeClr val="bg1"/>
              </a:solidFill>
              <a:cs typeface="Arial" panose="020B0604020202020204" pitchFamily="34" charset="0"/>
            </a:endParaRPr>
          </a:p>
        </p:txBody>
      </p:sp>
      <p:sp>
        <p:nvSpPr>
          <p:cNvPr id="5" name="TextBox 4"/>
          <p:cNvSpPr txBox="1"/>
          <p:nvPr/>
        </p:nvSpPr>
        <p:spPr>
          <a:xfrm>
            <a:off x="457200" y="1190685"/>
            <a:ext cx="8153400" cy="4924425"/>
          </a:xfrm>
          <a:prstGeom prst="rect">
            <a:avLst/>
          </a:prstGeom>
          <a:noFill/>
        </p:spPr>
        <p:txBody>
          <a:bodyPr wrap="square" rtlCol="0">
            <a:spAutoFit/>
          </a:bodyPr>
          <a:lstStyle/>
          <a:p>
            <a:pPr marL="0" indent="0">
              <a:buNone/>
            </a:pPr>
            <a:r>
              <a:rPr lang="en-US" dirty="0"/>
              <a:t>With the deployment of </a:t>
            </a:r>
            <a:r>
              <a:rPr lang="en-US" dirty="0" smtClean="0"/>
              <a:t>SmartMeters </a:t>
            </a:r>
            <a:r>
              <a:rPr lang="en-US" dirty="0"/>
              <a:t>in 2007 and the successful implementation of many demand response and marketing programs,  PG&amp;E has demonstrated that it can deliver large and complex initiatives to support the upcoming </a:t>
            </a:r>
            <a:r>
              <a:rPr lang="en-US" dirty="0" smtClean="0"/>
              <a:t>Default TOU</a:t>
            </a:r>
            <a:r>
              <a:rPr lang="en-US" dirty="0"/>
              <a:t>.  For example:</a:t>
            </a:r>
          </a:p>
          <a:p>
            <a:pPr marL="0" indent="0"/>
            <a:endParaRPr lang="en-US" sz="800" dirty="0"/>
          </a:p>
          <a:p>
            <a:pPr marL="285750" indent="-285750">
              <a:buSzPct val="100000"/>
              <a:buFont typeface="Arial" panose="020B0604020202020204" pitchFamily="34" charset="0"/>
              <a:buChar char="•"/>
            </a:pPr>
            <a:r>
              <a:rPr lang="en-US" b="1" dirty="0"/>
              <a:t>Customer </a:t>
            </a:r>
            <a:r>
              <a:rPr lang="en-US" b="1" dirty="0" smtClean="0"/>
              <a:t>Eligibility </a:t>
            </a:r>
            <a:r>
              <a:rPr lang="en-US" dirty="0"/>
              <a:t>– Common capability used for many </a:t>
            </a:r>
            <a:r>
              <a:rPr lang="en-US" dirty="0" smtClean="0"/>
              <a:t>programs </a:t>
            </a:r>
            <a:r>
              <a:rPr lang="en-US" dirty="0"/>
              <a:t>such as </a:t>
            </a:r>
            <a:r>
              <a:rPr lang="en-US" dirty="0" smtClean="0"/>
              <a:t>SmartRate, Peak Day Pricing (PDP), </a:t>
            </a:r>
            <a:r>
              <a:rPr lang="en-US" dirty="0"/>
              <a:t>PG&amp;E Solar Choice, High Usage Energy Surcharge, etc.</a:t>
            </a:r>
          </a:p>
          <a:p>
            <a:pPr marL="285750" indent="-285750">
              <a:buSzPct val="100000"/>
              <a:buFont typeface="Arial" panose="020B0604020202020204" pitchFamily="34" charset="0"/>
              <a:buChar char="•"/>
            </a:pPr>
            <a:r>
              <a:rPr lang="en-US" b="1" dirty="0"/>
              <a:t>New </a:t>
            </a:r>
            <a:r>
              <a:rPr lang="en-US" b="1" dirty="0" smtClean="0"/>
              <a:t>TOU Rates </a:t>
            </a:r>
            <a:r>
              <a:rPr lang="en-US" dirty="0" smtClean="0"/>
              <a:t>– In 2016 new rate schedules were built in both CC&amp;B </a:t>
            </a:r>
            <a:r>
              <a:rPr lang="en-US" dirty="0"/>
              <a:t>and </a:t>
            </a:r>
            <a:r>
              <a:rPr lang="en-US" dirty="0" smtClean="0"/>
              <a:t>the Advanced Billing System.  These </a:t>
            </a:r>
            <a:r>
              <a:rPr lang="en-US" dirty="0"/>
              <a:t>changes were built on time and on budget</a:t>
            </a:r>
          </a:p>
          <a:p>
            <a:pPr marL="285750" indent="-285750">
              <a:buSzPct val="100000"/>
              <a:buFont typeface="Arial" panose="020B0604020202020204" pitchFamily="34" charset="0"/>
              <a:buChar char="•"/>
            </a:pPr>
            <a:r>
              <a:rPr lang="en-US" b="1" dirty="0"/>
              <a:t>Automated Bill Protection </a:t>
            </a:r>
            <a:r>
              <a:rPr lang="en-US" dirty="0"/>
              <a:t>– Previously built </a:t>
            </a:r>
            <a:r>
              <a:rPr lang="en-US" dirty="0" smtClean="0"/>
              <a:t>for SmartRate </a:t>
            </a:r>
            <a:r>
              <a:rPr lang="en-US" dirty="0"/>
              <a:t>and </a:t>
            </a:r>
            <a:r>
              <a:rPr lang="en-US" dirty="0" smtClean="0"/>
              <a:t>Peak Day Pricing </a:t>
            </a:r>
            <a:r>
              <a:rPr lang="en-US" dirty="0"/>
              <a:t>Rates.  </a:t>
            </a:r>
            <a:r>
              <a:rPr lang="en-US" dirty="0" smtClean="0"/>
              <a:t>Will be developed for the TOU default rate</a:t>
            </a:r>
            <a:endParaRPr lang="en-US" dirty="0"/>
          </a:p>
          <a:p>
            <a:pPr marL="285750" indent="-285750">
              <a:buSzPct val="100000"/>
              <a:buFont typeface="Arial" panose="020B0604020202020204" pitchFamily="34" charset="0"/>
              <a:buChar char="•"/>
            </a:pPr>
            <a:r>
              <a:rPr lang="en-US" b="1" dirty="0"/>
              <a:t>Rates Analysis &amp; Tools </a:t>
            </a:r>
            <a:r>
              <a:rPr lang="en-US" dirty="0"/>
              <a:t>– Leverage existing capabilities of OPOWER and GRID X currently used for rate analysis and rate mailer</a:t>
            </a:r>
          </a:p>
          <a:p>
            <a:pPr marL="285750" indent="-285750">
              <a:buSzPct val="100000"/>
              <a:buFont typeface="Arial" panose="020B0604020202020204" pitchFamily="34" charset="0"/>
              <a:buChar char="•"/>
            </a:pPr>
            <a:r>
              <a:rPr lang="en-US" b="1" dirty="0"/>
              <a:t>Customer Communications </a:t>
            </a:r>
            <a:r>
              <a:rPr lang="en-US" dirty="0"/>
              <a:t>– </a:t>
            </a:r>
            <a:r>
              <a:rPr lang="en-US" dirty="0" smtClean="0"/>
              <a:t>Customer letters are </a:t>
            </a:r>
            <a:r>
              <a:rPr lang="en-US" dirty="0"/>
              <a:t>triggered from workflow </a:t>
            </a:r>
            <a:r>
              <a:rPr lang="en-US" dirty="0" smtClean="0"/>
              <a:t>capabilities, such as TOU transition</a:t>
            </a:r>
            <a:endParaRPr lang="en-US" dirty="0"/>
          </a:p>
          <a:p>
            <a:pPr marL="285750" indent="-285750">
              <a:buSzPct val="100000"/>
              <a:buFont typeface="Arial" panose="020B0604020202020204" pitchFamily="34" charset="0"/>
              <a:buChar char="•"/>
            </a:pPr>
            <a:r>
              <a:rPr lang="en-US" b="1" dirty="0"/>
              <a:t>Default/Opt out Process </a:t>
            </a:r>
            <a:r>
              <a:rPr lang="en-US" dirty="0"/>
              <a:t>– Built for Default </a:t>
            </a:r>
            <a:r>
              <a:rPr lang="en-US" dirty="0" smtClean="0"/>
              <a:t>TOU and PDP </a:t>
            </a:r>
            <a:r>
              <a:rPr lang="en-US" dirty="0"/>
              <a:t>Rates.  Will be enhanced for new TOU rates</a:t>
            </a:r>
          </a:p>
        </p:txBody>
      </p:sp>
      <p:sp>
        <p:nvSpPr>
          <p:cNvPr id="6"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10</a:t>
            </a:fld>
            <a:endParaRPr lang="en-US" sz="900" dirty="0" smtClean="0">
              <a:solidFill>
                <a:srgbClr val="0082AA"/>
              </a:solidFill>
            </a:endParaRPr>
          </a:p>
        </p:txBody>
      </p:sp>
    </p:spTree>
    <p:extLst>
      <p:ext uri="{BB962C8B-B14F-4D97-AF65-F5344CB8AC3E}">
        <p14:creationId xmlns:p14="http://schemas.microsoft.com/office/powerpoint/2010/main" val="2853733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8"/>
          <p:cNvSpPr txBox="1">
            <a:spLocks noChangeArrowheads="1"/>
          </p:cNvSpPr>
          <p:nvPr/>
        </p:nvSpPr>
        <p:spPr bwMode="auto">
          <a:xfrm>
            <a:off x="1522413" y="1919822"/>
            <a:ext cx="7197725" cy="10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000" b="1" dirty="0" smtClean="0">
                <a:solidFill>
                  <a:schemeClr val="bg1"/>
                </a:solidFill>
                <a:latin typeface="+mn-lt"/>
              </a:rPr>
              <a:t>Appendix</a:t>
            </a:r>
            <a:endParaRPr lang="en-US" altLang="en-US" sz="4800" b="1" dirty="0">
              <a:solidFill>
                <a:schemeClr val="bg1"/>
              </a:solidFill>
              <a:latin typeface="+mn-lt"/>
            </a:endParaRPr>
          </a:p>
        </p:txBody>
      </p:sp>
      <p:sp>
        <p:nvSpPr>
          <p:cNvPr id="7"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11</a:t>
            </a:fld>
            <a:endParaRPr lang="en-US" sz="900" dirty="0" smtClean="0">
              <a:solidFill>
                <a:srgbClr val="0082AA"/>
              </a:solidFill>
            </a:endParaRPr>
          </a:p>
        </p:txBody>
      </p:sp>
    </p:spTree>
    <p:extLst>
      <p:ext uri="{BB962C8B-B14F-4D97-AF65-F5344CB8AC3E}">
        <p14:creationId xmlns:p14="http://schemas.microsoft.com/office/powerpoint/2010/main" val="336650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03501542"/>
              </p:ext>
            </p:extLst>
          </p:nvPr>
        </p:nvGraphicFramePr>
        <p:xfrm>
          <a:off x="941387" y="1828800"/>
          <a:ext cx="6804025"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968514"/>
            <a:ext cx="7239000" cy="707886"/>
          </a:xfrm>
          <a:prstGeom prst="rect">
            <a:avLst/>
          </a:prstGeom>
          <a:noFill/>
        </p:spPr>
        <p:txBody>
          <a:bodyPr wrap="square" rtlCol="0">
            <a:spAutoFit/>
          </a:bodyPr>
          <a:lstStyle/>
          <a:p>
            <a:r>
              <a:rPr lang="en-US" sz="2000" b="1" dirty="0" smtClean="0">
                <a:solidFill>
                  <a:srgbClr val="FFC000"/>
                </a:solidFill>
                <a:latin typeface="Arial" panose="020B0604020202020204" pitchFamily="34" charset="0"/>
                <a:cs typeface="Arial" panose="020B0604020202020204" pitchFamily="34" charset="0"/>
              </a:rPr>
              <a:t>ANCHOR billing - 2 pieces of data per month </a:t>
            </a:r>
          </a:p>
          <a:p>
            <a:r>
              <a:rPr lang="en-US" sz="2000" b="1" dirty="0" smtClean="0">
                <a:solidFill>
                  <a:srgbClr val="FFC000"/>
                </a:solidFill>
                <a:latin typeface="Arial" panose="020B0604020202020204" pitchFamily="34" charset="0"/>
                <a:cs typeface="Arial" panose="020B0604020202020204" pitchFamily="34" charset="0"/>
              </a:rPr>
              <a:t>INTERVAL billing - 720 pieces of data per month</a:t>
            </a:r>
            <a:endParaRPr lang="en-US" sz="2000" b="1" dirty="0">
              <a:solidFill>
                <a:srgbClr val="FFC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4114799"/>
            <a:ext cx="6804025" cy="235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46412" y="163773"/>
            <a:ext cx="7683689"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SmartMeter Anchor vs Interval </a:t>
            </a:r>
            <a:r>
              <a:rPr lang="en-US" sz="3200" b="1" dirty="0" smtClean="0">
                <a:solidFill>
                  <a:schemeClr val="bg1"/>
                </a:solidFill>
                <a:cs typeface="Arial" panose="020B0604020202020204" pitchFamily="34" charset="0"/>
              </a:rPr>
              <a:t>Billing</a:t>
            </a:r>
            <a:endParaRPr lang="en-US" sz="3200" b="1" dirty="0">
              <a:solidFill>
                <a:schemeClr val="bg1"/>
              </a:solidFill>
              <a:cs typeface="Arial" panose="020B0604020202020204" pitchFamily="34" charset="0"/>
            </a:endParaRPr>
          </a:p>
        </p:txBody>
      </p:sp>
      <p:sp>
        <p:nvSpPr>
          <p:cNvPr id="6"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12</a:t>
            </a:fld>
            <a:endParaRPr lang="en-US" sz="900" dirty="0" smtClean="0">
              <a:solidFill>
                <a:srgbClr val="0082AA"/>
              </a:solidFill>
            </a:endParaRPr>
          </a:p>
        </p:txBody>
      </p:sp>
    </p:spTree>
    <p:extLst>
      <p:ext uri="{BB962C8B-B14F-4D97-AF65-F5344CB8AC3E}">
        <p14:creationId xmlns:p14="http://schemas.microsoft.com/office/powerpoint/2010/main" val="4177937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750" y="2082800"/>
            <a:ext cx="3092450" cy="32316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1500" dirty="0">
              <a:latin typeface="Arial" pitchFamily="34" charset="0"/>
              <a:cs typeface="Arial" pitchFamily="34" charset="0"/>
            </a:endParaRPr>
          </a:p>
        </p:txBody>
      </p:sp>
      <p:sp>
        <p:nvSpPr>
          <p:cNvPr id="11268" name="TextBox 4"/>
          <p:cNvSpPr txBox="1">
            <a:spLocks noChangeArrowheads="1"/>
          </p:cNvSpPr>
          <p:nvPr/>
        </p:nvSpPr>
        <p:spPr bwMode="auto">
          <a:xfrm>
            <a:off x="1014411" y="953631"/>
            <a:ext cx="759618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dirty="0" smtClean="0">
                <a:solidFill>
                  <a:srgbClr val="FFC000"/>
                </a:solidFill>
                <a:latin typeface="Arial" pitchFamily="34" charset="0"/>
              </a:rPr>
              <a:t>Forecasted Impacts</a:t>
            </a:r>
          </a:p>
          <a:p>
            <a:pPr eaLnBrk="1" hangingPunct="1"/>
            <a:r>
              <a:rPr lang="en-US" altLang="en-US" sz="2000" dirty="0" smtClean="0">
                <a:latin typeface="Arial" pitchFamily="34" charset="0"/>
              </a:rPr>
              <a:t>Estimated based on volumes from 2016 Rate Mailer Test &amp; Learn </a:t>
            </a:r>
          </a:p>
          <a:p>
            <a:pPr eaLnBrk="1" hangingPunct="1"/>
            <a:endParaRPr lang="en-US" altLang="en-US" sz="2000" dirty="0">
              <a:latin typeface="Arial" pitchFamily="34" charset="0"/>
            </a:endParaRPr>
          </a:p>
          <a:p>
            <a:pPr marL="1085850" lvl="1" indent="-342900" eaLnBrk="1" hangingPunct="1">
              <a:buFont typeface="Courier New" panose="02070309020205020404" pitchFamily="49" charset="0"/>
              <a:buChar char="o"/>
            </a:pPr>
            <a:endParaRPr lang="en-US" altLang="en-US" sz="2000" dirty="0" smtClean="0">
              <a:latin typeface="Arial" pitchFamily="34" charset="0"/>
            </a:endParaRPr>
          </a:p>
          <a:p>
            <a:pPr marL="1085850" lvl="1" indent="-342900" eaLnBrk="1" hangingPunct="1">
              <a:buFont typeface="Courier New" panose="02070309020205020404" pitchFamily="49" charset="0"/>
              <a:buChar char="o"/>
            </a:pPr>
            <a:endParaRPr lang="en-US" altLang="en-US" sz="2000" dirty="0">
              <a:latin typeface="Arial" pitchFamily="34" charset="0"/>
            </a:endParaRPr>
          </a:p>
          <a:p>
            <a:pPr marL="1028700" lvl="1" eaLnBrk="1" hangingPunct="1">
              <a:buFont typeface="Courier New" panose="02070309020205020404" pitchFamily="49" charset="0"/>
              <a:buChar char="o"/>
            </a:pPr>
            <a:endParaRPr lang="en-US" altLang="en-US" sz="1800" dirty="0" smtClean="0">
              <a:latin typeface="Arial" pitchFamily="34" charset="0"/>
            </a:endParaRPr>
          </a:p>
          <a:p>
            <a:pPr marL="1028700" lvl="1" eaLnBrk="1" hangingPunct="1">
              <a:buFont typeface="Courier New" panose="02070309020205020404" pitchFamily="49" charset="0"/>
              <a:buChar char="o"/>
            </a:pPr>
            <a:endParaRPr lang="en-US" altLang="en-US" sz="1800" dirty="0">
              <a:latin typeface="Arial" pitchFamily="34" charset="0"/>
            </a:endParaRPr>
          </a:p>
        </p:txBody>
      </p:sp>
      <p:sp>
        <p:nvSpPr>
          <p:cNvPr id="9" name="Slide Number Placeholder 5"/>
          <p:cNvSpPr txBox="1">
            <a:spLocks/>
          </p:cNvSpPr>
          <p:nvPr/>
        </p:nvSpPr>
        <p:spPr bwMode="auto">
          <a:xfrm>
            <a:off x="8120063" y="6492875"/>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900" dirty="0">
              <a:solidFill>
                <a:srgbClr val="7F7F7F"/>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40542024"/>
              </p:ext>
            </p:extLst>
          </p:nvPr>
        </p:nvGraphicFramePr>
        <p:xfrm>
          <a:off x="228600" y="5257800"/>
          <a:ext cx="8717665" cy="1143000"/>
        </p:xfrm>
        <a:graphic>
          <a:graphicData uri="http://schemas.openxmlformats.org/drawingml/2006/table">
            <a:tbl>
              <a:tblPr/>
              <a:tblGrid>
                <a:gridCol w="1295400"/>
                <a:gridCol w="609600"/>
                <a:gridCol w="400201"/>
                <a:gridCol w="351402"/>
                <a:gridCol w="351402"/>
                <a:gridCol w="408723"/>
                <a:gridCol w="381309"/>
                <a:gridCol w="351402"/>
                <a:gridCol w="351402"/>
                <a:gridCol w="351402"/>
                <a:gridCol w="351402"/>
                <a:gridCol w="351402"/>
                <a:gridCol w="351402"/>
                <a:gridCol w="351402"/>
                <a:gridCol w="351402"/>
                <a:gridCol w="351402"/>
                <a:gridCol w="351402"/>
                <a:gridCol w="351402"/>
                <a:gridCol w="351402"/>
                <a:gridCol w="351402"/>
                <a:gridCol w="351402"/>
              </a:tblGrid>
              <a:tr h="386941">
                <a:tc>
                  <a:txBody>
                    <a:bodyPr/>
                    <a:lstStyle/>
                    <a:p>
                      <a:pPr algn="l" fontAlgn="b"/>
                      <a:r>
                        <a:rPr lang="en-US" sz="1000" b="0" i="0" u="none" strike="noStrike" dirty="0">
                          <a:solidFill>
                            <a:srgbClr val="000000"/>
                          </a:solidFill>
                          <a:effectLst/>
                          <a:latin typeface="Arial"/>
                        </a:rPr>
                        <a:t>Rate Reform Initiative </a:t>
                      </a:r>
                    </a:p>
                  </a:txBody>
                  <a:tcPr marL="7185" marR="7185" marT="71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Volumes</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Jun 2017</a:t>
                      </a:r>
                    </a:p>
                  </a:txBody>
                  <a:tcPr marL="7185" marR="7185" marT="7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July 2017</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Aug 2017</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Sept 2017</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Oct 2017</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Nov 2017</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Dec 2017</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Jan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Feb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Mar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Apr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May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Jun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July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Aug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Sept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Oct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Nov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Arial"/>
                        </a:rPr>
                        <a:t>Dec 2018</a:t>
                      </a:r>
                    </a:p>
                  </a:txBody>
                  <a:tcPr marL="7185" marR="7185" marT="7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69118">
                <a:tc>
                  <a:txBody>
                    <a:bodyPr/>
                    <a:lstStyle/>
                    <a:p>
                      <a:pPr algn="l" fontAlgn="b"/>
                      <a:r>
                        <a:rPr lang="en-US" sz="1000" b="0" i="0" u="none" strike="noStrike" dirty="0">
                          <a:solidFill>
                            <a:srgbClr val="000000"/>
                          </a:solidFill>
                          <a:effectLst/>
                          <a:latin typeface="Arial"/>
                        </a:rPr>
                        <a:t>TOU Acquisition</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a:rPr>
                        <a:t>200,000</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dirty="0">
                          <a:solidFill>
                            <a:srgbClr val="000000"/>
                          </a:solidFill>
                          <a:effectLst/>
                          <a:latin typeface="Arial"/>
                        </a:rPr>
                        <a:t>~820 cases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hMerge="1">
                  <a:txBody>
                    <a:bodyPr/>
                    <a:lstStyle/>
                    <a:p>
                      <a:endParaRPr lang="en-US"/>
                    </a:p>
                  </a:txBody>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941">
                <a:tc>
                  <a:txBody>
                    <a:bodyPr/>
                    <a:lstStyle/>
                    <a:p>
                      <a:pPr algn="l" fontAlgn="b"/>
                      <a:r>
                        <a:rPr lang="en-US" sz="1000" b="0" i="0" u="none" strike="noStrike" dirty="0">
                          <a:solidFill>
                            <a:srgbClr val="000000"/>
                          </a:solidFill>
                          <a:effectLst/>
                          <a:latin typeface="Arial"/>
                        </a:rPr>
                        <a:t>Rate Mailer</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a:rPr>
                        <a:t>2,600,000</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dirty="0">
                          <a:solidFill>
                            <a:srgbClr val="000000"/>
                          </a:solidFill>
                          <a:effectLst/>
                          <a:latin typeface="Arial"/>
                        </a:rPr>
                        <a:t>~5,200 cases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DF"/>
                    </a:solidFill>
                  </a:tcPr>
                </a:tc>
                <a:tc hMerge="1">
                  <a:txBody>
                    <a:bodyPr/>
                    <a:lstStyle/>
                    <a:p>
                      <a:endParaRPr lang="en-US"/>
                    </a:p>
                  </a:txBody>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dirty="0">
                          <a:solidFill>
                            <a:srgbClr val="000000"/>
                          </a:solidFill>
                          <a:effectLst/>
                          <a:latin typeface="Arial"/>
                        </a:rPr>
                        <a:t>~5,200 cases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DF"/>
                    </a:solidFill>
                  </a:tcPr>
                </a:tc>
                <a:tc hMerge="1">
                  <a:txBody>
                    <a:bodyPr/>
                    <a:lstStyle/>
                    <a:p>
                      <a:endParaRPr lang="en-US"/>
                    </a:p>
                  </a:txBody>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dirty="0">
                          <a:solidFill>
                            <a:srgbClr val="000000"/>
                          </a:solidFill>
                          <a:effectLst/>
                          <a:latin typeface="Arial"/>
                        </a:rPr>
                        <a:t>~5,200 cases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DF"/>
                    </a:solidFill>
                  </a:tcPr>
                </a:tc>
                <a:tc hMerge="1">
                  <a:txBody>
                    <a:bodyPr/>
                    <a:lstStyle/>
                    <a:p>
                      <a:endParaRPr lang="en-US"/>
                    </a:p>
                  </a:txBody>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7185" marR="7185" marT="71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Diagram 6"/>
          <p:cNvGraphicFramePr/>
          <p:nvPr>
            <p:extLst>
              <p:ext uri="{D42A27DB-BD31-4B8C-83A1-F6EECF244321}">
                <p14:modId xmlns:p14="http://schemas.microsoft.com/office/powerpoint/2010/main" val="2393284013"/>
              </p:ext>
            </p:extLst>
          </p:nvPr>
        </p:nvGraphicFramePr>
        <p:xfrm>
          <a:off x="1524000" y="1828800"/>
          <a:ext cx="60198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146412" y="163773"/>
            <a:ext cx="7683689"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Upcoming Rate Change Cases </a:t>
            </a:r>
          </a:p>
        </p:txBody>
      </p:sp>
      <p:sp>
        <p:nvSpPr>
          <p:cNvPr id="11"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13</a:t>
            </a:fld>
            <a:endParaRPr lang="en-US" sz="900" dirty="0" smtClean="0">
              <a:solidFill>
                <a:srgbClr val="0082AA"/>
              </a:solidFill>
            </a:endParaRPr>
          </a:p>
        </p:txBody>
      </p:sp>
    </p:spTree>
    <p:extLst>
      <p:ext uri="{BB962C8B-B14F-4D97-AF65-F5344CB8AC3E}">
        <p14:creationId xmlns:p14="http://schemas.microsoft.com/office/powerpoint/2010/main" val="346188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1174750" y="228600"/>
            <a:ext cx="6757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200" b="1" dirty="0" smtClean="0">
                <a:solidFill>
                  <a:schemeClr val="bg1"/>
                </a:solidFill>
                <a:latin typeface="+mn-lt"/>
              </a:rPr>
              <a:t>Billing Systems Overview</a:t>
            </a:r>
            <a:endParaRPr lang="en-US" altLang="en-US" sz="3200" b="1" dirty="0">
              <a:solidFill>
                <a:schemeClr val="bg1"/>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038337"/>
            <a:ext cx="8610600" cy="537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2"/>
          <p:cNvSpPr txBox="1">
            <a:spLocks noChangeArrowheads="1"/>
          </p:cNvSpPr>
          <p:nvPr/>
        </p:nvSpPr>
        <p:spPr bwMode="black">
          <a:xfrm>
            <a:off x="6985000" y="6619396"/>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2</a:t>
            </a:fld>
            <a:endParaRPr lang="en-US" sz="900" dirty="0" smtClean="0">
              <a:solidFill>
                <a:srgbClr val="0082AA"/>
              </a:solidFill>
            </a:endParaRPr>
          </a:p>
        </p:txBody>
      </p:sp>
      <p:sp>
        <p:nvSpPr>
          <p:cNvPr id="7" name="Rectangle 6"/>
          <p:cNvSpPr/>
          <p:nvPr/>
        </p:nvSpPr>
        <p:spPr>
          <a:xfrm>
            <a:off x="1524000" y="2286000"/>
            <a:ext cx="5495204" cy="25146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857999" y="1052514"/>
            <a:ext cx="2009775" cy="1690686"/>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22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1683190"/>
              </p:ext>
            </p:extLst>
          </p:nvPr>
        </p:nvGraphicFramePr>
        <p:xfrm>
          <a:off x="409433" y="1143000"/>
          <a:ext cx="8353567" cy="5507591"/>
        </p:xfrm>
        <a:graphic>
          <a:graphicData uri="http://schemas.openxmlformats.org/drawingml/2006/table">
            <a:tbl>
              <a:tblPr firstRow="1" bandRow="1">
                <a:tableStyleId>{5C22544A-7EE6-4342-B048-85BDC9FD1C3A}</a:tableStyleId>
              </a:tblPr>
              <a:tblGrid>
                <a:gridCol w="2028967"/>
                <a:gridCol w="6324600"/>
              </a:tblGrid>
              <a:tr h="447911">
                <a:tc>
                  <a:txBody>
                    <a:bodyPr/>
                    <a:lstStyle/>
                    <a:p>
                      <a:r>
                        <a:rPr lang="en-US" dirty="0" smtClean="0"/>
                        <a:t>System</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Description</a:t>
                      </a:r>
                      <a:endParaRPr lang="en-US" dirty="0"/>
                    </a:p>
                  </a:txBody>
                  <a:tcPr/>
                </a:tc>
              </a:tr>
              <a:tr h="10464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Customer</a:t>
                      </a:r>
                      <a:r>
                        <a:rPr lang="en-US" sz="1400" b="1" baseline="0" dirty="0" smtClean="0"/>
                        <a:t> Care &amp; Billing (C</a:t>
                      </a:r>
                      <a:r>
                        <a:rPr lang="en-US" sz="1400" b="1" dirty="0" smtClean="0"/>
                        <a:t>C&amp;B)</a:t>
                      </a:r>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CC&amp;B is a mission critical system that supports nearly all PG&amp;E gas and electric customers territory-wide, producing 250,000 bills and processing over $60</a:t>
                      </a:r>
                      <a:r>
                        <a:rPr lang="en-US" sz="1400" kern="1200" baseline="0" dirty="0" smtClean="0">
                          <a:solidFill>
                            <a:schemeClr val="dk1"/>
                          </a:solidFill>
                          <a:effectLst/>
                          <a:latin typeface="+mn-lt"/>
                          <a:ea typeface="+mn-ea"/>
                          <a:cs typeface="+mn-cs"/>
                        </a:rPr>
                        <a:t> million</a:t>
                      </a:r>
                      <a:r>
                        <a:rPr lang="en-US" sz="1400" kern="1200" dirty="0" smtClean="0">
                          <a:solidFill>
                            <a:schemeClr val="dk1"/>
                          </a:solidFill>
                          <a:effectLst/>
                          <a:latin typeface="+mn-lt"/>
                          <a:ea typeface="+mn-ea"/>
                          <a:cs typeface="+mn-cs"/>
                        </a:rPr>
                        <a:t> in payments daily.  Further, CC&amp;B supports emergency field response, contact centers, customer web, etc.</a:t>
                      </a:r>
                      <a:endParaRPr lang="en-US" sz="1400" baseline="0" dirty="0" smtClean="0"/>
                    </a:p>
                    <a:p>
                      <a:pPr marL="171450" indent="-171450">
                        <a:buFont typeface="Arial" panose="020B0604020202020204" pitchFamily="34" charset="0"/>
                        <a:buChar char="•"/>
                      </a:pPr>
                      <a:r>
                        <a:rPr lang="en-US" sz="1400" baseline="0" dirty="0" smtClean="0"/>
                        <a:t>Deployed in 2002, last upgraded in April 2017</a:t>
                      </a:r>
                    </a:p>
                  </a:txBody>
                  <a:tcPr/>
                </a:tc>
              </a:tr>
              <a:tr h="1046487">
                <a:tc>
                  <a:txBody>
                    <a:bodyPr/>
                    <a:lstStyle/>
                    <a:p>
                      <a:r>
                        <a:rPr lang="en-US" sz="1400" b="1" dirty="0" smtClean="0"/>
                        <a:t>Meter Data Management System (MDMS)</a:t>
                      </a:r>
                      <a:endParaRPr lang="en-US" sz="1400" b="1" dirty="0"/>
                    </a:p>
                  </a:txBody>
                  <a:tcPr/>
                </a:tc>
                <a:tc>
                  <a:txBody>
                    <a:bodyPr/>
                    <a:lstStyle/>
                    <a:p>
                      <a:pPr marL="171450" indent="-171450">
                        <a:buFont typeface="Arial" panose="020B0604020202020204" pitchFamily="34" charset="0"/>
                        <a:buChar char="•"/>
                      </a:pPr>
                      <a:r>
                        <a:rPr lang="en-US" sz="1400" dirty="0" smtClean="0"/>
                        <a:t>MDMS was deployed to support the collection of gas and electric usage data and uses an analytics Validation, Estimation, Editing (VEE) engine that processes millions of register and internal reads to develop billing quality data that is sent to the CC&amp;B billing system.  MDMS</a:t>
                      </a:r>
                      <a:r>
                        <a:rPr lang="en-US" sz="1400" baseline="0" dirty="0" smtClean="0"/>
                        <a:t> a</a:t>
                      </a:r>
                      <a:r>
                        <a:rPr lang="en-US" sz="1400" dirty="0" smtClean="0"/>
                        <a:t>llows for Billing Operations to perform exception management and remediation of events related to the VEE process.</a:t>
                      </a:r>
                    </a:p>
                    <a:p>
                      <a:pPr marL="171450" indent="-171450">
                        <a:buFont typeface="Arial" panose="020B0604020202020204" pitchFamily="34" charset="0"/>
                        <a:buChar char="•"/>
                      </a:pPr>
                      <a:r>
                        <a:rPr lang="en-US" sz="1400" dirty="0" smtClean="0"/>
                        <a:t>Deployed in 2007, last upgraded</a:t>
                      </a:r>
                      <a:r>
                        <a:rPr lang="en-US" sz="1400" baseline="0" dirty="0" smtClean="0"/>
                        <a:t> in 2011</a:t>
                      </a:r>
                      <a:endParaRPr lang="en-US" sz="1400" dirty="0"/>
                    </a:p>
                  </a:txBody>
                  <a:tcPr/>
                </a:tc>
              </a:tr>
              <a:tr h="1046487">
                <a:tc>
                  <a:txBody>
                    <a:bodyPr/>
                    <a:lstStyle/>
                    <a:p>
                      <a:r>
                        <a:rPr lang="en-US" sz="1400" b="1" dirty="0" smtClean="0"/>
                        <a:t>Aclara Hexagram</a:t>
                      </a:r>
                      <a:endParaRPr lang="en-US" sz="1400" b="1"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PG&amp;E’s gas SmartMeter infrastructure is built on Aclara Hexagram Star application and network hardware designed to support up to 5</a:t>
                      </a:r>
                      <a:r>
                        <a:rPr lang="en-US" sz="1400" kern="1200" baseline="0" dirty="0" smtClean="0">
                          <a:solidFill>
                            <a:schemeClr val="dk1"/>
                          </a:solidFill>
                          <a:effectLst/>
                          <a:latin typeface="+mn-lt"/>
                          <a:ea typeface="+mn-ea"/>
                          <a:cs typeface="+mn-cs"/>
                        </a:rPr>
                        <a:t> million</a:t>
                      </a:r>
                      <a:r>
                        <a:rPr lang="en-US" sz="1400" kern="1200" dirty="0" smtClean="0">
                          <a:solidFill>
                            <a:schemeClr val="dk1"/>
                          </a:solidFill>
                          <a:effectLst/>
                          <a:latin typeface="+mn-lt"/>
                          <a:ea typeface="+mn-ea"/>
                          <a:cs typeface="+mn-cs"/>
                        </a:rPr>
                        <a:t> gas meters across the PG&amp;E service territory. The Aclara system is hosted and managed in PG&amp;E data centers.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Deployed in 2007, last upgraded in 2015</a:t>
                      </a:r>
                    </a:p>
                  </a:txBody>
                  <a:tcPr/>
                </a:tc>
              </a:tr>
              <a:tr h="1282791">
                <a:tc>
                  <a:txBody>
                    <a:bodyPr/>
                    <a:lstStyle/>
                    <a:p>
                      <a:r>
                        <a:rPr lang="en-US" sz="1400" b="1" dirty="0" smtClean="0"/>
                        <a:t>Silver Spring Networks</a:t>
                      </a:r>
                    </a:p>
                    <a:p>
                      <a:r>
                        <a:rPr lang="en-US" sz="1400" b="1" dirty="0" smtClean="0"/>
                        <a:t>(SSN)</a:t>
                      </a:r>
                      <a:endParaRPr lang="en-US" sz="1400" b="1"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PG&amp;E's electric SmartMeter infrastructure is built on SSN's UtilityIQ (UIQ) application and network hardware that is designed to support up to 5.8</a:t>
                      </a:r>
                      <a:r>
                        <a:rPr lang="en-US" sz="1400" kern="1200" baseline="0" dirty="0" smtClean="0">
                          <a:solidFill>
                            <a:schemeClr val="dk1"/>
                          </a:solidFill>
                          <a:effectLst/>
                          <a:latin typeface="+mn-lt"/>
                          <a:ea typeface="+mn-ea"/>
                          <a:cs typeface="+mn-cs"/>
                        </a:rPr>
                        <a:t> million </a:t>
                      </a:r>
                      <a:r>
                        <a:rPr lang="en-US" sz="1400" kern="1200" dirty="0" smtClean="0">
                          <a:solidFill>
                            <a:schemeClr val="dk1"/>
                          </a:solidFill>
                          <a:effectLst/>
                          <a:latin typeface="+mn-lt"/>
                          <a:ea typeface="+mn-ea"/>
                          <a:cs typeface="+mn-cs"/>
                        </a:rPr>
                        <a:t>electric SmartMeters, across PG&amp;E's service territory.  The SSN UIQ application and Automated</a:t>
                      </a:r>
                      <a:r>
                        <a:rPr lang="en-US" sz="1400" kern="1200" baseline="0" dirty="0" smtClean="0">
                          <a:solidFill>
                            <a:schemeClr val="dk1"/>
                          </a:solidFill>
                          <a:effectLst/>
                          <a:latin typeface="+mn-lt"/>
                          <a:ea typeface="+mn-ea"/>
                          <a:cs typeface="+mn-cs"/>
                        </a:rPr>
                        <a:t> Metering Infrastructure </a:t>
                      </a:r>
                      <a:r>
                        <a:rPr lang="en-US" sz="1400" kern="1200" dirty="0" smtClean="0">
                          <a:solidFill>
                            <a:schemeClr val="dk1"/>
                          </a:solidFill>
                          <a:effectLst/>
                          <a:latin typeface="+mn-lt"/>
                          <a:ea typeface="+mn-ea"/>
                          <a:cs typeface="+mn-cs"/>
                        </a:rPr>
                        <a:t>network is currently managed by SSN, and is hosted in two separate data centers in Las Vegas and San Diego.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Deployed</a:t>
                      </a:r>
                      <a:r>
                        <a:rPr lang="en-US" sz="1400" kern="1200" baseline="0" dirty="0" smtClean="0">
                          <a:solidFill>
                            <a:schemeClr val="dk1"/>
                          </a:solidFill>
                          <a:effectLst/>
                          <a:latin typeface="+mn-lt"/>
                          <a:ea typeface="+mn-ea"/>
                          <a:cs typeface="+mn-cs"/>
                        </a:rPr>
                        <a:t> in 2008, last upgraded in 2015</a:t>
                      </a:r>
                      <a:endParaRPr lang="en-US" sz="1400" kern="1200" dirty="0" smtClean="0">
                        <a:solidFill>
                          <a:schemeClr val="dk1"/>
                        </a:solidFill>
                        <a:effectLst/>
                        <a:latin typeface="+mn-lt"/>
                        <a:ea typeface="+mn-ea"/>
                        <a:cs typeface="+mn-cs"/>
                      </a:endParaRPr>
                    </a:p>
                  </a:txBody>
                  <a:tcPr/>
                </a:tc>
              </a:tr>
            </a:tbl>
          </a:graphicData>
        </a:graphic>
      </p:graphicFrame>
      <p:sp>
        <p:nvSpPr>
          <p:cNvPr id="6"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3</a:t>
            </a:fld>
            <a:endParaRPr lang="en-US" sz="900" dirty="0" smtClean="0">
              <a:solidFill>
                <a:srgbClr val="0082AA"/>
              </a:solidFill>
            </a:endParaRPr>
          </a:p>
        </p:txBody>
      </p:sp>
      <p:sp>
        <p:nvSpPr>
          <p:cNvPr id="8" name="TextBox 7"/>
          <p:cNvSpPr txBox="1"/>
          <p:nvPr/>
        </p:nvSpPr>
        <p:spPr>
          <a:xfrm>
            <a:off x="1146412" y="163773"/>
            <a:ext cx="7683689" cy="584775"/>
          </a:xfrm>
          <a:prstGeom prst="rect">
            <a:avLst/>
          </a:prstGeom>
          <a:noFill/>
        </p:spPr>
        <p:txBody>
          <a:bodyPr wrap="square" rtlCol="0">
            <a:spAutoFit/>
          </a:bodyPr>
          <a:lstStyle/>
          <a:p>
            <a:r>
              <a:rPr lang="en-US" sz="3200" b="1" dirty="0" smtClean="0">
                <a:solidFill>
                  <a:schemeClr val="bg1"/>
                </a:solidFill>
              </a:rPr>
              <a:t>Key Customer Billing System </a:t>
            </a:r>
            <a:r>
              <a:rPr lang="en-US" sz="3200" b="1" dirty="0" smtClean="0">
                <a:solidFill>
                  <a:schemeClr val="bg1"/>
                </a:solidFill>
              </a:rPr>
              <a:t>Overview</a:t>
            </a:r>
            <a:endParaRPr lang="en-US" sz="3200" b="1" dirty="0" smtClean="0">
              <a:solidFill>
                <a:schemeClr val="bg1"/>
              </a:solidFill>
            </a:endParaRPr>
          </a:p>
        </p:txBody>
      </p:sp>
    </p:spTree>
    <p:extLst>
      <p:ext uri="{BB962C8B-B14F-4D97-AF65-F5344CB8AC3E}">
        <p14:creationId xmlns:p14="http://schemas.microsoft.com/office/powerpoint/2010/main" val="1881748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8935462"/>
              </p:ext>
            </p:extLst>
          </p:nvPr>
        </p:nvGraphicFramePr>
        <p:xfrm>
          <a:off x="402772" y="1143000"/>
          <a:ext cx="8360228" cy="2558671"/>
        </p:xfrm>
        <a:graphic>
          <a:graphicData uri="http://schemas.openxmlformats.org/drawingml/2006/table">
            <a:tbl>
              <a:tblPr firstRow="1" bandRow="1">
                <a:tableStyleId>{5C22544A-7EE6-4342-B048-85BDC9FD1C3A}</a:tableStyleId>
              </a:tblPr>
              <a:tblGrid>
                <a:gridCol w="2035628"/>
                <a:gridCol w="6324600"/>
              </a:tblGrid>
              <a:tr h="455551">
                <a:tc>
                  <a:txBody>
                    <a:bodyPr/>
                    <a:lstStyle/>
                    <a:p>
                      <a:r>
                        <a:rPr lang="en-US" dirty="0" smtClean="0"/>
                        <a:t>System</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Description</a:t>
                      </a:r>
                      <a:endParaRPr lang="en-US" dirty="0"/>
                    </a:p>
                  </a:txBody>
                  <a:tcPr/>
                </a:tc>
              </a:tr>
              <a:tr h="370840">
                <a:tc>
                  <a:txBody>
                    <a:bodyPr/>
                    <a:lstStyle/>
                    <a:p>
                      <a:r>
                        <a:rPr lang="en-US" sz="1400" b="1" dirty="0" smtClean="0"/>
                        <a:t>EDI (Electronic Data Interchange)</a:t>
                      </a:r>
                      <a:r>
                        <a:rPr lang="en-US" sz="1400" b="1" baseline="0" dirty="0" smtClean="0"/>
                        <a:t> </a:t>
                      </a:r>
                      <a:r>
                        <a:rPr lang="en-US" sz="1400" b="1" dirty="0" smtClean="0"/>
                        <a:t>and Third</a:t>
                      </a:r>
                      <a:r>
                        <a:rPr lang="en-US" sz="1400" b="1" baseline="0" dirty="0" smtClean="0"/>
                        <a:t> Party Billing</a:t>
                      </a:r>
                      <a:endParaRPr lang="en-US" sz="1400" b="1" dirty="0"/>
                    </a:p>
                  </a:txBody>
                  <a:tcPr/>
                </a:tc>
                <a:tc>
                  <a:txBody>
                    <a:bodyPr/>
                    <a:lstStyle/>
                    <a:p>
                      <a:pPr marL="171450" indent="-171450">
                        <a:buFont typeface="Arial" panose="020B0604020202020204" pitchFamily="34" charset="0"/>
                        <a:buChar char="•"/>
                      </a:pPr>
                      <a:r>
                        <a:rPr lang="en-US" sz="1400" dirty="0" smtClean="0"/>
                        <a:t>The EDI process</a:t>
                      </a:r>
                      <a:r>
                        <a:rPr lang="en-US" sz="1400" baseline="0" dirty="0" smtClean="0"/>
                        <a:t> is used to transmit to and receive files from third-party Energy Service Providers.  It was upgraded in 2012 to use Oracle B2B SOA technology.  The platform was sized based on number of customers/trading partners at the time.  The number of customers and transactions has increased dramatically since then as the adoption of Community Choice Aggregation (CCA) has increased.</a:t>
                      </a:r>
                    </a:p>
                    <a:p>
                      <a:pPr marL="171450" indent="-171450">
                        <a:buFont typeface="Arial" panose="020B0604020202020204" pitchFamily="34" charset="0"/>
                        <a:buChar char="•"/>
                      </a:pPr>
                      <a:r>
                        <a:rPr lang="en-US" sz="1400" baseline="0" dirty="0" smtClean="0"/>
                        <a:t>Platform was replaced in 2012, with new platform planned by EOY 2017</a:t>
                      </a:r>
                      <a:endParaRPr lang="en-US" sz="1400" dirty="0"/>
                    </a:p>
                  </a:txBody>
                  <a:tcPr/>
                </a:tc>
              </a:tr>
              <a:tr h="370840">
                <a:tc>
                  <a:txBody>
                    <a:bodyPr/>
                    <a:lstStyle/>
                    <a:p>
                      <a:r>
                        <a:rPr lang="en-US" sz="1400" b="1" dirty="0" smtClean="0"/>
                        <a:t>ESFT (Secure File Transfer)</a:t>
                      </a:r>
                      <a:endParaRPr lang="en-US" sz="1400" b="1"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Secure File Transfer enables the secure transfer of files both internally to PG&amp;E and externally to third parties through various protocols.</a:t>
                      </a:r>
                    </a:p>
                    <a:p>
                      <a:pPr marL="171450" indent="-171450">
                        <a:buFont typeface="Arial" panose="020B0604020202020204" pitchFamily="34" charset="0"/>
                        <a:buChar char="•"/>
                      </a:pPr>
                      <a:r>
                        <a:rPr lang="en-US" sz="1400" dirty="0" smtClean="0"/>
                        <a:t>Application was last upgraded in</a:t>
                      </a:r>
                      <a:r>
                        <a:rPr lang="en-US" sz="1400" baseline="0" dirty="0" smtClean="0"/>
                        <a:t> 2014</a:t>
                      </a:r>
                      <a:endParaRPr lang="en-US" sz="1400" dirty="0"/>
                    </a:p>
                  </a:txBody>
                  <a:tcPr/>
                </a:tc>
              </a:tr>
            </a:tbl>
          </a:graphicData>
        </a:graphic>
      </p:graphicFrame>
      <p:sp>
        <p:nvSpPr>
          <p:cNvPr id="4" name="TextBox 3"/>
          <p:cNvSpPr txBox="1"/>
          <p:nvPr/>
        </p:nvSpPr>
        <p:spPr>
          <a:xfrm>
            <a:off x="1146412" y="163773"/>
            <a:ext cx="7683689" cy="584775"/>
          </a:xfrm>
          <a:prstGeom prst="rect">
            <a:avLst/>
          </a:prstGeom>
          <a:noFill/>
        </p:spPr>
        <p:txBody>
          <a:bodyPr wrap="square" rtlCol="0">
            <a:spAutoFit/>
          </a:bodyPr>
          <a:lstStyle/>
          <a:p>
            <a:r>
              <a:rPr lang="en-US" sz="3200" b="1" dirty="0" smtClean="0">
                <a:solidFill>
                  <a:schemeClr val="bg1"/>
                </a:solidFill>
              </a:rPr>
              <a:t>Key System Overview</a:t>
            </a:r>
          </a:p>
        </p:txBody>
      </p:sp>
      <p:sp>
        <p:nvSpPr>
          <p:cNvPr id="5"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4</a:t>
            </a:fld>
            <a:endParaRPr lang="en-US" sz="900" dirty="0" smtClean="0">
              <a:solidFill>
                <a:srgbClr val="0082AA"/>
              </a:solidFill>
            </a:endParaRPr>
          </a:p>
        </p:txBody>
      </p:sp>
    </p:spTree>
    <p:extLst>
      <p:ext uri="{BB962C8B-B14F-4D97-AF65-F5344CB8AC3E}">
        <p14:creationId xmlns:p14="http://schemas.microsoft.com/office/powerpoint/2010/main" val="2581472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412" y="163773"/>
            <a:ext cx="7683689" cy="584775"/>
          </a:xfrm>
          <a:prstGeom prst="rect">
            <a:avLst/>
          </a:prstGeom>
          <a:noFill/>
        </p:spPr>
        <p:txBody>
          <a:bodyPr wrap="square" rtlCol="0">
            <a:spAutoFit/>
          </a:bodyPr>
          <a:lstStyle/>
          <a:p>
            <a:r>
              <a:rPr lang="en-US" sz="3200" b="1" dirty="0" smtClean="0">
                <a:solidFill>
                  <a:schemeClr val="bg1"/>
                </a:solidFill>
              </a:rPr>
              <a:t>System Sustainability</a:t>
            </a:r>
          </a:p>
        </p:txBody>
      </p:sp>
      <p:sp>
        <p:nvSpPr>
          <p:cNvPr id="5" name="TextBox 4"/>
          <p:cNvSpPr txBox="1"/>
          <p:nvPr/>
        </p:nvSpPr>
        <p:spPr>
          <a:xfrm>
            <a:off x="438150" y="838200"/>
            <a:ext cx="8153400" cy="6317114"/>
          </a:xfrm>
          <a:prstGeom prst="rect">
            <a:avLst/>
          </a:prstGeom>
          <a:noFill/>
        </p:spPr>
        <p:txBody>
          <a:bodyPr wrap="square" rtlCol="0">
            <a:spAutoFit/>
          </a:bodyPr>
          <a:lstStyle/>
          <a:p>
            <a:r>
              <a:rPr lang="en-US" b="1" dirty="0" smtClean="0"/>
              <a:t>Age of System</a:t>
            </a:r>
          </a:p>
          <a:p>
            <a:pPr marL="285750" indent="-285750">
              <a:buFont typeface="Arial" panose="020B0604020202020204" pitchFamily="34" charset="0"/>
              <a:buChar char="•"/>
            </a:pPr>
            <a:r>
              <a:rPr lang="en-US" dirty="0" smtClean="0"/>
              <a:t>PG&amp;E’s </a:t>
            </a:r>
            <a:r>
              <a:rPr lang="en-US" dirty="0"/>
              <a:t>original CIS was 35 years old when replaced in </a:t>
            </a:r>
            <a:r>
              <a:rPr lang="en-US" dirty="0" smtClean="0"/>
              <a:t>2002</a:t>
            </a:r>
          </a:p>
          <a:p>
            <a:pPr marL="285750" indent="-285750">
              <a:buFont typeface="Arial" panose="020B0604020202020204" pitchFamily="34" charset="0"/>
              <a:buChar char="•"/>
            </a:pPr>
            <a:r>
              <a:rPr lang="en-US" dirty="0" smtClean="0"/>
              <a:t>System was replaced because the rating engine could not support Direct Access</a:t>
            </a:r>
          </a:p>
          <a:p>
            <a:endParaRPr lang="en-US" sz="600" dirty="0" smtClean="0"/>
          </a:p>
          <a:p>
            <a:r>
              <a:rPr lang="en-US" b="1" dirty="0" smtClean="0"/>
              <a:t>Vendor Support</a:t>
            </a:r>
            <a:endParaRPr lang="en-US" b="1" dirty="0"/>
          </a:p>
          <a:p>
            <a:pPr marL="285750" indent="-285750">
              <a:buFont typeface="Arial" panose="020B0604020202020204" pitchFamily="34" charset="0"/>
              <a:buChar char="•"/>
            </a:pPr>
            <a:r>
              <a:rPr lang="en-US" dirty="0" smtClean="0"/>
              <a:t>PG&amp;E decided </a:t>
            </a:r>
            <a:r>
              <a:rPr lang="en-US" dirty="0"/>
              <a:t>to license a </a:t>
            </a:r>
            <a:r>
              <a:rPr lang="en-US" dirty="0" smtClean="0"/>
              <a:t>packaged </a:t>
            </a:r>
            <a:r>
              <a:rPr lang="en-US" dirty="0"/>
              <a:t>solution in order to rely on a vendor to continuously maintain and improve </a:t>
            </a:r>
            <a:r>
              <a:rPr lang="en-US" dirty="0" smtClean="0"/>
              <a:t>the system</a:t>
            </a:r>
          </a:p>
          <a:p>
            <a:pPr marL="285750" indent="-285750">
              <a:buFont typeface="Arial" panose="020B0604020202020204" pitchFamily="34" charset="0"/>
              <a:buChar char="•"/>
            </a:pPr>
            <a:r>
              <a:rPr lang="en-US" dirty="0"/>
              <a:t>PG&amp;E owns the system hardware and licenses for the vendor </a:t>
            </a:r>
            <a:r>
              <a:rPr lang="en-US" dirty="0" smtClean="0"/>
              <a:t>packages</a:t>
            </a:r>
            <a:endParaRPr lang="en-US" dirty="0"/>
          </a:p>
          <a:p>
            <a:pPr marL="285750" indent="-285750">
              <a:buFont typeface="Arial" panose="020B0604020202020204" pitchFamily="34" charset="0"/>
              <a:buChar char="•"/>
            </a:pPr>
            <a:r>
              <a:rPr lang="en-US" dirty="0" smtClean="0"/>
              <a:t>The </a:t>
            </a:r>
            <a:r>
              <a:rPr lang="en-US" dirty="0"/>
              <a:t>current CC&amp;B implementation is </a:t>
            </a:r>
            <a:r>
              <a:rPr lang="en-US" dirty="0" smtClean="0"/>
              <a:t>an “off-the-shelf</a:t>
            </a:r>
            <a:r>
              <a:rPr lang="en-US" dirty="0"/>
              <a:t>” product with approximately 12% customized code</a:t>
            </a:r>
            <a:r>
              <a:rPr lang="en-US" dirty="0" smtClean="0"/>
              <a:t>.</a:t>
            </a:r>
            <a:r>
              <a:rPr lang="en-US" dirty="0"/>
              <a:t> </a:t>
            </a:r>
            <a:r>
              <a:rPr lang="en-US" dirty="0" smtClean="0"/>
              <a:t> The </a:t>
            </a:r>
            <a:r>
              <a:rPr lang="en-US" dirty="0"/>
              <a:t>customizations are largely due to process automation,  </a:t>
            </a:r>
            <a:r>
              <a:rPr lang="en-US" dirty="0" smtClean="0"/>
              <a:t>Direct Access/CCA</a:t>
            </a:r>
            <a:r>
              <a:rPr lang="en-US" dirty="0"/>
              <a:t>, and </a:t>
            </a:r>
            <a:r>
              <a:rPr lang="en-US" dirty="0" smtClean="0"/>
              <a:t>Net Energy Metering</a:t>
            </a:r>
            <a:endParaRPr lang="en-US" dirty="0"/>
          </a:p>
          <a:p>
            <a:pPr marL="285750" indent="-285750">
              <a:buFont typeface="Arial" panose="020B0604020202020204" pitchFamily="34" charset="0"/>
              <a:buChar char="•"/>
            </a:pPr>
            <a:r>
              <a:rPr lang="en-US" dirty="0" smtClean="0"/>
              <a:t>PG&amp;E </a:t>
            </a:r>
            <a:r>
              <a:rPr lang="en-US" dirty="0"/>
              <a:t>works closely with our </a:t>
            </a:r>
            <a:r>
              <a:rPr lang="en-US" dirty="0" smtClean="0"/>
              <a:t>vendor </a:t>
            </a:r>
            <a:r>
              <a:rPr lang="en-US" dirty="0"/>
              <a:t>to ensure future product releases address functional </a:t>
            </a:r>
            <a:r>
              <a:rPr lang="en-US" dirty="0" smtClean="0"/>
              <a:t>changes</a:t>
            </a:r>
          </a:p>
          <a:p>
            <a:pPr marL="285750" indent="-285750">
              <a:buFont typeface="Arial" panose="020B0604020202020204" pitchFamily="34" charset="0"/>
              <a:buChar char="•"/>
            </a:pPr>
            <a:endParaRPr lang="en-US" sz="600" dirty="0"/>
          </a:p>
          <a:p>
            <a:r>
              <a:rPr lang="en-US" b="1" dirty="0"/>
              <a:t>Upgrades</a:t>
            </a:r>
          </a:p>
          <a:p>
            <a:pPr marL="285750" indent="-285750">
              <a:buFont typeface="Arial" panose="020B0604020202020204" pitchFamily="34" charset="0"/>
              <a:buChar char="•"/>
            </a:pPr>
            <a:r>
              <a:rPr lang="en-US" dirty="0"/>
              <a:t>Rapid pace of change is a huge challenge – CIS upgrades are required every 5-7 years to stay up-to-date</a:t>
            </a:r>
          </a:p>
          <a:p>
            <a:pPr marL="285750" indent="-285750">
              <a:buFont typeface="Arial" panose="020B0604020202020204" pitchFamily="34" charset="0"/>
              <a:buChar char="•"/>
            </a:pPr>
            <a:r>
              <a:rPr lang="en-US" dirty="0"/>
              <a:t>Since installing CC&amp;B 15 years ago, PG&amp;E has completed 4 major </a:t>
            </a:r>
            <a:r>
              <a:rPr lang="en-US" dirty="0" smtClean="0"/>
              <a:t>upgrades</a:t>
            </a:r>
          </a:p>
          <a:p>
            <a:pPr marL="285750" indent="-285750">
              <a:buFont typeface="Arial" panose="020B0604020202020204" pitchFamily="34" charset="0"/>
              <a:buChar char="•"/>
            </a:pPr>
            <a:r>
              <a:rPr lang="en-US" dirty="0" smtClean="0"/>
              <a:t>Most recent upgrade was to version 2.4 in April 2017.  Work was also completed to have CC&amp;B on a Tier 1 (four hour return to operation) Disaster Recovery platform.</a:t>
            </a:r>
            <a:endParaRPr lang="en-US" dirty="0"/>
          </a:p>
          <a:p>
            <a:r>
              <a:rPr lang="en-US" b="1" dirty="0" smtClean="0"/>
              <a:t>Supporting Resources</a:t>
            </a:r>
          </a:p>
          <a:p>
            <a:pPr marL="285750" indent="-285750">
              <a:buFont typeface="Arial" panose="020B0604020202020204" pitchFamily="34" charset="0"/>
              <a:buChar char="•"/>
            </a:pPr>
            <a:r>
              <a:rPr lang="en-US" dirty="0" smtClean="0"/>
              <a:t>The overall resource support mix is 60% employee and 40% contractor.</a:t>
            </a:r>
            <a:endParaRPr lang="en-US" dirty="0"/>
          </a:p>
        </p:txBody>
      </p:sp>
      <p:sp>
        <p:nvSpPr>
          <p:cNvPr id="4"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5</a:t>
            </a:fld>
            <a:endParaRPr lang="en-US" sz="900" dirty="0" smtClean="0">
              <a:solidFill>
                <a:srgbClr val="0082AA"/>
              </a:solidFill>
            </a:endParaRPr>
          </a:p>
        </p:txBody>
      </p:sp>
    </p:spTree>
    <p:extLst>
      <p:ext uri="{BB962C8B-B14F-4D97-AF65-F5344CB8AC3E}">
        <p14:creationId xmlns:p14="http://schemas.microsoft.com/office/powerpoint/2010/main" val="290359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412" y="163773"/>
            <a:ext cx="7683689" cy="584775"/>
          </a:xfrm>
          <a:prstGeom prst="rect">
            <a:avLst/>
          </a:prstGeom>
          <a:noFill/>
        </p:spPr>
        <p:txBody>
          <a:bodyPr wrap="square" rtlCol="0">
            <a:spAutoFit/>
          </a:bodyPr>
          <a:lstStyle/>
          <a:p>
            <a:r>
              <a:rPr lang="en-US" sz="3200" b="1" dirty="0" smtClean="0">
                <a:solidFill>
                  <a:schemeClr val="bg1"/>
                </a:solidFill>
              </a:rPr>
              <a:t>Challenges Posed by Our Systems</a:t>
            </a:r>
          </a:p>
        </p:txBody>
      </p:sp>
      <p:sp>
        <p:nvSpPr>
          <p:cNvPr id="4" name="TextBox 3"/>
          <p:cNvSpPr txBox="1"/>
          <p:nvPr/>
        </p:nvSpPr>
        <p:spPr>
          <a:xfrm>
            <a:off x="457200" y="1190685"/>
            <a:ext cx="8153400" cy="5355312"/>
          </a:xfrm>
          <a:prstGeom prst="rect">
            <a:avLst/>
          </a:prstGeom>
          <a:noFill/>
        </p:spPr>
        <p:txBody>
          <a:bodyPr wrap="square" rtlCol="0">
            <a:spAutoFit/>
          </a:bodyPr>
          <a:lstStyle/>
          <a:p>
            <a:r>
              <a:rPr lang="en-US" b="1" dirty="0" smtClean="0"/>
              <a:t>Billing</a:t>
            </a:r>
          </a:p>
          <a:p>
            <a:pPr marL="171450" indent="-171450">
              <a:buFont typeface="Arial" panose="020B0604020202020204" pitchFamily="34" charset="0"/>
              <a:buChar char="•"/>
            </a:pPr>
            <a:r>
              <a:rPr lang="en-US" dirty="0" smtClean="0"/>
              <a:t>Incorrect </a:t>
            </a:r>
            <a:r>
              <a:rPr lang="en-US" dirty="0"/>
              <a:t>data from upstream processes can lead to incorrect billing (</a:t>
            </a:r>
            <a:r>
              <a:rPr lang="en-US" dirty="0" smtClean="0"/>
              <a:t>e.g., GT&amp;S therm</a:t>
            </a:r>
            <a:r>
              <a:rPr lang="en-US" dirty="0"/>
              <a:t> </a:t>
            </a:r>
            <a:r>
              <a:rPr lang="en-US" dirty="0" smtClean="0"/>
              <a:t>factors</a:t>
            </a:r>
            <a:r>
              <a:rPr lang="en-US" dirty="0"/>
              <a:t>, rate values</a:t>
            </a:r>
            <a:r>
              <a:rPr lang="en-US" dirty="0" smtClean="0"/>
              <a:t>).</a:t>
            </a:r>
          </a:p>
          <a:p>
            <a:pPr marL="171450" indent="-171450">
              <a:buFont typeface="Arial" panose="020B0604020202020204" pitchFamily="34" charset="0"/>
              <a:buChar char="•"/>
            </a:pPr>
            <a:r>
              <a:rPr lang="en-US" dirty="0" smtClean="0"/>
              <a:t>Rate structures and related business processes are complex.  This drives higher costs and lead times for system enhancements.</a:t>
            </a:r>
          </a:p>
          <a:p>
            <a:endParaRPr lang="en-US" dirty="0" smtClean="0"/>
          </a:p>
          <a:p>
            <a:r>
              <a:rPr lang="en-US" b="1" dirty="0"/>
              <a:t>EDI and Third Party </a:t>
            </a:r>
            <a:r>
              <a:rPr lang="en-US" b="1" dirty="0" smtClean="0"/>
              <a:t>Billing </a:t>
            </a:r>
            <a:r>
              <a:rPr lang="en-US" dirty="0" smtClean="0"/>
              <a:t>– EDI is the technology used for PG&amp;E to exchange information (usage and bill ready charges) with Third Parties (CCAs, ESPs and CTAs)  </a:t>
            </a:r>
            <a:endParaRPr lang="en-US" dirty="0"/>
          </a:p>
          <a:p>
            <a:pPr marL="171450" indent="-171450">
              <a:buFont typeface="Arial" panose="020B0604020202020204" pitchFamily="34" charset="0"/>
              <a:buChar char="•"/>
            </a:pPr>
            <a:r>
              <a:rPr lang="en-US" dirty="0" smtClean="0"/>
              <a:t>Throughout </a:t>
            </a:r>
            <a:r>
              <a:rPr lang="en-US" dirty="0"/>
              <a:t>2015, </a:t>
            </a:r>
            <a:r>
              <a:rPr lang="en-US" dirty="0" smtClean="0"/>
              <a:t>increase in daily volume of EDI transactions outpaced system ability to process transactions in a timely manner.  </a:t>
            </a:r>
            <a:endParaRPr lang="en-US" dirty="0"/>
          </a:p>
          <a:p>
            <a:pPr marL="171450" indent="-171450">
              <a:buFont typeface="Arial" panose="020B0604020202020204" pitchFamily="34" charset="0"/>
              <a:buChar char="•"/>
            </a:pPr>
            <a:r>
              <a:rPr lang="en-US" dirty="0"/>
              <a:t>September 2016 to current, multiple incidents of ESFT connectivity issues</a:t>
            </a:r>
            <a:r>
              <a:rPr lang="en-US" dirty="0" smtClean="0"/>
              <a:t>.  This interrupted file transactions flow with third parties.</a:t>
            </a:r>
            <a:endParaRPr lang="en-US" dirty="0"/>
          </a:p>
          <a:p>
            <a:endParaRPr lang="en-US" dirty="0"/>
          </a:p>
          <a:p>
            <a:r>
              <a:rPr lang="en-US" b="1" dirty="0" smtClean="0"/>
              <a:t>Usage Processing </a:t>
            </a:r>
            <a:r>
              <a:rPr lang="en-US" dirty="0" smtClean="0"/>
              <a:t>– the primary purpose of the MDMS is to perform VEE (Validation, Editing, and Estimation) on interval usage.</a:t>
            </a:r>
            <a:r>
              <a:rPr lang="en-US" b="1" dirty="0" smtClean="0"/>
              <a:t>  </a:t>
            </a:r>
            <a:endParaRPr lang="en-US" b="1" dirty="0"/>
          </a:p>
          <a:p>
            <a:pPr marL="171450" indent="-171450">
              <a:buFont typeface="Arial" panose="020B0604020202020204" pitchFamily="34" charset="0"/>
              <a:buChar char="•"/>
            </a:pPr>
            <a:r>
              <a:rPr lang="en-US" dirty="0" smtClean="0"/>
              <a:t>The current MDMS platform will soon be unsupported, leading to increased </a:t>
            </a:r>
            <a:r>
              <a:rPr lang="en-US" dirty="0"/>
              <a:t>security and business continuity </a:t>
            </a:r>
            <a:r>
              <a:rPr lang="en-US" dirty="0" smtClean="0"/>
              <a:t>risks.</a:t>
            </a:r>
            <a:endParaRPr lang="en-US" dirty="0"/>
          </a:p>
          <a:p>
            <a:pPr marL="171450" indent="-171450">
              <a:buFont typeface="Arial" panose="020B0604020202020204" pitchFamily="34" charset="0"/>
              <a:buChar char="•"/>
            </a:pPr>
            <a:r>
              <a:rPr lang="en-US" dirty="0"/>
              <a:t>Relies on batch synchronization of data between CC&amp;B and </a:t>
            </a:r>
            <a:r>
              <a:rPr lang="en-US" dirty="0" smtClean="0"/>
              <a:t>MDMS.  This can result </a:t>
            </a:r>
            <a:r>
              <a:rPr lang="en-US" dirty="0"/>
              <a:t>in processing delays, error </a:t>
            </a:r>
            <a:r>
              <a:rPr lang="en-US" dirty="0" smtClean="0"/>
              <a:t>correction, </a:t>
            </a:r>
            <a:r>
              <a:rPr lang="en-US" dirty="0"/>
              <a:t>and </a:t>
            </a:r>
            <a:r>
              <a:rPr lang="en-US" dirty="0" smtClean="0"/>
              <a:t>impacts to billing timeliness</a:t>
            </a:r>
            <a:endParaRPr lang="en-US" dirty="0"/>
          </a:p>
        </p:txBody>
      </p:sp>
      <p:sp>
        <p:nvSpPr>
          <p:cNvPr id="5"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6</a:t>
            </a:fld>
            <a:endParaRPr lang="en-US" sz="900" dirty="0" smtClean="0">
              <a:solidFill>
                <a:srgbClr val="0082AA"/>
              </a:solidFill>
            </a:endParaRPr>
          </a:p>
        </p:txBody>
      </p:sp>
    </p:spTree>
    <p:extLst>
      <p:ext uri="{BB962C8B-B14F-4D97-AF65-F5344CB8AC3E}">
        <p14:creationId xmlns:p14="http://schemas.microsoft.com/office/powerpoint/2010/main" val="203242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4"/>
          <p:cNvSpPr txBox="1">
            <a:spLocks noChangeArrowheads="1"/>
          </p:cNvSpPr>
          <p:nvPr/>
        </p:nvSpPr>
        <p:spPr bwMode="auto">
          <a:xfrm>
            <a:off x="1174750" y="1778000"/>
            <a:ext cx="6757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dirty="0">
              <a:solidFill>
                <a:srgbClr val="EEA420"/>
              </a:solidFill>
              <a:latin typeface="Arial" pitchFamily="34" charset="0"/>
            </a:endParaRPr>
          </a:p>
        </p:txBody>
      </p:sp>
      <p:sp>
        <p:nvSpPr>
          <p:cNvPr id="9" name="Slide Number Placeholder 5"/>
          <p:cNvSpPr txBox="1">
            <a:spLocks/>
          </p:cNvSpPr>
          <p:nvPr/>
        </p:nvSpPr>
        <p:spPr bwMode="auto">
          <a:xfrm>
            <a:off x="8120063" y="6492875"/>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900" dirty="0">
              <a:solidFill>
                <a:srgbClr val="7F7F7F"/>
              </a:solidFill>
              <a:latin typeface="Arial" pitchFamily="34" charset="0"/>
              <a:cs typeface="Arial" pitchFamily="34" charset="0"/>
            </a:endParaRPr>
          </a:p>
        </p:txBody>
      </p:sp>
      <p:sp>
        <p:nvSpPr>
          <p:cNvPr id="4" name="TextBox 3"/>
          <p:cNvSpPr txBox="1"/>
          <p:nvPr/>
        </p:nvSpPr>
        <p:spPr>
          <a:xfrm>
            <a:off x="457200" y="1190685"/>
            <a:ext cx="8153400" cy="5016758"/>
          </a:xfrm>
          <a:prstGeom prst="rect">
            <a:avLst/>
          </a:prstGeom>
          <a:noFill/>
        </p:spPr>
        <p:txBody>
          <a:bodyPr wrap="square" rtlCol="0">
            <a:spAutoFit/>
          </a:bodyPr>
          <a:lstStyle/>
          <a:p>
            <a:r>
              <a:rPr lang="en-US" b="1" dirty="0" smtClean="0">
                <a:latin typeface="+mj-lt"/>
                <a:cs typeface="Arial" panose="020B0604020202020204" pitchFamily="34" charset="0"/>
              </a:rPr>
              <a:t>EDI Infrastructure and Software Upgrade planned to be completed by EOY 2017. </a:t>
            </a:r>
          </a:p>
          <a:p>
            <a:endParaRPr lang="en-US" dirty="0">
              <a:latin typeface="+mj-lt"/>
              <a:cs typeface="Arial" panose="020B0604020202020204" pitchFamily="34" charset="0"/>
            </a:endParaRPr>
          </a:p>
          <a:p>
            <a:r>
              <a:rPr lang="en-US" b="1" dirty="0" smtClean="0">
                <a:latin typeface="+mj-lt"/>
                <a:cs typeface="Arial" panose="020B0604020202020204" pitchFamily="34" charset="0"/>
              </a:rPr>
              <a:t>EDI upgrade will support the following improvements:</a:t>
            </a:r>
          </a:p>
          <a:p>
            <a:endParaRPr lang="en-US" sz="800" dirty="0" smtClean="0">
              <a:latin typeface="+mj-lt"/>
              <a:cs typeface="Arial" panose="020B0604020202020204" pitchFamily="34" charset="0"/>
            </a:endParaRPr>
          </a:p>
          <a:p>
            <a:pPr marL="285750" indent="-285750">
              <a:buFont typeface="Arial" panose="020B0604020202020204" pitchFamily="34" charset="0"/>
              <a:buChar char="•"/>
            </a:pPr>
            <a:r>
              <a:rPr lang="en-US" dirty="0">
                <a:latin typeface="+mj-lt"/>
                <a:cs typeface="Arial" panose="020B0604020202020204" pitchFamily="34" charset="0"/>
              </a:rPr>
              <a:t>Ability to </a:t>
            </a:r>
            <a:r>
              <a:rPr lang="en-US" dirty="0" smtClean="0">
                <a:latin typeface="+mj-lt"/>
                <a:cs typeface="Arial" panose="020B0604020202020204" pitchFamily="34" charset="0"/>
              </a:rPr>
              <a:t>provide </a:t>
            </a:r>
            <a:r>
              <a:rPr lang="en-US" dirty="0">
                <a:latin typeface="+mj-lt"/>
                <a:cs typeface="Arial" panose="020B0604020202020204" pitchFamily="34" charset="0"/>
              </a:rPr>
              <a:t>timely, accurate and reliable two-way EDI information for our CCA partners, customers and PG&amp;E billing and payment departments for </a:t>
            </a:r>
            <a:r>
              <a:rPr lang="en-US" dirty="0" smtClean="0">
                <a:latin typeface="+mj-lt"/>
                <a:cs typeface="Arial" panose="020B0604020202020204" pitchFamily="34" charset="0"/>
              </a:rPr>
              <a:t>consumption</a:t>
            </a:r>
            <a:endParaRPr lang="en-US" dirty="0">
              <a:latin typeface="+mj-lt"/>
              <a:cs typeface="Arial" panose="020B0604020202020204" pitchFamily="34" charset="0"/>
            </a:endParaRPr>
          </a:p>
          <a:p>
            <a:endParaRPr lang="en-US" sz="800" dirty="0">
              <a:latin typeface="+mj-lt"/>
              <a:cs typeface="Arial" panose="020B0604020202020204" pitchFamily="34" charset="0"/>
            </a:endParaRPr>
          </a:p>
          <a:p>
            <a:pPr marL="285750" indent="-285750">
              <a:buFont typeface="Arial" panose="020B0604020202020204" pitchFamily="34" charset="0"/>
              <a:buChar char="•"/>
            </a:pPr>
            <a:r>
              <a:rPr lang="en-US" dirty="0" smtClean="0">
                <a:latin typeface="+mj-lt"/>
                <a:cs typeface="Arial" panose="020B0604020202020204" pitchFamily="34" charset="0"/>
              </a:rPr>
              <a:t>Ability </a:t>
            </a:r>
            <a:r>
              <a:rPr lang="en-US" dirty="0">
                <a:latin typeface="+mj-lt"/>
                <a:cs typeface="Arial" panose="020B0604020202020204" pitchFamily="34" charset="0"/>
              </a:rPr>
              <a:t>to scale capacity </a:t>
            </a:r>
            <a:r>
              <a:rPr lang="en-US" dirty="0" smtClean="0">
                <a:latin typeface="+mj-lt"/>
                <a:cs typeface="Arial" panose="020B0604020202020204" pitchFamily="34" charset="0"/>
              </a:rPr>
              <a:t> and plan for the future growth of CCA customers</a:t>
            </a:r>
          </a:p>
          <a:p>
            <a:pPr marL="285750" indent="-285750">
              <a:buFont typeface="Arial" panose="020B0604020202020204" pitchFamily="34" charset="0"/>
              <a:buChar char="•"/>
            </a:pPr>
            <a:endParaRPr lang="en-US" sz="800" dirty="0">
              <a:latin typeface="+mj-lt"/>
              <a:cs typeface="Arial" panose="020B0604020202020204" pitchFamily="34" charset="0"/>
            </a:endParaRPr>
          </a:p>
          <a:p>
            <a:pPr marL="285750" indent="-285750">
              <a:buFont typeface="Arial" panose="020B0604020202020204" pitchFamily="34" charset="0"/>
              <a:buChar char="•"/>
            </a:pPr>
            <a:r>
              <a:rPr lang="en-US" dirty="0" smtClean="0">
                <a:latin typeface="+mj-lt"/>
                <a:cs typeface="Arial" panose="020B0604020202020204" pitchFamily="34" charset="0"/>
              </a:rPr>
              <a:t>Improved and efficient operations with CCAs and their back office EDI providers</a:t>
            </a:r>
          </a:p>
          <a:p>
            <a:pPr marL="742950" lvl="1" indent="-285750">
              <a:buFont typeface="Arial" panose="020B0604020202020204" pitchFamily="34" charset="0"/>
              <a:buChar char="•"/>
            </a:pPr>
            <a:r>
              <a:rPr lang="en-US" dirty="0" smtClean="0">
                <a:latin typeface="+mj-lt"/>
                <a:cs typeface="Arial" panose="020B0604020202020204" pitchFamily="34" charset="0"/>
              </a:rPr>
              <a:t>Faster and more accurate processing of files</a:t>
            </a:r>
          </a:p>
          <a:p>
            <a:pPr marL="742950" lvl="1" indent="-285750">
              <a:buFont typeface="Arial" panose="020B0604020202020204" pitchFamily="34" charset="0"/>
              <a:buChar char="•"/>
            </a:pPr>
            <a:r>
              <a:rPr lang="en-US" dirty="0" smtClean="0">
                <a:latin typeface="+mj-lt"/>
                <a:cs typeface="Arial" panose="020B0604020202020204" pitchFamily="34" charset="0"/>
              </a:rPr>
              <a:t>Improved tracking and monitoring of individual transactions and statuses</a:t>
            </a:r>
          </a:p>
          <a:p>
            <a:pPr marL="742950" lvl="1" indent="-285750">
              <a:buFont typeface="Arial" panose="020B0604020202020204" pitchFamily="34" charset="0"/>
              <a:buChar char="•"/>
            </a:pPr>
            <a:r>
              <a:rPr lang="en-US" dirty="0" smtClean="0">
                <a:latin typeface="+mj-lt"/>
                <a:cs typeface="Arial" panose="020B0604020202020204" pitchFamily="34" charset="0"/>
              </a:rPr>
              <a:t>Significant reduction and/or elimination of manual error correction processes</a:t>
            </a:r>
          </a:p>
          <a:p>
            <a:pPr marL="742950" lvl="1" indent="-285750">
              <a:buFont typeface="Arial" panose="020B0604020202020204" pitchFamily="34" charset="0"/>
              <a:buChar char="•"/>
            </a:pPr>
            <a:r>
              <a:rPr lang="en-US" dirty="0" smtClean="0">
                <a:latin typeface="+mj-lt"/>
                <a:cs typeface="Arial" panose="020B0604020202020204" pitchFamily="34" charset="0"/>
              </a:rPr>
              <a:t>Standardized and optimized </a:t>
            </a:r>
            <a:r>
              <a:rPr lang="en-US" dirty="0">
                <a:latin typeface="+mj-lt"/>
                <a:cs typeface="Arial" panose="020B0604020202020204" pitchFamily="34" charset="0"/>
              </a:rPr>
              <a:t>process for managing </a:t>
            </a:r>
            <a:r>
              <a:rPr lang="en-US" dirty="0" smtClean="0">
                <a:latin typeface="+mj-lt"/>
                <a:cs typeface="Arial" panose="020B0604020202020204" pitchFamily="34" charset="0"/>
              </a:rPr>
              <a:t>interfaces</a:t>
            </a:r>
          </a:p>
          <a:p>
            <a:pPr lvl="1"/>
            <a:endParaRPr lang="en-US" sz="800" dirty="0" smtClean="0">
              <a:latin typeface="+mj-lt"/>
              <a:cs typeface="Arial" panose="020B0604020202020204" pitchFamily="34" charset="0"/>
            </a:endParaRPr>
          </a:p>
          <a:p>
            <a:pPr marL="285750" indent="-285750">
              <a:buFont typeface="Arial" panose="020B0604020202020204" pitchFamily="34" charset="0"/>
              <a:buChar char="•"/>
            </a:pPr>
            <a:r>
              <a:rPr lang="en-US" dirty="0" smtClean="0">
                <a:latin typeface="+mj-lt"/>
                <a:cs typeface="Arial" panose="020B0604020202020204" pitchFamily="34" charset="0"/>
              </a:rPr>
              <a:t>Updated </a:t>
            </a:r>
            <a:r>
              <a:rPr lang="en-US" dirty="0">
                <a:latin typeface="+mj-lt"/>
                <a:cs typeface="Arial" panose="020B0604020202020204" pitchFamily="34" charset="0"/>
              </a:rPr>
              <a:t>and consolidated documentation of  EDI interface </a:t>
            </a:r>
            <a:r>
              <a:rPr lang="en-US" dirty="0" smtClean="0">
                <a:latin typeface="+mj-lt"/>
                <a:cs typeface="Arial" panose="020B0604020202020204" pitchFamily="34" charset="0"/>
              </a:rPr>
              <a:t>specification</a:t>
            </a:r>
          </a:p>
          <a:p>
            <a:endParaRPr lang="en-US" sz="800" dirty="0" smtClean="0">
              <a:latin typeface="+mj-lt"/>
              <a:cs typeface="Arial" panose="020B0604020202020204" pitchFamily="34" charset="0"/>
            </a:endParaRPr>
          </a:p>
          <a:p>
            <a:pPr marL="285750" indent="-285750">
              <a:buFont typeface="Arial" panose="020B0604020202020204" pitchFamily="34" charset="0"/>
              <a:buChar char="•"/>
            </a:pPr>
            <a:r>
              <a:rPr lang="en-US" dirty="0" smtClean="0">
                <a:latin typeface="+mj-lt"/>
                <a:cs typeface="Arial" panose="020B0604020202020204" pitchFamily="34" charset="0"/>
              </a:rPr>
              <a:t>PG&amp;E will Informatica Data Exchange, a </a:t>
            </a:r>
            <a:r>
              <a:rPr lang="en-US" dirty="0" smtClean="0"/>
              <a:t>licensed vendor package for this solution.</a:t>
            </a:r>
            <a:endParaRPr lang="en-US" dirty="0"/>
          </a:p>
          <a:p>
            <a:pPr marL="285750" indent="-285750">
              <a:buFont typeface="Arial" panose="020B0604020202020204" pitchFamily="34" charset="0"/>
              <a:buChar char="•"/>
            </a:pPr>
            <a:endParaRPr lang="en-US" dirty="0">
              <a:latin typeface="+mj-lt"/>
              <a:cs typeface="Arial" panose="020B0604020202020204" pitchFamily="34" charset="0"/>
            </a:endParaRPr>
          </a:p>
        </p:txBody>
      </p:sp>
      <p:sp>
        <p:nvSpPr>
          <p:cNvPr id="7" name="TextBox 6"/>
          <p:cNvSpPr txBox="1"/>
          <p:nvPr/>
        </p:nvSpPr>
        <p:spPr>
          <a:xfrm>
            <a:off x="1146412" y="163773"/>
            <a:ext cx="7683689"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EDI Upgrade to Support CCA Expansion</a:t>
            </a:r>
          </a:p>
        </p:txBody>
      </p:sp>
      <p:sp>
        <p:nvSpPr>
          <p:cNvPr id="6"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7</a:t>
            </a:fld>
            <a:endParaRPr lang="en-US" sz="900" dirty="0" smtClean="0">
              <a:solidFill>
                <a:srgbClr val="0082AA"/>
              </a:solidFill>
            </a:endParaRPr>
          </a:p>
        </p:txBody>
      </p:sp>
    </p:spTree>
    <p:extLst>
      <p:ext uri="{BB962C8B-B14F-4D97-AF65-F5344CB8AC3E}">
        <p14:creationId xmlns:p14="http://schemas.microsoft.com/office/powerpoint/2010/main" val="1848295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4"/>
          <p:cNvSpPr txBox="1">
            <a:spLocks noChangeArrowheads="1"/>
          </p:cNvSpPr>
          <p:nvPr/>
        </p:nvSpPr>
        <p:spPr bwMode="auto">
          <a:xfrm>
            <a:off x="1174750" y="1778000"/>
            <a:ext cx="6757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2200" b="1" dirty="0">
              <a:solidFill>
                <a:srgbClr val="EEA420"/>
              </a:solidFill>
              <a:latin typeface="Arial" pitchFamily="34" charset="0"/>
            </a:endParaRPr>
          </a:p>
        </p:txBody>
      </p:sp>
      <p:sp>
        <p:nvSpPr>
          <p:cNvPr id="9" name="Slide Number Placeholder 5"/>
          <p:cNvSpPr txBox="1">
            <a:spLocks/>
          </p:cNvSpPr>
          <p:nvPr/>
        </p:nvSpPr>
        <p:spPr bwMode="auto">
          <a:xfrm>
            <a:off x="8120063" y="6492875"/>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900" dirty="0">
              <a:solidFill>
                <a:srgbClr val="7F7F7F"/>
              </a:solidFill>
              <a:latin typeface="Arial" pitchFamily="34" charset="0"/>
              <a:cs typeface="Arial" pitchFamily="34" charset="0"/>
            </a:endParaRPr>
          </a:p>
        </p:txBody>
      </p:sp>
      <p:sp>
        <p:nvSpPr>
          <p:cNvPr id="4" name="TextBox 3"/>
          <p:cNvSpPr txBox="1"/>
          <p:nvPr/>
        </p:nvSpPr>
        <p:spPr>
          <a:xfrm>
            <a:off x="477044" y="962025"/>
            <a:ext cx="8153400" cy="4431983"/>
          </a:xfrm>
          <a:prstGeom prst="rect">
            <a:avLst/>
          </a:prstGeom>
          <a:noFill/>
        </p:spPr>
        <p:txBody>
          <a:bodyPr wrap="square" rtlCol="0">
            <a:spAutoFit/>
          </a:bodyPr>
          <a:lstStyle/>
          <a:p>
            <a:r>
              <a:rPr lang="en-US" dirty="0">
                <a:latin typeface="+mj-lt"/>
                <a:cs typeface="Arial" panose="020B0604020202020204" pitchFamily="34" charset="0"/>
              </a:rPr>
              <a:t>Meter Data Management System (MDMS) is a </a:t>
            </a:r>
            <a:r>
              <a:rPr lang="en-US" dirty="0" smtClean="0">
                <a:latin typeface="+mj-lt"/>
                <a:cs typeface="Arial" panose="020B0604020202020204" pitchFamily="34" charset="0"/>
              </a:rPr>
              <a:t>PG&amp;E-hosted </a:t>
            </a:r>
            <a:r>
              <a:rPr lang="en-US" dirty="0">
                <a:latin typeface="+mj-lt"/>
                <a:cs typeface="Arial" panose="020B0604020202020204" pitchFamily="34" charset="0"/>
              </a:rPr>
              <a:t>system </a:t>
            </a:r>
            <a:r>
              <a:rPr lang="en-US" dirty="0" smtClean="0">
                <a:latin typeface="+mj-lt"/>
                <a:cs typeface="Arial" panose="020B0604020202020204" pitchFamily="34" charset="0"/>
              </a:rPr>
              <a:t>using</a:t>
            </a:r>
            <a:r>
              <a:rPr lang="en-US" dirty="0" smtClean="0">
                <a:cs typeface="Arial" panose="020B0604020202020204" pitchFamily="34" charset="0"/>
              </a:rPr>
              <a:t> </a:t>
            </a:r>
            <a:r>
              <a:rPr lang="en-US" dirty="0"/>
              <a:t>licensed vendor package </a:t>
            </a:r>
            <a:r>
              <a:rPr lang="en-US" dirty="0" smtClean="0">
                <a:latin typeface="+mj-lt"/>
                <a:cs typeface="Arial" panose="020B0604020202020204" pitchFamily="34" charset="0"/>
              </a:rPr>
              <a:t>that </a:t>
            </a:r>
            <a:r>
              <a:rPr lang="en-US" dirty="0">
                <a:latin typeface="+mj-lt"/>
                <a:cs typeface="Arial" panose="020B0604020202020204" pitchFamily="34" charset="0"/>
              </a:rPr>
              <a:t>collects daily meter data for approximately 4.5 million gas customers and 5.2 million electric customers. </a:t>
            </a:r>
            <a:r>
              <a:rPr lang="en-US" dirty="0" smtClean="0">
                <a:latin typeface="+mj-lt"/>
                <a:cs typeface="Arial" panose="020B0604020202020204" pitchFamily="34" charset="0"/>
              </a:rPr>
              <a:t> The </a:t>
            </a:r>
            <a:r>
              <a:rPr lang="en-US" dirty="0">
                <a:latin typeface="+mj-lt"/>
                <a:cs typeface="Arial" panose="020B0604020202020204" pitchFamily="34" charset="0"/>
              </a:rPr>
              <a:t>Landis+Gyr </a:t>
            </a:r>
            <a:r>
              <a:rPr lang="en-US" dirty="0" smtClean="0">
                <a:latin typeface="+mj-lt"/>
                <a:cs typeface="Arial" panose="020B0604020202020204" pitchFamily="34" charset="0"/>
              </a:rPr>
              <a:t>(L+G) </a:t>
            </a:r>
            <a:r>
              <a:rPr lang="en-US" dirty="0">
                <a:latin typeface="+mj-lt"/>
                <a:cs typeface="Arial" panose="020B0604020202020204" pitchFamily="34" charset="0"/>
              </a:rPr>
              <a:t>MDMS </a:t>
            </a:r>
            <a:r>
              <a:rPr lang="en-US" dirty="0" smtClean="0">
                <a:latin typeface="+mj-lt"/>
                <a:cs typeface="Arial" panose="020B0604020202020204" pitchFamily="34" charset="0"/>
              </a:rPr>
              <a:t>application will soon be an unsupported </a:t>
            </a:r>
            <a:r>
              <a:rPr lang="en-US" dirty="0">
                <a:latin typeface="+mj-lt"/>
                <a:cs typeface="Arial" panose="020B0604020202020204" pitchFamily="34" charset="0"/>
              </a:rPr>
              <a:t>platform with cybersecurity and business continuity </a:t>
            </a:r>
            <a:r>
              <a:rPr lang="en-US" dirty="0" smtClean="0">
                <a:latin typeface="+mj-lt"/>
                <a:cs typeface="Arial" panose="020B0604020202020204" pitchFamily="34" charset="0"/>
              </a:rPr>
              <a:t>risks.  PG&amp;E is planning to upgrade the L&amp;G MDMD by October 2018.</a:t>
            </a:r>
          </a:p>
          <a:p>
            <a:pPr marL="285750" indent="-285750">
              <a:buFont typeface="Arial" panose="020B0604020202020204" pitchFamily="34" charset="0"/>
              <a:buChar char="•"/>
            </a:pPr>
            <a:endParaRPr lang="en-US" sz="800" dirty="0">
              <a:latin typeface="+mj-lt"/>
              <a:cs typeface="Arial" panose="020B0604020202020204" pitchFamily="34" charset="0"/>
            </a:endParaRPr>
          </a:p>
          <a:p>
            <a:r>
              <a:rPr lang="en-US" b="1" dirty="0" smtClean="0">
                <a:latin typeface="+mj-lt"/>
                <a:cs typeface="Arial" panose="020B0604020202020204" pitchFamily="34" charset="0"/>
              </a:rPr>
              <a:t>Reasons to upgrade</a:t>
            </a:r>
          </a:p>
          <a:p>
            <a:endParaRPr lang="en-US" sz="800" b="1" dirty="0" smtClean="0">
              <a:latin typeface="+mj-lt"/>
              <a:cs typeface="Arial" panose="020B0604020202020204" pitchFamily="34" charset="0"/>
            </a:endParaRPr>
          </a:p>
          <a:p>
            <a:pPr marL="285750" indent="-285750">
              <a:buFont typeface="Arial" panose="020B0604020202020204" pitchFamily="34" charset="0"/>
              <a:buChar char="•"/>
            </a:pPr>
            <a:r>
              <a:rPr lang="en-US" b="1" dirty="0" smtClean="0">
                <a:latin typeface="+mj-lt"/>
                <a:cs typeface="Arial" panose="020B0604020202020204" pitchFamily="34" charset="0"/>
              </a:rPr>
              <a:t>Risk of sustained </a:t>
            </a:r>
            <a:r>
              <a:rPr lang="en-US" b="1" dirty="0">
                <a:latin typeface="+mj-lt"/>
                <a:cs typeface="Arial" panose="020B0604020202020204" pitchFamily="34" charset="0"/>
              </a:rPr>
              <a:t>billing </a:t>
            </a:r>
            <a:r>
              <a:rPr lang="en-US" b="1" dirty="0" smtClean="0">
                <a:latin typeface="+mj-lt"/>
                <a:cs typeface="Arial" panose="020B0604020202020204" pitchFamily="34" charset="0"/>
              </a:rPr>
              <a:t>outage - </a:t>
            </a:r>
            <a:r>
              <a:rPr lang="en-US" dirty="0">
                <a:latin typeface="+mj-lt"/>
                <a:cs typeface="Arial" panose="020B0604020202020204" pitchFamily="34" charset="0"/>
              </a:rPr>
              <a:t>Without </a:t>
            </a:r>
            <a:r>
              <a:rPr lang="en-US" dirty="0" smtClean="0">
                <a:latin typeface="+mj-lt"/>
                <a:cs typeface="Arial" panose="020B0604020202020204" pitchFamily="34" charset="0"/>
              </a:rPr>
              <a:t>this L+G </a:t>
            </a:r>
            <a:r>
              <a:rPr lang="en-US" dirty="0">
                <a:latin typeface="+mj-lt"/>
                <a:cs typeface="Arial" panose="020B0604020202020204" pitchFamily="34" charset="0"/>
              </a:rPr>
              <a:t>MDMS software upgrade, there is </a:t>
            </a:r>
            <a:r>
              <a:rPr lang="en-US" dirty="0" smtClean="0">
                <a:latin typeface="+mj-lt"/>
                <a:cs typeface="Arial" panose="020B0604020202020204" pitchFamily="34" charset="0"/>
              </a:rPr>
              <a:t>an increased risk of billing delays caused </a:t>
            </a:r>
            <a:r>
              <a:rPr lang="en-US" dirty="0">
                <a:latin typeface="+mj-lt"/>
                <a:cs typeface="Arial" panose="020B0604020202020204" pitchFamily="34" charset="0"/>
              </a:rPr>
              <a:t>by a sustained MDM system </a:t>
            </a:r>
            <a:r>
              <a:rPr lang="en-US" dirty="0" smtClean="0">
                <a:latin typeface="+mj-lt"/>
                <a:cs typeface="Arial" panose="020B0604020202020204" pitchFamily="34" charset="0"/>
              </a:rPr>
              <a:t>outage.</a:t>
            </a:r>
            <a:endParaRPr lang="en-US" dirty="0">
              <a:latin typeface="+mj-lt"/>
              <a:cs typeface="Arial" panose="020B0604020202020204" pitchFamily="34" charset="0"/>
            </a:endParaRPr>
          </a:p>
          <a:p>
            <a:pPr marL="285750" indent="-285750">
              <a:buFont typeface="Arial" panose="020B0604020202020204" pitchFamily="34" charset="0"/>
              <a:buChar char="•"/>
            </a:pPr>
            <a:endParaRPr lang="en-US" sz="800" dirty="0" smtClean="0">
              <a:latin typeface="+mj-lt"/>
              <a:cs typeface="Arial" panose="020B0604020202020204" pitchFamily="34" charset="0"/>
            </a:endParaRPr>
          </a:p>
          <a:p>
            <a:pPr marL="285750" indent="-285750">
              <a:buFont typeface="Arial" panose="020B0604020202020204" pitchFamily="34" charset="0"/>
              <a:buChar char="•"/>
            </a:pPr>
            <a:r>
              <a:rPr lang="en-US" b="1" dirty="0" smtClean="0">
                <a:latin typeface="+mj-lt"/>
                <a:cs typeface="Arial" panose="020B0604020202020204" pitchFamily="34" charset="0"/>
              </a:rPr>
              <a:t>Risk of downstream </a:t>
            </a:r>
            <a:r>
              <a:rPr lang="en-US" b="1" dirty="0">
                <a:latin typeface="+mj-lt"/>
                <a:cs typeface="Arial" panose="020B0604020202020204" pitchFamily="34" charset="0"/>
              </a:rPr>
              <a:t>operational </a:t>
            </a:r>
            <a:r>
              <a:rPr lang="en-US" b="1" dirty="0" smtClean="0">
                <a:latin typeface="+mj-lt"/>
                <a:cs typeface="Arial" panose="020B0604020202020204" pitchFamily="34" charset="0"/>
              </a:rPr>
              <a:t>failures - </a:t>
            </a:r>
            <a:r>
              <a:rPr lang="en-US" dirty="0" smtClean="0">
                <a:latin typeface="+mj-lt"/>
                <a:cs typeface="Arial" panose="020B0604020202020204" pitchFamily="34" charset="0"/>
              </a:rPr>
              <a:t>There </a:t>
            </a:r>
            <a:r>
              <a:rPr lang="en-US" dirty="0">
                <a:latin typeface="+mj-lt"/>
                <a:cs typeface="Arial" panose="020B0604020202020204" pitchFamily="34" charset="0"/>
              </a:rPr>
              <a:t>is </a:t>
            </a:r>
            <a:r>
              <a:rPr lang="en-US" dirty="0" smtClean="0">
                <a:latin typeface="+mj-lt"/>
                <a:cs typeface="Arial" panose="020B0604020202020204" pitchFamily="34" charset="0"/>
              </a:rPr>
              <a:t>a risk </a:t>
            </a:r>
            <a:r>
              <a:rPr lang="en-US" dirty="0">
                <a:latin typeface="+mj-lt"/>
                <a:cs typeface="Arial" panose="020B0604020202020204" pitchFamily="34" charset="0"/>
              </a:rPr>
              <a:t>of </a:t>
            </a:r>
            <a:r>
              <a:rPr lang="en-US" dirty="0" smtClean="0">
                <a:latin typeface="+mj-lt"/>
                <a:cs typeface="Arial" panose="020B0604020202020204" pitchFamily="34" charset="0"/>
              </a:rPr>
              <a:t>data delivery delays to </a:t>
            </a:r>
            <a:r>
              <a:rPr lang="en-US" dirty="0">
                <a:latin typeface="+mj-lt"/>
                <a:cs typeface="Arial" panose="020B0604020202020204" pitchFamily="34" charset="0"/>
              </a:rPr>
              <a:t>downstream systems, which will become a significant risk when </a:t>
            </a:r>
            <a:r>
              <a:rPr lang="en-US" dirty="0" smtClean="0">
                <a:latin typeface="+mj-lt"/>
                <a:cs typeface="Arial" panose="020B0604020202020204" pitchFamily="34" charset="0"/>
              </a:rPr>
              <a:t>3 million </a:t>
            </a:r>
            <a:r>
              <a:rPr lang="en-US" dirty="0">
                <a:latin typeface="+mj-lt"/>
                <a:cs typeface="Arial" panose="020B0604020202020204" pitchFamily="34" charset="0"/>
              </a:rPr>
              <a:t>residential </a:t>
            </a:r>
            <a:r>
              <a:rPr lang="en-US" dirty="0" smtClean="0">
                <a:latin typeface="+mj-lt"/>
                <a:cs typeface="Arial" panose="020B0604020202020204" pitchFamily="34" charset="0"/>
              </a:rPr>
              <a:t>customer’s bills are calculated using interval </a:t>
            </a:r>
            <a:r>
              <a:rPr lang="en-US" dirty="0">
                <a:latin typeface="+mj-lt"/>
                <a:cs typeface="Arial" panose="020B0604020202020204" pitchFamily="34" charset="0"/>
              </a:rPr>
              <a:t>data. </a:t>
            </a:r>
            <a:endParaRPr lang="en-US" sz="800" dirty="0" smtClean="0">
              <a:latin typeface="+mj-lt"/>
              <a:cs typeface="Arial" panose="020B0604020202020204" pitchFamily="34" charset="0"/>
            </a:endParaRPr>
          </a:p>
          <a:p>
            <a:pPr marL="285750" indent="-285750">
              <a:buFont typeface="Arial" panose="020B0604020202020204" pitchFamily="34" charset="0"/>
              <a:buChar char="•"/>
            </a:pPr>
            <a:endParaRPr lang="en-US" sz="800" dirty="0">
              <a:latin typeface="+mj-lt"/>
              <a:cs typeface="Arial" panose="020B0604020202020204" pitchFamily="34" charset="0"/>
            </a:endParaRPr>
          </a:p>
          <a:p>
            <a:pPr marL="285750" indent="-285750">
              <a:buFont typeface="Arial" panose="020B0604020202020204" pitchFamily="34" charset="0"/>
              <a:buChar char="•"/>
            </a:pPr>
            <a:r>
              <a:rPr lang="en-US" b="1" dirty="0" smtClean="0">
                <a:latin typeface="+mj-lt"/>
                <a:cs typeface="Arial" panose="020B0604020202020204" pitchFamily="34" charset="0"/>
              </a:rPr>
              <a:t>Compliance</a:t>
            </a:r>
            <a:r>
              <a:rPr lang="en-US" b="1" dirty="0">
                <a:latin typeface="+mj-lt"/>
                <a:cs typeface="Arial" panose="020B0604020202020204" pitchFamily="34" charset="0"/>
              </a:rPr>
              <a:t> </a:t>
            </a:r>
            <a:r>
              <a:rPr lang="en-US" b="1" dirty="0" smtClean="0">
                <a:latin typeface="+mj-lt"/>
                <a:cs typeface="Arial" panose="020B0604020202020204" pitchFamily="34" charset="0"/>
              </a:rPr>
              <a:t>- </a:t>
            </a:r>
            <a:r>
              <a:rPr lang="en-US" dirty="0" smtClean="0">
                <a:latin typeface="+mj-lt"/>
                <a:cs typeface="Arial" panose="020B0604020202020204" pitchFamily="34" charset="0"/>
              </a:rPr>
              <a:t>Ensure that PG&amp;E’s billing systems are ready to support the upcoming default time-of-use rates.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1146412" y="163773"/>
            <a:ext cx="7683689" cy="584775"/>
          </a:xfrm>
          <a:prstGeom prst="rect">
            <a:avLst/>
          </a:prstGeom>
          <a:noFill/>
        </p:spPr>
        <p:txBody>
          <a:bodyPr wrap="square" rtlCol="0">
            <a:spAutoFit/>
          </a:bodyPr>
          <a:lstStyle/>
          <a:p>
            <a:r>
              <a:rPr lang="en-US" sz="3200" b="1" dirty="0" smtClean="0">
                <a:solidFill>
                  <a:schemeClr val="bg1"/>
                </a:solidFill>
                <a:cs typeface="Arial" panose="020B0604020202020204" pitchFamily="34" charset="0"/>
              </a:rPr>
              <a:t>MDMS Upgrade</a:t>
            </a:r>
            <a:endParaRPr lang="en-US" sz="3200" b="1" dirty="0">
              <a:solidFill>
                <a:schemeClr val="bg1"/>
              </a:solidFill>
              <a:cs typeface="Arial" panose="020B0604020202020204" pitchFamily="34" charset="0"/>
            </a:endParaRPr>
          </a:p>
        </p:txBody>
      </p:sp>
      <p:sp>
        <p:nvSpPr>
          <p:cNvPr id="6"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8</a:t>
            </a:fld>
            <a:endParaRPr lang="en-US" sz="900" dirty="0" smtClean="0">
              <a:solidFill>
                <a:srgbClr val="0082AA"/>
              </a:solidFill>
            </a:endParaRPr>
          </a:p>
        </p:txBody>
      </p:sp>
    </p:spTree>
    <p:extLst>
      <p:ext uri="{BB962C8B-B14F-4D97-AF65-F5344CB8AC3E}">
        <p14:creationId xmlns:p14="http://schemas.microsoft.com/office/powerpoint/2010/main" val="224127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750" y="2082800"/>
            <a:ext cx="3092450" cy="32316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1500" dirty="0">
              <a:latin typeface="Arial" pitchFamily="34" charset="0"/>
              <a:cs typeface="Arial" pitchFamily="34" charset="0"/>
            </a:endParaRPr>
          </a:p>
        </p:txBody>
      </p:sp>
      <p:sp>
        <p:nvSpPr>
          <p:cNvPr id="11268" name="TextBox 4"/>
          <p:cNvSpPr txBox="1">
            <a:spLocks noChangeArrowheads="1"/>
          </p:cNvSpPr>
          <p:nvPr/>
        </p:nvSpPr>
        <p:spPr bwMode="auto">
          <a:xfrm>
            <a:off x="1014411" y="1093787"/>
            <a:ext cx="7367589"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Aft>
                <a:spcPts val="600"/>
              </a:spcAft>
            </a:pPr>
            <a:r>
              <a:rPr lang="en-US" altLang="en-US" sz="2000" b="1" dirty="0" smtClean="0">
                <a:latin typeface="+mj-lt"/>
              </a:rPr>
              <a:t>Residential Default Time Of Use (TOU) in 2019</a:t>
            </a:r>
          </a:p>
          <a:p>
            <a:pPr eaLnBrk="1" hangingPunct="1">
              <a:spcAft>
                <a:spcPts val="600"/>
              </a:spcAft>
            </a:pPr>
            <a:r>
              <a:rPr lang="en-US" altLang="en-US" sz="1800" dirty="0" smtClean="0">
                <a:latin typeface="+mj-lt"/>
              </a:rPr>
              <a:t>Transition ~2.6 million residential customers to interval billing to support TOU rates</a:t>
            </a:r>
          </a:p>
          <a:p>
            <a:pPr marL="285750" indent="-285750" eaLnBrk="1" hangingPunct="1">
              <a:spcAft>
                <a:spcPts val="600"/>
              </a:spcAft>
              <a:buFont typeface="Arial" panose="020B0604020202020204" pitchFamily="34" charset="0"/>
              <a:buChar char="•"/>
            </a:pPr>
            <a:r>
              <a:rPr lang="en-US" altLang="en-US" sz="1800" dirty="0" smtClean="0">
                <a:latin typeface="+mj-lt"/>
              </a:rPr>
              <a:t>10 months to complete interval billing transition</a:t>
            </a:r>
          </a:p>
          <a:p>
            <a:pPr marL="285750" indent="-285750" eaLnBrk="1" hangingPunct="1">
              <a:spcAft>
                <a:spcPts val="600"/>
              </a:spcAft>
              <a:buFont typeface="Arial" panose="020B0604020202020204" pitchFamily="34" charset="0"/>
              <a:buChar char="•"/>
            </a:pPr>
            <a:r>
              <a:rPr lang="en-US" altLang="en-US" sz="1800" dirty="0" smtClean="0">
                <a:latin typeface="+mj-lt"/>
              </a:rPr>
              <a:t>Transition ~65k customers per week for 10 consecutive months</a:t>
            </a:r>
          </a:p>
          <a:p>
            <a:pPr marL="1028700" lvl="1" eaLnBrk="1" hangingPunct="1">
              <a:spcAft>
                <a:spcPts val="600"/>
              </a:spcAft>
              <a:buFont typeface="Arial" panose="020B0604020202020204" pitchFamily="34" charset="0"/>
              <a:buChar char="•"/>
            </a:pPr>
            <a:r>
              <a:rPr lang="en-US" altLang="en-US" sz="1800" dirty="0" smtClean="0">
                <a:latin typeface="+mj-lt"/>
              </a:rPr>
              <a:t>Weekly volume limited due to system limitations and resources required for transition errors</a:t>
            </a:r>
          </a:p>
          <a:p>
            <a:pPr marL="1028700" lvl="1" eaLnBrk="1" hangingPunct="1">
              <a:spcAft>
                <a:spcPts val="600"/>
              </a:spcAft>
              <a:buFont typeface="Arial" panose="020B0604020202020204" pitchFamily="34" charset="0"/>
              <a:buChar char="•"/>
            </a:pPr>
            <a:r>
              <a:rPr lang="en-US" altLang="en-US" sz="1800" dirty="0" smtClean="0">
                <a:latin typeface="+mj-lt"/>
              </a:rPr>
              <a:t>Forecasted auto transition error rate of 1% (~2,600 monthly)</a:t>
            </a:r>
          </a:p>
          <a:p>
            <a:pPr marL="1028700" lvl="1" eaLnBrk="1" hangingPunct="1">
              <a:spcAft>
                <a:spcPts val="600"/>
              </a:spcAft>
              <a:buFont typeface="Arial" panose="020B0604020202020204" pitchFamily="34" charset="0"/>
              <a:buChar char="•"/>
            </a:pPr>
            <a:r>
              <a:rPr lang="en-US" altLang="en-US" sz="1800" dirty="0" smtClean="0">
                <a:latin typeface="+mj-lt"/>
              </a:rPr>
              <a:t>Increased interval billing exception rate</a:t>
            </a:r>
            <a:endParaRPr lang="en-US" altLang="en-US" sz="1800" dirty="0">
              <a:latin typeface="+mj-lt"/>
            </a:endParaRPr>
          </a:p>
          <a:p>
            <a:pPr marL="1028700" lvl="1" eaLnBrk="1" hangingPunct="1">
              <a:buFont typeface="Courier New" panose="02070309020205020404" pitchFamily="49" charset="0"/>
              <a:buChar char="o"/>
            </a:pPr>
            <a:endParaRPr lang="en-US" altLang="en-US" sz="1800" dirty="0">
              <a:latin typeface="Arial" pitchFamily="34" charset="0"/>
            </a:endParaRPr>
          </a:p>
          <a:p>
            <a:pPr marL="1028700" lvl="1" eaLnBrk="1" hangingPunct="1">
              <a:buFont typeface="Courier New" panose="02070309020205020404" pitchFamily="49" charset="0"/>
              <a:buChar char="o"/>
            </a:pPr>
            <a:endParaRPr lang="en-US" altLang="en-US" sz="1800" dirty="0" smtClean="0">
              <a:latin typeface="Arial" pitchFamily="34" charset="0"/>
            </a:endParaRPr>
          </a:p>
          <a:p>
            <a:pPr marL="1028700" lvl="1" eaLnBrk="1" hangingPunct="1">
              <a:buFont typeface="Courier New" panose="02070309020205020404" pitchFamily="49" charset="0"/>
              <a:buChar char="o"/>
            </a:pPr>
            <a:endParaRPr lang="en-US" altLang="en-US" sz="1800" dirty="0">
              <a:latin typeface="Arial" pitchFamily="34" charset="0"/>
            </a:endParaRPr>
          </a:p>
        </p:txBody>
      </p:sp>
      <p:sp>
        <p:nvSpPr>
          <p:cNvPr id="9" name="Slide Number Placeholder 5"/>
          <p:cNvSpPr txBox="1">
            <a:spLocks/>
          </p:cNvSpPr>
          <p:nvPr/>
        </p:nvSpPr>
        <p:spPr bwMode="auto">
          <a:xfrm>
            <a:off x="8120063" y="6492875"/>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900" dirty="0">
              <a:solidFill>
                <a:srgbClr val="7F7F7F"/>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21945674"/>
              </p:ext>
            </p:extLst>
          </p:nvPr>
        </p:nvGraphicFramePr>
        <p:xfrm>
          <a:off x="380997" y="4302555"/>
          <a:ext cx="8458203" cy="1717245"/>
        </p:xfrm>
        <a:graphic>
          <a:graphicData uri="http://schemas.openxmlformats.org/drawingml/2006/table">
            <a:tbl>
              <a:tblPr/>
              <a:tblGrid>
                <a:gridCol w="1710331"/>
                <a:gridCol w="598148"/>
                <a:gridCol w="439266"/>
                <a:gridCol w="439266"/>
                <a:gridCol w="439266"/>
                <a:gridCol w="439266"/>
                <a:gridCol w="439266"/>
                <a:gridCol w="439266"/>
                <a:gridCol w="439266"/>
                <a:gridCol w="439266"/>
                <a:gridCol w="439266"/>
                <a:gridCol w="439266"/>
                <a:gridCol w="439266"/>
                <a:gridCol w="439266"/>
                <a:gridCol w="439266"/>
                <a:gridCol w="439266"/>
              </a:tblGrid>
              <a:tr h="678371">
                <a:tc>
                  <a:txBody>
                    <a:bodyPr/>
                    <a:lstStyle/>
                    <a:p>
                      <a:pPr algn="l" fontAlgn="b"/>
                      <a:r>
                        <a:rPr lang="en-US" sz="1000" b="0" i="0" u="none" strike="noStrike" dirty="0">
                          <a:solidFill>
                            <a:srgbClr val="000000"/>
                          </a:solidFill>
                          <a:effectLst/>
                          <a:latin typeface="+mj-lt"/>
                        </a:rPr>
                        <a:t>Rate Reform </a:t>
                      </a:r>
                      <a:r>
                        <a:rPr lang="en-US" sz="1000" b="0" i="0" u="none" strike="noStrike" dirty="0" smtClean="0">
                          <a:solidFill>
                            <a:srgbClr val="000000"/>
                          </a:solidFill>
                          <a:effectLst/>
                          <a:latin typeface="+mj-lt"/>
                        </a:rPr>
                        <a:t>Initiative </a:t>
                      </a:r>
                      <a:endParaRPr lang="en-US" sz="1000" b="0" i="0" u="none" strike="noStrike" dirty="0">
                        <a:solidFill>
                          <a:srgbClr val="000000"/>
                        </a:solidFill>
                        <a:effectLst/>
                        <a:latin typeface="+mj-lt"/>
                      </a:endParaRPr>
                    </a:p>
                  </a:txBody>
                  <a:tcPr marL="9144" marR="9144" marT="9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mj-lt"/>
                        </a:rPr>
                        <a:t>Volumes</a:t>
                      </a:r>
                    </a:p>
                  </a:txBody>
                  <a:tcPr marL="9144" marR="9144"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Jan 2018</a:t>
                      </a:r>
                    </a:p>
                  </a:txBody>
                  <a:tcPr marL="9144" marR="9144" marT="9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Feb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Mar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Apr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May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Jun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July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Aug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Sept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Oct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Nov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Dec 2018</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Jan 2019</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mj-lt"/>
                        </a:rPr>
                        <a:t>Feb 2019</a:t>
                      </a:r>
                    </a:p>
                  </a:txBody>
                  <a:tcPr marL="9144" marR="9144" marT="9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19437">
                <a:tc>
                  <a:txBody>
                    <a:bodyPr/>
                    <a:lstStyle/>
                    <a:p>
                      <a:pPr algn="l" fontAlgn="b"/>
                      <a:r>
                        <a:rPr lang="en-US" sz="1000" b="0" i="0" u="none" strike="noStrike" dirty="0">
                          <a:solidFill>
                            <a:srgbClr val="000000"/>
                          </a:solidFill>
                          <a:effectLst/>
                          <a:latin typeface="+mj-lt"/>
                        </a:rPr>
                        <a:t>Full TOU Default - Transition</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j-lt"/>
                        </a:rPr>
                        <a:t>2,600,000</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mj-lt"/>
                        </a:rPr>
                        <a:t> </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mj-lt"/>
                        </a:rPr>
                        <a:t> </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100" b="1" i="0" u="none" strike="noStrike" dirty="0">
                          <a:solidFill>
                            <a:srgbClr val="000000"/>
                          </a:solidFill>
                          <a:effectLst/>
                          <a:latin typeface="+mj-lt"/>
                        </a:rPr>
                        <a:t>260k</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100"/>
                    </a:solidFill>
                  </a:tcPr>
                </a:tc>
                <a:tc>
                  <a:txBody>
                    <a:bodyPr/>
                    <a:lstStyle/>
                    <a:p>
                      <a:pPr algn="ctr" fontAlgn="b"/>
                      <a:r>
                        <a:rPr lang="en-US" sz="1000" b="1" i="0" u="none" strike="noStrike" dirty="0">
                          <a:solidFill>
                            <a:srgbClr val="000000"/>
                          </a:solidFill>
                          <a:effectLst/>
                          <a:latin typeface="+mj-lt"/>
                        </a:rPr>
                        <a:t> </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mj-lt"/>
                        </a:rPr>
                        <a:t> </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437">
                <a:tc>
                  <a:txBody>
                    <a:bodyPr/>
                    <a:lstStyle/>
                    <a:p>
                      <a:pPr algn="l" fontAlgn="b"/>
                      <a:r>
                        <a:rPr lang="en-US" sz="1000" b="0" i="0" u="none" strike="noStrike" dirty="0">
                          <a:solidFill>
                            <a:srgbClr val="000000"/>
                          </a:solidFill>
                          <a:effectLst/>
                          <a:latin typeface="+mj-lt"/>
                        </a:rPr>
                        <a:t>Full TOU Default - Exceptions</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j-lt"/>
                        </a:rPr>
                        <a:t>26,000</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mj-lt"/>
                        </a:rPr>
                        <a:t> </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mj-lt"/>
                        </a:rPr>
                        <a:t> </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en-US" sz="1200" b="1" i="0" u="none" strike="noStrike" dirty="0">
                          <a:solidFill>
                            <a:srgbClr val="000000"/>
                          </a:solidFill>
                          <a:effectLst/>
                          <a:latin typeface="+mj-lt"/>
                        </a:rPr>
                        <a:t>26,000 </a:t>
                      </a:r>
                      <a:r>
                        <a:rPr lang="en-US" sz="1200" b="1" i="0" u="none" strike="noStrike" dirty="0" smtClean="0">
                          <a:solidFill>
                            <a:srgbClr val="000000"/>
                          </a:solidFill>
                          <a:effectLst/>
                          <a:latin typeface="+mj-lt"/>
                        </a:rPr>
                        <a:t>Forecasted</a:t>
                      </a:r>
                      <a:r>
                        <a:rPr lang="en-US" sz="1200" b="1" i="0" u="none" strike="noStrike" baseline="0" dirty="0" smtClean="0">
                          <a:solidFill>
                            <a:srgbClr val="000000"/>
                          </a:solidFill>
                          <a:effectLst/>
                          <a:latin typeface="+mj-lt"/>
                        </a:rPr>
                        <a:t> </a:t>
                      </a:r>
                      <a:r>
                        <a:rPr lang="en-US" sz="1200" b="1" i="0" u="none" strike="noStrike" dirty="0" smtClean="0">
                          <a:solidFill>
                            <a:srgbClr val="000000"/>
                          </a:solidFill>
                          <a:effectLst/>
                          <a:latin typeface="+mj-lt"/>
                        </a:rPr>
                        <a:t>Workflow </a:t>
                      </a:r>
                      <a:r>
                        <a:rPr lang="en-US" sz="1200" b="1" i="0" u="none" strike="noStrike" dirty="0">
                          <a:solidFill>
                            <a:srgbClr val="000000"/>
                          </a:solidFill>
                          <a:effectLst/>
                          <a:latin typeface="+mj-lt"/>
                        </a:rPr>
                        <a:t>Errors</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1146412" y="163773"/>
            <a:ext cx="7683689" cy="584775"/>
          </a:xfrm>
          <a:prstGeom prst="rect">
            <a:avLst/>
          </a:prstGeom>
          <a:noFill/>
        </p:spPr>
        <p:txBody>
          <a:bodyPr wrap="square" rtlCol="0">
            <a:spAutoFit/>
          </a:bodyPr>
          <a:lstStyle/>
          <a:p>
            <a:r>
              <a:rPr lang="en-US" sz="3200" b="1" dirty="0" smtClean="0">
                <a:solidFill>
                  <a:schemeClr val="bg1"/>
                </a:solidFill>
                <a:cs typeface="Arial" panose="020B0604020202020204" pitchFamily="34" charset="0"/>
              </a:rPr>
              <a:t>Time-of-Use Implementation</a:t>
            </a:r>
            <a:endParaRPr lang="en-US" sz="3200" b="1" dirty="0">
              <a:solidFill>
                <a:schemeClr val="bg1"/>
              </a:solidFill>
              <a:cs typeface="Arial" panose="020B0604020202020204" pitchFamily="34" charset="0"/>
            </a:endParaRPr>
          </a:p>
        </p:txBody>
      </p:sp>
      <p:sp>
        <p:nvSpPr>
          <p:cNvPr id="8" name="Text Box 12"/>
          <p:cNvSpPr txBox="1">
            <a:spLocks noChangeArrowheads="1"/>
          </p:cNvSpPr>
          <p:nvPr/>
        </p:nvSpPr>
        <p:spPr bwMode="black">
          <a:xfrm>
            <a:off x="6985000" y="6608763"/>
            <a:ext cx="1981200" cy="125412"/>
          </a:xfrm>
          <a:prstGeom prst="rect">
            <a:avLst/>
          </a:prstGeom>
          <a:noFill/>
          <a:ln>
            <a:noFill/>
          </a:ln>
          <a:extLst/>
        </p:spPr>
        <p:txBody>
          <a:bodyPr lIns="0" tIns="0" rIns="0" bIns="0">
            <a:spAutoFit/>
          </a:bodyPr>
          <a:lstStyle>
            <a:lvl1pPr eaLnBrk="0" hangingPunct="0">
              <a:defRPr sz="2000" b="1">
                <a:solidFill>
                  <a:schemeClr val="tx1"/>
                </a:solidFill>
                <a:latin typeface="Arial" charset="0"/>
                <a:ea typeface="Arial Unicode MS" pitchFamily="34" charset="-128"/>
                <a:cs typeface="Arial Unicode MS" pitchFamily="34" charset="-128"/>
              </a:defRPr>
            </a:lvl1pPr>
            <a:lvl2pPr marL="742950" indent="-285750" eaLnBrk="0" hangingPunct="0">
              <a:defRPr sz="2000" b="1">
                <a:solidFill>
                  <a:schemeClr val="tx1"/>
                </a:solidFill>
                <a:latin typeface="Arial" charset="0"/>
                <a:ea typeface="Arial Unicode MS" pitchFamily="34" charset="-128"/>
                <a:cs typeface="Arial Unicode MS" pitchFamily="34" charset="-128"/>
              </a:defRPr>
            </a:lvl2pPr>
            <a:lvl3pPr marL="1143000" indent="-228600" eaLnBrk="0" hangingPunct="0">
              <a:defRPr sz="2000" b="1">
                <a:solidFill>
                  <a:schemeClr val="tx1"/>
                </a:solidFill>
                <a:latin typeface="Arial" charset="0"/>
                <a:ea typeface="Arial Unicode MS" pitchFamily="34" charset="-128"/>
                <a:cs typeface="Arial Unicode MS" pitchFamily="34" charset="-128"/>
              </a:defRPr>
            </a:lvl3pPr>
            <a:lvl4pPr marL="1600200" indent="-228600" eaLnBrk="0" hangingPunct="0">
              <a:defRPr sz="2000" b="1">
                <a:solidFill>
                  <a:schemeClr val="tx1"/>
                </a:solidFill>
                <a:latin typeface="Arial" charset="0"/>
                <a:ea typeface="Arial Unicode MS" pitchFamily="34" charset="-128"/>
                <a:cs typeface="Arial Unicode MS" pitchFamily="34" charset="-128"/>
              </a:defRPr>
            </a:lvl4pPr>
            <a:lvl5pPr marL="2057400" indent="-228600" eaLnBrk="0" hangingPunct="0">
              <a:defRPr sz="2000" b="1">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0"/>
              </a:spcAft>
              <a:defRPr sz="2000" b="1">
                <a:solidFill>
                  <a:schemeClr val="tx1"/>
                </a:solidFill>
                <a:latin typeface="Arial" charset="0"/>
                <a:ea typeface="Arial Unicode MS" pitchFamily="34" charset="-128"/>
                <a:cs typeface="Arial Unicode MS" pitchFamily="34" charset="-128"/>
              </a:defRPr>
            </a:lvl9pPr>
          </a:lstStyle>
          <a:p>
            <a:pPr algn="r" defTabSz="914400" eaLnBrk="1" hangingPunct="1">
              <a:lnSpc>
                <a:spcPct val="90000"/>
              </a:lnSpc>
              <a:defRPr/>
            </a:pPr>
            <a:fld id="{24DEEA0C-1D7E-4391-AB65-00F1F74480BA}" type="slidenum">
              <a:rPr lang="en-US" sz="900" smtClean="0">
                <a:solidFill>
                  <a:srgbClr val="0082AA"/>
                </a:solidFill>
              </a:rPr>
              <a:pPr algn="r" defTabSz="914400" eaLnBrk="1" hangingPunct="1">
                <a:lnSpc>
                  <a:spcPct val="90000"/>
                </a:lnSpc>
                <a:defRPr/>
              </a:pPr>
              <a:t>9</a:t>
            </a:fld>
            <a:endParaRPr lang="en-US" sz="900" dirty="0" smtClean="0">
              <a:solidFill>
                <a:srgbClr val="0082AA"/>
              </a:solidFill>
            </a:endParaRPr>
          </a:p>
        </p:txBody>
      </p:sp>
    </p:spTree>
    <p:extLst>
      <p:ext uri="{BB962C8B-B14F-4D97-AF65-F5344CB8AC3E}">
        <p14:creationId xmlns:p14="http://schemas.microsoft.com/office/powerpoint/2010/main" val="7591122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1566</Words>
  <Application>Microsoft Office PowerPoint</Application>
  <PresentationFormat>On-screen Show (4:3)</PresentationFormat>
  <Paragraphs>239</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2017-06-22T15:23:01Z</dcterms:created>
  <dcterms:modified xsi:type="dcterms:W3CDTF">2017-06-26T22:39:25Z</dcterms:modified>
</cp:coreProperties>
</file>