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368" r:id="rId6"/>
    <p:sldId id="352" r:id="rId7"/>
    <p:sldId id="360" r:id="rId8"/>
    <p:sldId id="369" r:id="rId9"/>
    <p:sldId id="335" r:id="rId10"/>
    <p:sldId id="383" r:id="rId11"/>
    <p:sldId id="336" r:id="rId12"/>
    <p:sldId id="386" r:id="rId13"/>
    <p:sldId id="376" r:id="rId14"/>
    <p:sldId id="388" r:id="rId15"/>
    <p:sldId id="389" r:id="rId16"/>
    <p:sldId id="387" r:id="rId17"/>
    <p:sldId id="390" r:id="rId18"/>
    <p:sldId id="270" r:id="rId19"/>
  </p:sldIdLst>
  <p:sldSz cx="9144000" cy="5143500" type="screen16x9"/>
  <p:notesSz cx="6858000" cy="9144000"/>
  <p:embeddedFontLs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Poppins Light" panose="020B0604020202020204" charset="0"/>
      <p:regular r:id="rId25"/>
      <p:bold r:id="rId26"/>
      <p:italic r:id="rId27"/>
      <p:boldItalic r:id="rId28"/>
    </p:embeddedFont>
    <p:embeddedFont>
      <p:font typeface="Poppins SemiBold" panose="020B060402020202020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Geena@BCSH" initials="RG" lastIdx="3" clrIdx="0">
    <p:extLst>
      <p:ext uri="{19B8F6BF-5375-455C-9EA6-DF929625EA0E}">
        <p15:presenceInfo xmlns:p15="http://schemas.microsoft.com/office/powerpoint/2012/main" userId="S::geena.roberts@bcsh.ca.gov::829c6bd7-434e-4a93-b833-6de5e05d8ae2" providerId="AD"/>
      </p:ext>
    </p:extLst>
  </p:cmAuthor>
  <p:cmAuthor id="2" name="White, Myles@BCSH" initials="WM" lastIdx="8" clrIdx="1">
    <p:extLst>
      <p:ext uri="{19B8F6BF-5375-455C-9EA6-DF929625EA0E}">
        <p15:presenceInfo xmlns:p15="http://schemas.microsoft.com/office/powerpoint/2012/main" userId="S::myles.white@bcsh.ca.gov::2650a813-ad83-4e3b-bd27-dbc6ea45d267" providerId="AD"/>
      </p:ext>
    </p:extLst>
  </p:cmAuthor>
  <p:cmAuthor id="3" name="Von Koch-Liebert, Lynn@BCSH" initials="VL" lastIdx="7" clrIdx="2">
    <p:extLst>
      <p:ext uri="{19B8F6BF-5375-455C-9EA6-DF929625EA0E}">
        <p15:presenceInfo xmlns:p15="http://schemas.microsoft.com/office/powerpoint/2012/main" userId="S::lynn.vonkoch-liebert@bcsh.ca.gov::0df16f20-2bca-4117-956b-3a77f854bd19" providerId="AD"/>
      </p:ext>
    </p:extLst>
  </p:cmAuthor>
  <p:cmAuthor id="4" name="Wilson, Amy@BCSH" initials="WA" lastIdx="2" clrIdx="3">
    <p:extLst>
      <p:ext uri="{19B8F6BF-5375-455C-9EA6-DF929625EA0E}">
        <p15:presenceInfo xmlns:p15="http://schemas.microsoft.com/office/powerpoint/2012/main" userId="S::amy.wilson@bcsh.ca.gov::a1c030a2-76dc-4fbf-a3b7-1b2c6471219c" providerId="AD"/>
      </p:ext>
    </p:extLst>
  </p:cmAuthor>
  <p:cmAuthor id="5" name="Harms, Veronica@BCSH" initials="HV" lastIdx="2" clrIdx="4">
    <p:extLst>
      <p:ext uri="{19B8F6BF-5375-455C-9EA6-DF929625EA0E}">
        <p15:presenceInfo xmlns:p15="http://schemas.microsoft.com/office/powerpoint/2012/main" userId="S::veronica.harms@bcsh.ca.gov::cadf9a01-1886-4875-9ead-191d44c9ede5" providerId="AD"/>
      </p:ext>
    </p:extLst>
  </p:cmAuthor>
  <p:cmAuthor id="6" name="Kristen Haynie" initials="KH" lastIdx="3" clrIdx="5">
    <p:extLst>
      <p:ext uri="{19B8F6BF-5375-455C-9EA6-DF929625EA0E}">
        <p15:presenceInfo xmlns:p15="http://schemas.microsoft.com/office/powerpoint/2012/main" userId="Kristen Hay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5" autoAdjust="0"/>
    <p:restoredTop sz="83079" autoAdjust="0"/>
  </p:normalViewPr>
  <p:slideViewPr>
    <p:cSldViewPr snapToGrid="0">
      <p:cViewPr varScale="1">
        <p:scale>
          <a:sx n="79" d="100"/>
          <a:sy n="79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66BBD-CEB8-4366-B8FE-758ACE7A59F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7C26B-D7EC-4824-ACC5-2206F653C7AD}">
      <dgm:prSet phldrT="[Text]"/>
      <dgm:spPr/>
      <dgm:t>
        <a:bodyPr/>
        <a:lstStyle/>
        <a:p>
          <a:r>
            <a:rPr lang="en-US" dirty="0"/>
            <a:t>Tenant Application</a:t>
          </a:r>
        </a:p>
      </dgm:t>
    </dgm:pt>
    <dgm:pt modelId="{B208FA33-1223-4EFD-B024-A400EFF1B3BD}" type="parTrans" cxnId="{CD47BB3A-A421-4F9E-A78E-9F12CB0C8B5C}">
      <dgm:prSet/>
      <dgm:spPr/>
      <dgm:t>
        <a:bodyPr/>
        <a:lstStyle/>
        <a:p>
          <a:endParaRPr lang="en-US"/>
        </a:p>
      </dgm:t>
    </dgm:pt>
    <dgm:pt modelId="{19CB74BB-78B4-42F8-865B-8A70B5F78065}" type="sibTrans" cxnId="{CD47BB3A-A421-4F9E-A78E-9F12CB0C8B5C}">
      <dgm:prSet/>
      <dgm:spPr/>
      <dgm:t>
        <a:bodyPr/>
        <a:lstStyle/>
        <a:p>
          <a:endParaRPr lang="en-US"/>
        </a:p>
      </dgm:t>
    </dgm:pt>
    <dgm:pt modelId="{DC0DB71D-1B62-46C6-8567-27BCE46737C3}">
      <dgm:prSet phldrT="[Text]"/>
      <dgm:spPr/>
      <dgm:t>
        <a:bodyPr/>
        <a:lstStyle/>
        <a:p>
          <a:r>
            <a:rPr lang="en-US" dirty="0"/>
            <a:t>Complete applications routed to Landlord for key data confirmation</a:t>
          </a:r>
        </a:p>
      </dgm:t>
    </dgm:pt>
    <dgm:pt modelId="{54B6DC1F-27EB-4A90-98FD-21306DBC683B}" type="parTrans" cxnId="{162E6793-096F-485C-B8C9-833C5BD25FFB}">
      <dgm:prSet/>
      <dgm:spPr/>
      <dgm:t>
        <a:bodyPr/>
        <a:lstStyle/>
        <a:p>
          <a:endParaRPr lang="en-US"/>
        </a:p>
      </dgm:t>
    </dgm:pt>
    <dgm:pt modelId="{960119C5-7EF8-4C09-A614-8E174D29F92E}" type="sibTrans" cxnId="{162E6793-096F-485C-B8C9-833C5BD25FFB}">
      <dgm:prSet/>
      <dgm:spPr/>
      <dgm:t>
        <a:bodyPr/>
        <a:lstStyle/>
        <a:p>
          <a:endParaRPr lang="en-US"/>
        </a:p>
      </dgm:t>
    </dgm:pt>
    <dgm:pt modelId="{1E027588-CF90-46F1-BE5D-CBDA478C1B87}">
      <dgm:prSet phldrT="[Text]"/>
      <dgm:spPr/>
      <dgm:t>
        <a:bodyPr/>
        <a:lstStyle/>
        <a:p>
          <a:r>
            <a:rPr lang="en-US" dirty="0"/>
            <a:t>Landlord and Utility Verification</a:t>
          </a:r>
        </a:p>
      </dgm:t>
    </dgm:pt>
    <dgm:pt modelId="{014AD5CA-3DD0-497E-A8BD-5BCAC8A47629}" type="parTrans" cxnId="{A94CB383-88FA-490E-811F-03ADBFE0B406}">
      <dgm:prSet/>
      <dgm:spPr/>
      <dgm:t>
        <a:bodyPr/>
        <a:lstStyle/>
        <a:p>
          <a:endParaRPr lang="en-US"/>
        </a:p>
      </dgm:t>
    </dgm:pt>
    <dgm:pt modelId="{C41FB8F5-30C3-4DFE-AF87-0EAE0D21A6C6}" type="sibTrans" cxnId="{A94CB383-88FA-490E-811F-03ADBFE0B406}">
      <dgm:prSet/>
      <dgm:spPr/>
      <dgm:t>
        <a:bodyPr/>
        <a:lstStyle/>
        <a:p>
          <a:endParaRPr lang="en-US"/>
        </a:p>
      </dgm:t>
    </dgm:pt>
    <dgm:pt modelId="{BB4D7032-AE33-42DA-9F1E-1553BCBB4DDB}">
      <dgm:prSet phldrT="[Text]"/>
      <dgm:spPr/>
      <dgm:t>
        <a:bodyPr/>
        <a:lstStyle/>
        <a:p>
          <a:r>
            <a:rPr lang="en-US" dirty="0"/>
            <a:t>Option for tenants whose landlords elect to not participate – tenant receives payment</a:t>
          </a:r>
        </a:p>
      </dgm:t>
    </dgm:pt>
    <dgm:pt modelId="{A35EE358-6D53-4D6F-872E-CFBE89BA07AC}" type="parTrans" cxnId="{CC43D556-3E99-4F91-A14B-2618DCF95A87}">
      <dgm:prSet/>
      <dgm:spPr/>
      <dgm:t>
        <a:bodyPr/>
        <a:lstStyle/>
        <a:p>
          <a:endParaRPr lang="en-US"/>
        </a:p>
      </dgm:t>
    </dgm:pt>
    <dgm:pt modelId="{E1FC7C49-414C-48B7-BB6E-8CB56605FDEA}" type="sibTrans" cxnId="{CC43D556-3E99-4F91-A14B-2618DCF95A87}">
      <dgm:prSet/>
      <dgm:spPr/>
      <dgm:t>
        <a:bodyPr/>
        <a:lstStyle/>
        <a:p>
          <a:endParaRPr lang="en-US"/>
        </a:p>
      </dgm:t>
    </dgm:pt>
    <dgm:pt modelId="{EA72FB07-12C5-49CE-ABF6-6EF191F35054}">
      <dgm:prSet phldrT="[Text]"/>
      <dgm:spPr/>
      <dgm:t>
        <a:bodyPr/>
        <a:lstStyle/>
        <a:p>
          <a:r>
            <a:rPr lang="en-US" dirty="0"/>
            <a:t>Application Review</a:t>
          </a:r>
        </a:p>
      </dgm:t>
    </dgm:pt>
    <dgm:pt modelId="{D5DE9FF1-FDE2-4612-87FE-96B0EA681551}" type="parTrans" cxnId="{0F4E6390-2434-4B06-9E35-E9B372335B51}">
      <dgm:prSet/>
      <dgm:spPr/>
      <dgm:t>
        <a:bodyPr/>
        <a:lstStyle/>
        <a:p>
          <a:endParaRPr lang="en-US"/>
        </a:p>
      </dgm:t>
    </dgm:pt>
    <dgm:pt modelId="{1E7BCEBB-B2FB-45D0-B35A-68EE77B9BE5E}" type="sibTrans" cxnId="{0F4E6390-2434-4B06-9E35-E9B372335B51}">
      <dgm:prSet/>
      <dgm:spPr/>
      <dgm:t>
        <a:bodyPr/>
        <a:lstStyle/>
        <a:p>
          <a:endParaRPr lang="en-US"/>
        </a:p>
      </dgm:t>
    </dgm:pt>
    <dgm:pt modelId="{0C4DD0A2-513F-4C53-B0DC-36923DAD0B26}">
      <dgm:prSet phldrT="[Text]"/>
      <dgm:spPr/>
      <dgm:t>
        <a:bodyPr/>
        <a:lstStyle/>
        <a:p>
          <a:r>
            <a:rPr lang="en-US" dirty="0"/>
            <a:t>Requests for additional documentation if necessary</a:t>
          </a:r>
        </a:p>
      </dgm:t>
    </dgm:pt>
    <dgm:pt modelId="{DE830414-8896-47D6-9EE4-A1A67B716863}" type="parTrans" cxnId="{78536C69-2A2F-412E-983B-F3D4CF620FAD}">
      <dgm:prSet/>
      <dgm:spPr/>
      <dgm:t>
        <a:bodyPr/>
        <a:lstStyle/>
        <a:p>
          <a:endParaRPr lang="en-US"/>
        </a:p>
      </dgm:t>
    </dgm:pt>
    <dgm:pt modelId="{C07F7F86-374A-41A4-ABFB-F3F59330E4F0}" type="sibTrans" cxnId="{78536C69-2A2F-412E-983B-F3D4CF620FAD}">
      <dgm:prSet/>
      <dgm:spPr/>
      <dgm:t>
        <a:bodyPr/>
        <a:lstStyle/>
        <a:p>
          <a:endParaRPr lang="en-US"/>
        </a:p>
      </dgm:t>
    </dgm:pt>
    <dgm:pt modelId="{05B46721-7B3C-443E-ACC7-4DBD31260743}">
      <dgm:prSet phldrT="[Text]"/>
      <dgm:spPr/>
      <dgm:t>
        <a:bodyPr/>
        <a:lstStyle/>
        <a:p>
          <a:r>
            <a:rPr lang="en-US" dirty="0"/>
            <a:t>Approved Application</a:t>
          </a:r>
        </a:p>
      </dgm:t>
    </dgm:pt>
    <dgm:pt modelId="{E00C7851-AB35-48EB-9822-DB83708512A8}" type="parTrans" cxnId="{872FFF8D-BA3A-4A6D-BF10-17ECB59847D7}">
      <dgm:prSet/>
      <dgm:spPr/>
      <dgm:t>
        <a:bodyPr/>
        <a:lstStyle/>
        <a:p>
          <a:endParaRPr lang="en-US"/>
        </a:p>
      </dgm:t>
    </dgm:pt>
    <dgm:pt modelId="{569E538A-1758-46D9-B004-F09D4F7AA25F}" type="sibTrans" cxnId="{872FFF8D-BA3A-4A6D-BF10-17ECB59847D7}">
      <dgm:prSet/>
      <dgm:spPr/>
      <dgm:t>
        <a:bodyPr/>
        <a:lstStyle/>
        <a:p>
          <a:endParaRPr lang="en-US"/>
        </a:p>
      </dgm:t>
    </dgm:pt>
    <dgm:pt modelId="{8C260E30-7DE0-432F-A9B5-7DEF0285983E}">
      <dgm:prSet phldrT="[Text]" custT="1"/>
      <dgm:spPr/>
      <dgm:t>
        <a:bodyPr/>
        <a:lstStyle/>
        <a:p>
          <a:r>
            <a:rPr lang="en-US" sz="900" dirty="0"/>
            <a:t>Routed for payment via direct deposit or paper check</a:t>
          </a:r>
        </a:p>
      </dgm:t>
    </dgm:pt>
    <dgm:pt modelId="{2DC47260-4605-49CB-B415-616A57E1F112}" type="parTrans" cxnId="{2E70351E-5D8C-41E9-A4D3-B2F6A15A523C}">
      <dgm:prSet/>
      <dgm:spPr/>
      <dgm:t>
        <a:bodyPr/>
        <a:lstStyle/>
        <a:p>
          <a:endParaRPr lang="en-US"/>
        </a:p>
      </dgm:t>
    </dgm:pt>
    <dgm:pt modelId="{524B7EF3-4608-4541-B18B-7C4846E2C68A}" type="sibTrans" cxnId="{2E70351E-5D8C-41E9-A4D3-B2F6A15A523C}">
      <dgm:prSet/>
      <dgm:spPr/>
      <dgm:t>
        <a:bodyPr/>
        <a:lstStyle/>
        <a:p>
          <a:endParaRPr lang="en-US"/>
        </a:p>
      </dgm:t>
    </dgm:pt>
    <dgm:pt modelId="{2800FFE3-77F0-4E32-93F4-B740A1F4256A}">
      <dgm:prSet phldrT="[Text]" custT="1"/>
      <dgm:spPr/>
      <dgm:t>
        <a:bodyPr/>
        <a:lstStyle/>
        <a:p>
          <a:r>
            <a:rPr lang="en-US" sz="900" dirty="0"/>
            <a:t>Notification of payment with program participation details sent to both landlord and tenant, and utility provider if applicable</a:t>
          </a:r>
        </a:p>
      </dgm:t>
    </dgm:pt>
    <dgm:pt modelId="{AF4D9FB3-4775-42B0-9E0B-DC027DCA808C}" type="parTrans" cxnId="{6F232A1B-84C7-4713-B060-986BBA6E91B5}">
      <dgm:prSet/>
      <dgm:spPr/>
      <dgm:t>
        <a:bodyPr/>
        <a:lstStyle/>
        <a:p>
          <a:endParaRPr lang="en-US"/>
        </a:p>
      </dgm:t>
    </dgm:pt>
    <dgm:pt modelId="{C087883D-DDA3-4C7E-9FC7-410F20BA4A55}" type="sibTrans" cxnId="{6F232A1B-84C7-4713-B060-986BBA6E91B5}">
      <dgm:prSet/>
      <dgm:spPr/>
      <dgm:t>
        <a:bodyPr/>
        <a:lstStyle/>
        <a:p>
          <a:endParaRPr lang="en-US"/>
        </a:p>
      </dgm:t>
    </dgm:pt>
    <dgm:pt modelId="{2187B08E-A896-4B71-A13A-CEFBCDB7E392}">
      <dgm:prSet phldrT="[Text]"/>
      <dgm:spPr/>
      <dgm:t>
        <a:bodyPr/>
        <a:lstStyle/>
        <a:p>
          <a:r>
            <a:rPr lang="en-US" dirty="0"/>
            <a:t>Participating landlords will receive direct payment</a:t>
          </a:r>
        </a:p>
      </dgm:t>
    </dgm:pt>
    <dgm:pt modelId="{797EF54A-FF6B-4B3E-87E6-F6A4F337795B}" type="parTrans" cxnId="{E1960F62-1FBE-44FB-AD69-46C35BD645E9}">
      <dgm:prSet/>
      <dgm:spPr/>
      <dgm:t>
        <a:bodyPr/>
        <a:lstStyle/>
        <a:p>
          <a:endParaRPr lang="en-US"/>
        </a:p>
      </dgm:t>
    </dgm:pt>
    <dgm:pt modelId="{D3421B54-F4A5-4B8F-AF29-7FD16DC9ABF8}" type="sibTrans" cxnId="{E1960F62-1FBE-44FB-AD69-46C35BD645E9}">
      <dgm:prSet/>
      <dgm:spPr/>
      <dgm:t>
        <a:bodyPr/>
        <a:lstStyle/>
        <a:p>
          <a:endParaRPr lang="en-US"/>
        </a:p>
      </dgm:t>
    </dgm:pt>
    <dgm:pt modelId="{241C2729-91C3-4E5D-AB05-2AACB607F372}">
      <dgm:prSet phldrT="[Text]"/>
      <dgm:spPr/>
      <dgm:t>
        <a:bodyPr/>
        <a:lstStyle/>
        <a:p>
          <a:r>
            <a:rPr lang="en-US" dirty="0"/>
            <a:t>Participating utilities will receive direct payment</a:t>
          </a:r>
        </a:p>
      </dgm:t>
    </dgm:pt>
    <dgm:pt modelId="{A1426B7F-F913-4A00-95C0-FF9AB9877189}" type="parTrans" cxnId="{F1AB0F7E-68EF-4448-8089-24D1CD57ED16}">
      <dgm:prSet/>
      <dgm:spPr/>
      <dgm:t>
        <a:bodyPr/>
        <a:lstStyle/>
        <a:p>
          <a:endParaRPr lang="en-US"/>
        </a:p>
      </dgm:t>
    </dgm:pt>
    <dgm:pt modelId="{572F678B-50BE-498A-A37A-A4C9EC67D9C3}" type="sibTrans" cxnId="{F1AB0F7E-68EF-4448-8089-24D1CD57ED16}">
      <dgm:prSet/>
      <dgm:spPr/>
      <dgm:t>
        <a:bodyPr/>
        <a:lstStyle/>
        <a:p>
          <a:endParaRPr lang="en-US"/>
        </a:p>
      </dgm:t>
    </dgm:pt>
    <dgm:pt modelId="{566CBCEE-7E72-46B6-8F05-D28BB35E6BB0}">
      <dgm:prSet phldrT="[Text]"/>
      <dgm:spPr/>
      <dgm:t>
        <a:bodyPr/>
        <a:lstStyle/>
        <a:p>
          <a:r>
            <a:rPr lang="en-US" dirty="0"/>
            <a:t>Case management will make multiple attempts to get applications complete </a:t>
          </a:r>
        </a:p>
      </dgm:t>
    </dgm:pt>
    <dgm:pt modelId="{BC1550BE-D1C0-444D-A672-9FA2F7EF1B80}" type="parTrans" cxnId="{E22898D0-CAA2-4700-8DE7-C22B46FB79A6}">
      <dgm:prSet/>
      <dgm:spPr/>
      <dgm:t>
        <a:bodyPr/>
        <a:lstStyle/>
        <a:p>
          <a:endParaRPr lang="en-US"/>
        </a:p>
      </dgm:t>
    </dgm:pt>
    <dgm:pt modelId="{37831D48-377B-4FA5-BCC6-F30A7684948E}" type="sibTrans" cxnId="{E22898D0-CAA2-4700-8DE7-C22B46FB79A6}">
      <dgm:prSet/>
      <dgm:spPr/>
      <dgm:t>
        <a:bodyPr/>
        <a:lstStyle/>
        <a:p>
          <a:endParaRPr lang="en-US"/>
        </a:p>
      </dgm:t>
    </dgm:pt>
    <dgm:pt modelId="{4B0F0619-FD3A-4807-8BE9-558C37AC45FF}" type="pres">
      <dgm:prSet presAssocID="{37066BBD-CEB8-4366-B8FE-758ACE7A59F6}" presName="rootnode" presStyleCnt="0">
        <dgm:presLayoutVars>
          <dgm:chMax/>
          <dgm:chPref/>
          <dgm:dir/>
          <dgm:animLvl val="lvl"/>
        </dgm:presLayoutVars>
      </dgm:prSet>
      <dgm:spPr/>
    </dgm:pt>
    <dgm:pt modelId="{CE433FDF-208C-4E3E-A2B5-5152904B34E3}" type="pres">
      <dgm:prSet presAssocID="{5ED7C26B-D7EC-4824-ACC5-2206F653C7AD}" presName="composite" presStyleCnt="0"/>
      <dgm:spPr/>
    </dgm:pt>
    <dgm:pt modelId="{E1E9C055-F549-41BC-AC0D-C621C69C74EB}" type="pres">
      <dgm:prSet presAssocID="{5ED7C26B-D7EC-4824-ACC5-2206F653C7AD}" presName="bentUpArrow1" presStyleLbl="alignImgPlace1" presStyleIdx="0" presStyleCnt="3" custLinFactNeighborX="-9814"/>
      <dgm:spPr/>
    </dgm:pt>
    <dgm:pt modelId="{A447FBFB-015B-4CA5-ADAB-8C036ED8E0EE}" type="pres">
      <dgm:prSet presAssocID="{5ED7C26B-D7EC-4824-ACC5-2206F653C7AD}" presName="ParentText" presStyleLbl="node1" presStyleIdx="0" presStyleCnt="4" custLinFactNeighborX="-6637">
        <dgm:presLayoutVars>
          <dgm:chMax val="1"/>
          <dgm:chPref val="1"/>
          <dgm:bulletEnabled val="1"/>
        </dgm:presLayoutVars>
      </dgm:prSet>
      <dgm:spPr/>
    </dgm:pt>
    <dgm:pt modelId="{10B8D386-00EC-4498-9E06-48F6E3CB0929}" type="pres">
      <dgm:prSet presAssocID="{5ED7C26B-D7EC-4824-ACC5-2206F653C7AD}" presName="ChildText" presStyleLbl="revTx" presStyleIdx="0" presStyleCnt="4" custScaleX="520490" custLinFactX="100000" custLinFactNeighborX="109144" custLinFactNeighborY="-1646">
        <dgm:presLayoutVars>
          <dgm:chMax val="0"/>
          <dgm:chPref val="0"/>
          <dgm:bulletEnabled val="1"/>
        </dgm:presLayoutVars>
      </dgm:prSet>
      <dgm:spPr/>
    </dgm:pt>
    <dgm:pt modelId="{97240121-6AF0-4AE5-92D7-26CD7AD7995B}" type="pres">
      <dgm:prSet presAssocID="{19CB74BB-78B4-42F8-865B-8A70B5F78065}" presName="sibTrans" presStyleCnt="0"/>
      <dgm:spPr/>
    </dgm:pt>
    <dgm:pt modelId="{8ECA72EE-62BA-487F-B278-AEB7C3623616}" type="pres">
      <dgm:prSet presAssocID="{1E027588-CF90-46F1-BE5D-CBDA478C1B87}" presName="composite" presStyleCnt="0"/>
      <dgm:spPr/>
    </dgm:pt>
    <dgm:pt modelId="{FFB57F61-94B3-47E0-A1F5-8E6695A7AC18}" type="pres">
      <dgm:prSet presAssocID="{1E027588-CF90-46F1-BE5D-CBDA478C1B87}" presName="bentUpArrow1" presStyleLbl="alignImgPlace1" presStyleIdx="1" presStyleCnt="3" custLinFactX="-98175" custLinFactNeighborX="-100000" custLinFactNeighborY="-3045"/>
      <dgm:spPr/>
    </dgm:pt>
    <dgm:pt modelId="{CF184CA6-575A-40F1-9D16-739E753474B2}" type="pres">
      <dgm:prSet presAssocID="{1E027588-CF90-46F1-BE5D-CBDA478C1B87}" presName="ParentText" presStyleLbl="node1" presStyleIdx="1" presStyleCnt="4" custLinFactX="-34022" custLinFactNeighborX="-100000" custLinFactNeighborY="-2583">
        <dgm:presLayoutVars>
          <dgm:chMax val="1"/>
          <dgm:chPref val="1"/>
          <dgm:bulletEnabled val="1"/>
        </dgm:presLayoutVars>
      </dgm:prSet>
      <dgm:spPr/>
    </dgm:pt>
    <dgm:pt modelId="{44291EDE-C893-4220-A1B9-14F063F9E957}" type="pres">
      <dgm:prSet presAssocID="{1E027588-CF90-46F1-BE5D-CBDA478C1B87}" presName="ChildText" presStyleLbl="revTx" presStyleIdx="1" presStyleCnt="4" custScaleX="667221" custLinFactX="10029" custLinFactNeighborX="100000" custLinFactNeighborY="-6580">
        <dgm:presLayoutVars>
          <dgm:chMax val="0"/>
          <dgm:chPref val="0"/>
          <dgm:bulletEnabled val="1"/>
        </dgm:presLayoutVars>
      </dgm:prSet>
      <dgm:spPr/>
    </dgm:pt>
    <dgm:pt modelId="{FBA1532E-1198-4D5B-86AE-0D7ABA678D7E}" type="pres">
      <dgm:prSet presAssocID="{C41FB8F5-30C3-4DFE-AF87-0EAE0D21A6C6}" presName="sibTrans" presStyleCnt="0"/>
      <dgm:spPr/>
    </dgm:pt>
    <dgm:pt modelId="{87D57987-7BAF-4241-959F-528646B8801A}" type="pres">
      <dgm:prSet presAssocID="{EA72FB07-12C5-49CE-ABF6-6EF191F35054}" presName="composite" presStyleCnt="0"/>
      <dgm:spPr/>
    </dgm:pt>
    <dgm:pt modelId="{B9D0B859-4E58-4CD7-996F-4881CC222BE9}" type="pres">
      <dgm:prSet presAssocID="{EA72FB07-12C5-49CE-ABF6-6EF191F35054}" presName="bentUpArrow1" presStyleLbl="alignImgPlace1" presStyleIdx="2" presStyleCnt="3" custLinFactX="-117846" custLinFactNeighborX="-200000" custLinFactNeighborY="-3222"/>
      <dgm:spPr/>
    </dgm:pt>
    <dgm:pt modelId="{5D6C830B-AE51-4C27-82FA-5FE585611885}" type="pres">
      <dgm:prSet presAssocID="{EA72FB07-12C5-49CE-ABF6-6EF191F35054}" presName="ParentText" presStyleLbl="node1" presStyleIdx="2" presStyleCnt="4" custLinFactX="-100000" custLinFactNeighborX="-111873" custLinFactNeighborY="-2797">
        <dgm:presLayoutVars>
          <dgm:chMax val="1"/>
          <dgm:chPref val="1"/>
          <dgm:bulletEnabled val="1"/>
        </dgm:presLayoutVars>
      </dgm:prSet>
      <dgm:spPr/>
    </dgm:pt>
    <dgm:pt modelId="{5C518769-C031-4E58-A953-C17F99D80031}" type="pres">
      <dgm:prSet presAssocID="{EA72FB07-12C5-49CE-ABF6-6EF191F35054}" presName="ChildText" presStyleLbl="revTx" presStyleIdx="2" presStyleCnt="4" custScaleX="701206" custLinFactNeighborX="23206" custLinFactNeighborY="-1065">
        <dgm:presLayoutVars>
          <dgm:chMax val="0"/>
          <dgm:chPref val="0"/>
          <dgm:bulletEnabled val="1"/>
        </dgm:presLayoutVars>
      </dgm:prSet>
      <dgm:spPr/>
    </dgm:pt>
    <dgm:pt modelId="{DEE5A5D5-7E78-41D0-9017-459BF4FAF326}" type="pres">
      <dgm:prSet presAssocID="{1E7BCEBB-B2FB-45D0-B35A-68EE77B9BE5E}" presName="sibTrans" presStyleCnt="0"/>
      <dgm:spPr/>
    </dgm:pt>
    <dgm:pt modelId="{943218F1-60AE-4C5C-8F82-35029BFF3DDF}" type="pres">
      <dgm:prSet presAssocID="{05B46721-7B3C-443E-ACC7-4DBD31260743}" presName="composite" presStyleCnt="0"/>
      <dgm:spPr/>
    </dgm:pt>
    <dgm:pt modelId="{63882766-0FC7-4BF0-9911-A30BDD70D48E}" type="pres">
      <dgm:prSet presAssocID="{05B46721-7B3C-443E-ACC7-4DBD31260743}" presName="ParentText" presStyleLbl="node1" presStyleIdx="3" presStyleCnt="4" custLinFactX="-90721" custLinFactNeighborX="-100000" custLinFactNeighborY="-1772">
        <dgm:presLayoutVars>
          <dgm:chMax val="1"/>
          <dgm:chPref val="1"/>
          <dgm:bulletEnabled val="1"/>
        </dgm:presLayoutVars>
      </dgm:prSet>
      <dgm:spPr/>
    </dgm:pt>
    <dgm:pt modelId="{3DAAA36F-4B7D-4373-96A0-CE1FFBCAC0A5}" type="pres">
      <dgm:prSet presAssocID="{05B46721-7B3C-443E-ACC7-4DBD31260743}" presName="FinalChildText" presStyleLbl="revTx" presStyleIdx="3" presStyleCnt="4" custScaleX="474579" custLinFactNeighborX="-66661" custLinFactNeighborY="1074">
        <dgm:presLayoutVars>
          <dgm:chMax val="0"/>
          <dgm:chPref val="0"/>
          <dgm:bulletEnabled val="1"/>
        </dgm:presLayoutVars>
      </dgm:prSet>
      <dgm:spPr/>
    </dgm:pt>
  </dgm:ptLst>
  <dgm:cxnLst>
    <dgm:cxn modelId="{6F232A1B-84C7-4713-B060-986BBA6E91B5}" srcId="{05B46721-7B3C-443E-ACC7-4DBD31260743}" destId="{2800FFE3-77F0-4E32-93F4-B740A1F4256A}" srcOrd="1" destOrd="0" parTransId="{AF4D9FB3-4775-42B0-9E0B-DC027DCA808C}" sibTransId="{C087883D-DDA3-4C7E-9FC7-410F20BA4A55}"/>
    <dgm:cxn modelId="{2E70351E-5D8C-41E9-A4D3-B2F6A15A523C}" srcId="{05B46721-7B3C-443E-ACC7-4DBD31260743}" destId="{8C260E30-7DE0-432F-A9B5-7DEF0285983E}" srcOrd="0" destOrd="0" parTransId="{2DC47260-4605-49CB-B415-616A57E1F112}" sibTransId="{524B7EF3-4608-4541-B18B-7C4846E2C68A}"/>
    <dgm:cxn modelId="{99A49321-8E97-4DB5-B504-C5104EDD65EC}" type="presOf" srcId="{2800FFE3-77F0-4E32-93F4-B740A1F4256A}" destId="{3DAAA36F-4B7D-4373-96A0-CE1FFBCAC0A5}" srcOrd="0" destOrd="1" presId="urn:microsoft.com/office/officeart/2005/8/layout/StepDownProcess"/>
    <dgm:cxn modelId="{AA60DC22-FCCA-4E8A-B4E7-CA3D2C747DF9}" type="presOf" srcId="{37066BBD-CEB8-4366-B8FE-758ACE7A59F6}" destId="{4B0F0619-FD3A-4807-8BE9-558C37AC45FF}" srcOrd="0" destOrd="0" presId="urn:microsoft.com/office/officeart/2005/8/layout/StepDownProcess"/>
    <dgm:cxn modelId="{7328B52D-138A-4B16-8F1D-C366D0544EC6}" type="presOf" srcId="{0C4DD0A2-513F-4C53-B0DC-36923DAD0B26}" destId="{5C518769-C031-4E58-A953-C17F99D80031}" srcOrd="0" destOrd="0" presId="urn:microsoft.com/office/officeart/2005/8/layout/StepDownProcess"/>
    <dgm:cxn modelId="{7B875432-A3E0-4817-BC0F-F900E679420A}" type="presOf" srcId="{05B46721-7B3C-443E-ACC7-4DBD31260743}" destId="{63882766-0FC7-4BF0-9911-A30BDD70D48E}" srcOrd="0" destOrd="0" presId="urn:microsoft.com/office/officeart/2005/8/layout/StepDownProcess"/>
    <dgm:cxn modelId="{CD47BB3A-A421-4F9E-A78E-9F12CB0C8B5C}" srcId="{37066BBD-CEB8-4366-B8FE-758ACE7A59F6}" destId="{5ED7C26B-D7EC-4824-ACC5-2206F653C7AD}" srcOrd="0" destOrd="0" parTransId="{B208FA33-1223-4EFD-B024-A400EFF1B3BD}" sibTransId="{19CB74BB-78B4-42F8-865B-8A70B5F78065}"/>
    <dgm:cxn modelId="{D86E4A3B-767F-492C-A9E9-D3FF26E6B740}" type="presOf" srcId="{1E027588-CF90-46F1-BE5D-CBDA478C1B87}" destId="{CF184CA6-575A-40F1-9D16-739E753474B2}" srcOrd="0" destOrd="0" presId="urn:microsoft.com/office/officeart/2005/8/layout/StepDownProcess"/>
    <dgm:cxn modelId="{E1960F62-1FBE-44FB-AD69-46C35BD645E9}" srcId="{1E027588-CF90-46F1-BE5D-CBDA478C1B87}" destId="{2187B08E-A896-4B71-A13A-CEFBCDB7E392}" srcOrd="1" destOrd="0" parTransId="{797EF54A-FF6B-4B3E-87E6-F6A4F337795B}" sibTransId="{D3421B54-F4A5-4B8F-AF29-7FD16DC9ABF8}"/>
    <dgm:cxn modelId="{78536C69-2A2F-412E-983B-F3D4CF620FAD}" srcId="{EA72FB07-12C5-49CE-ABF6-6EF191F35054}" destId="{0C4DD0A2-513F-4C53-B0DC-36923DAD0B26}" srcOrd="0" destOrd="0" parTransId="{DE830414-8896-47D6-9EE4-A1A67B716863}" sibTransId="{C07F7F86-374A-41A4-ABFB-F3F59330E4F0}"/>
    <dgm:cxn modelId="{1C402C54-9B78-4EDE-86B1-AF9FA93358C3}" type="presOf" srcId="{241C2729-91C3-4E5D-AB05-2AACB607F372}" destId="{44291EDE-C893-4220-A1B9-14F063F9E957}" srcOrd="0" destOrd="2" presId="urn:microsoft.com/office/officeart/2005/8/layout/StepDownProcess"/>
    <dgm:cxn modelId="{CC43D556-3E99-4F91-A14B-2618DCF95A87}" srcId="{1E027588-CF90-46F1-BE5D-CBDA478C1B87}" destId="{BB4D7032-AE33-42DA-9F1E-1553BCBB4DDB}" srcOrd="0" destOrd="0" parTransId="{A35EE358-6D53-4D6F-872E-CFBE89BA07AC}" sibTransId="{E1FC7C49-414C-48B7-BB6E-8CB56605FDEA}"/>
    <dgm:cxn modelId="{F1AB0F7E-68EF-4448-8089-24D1CD57ED16}" srcId="{1E027588-CF90-46F1-BE5D-CBDA478C1B87}" destId="{241C2729-91C3-4E5D-AB05-2AACB607F372}" srcOrd="2" destOrd="0" parTransId="{A1426B7F-F913-4A00-95C0-FF9AB9877189}" sibTransId="{572F678B-50BE-498A-A37A-A4C9EC67D9C3}"/>
    <dgm:cxn modelId="{A94CB383-88FA-490E-811F-03ADBFE0B406}" srcId="{37066BBD-CEB8-4366-B8FE-758ACE7A59F6}" destId="{1E027588-CF90-46F1-BE5D-CBDA478C1B87}" srcOrd="1" destOrd="0" parTransId="{014AD5CA-3DD0-497E-A8BD-5BCAC8A47629}" sibTransId="{C41FB8F5-30C3-4DFE-AF87-0EAE0D21A6C6}"/>
    <dgm:cxn modelId="{872FFF8D-BA3A-4A6D-BF10-17ECB59847D7}" srcId="{37066BBD-CEB8-4366-B8FE-758ACE7A59F6}" destId="{05B46721-7B3C-443E-ACC7-4DBD31260743}" srcOrd="3" destOrd="0" parTransId="{E00C7851-AB35-48EB-9822-DB83708512A8}" sibTransId="{569E538A-1758-46D9-B004-F09D4F7AA25F}"/>
    <dgm:cxn modelId="{E411718E-565C-4835-B147-6E793E8EE276}" type="presOf" srcId="{5ED7C26B-D7EC-4824-ACC5-2206F653C7AD}" destId="{A447FBFB-015B-4CA5-ADAB-8C036ED8E0EE}" srcOrd="0" destOrd="0" presId="urn:microsoft.com/office/officeart/2005/8/layout/StepDownProcess"/>
    <dgm:cxn modelId="{0F4E6390-2434-4B06-9E35-E9B372335B51}" srcId="{37066BBD-CEB8-4366-B8FE-758ACE7A59F6}" destId="{EA72FB07-12C5-49CE-ABF6-6EF191F35054}" srcOrd="2" destOrd="0" parTransId="{D5DE9FF1-FDE2-4612-87FE-96B0EA681551}" sibTransId="{1E7BCEBB-B2FB-45D0-B35A-68EE77B9BE5E}"/>
    <dgm:cxn modelId="{162E6793-096F-485C-B8C9-833C5BD25FFB}" srcId="{5ED7C26B-D7EC-4824-ACC5-2206F653C7AD}" destId="{DC0DB71D-1B62-46C6-8567-27BCE46737C3}" srcOrd="0" destOrd="0" parTransId="{54B6DC1F-27EB-4A90-98FD-21306DBC683B}" sibTransId="{960119C5-7EF8-4C09-A614-8E174D29F92E}"/>
    <dgm:cxn modelId="{471A59A4-5DEE-45DB-8C8B-49F2B2FAD805}" type="presOf" srcId="{8C260E30-7DE0-432F-A9B5-7DEF0285983E}" destId="{3DAAA36F-4B7D-4373-96A0-CE1FFBCAC0A5}" srcOrd="0" destOrd="0" presId="urn:microsoft.com/office/officeart/2005/8/layout/StepDownProcess"/>
    <dgm:cxn modelId="{929160B5-2048-4E56-8FA4-68922ECB2778}" type="presOf" srcId="{DC0DB71D-1B62-46C6-8567-27BCE46737C3}" destId="{10B8D386-00EC-4498-9E06-48F6E3CB0929}" srcOrd="0" destOrd="0" presId="urn:microsoft.com/office/officeart/2005/8/layout/StepDownProcess"/>
    <dgm:cxn modelId="{AA21ADB7-C293-4D28-BB03-5FB0ABA31974}" type="presOf" srcId="{EA72FB07-12C5-49CE-ABF6-6EF191F35054}" destId="{5D6C830B-AE51-4C27-82FA-5FE585611885}" srcOrd="0" destOrd="0" presId="urn:microsoft.com/office/officeart/2005/8/layout/StepDownProcess"/>
    <dgm:cxn modelId="{C87322BD-5099-4AFA-BA17-0C58D89656EA}" type="presOf" srcId="{2187B08E-A896-4B71-A13A-CEFBCDB7E392}" destId="{44291EDE-C893-4220-A1B9-14F063F9E957}" srcOrd="0" destOrd="1" presId="urn:microsoft.com/office/officeart/2005/8/layout/StepDownProcess"/>
    <dgm:cxn modelId="{49E1CEC3-5258-4808-B6C7-9FFEFAAD2FF6}" type="presOf" srcId="{BB4D7032-AE33-42DA-9F1E-1553BCBB4DDB}" destId="{44291EDE-C893-4220-A1B9-14F063F9E957}" srcOrd="0" destOrd="0" presId="urn:microsoft.com/office/officeart/2005/8/layout/StepDownProcess"/>
    <dgm:cxn modelId="{5ADB7BC4-EA0A-4937-806B-C4ADFC42E1D9}" type="presOf" srcId="{566CBCEE-7E72-46B6-8F05-D28BB35E6BB0}" destId="{5C518769-C031-4E58-A953-C17F99D80031}" srcOrd="0" destOrd="1" presId="urn:microsoft.com/office/officeart/2005/8/layout/StepDownProcess"/>
    <dgm:cxn modelId="{E22898D0-CAA2-4700-8DE7-C22B46FB79A6}" srcId="{EA72FB07-12C5-49CE-ABF6-6EF191F35054}" destId="{566CBCEE-7E72-46B6-8F05-D28BB35E6BB0}" srcOrd="1" destOrd="0" parTransId="{BC1550BE-D1C0-444D-A672-9FA2F7EF1B80}" sibTransId="{37831D48-377B-4FA5-BCC6-F30A7684948E}"/>
    <dgm:cxn modelId="{4C3DF7A2-758B-4CFC-8660-4BFCE02CDA61}" type="presParOf" srcId="{4B0F0619-FD3A-4807-8BE9-558C37AC45FF}" destId="{CE433FDF-208C-4E3E-A2B5-5152904B34E3}" srcOrd="0" destOrd="0" presId="urn:microsoft.com/office/officeart/2005/8/layout/StepDownProcess"/>
    <dgm:cxn modelId="{B6D30BA0-C40E-4D21-A62C-046243CB4AC2}" type="presParOf" srcId="{CE433FDF-208C-4E3E-A2B5-5152904B34E3}" destId="{E1E9C055-F549-41BC-AC0D-C621C69C74EB}" srcOrd="0" destOrd="0" presId="urn:microsoft.com/office/officeart/2005/8/layout/StepDownProcess"/>
    <dgm:cxn modelId="{3210FB65-9B50-4BDE-9B20-A7E2C10F0344}" type="presParOf" srcId="{CE433FDF-208C-4E3E-A2B5-5152904B34E3}" destId="{A447FBFB-015B-4CA5-ADAB-8C036ED8E0EE}" srcOrd="1" destOrd="0" presId="urn:microsoft.com/office/officeart/2005/8/layout/StepDownProcess"/>
    <dgm:cxn modelId="{1A79B9FA-A1AA-4418-BDA8-E43734322145}" type="presParOf" srcId="{CE433FDF-208C-4E3E-A2B5-5152904B34E3}" destId="{10B8D386-00EC-4498-9E06-48F6E3CB0929}" srcOrd="2" destOrd="0" presId="urn:microsoft.com/office/officeart/2005/8/layout/StepDownProcess"/>
    <dgm:cxn modelId="{1373C58A-FF3F-488D-B325-2A9F569CD43E}" type="presParOf" srcId="{4B0F0619-FD3A-4807-8BE9-558C37AC45FF}" destId="{97240121-6AF0-4AE5-92D7-26CD7AD7995B}" srcOrd="1" destOrd="0" presId="urn:microsoft.com/office/officeart/2005/8/layout/StepDownProcess"/>
    <dgm:cxn modelId="{799DDBA9-4FA8-402A-96AB-3E8674114E24}" type="presParOf" srcId="{4B0F0619-FD3A-4807-8BE9-558C37AC45FF}" destId="{8ECA72EE-62BA-487F-B278-AEB7C3623616}" srcOrd="2" destOrd="0" presId="urn:microsoft.com/office/officeart/2005/8/layout/StepDownProcess"/>
    <dgm:cxn modelId="{6AEE3451-F436-42B0-ACAF-7311D6DCC73E}" type="presParOf" srcId="{8ECA72EE-62BA-487F-B278-AEB7C3623616}" destId="{FFB57F61-94B3-47E0-A1F5-8E6695A7AC18}" srcOrd="0" destOrd="0" presId="urn:microsoft.com/office/officeart/2005/8/layout/StepDownProcess"/>
    <dgm:cxn modelId="{8B610B11-6425-4AF0-9C06-4958146C4B79}" type="presParOf" srcId="{8ECA72EE-62BA-487F-B278-AEB7C3623616}" destId="{CF184CA6-575A-40F1-9D16-739E753474B2}" srcOrd="1" destOrd="0" presId="urn:microsoft.com/office/officeart/2005/8/layout/StepDownProcess"/>
    <dgm:cxn modelId="{4E9D125B-BF31-45D6-9207-A53FBD27275E}" type="presParOf" srcId="{8ECA72EE-62BA-487F-B278-AEB7C3623616}" destId="{44291EDE-C893-4220-A1B9-14F063F9E957}" srcOrd="2" destOrd="0" presId="urn:microsoft.com/office/officeart/2005/8/layout/StepDownProcess"/>
    <dgm:cxn modelId="{20BE22F5-0C97-4BE1-8A52-69AE8294A708}" type="presParOf" srcId="{4B0F0619-FD3A-4807-8BE9-558C37AC45FF}" destId="{FBA1532E-1198-4D5B-86AE-0D7ABA678D7E}" srcOrd="3" destOrd="0" presId="urn:microsoft.com/office/officeart/2005/8/layout/StepDownProcess"/>
    <dgm:cxn modelId="{9FAA95ED-473C-4923-BFF9-E3B928C9AF9B}" type="presParOf" srcId="{4B0F0619-FD3A-4807-8BE9-558C37AC45FF}" destId="{87D57987-7BAF-4241-959F-528646B8801A}" srcOrd="4" destOrd="0" presId="urn:microsoft.com/office/officeart/2005/8/layout/StepDownProcess"/>
    <dgm:cxn modelId="{3B80AC0B-3B67-46D5-99B9-3DDF335A310F}" type="presParOf" srcId="{87D57987-7BAF-4241-959F-528646B8801A}" destId="{B9D0B859-4E58-4CD7-996F-4881CC222BE9}" srcOrd="0" destOrd="0" presId="urn:microsoft.com/office/officeart/2005/8/layout/StepDownProcess"/>
    <dgm:cxn modelId="{E526A084-D4EE-406F-B5C1-372DC21499D3}" type="presParOf" srcId="{87D57987-7BAF-4241-959F-528646B8801A}" destId="{5D6C830B-AE51-4C27-82FA-5FE585611885}" srcOrd="1" destOrd="0" presId="urn:microsoft.com/office/officeart/2005/8/layout/StepDownProcess"/>
    <dgm:cxn modelId="{D8E1B334-4CFC-4C55-897B-E0105B59771E}" type="presParOf" srcId="{87D57987-7BAF-4241-959F-528646B8801A}" destId="{5C518769-C031-4E58-A953-C17F99D80031}" srcOrd="2" destOrd="0" presId="urn:microsoft.com/office/officeart/2005/8/layout/StepDownProcess"/>
    <dgm:cxn modelId="{8CB42422-75F9-4B47-926A-7F66DBA73127}" type="presParOf" srcId="{4B0F0619-FD3A-4807-8BE9-558C37AC45FF}" destId="{DEE5A5D5-7E78-41D0-9017-459BF4FAF326}" srcOrd="5" destOrd="0" presId="urn:microsoft.com/office/officeart/2005/8/layout/StepDownProcess"/>
    <dgm:cxn modelId="{11FAC30B-2D9C-4AA6-B6EA-BAECDA8B1DDF}" type="presParOf" srcId="{4B0F0619-FD3A-4807-8BE9-558C37AC45FF}" destId="{943218F1-60AE-4C5C-8F82-35029BFF3DDF}" srcOrd="6" destOrd="0" presId="urn:microsoft.com/office/officeart/2005/8/layout/StepDownProcess"/>
    <dgm:cxn modelId="{D862169A-6381-4CA6-9E3E-3CF752139587}" type="presParOf" srcId="{943218F1-60AE-4C5C-8F82-35029BFF3DDF}" destId="{63882766-0FC7-4BF0-9911-A30BDD70D48E}" srcOrd="0" destOrd="0" presId="urn:microsoft.com/office/officeart/2005/8/layout/StepDownProcess"/>
    <dgm:cxn modelId="{414750EB-735A-44D8-B97C-301573B1466E}" type="presParOf" srcId="{943218F1-60AE-4C5C-8F82-35029BFF3DDF}" destId="{3DAAA36F-4B7D-4373-96A0-CE1FFBCAC0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9C055-F549-41BC-AC0D-C621C69C74EB}">
      <dsp:nvSpPr>
        <dsp:cNvPr id="0" name=""/>
        <dsp:cNvSpPr/>
      </dsp:nvSpPr>
      <dsp:spPr>
        <a:xfrm rot="5400000">
          <a:off x="627907" y="1034512"/>
          <a:ext cx="596787" cy="6794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7FBFB-015B-4CA5-ADAB-8C036ED8E0EE}">
      <dsp:nvSpPr>
        <dsp:cNvPr id="0" name=""/>
        <dsp:cNvSpPr/>
      </dsp:nvSpPr>
      <dsp:spPr>
        <a:xfrm>
          <a:off x="469795" y="372961"/>
          <a:ext cx="1004639" cy="7032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Tenant Application</a:t>
          </a:r>
        </a:p>
      </dsp:txBody>
      <dsp:txXfrm>
        <a:off x="504129" y="407295"/>
        <a:ext cx="935971" cy="634547"/>
      </dsp:txXfrm>
    </dsp:sp>
    <dsp:sp modelId="{10B8D386-00EC-4498-9E06-48F6E3CB0929}">
      <dsp:nvSpPr>
        <dsp:cNvPr id="0" name=""/>
        <dsp:cNvSpPr/>
      </dsp:nvSpPr>
      <dsp:spPr>
        <a:xfrm>
          <a:off x="1533068" y="430673"/>
          <a:ext cx="3803111" cy="56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Complete applications routed to Landlord for key data confirmation</a:t>
          </a:r>
        </a:p>
      </dsp:txBody>
      <dsp:txXfrm>
        <a:off x="1533068" y="430673"/>
        <a:ext cx="3803111" cy="568369"/>
      </dsp:txXfrm>
    </dsp:sp>
    <dsp:sp modelId="{FFB57F61-94B3-47E0-A1F5-8E6695A7AC18}">
      <dsp:nvSpPr>
        <dsp:cNvPr id="0" name=""/>
        <dsp:cNvSpPr/>
      </dsp:nvSpPr>
      <dsp:spPr>
        <a:xfrm rot="5400000">
          <a:off x="1709701" y="1806282"/>
          <a:ext cx="596787" cy="6794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84CA6-575A-40F1-9D16-739E753474B2}">
      <dsp:nvSpPr>
        <dsp:cNvPr id="0" name=""/>
        <dsp:cNvSpPr/>
      </dsp:nvSpPr>
      <dsp:spPr>
        <a:xfrm>
          <a:off x="1551595" y="1144739"/>
          <a:ext cx="1004639" cy="7032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Landlord and Utility Verification</a:t>
          </a:r>
        </a:p>
      </dsp:txBody>
      <dsp:txXfrm>
        <a:off x="1585929" y="1179073"/>
        <a:ext cx="935971" cy="634547"/>
      </dsp:txXfrm>
    </dsp:sp>
    <dsp:sp modelId="{44291EDE-C893-4220-A1B9-14F063F9E957}">
      <dsp:nvSpPr>
        <dsp:cNvPr id="0" name=""/>
        <dsp:cNvSpPr/>
      </dsp:nvSpPr>
      <dsp:spPr>
        <a:xfrm>
          <a:off x="2634349" y="1192572"/>
          <a:ext cx="4875243" cy="56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Option for tenants whose landlords elect to not participate – tenant receives payment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Participating landlords will receive direct payment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Participating utilities will receive direct payment</a:t>
          </a:r>
        </a:p>
      </dsp:txBody>
      <dsp:txXfrm>
        <a:off x="2634349" y="1192572"/>
        <a:ext cx="4875243" cy="568369"/>
      </dsp:txXfrm>
    </dsp:sp>
    <dsp:sp modelId="{B9D0B859-4E58-4CD7-996F-4881CC222BE9}">
      <dsp:nvSpPr>
        <dsp:cNvPr id="0" name=""/>
        <dsp:cNvSpPr/>
      </dsp:nvSpPr>
      <dsp:spPr>
        <a:xfrm rot="5400000">
          <a:off x="2846284" y="2595169"/>
          <a:ext cx="596787" cy="6794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C830B-AE51-4C27-82FA-5FE585611885}">
      <dsp:nvSpPr>
        <dsp:cNvPr id="0" name=""/>
        <dsp:cNvSpPr/>
      </dsp:nvSpPr>
      <dsp:spPr>
        <a:xfrm>
          <a:off x="2719127" y="1933177"/>
          <a:ext cx="1004639" cy="7032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Application Review</a:t>
          </a:r>
        </a:p>
      </dsp:txBody>
      <dsp:txXfrm>
        <a:off x="2753461" y="1967511"/>
        <a:ext cx="935971" cy="634547"/>
      </dsp:txXfrm>
    </dsp:sp>
    <dsp:sp modelId="{5C518769-C031-4E58-A953-C17F99D80031}">
      <dsp:nvSpPr>
        <dsp:cNvPr id="0" name=""/>
        <dsp:cNvSpPr/>
      </dsp:nvSpPr>
      <dsp:spPr>
        <a:xfrm>
          <a:off x="3825444" y="2013860"/>
          <a:ext cx="5123565" cy="56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Requests for additional documentation if necessary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Case management will make multiple attempts to get applications complete </a:t>
          </a:r>
        </a:p>
      </dsp:txBody>
      <dsp:txXfrm>
        <a:off x="3825444" y="2013860"/>
        <a:ext cx="5123565" cy="568369"/>
      </dsp:txXfrm>
    </dsp:sp>
    <dsp:sp modelId="{63882766-0FC7-4BF0-9911-A30BDD70D48E}">
      <dsp:nvSpPr>
        <dsp:cNvPr id="0" name=""/>
        <dsp:cNvSpPr/>
      </dsp:nvSpPr>
      <dsp:spPr>
        <a:xfrm>
          <a:off x="3929164" y="2730327"/>
          <a:ext cx="1004639" cy="7032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Approved Application</a:t>
          </a:r>
        </a:p>
      </dsp:txBody>
      <dsp:txXfrm>
        <a:off x="3963498" y="2764661"/>
        <a:ext cx="935971" cy="634547"/>
      </dsp:txXfrm>
    </dsp:sp>
    <dsp:sp modelId="{3DAAA36F-4B7D-4373-96A0-CE1FFBCAC0A5}">
      <dsp:nvSpPr>
        <dsp:cNvPr id="0" name=""/>
        <dsp:cNvSpPr/>
      </dsp:nvSpPr>
      <dsp:spPr>
        <a:xfrm>
          <a:off x="4994299" y="2815960"/>
          <a:ext cx="3467649" cy="568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Routed for payment via direct deposit or paper check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Notification of payment with program participation details sent to both landlord and tenant, and utility provider if applicable</a:t>
          </a:r>
        </a:p>
      </dsp:txBody>
      <dsp:txXfrm>
        <a:off x="4994299" y="2815960"/>
        <a:ext cx="3467649" cy="568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2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3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3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California Alternate Rates for Energy (CARE)"/>
              </a:rPr>
              <a:t>California Alternate Rates for Energy (CARE)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- Provides a 30-35%</a:t>
            </a:r>
            <a:r>
              <a:rPr lang="en-US" sz="1100" b="1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discount on your electric bill and 20% on your gas bill.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Family Electric Rate Assistance Program"/>
              </a:rPr>
              <a:t>The Family Electric Rate Assistance Program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(FERA) - Bills some of your electricity usage at a lower rate.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Energy Savings Assistance Program"/>
              </a:rPr>
              <a:t>Energy Savings Assistance Program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- Provides no-cost weatherization services.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Discounts, Payment Plans, and Assistance Paying Your Bill"/>
              </a:rPr>
              <a:t>Discounts, Payment Plans, and Assistance Paying Your Bill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- Some utilities offer payment assistance programs for their customers.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Medical Baseline"/>
              </a:rPr>
              <a:t>Medical Baseline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- Extra allowances of energy are billed at the lowest rate for customers who rely on medical-related equipment.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Federal Low-Income Programs"/>
              </a:rPr>
              <a:t>Federal Low-Income Programs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- Administered by the Department of Community Services and Development (CSD).</a:t>
            </a:r>
          </a:p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27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2975" y="1552297"/>
            <a:ext cx="6278100" cy="157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18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8250" y="618325"/>
            <a:ext cx="1967501" cy="5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577" y="4110963"/>
            <a:ext cx="562846" cy="56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19998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photo">
  <p:cSld name="ONE_COLUMN_TEX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1700" y="337425"/>
            <a:ext cx="3907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11700" y="1171425"/>
            <a:ext cx="390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9091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9091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4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  <p:sldLayoutId id="2147483658" r:id="rId6"/>
    <p:sldLayoutId id="2147483659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61308" y="2026859"/>
            <a:ext cx="7731982" cy="1769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/>
              <a:t>CA COVID-19 Rent Relief Program</a:t>
            </a:r>
            <a:br>
              <a:rPr lang="en-US" sz="3600" dirty="0"/>
            </a:br>
            <a:r>
              <a:rPr lang="en-US" sz="3600" dirty="0"/>
              <a:t>Utility Provider Listening Session</a:t>
            </a:r>
          </a:p>
          <a:p>
            <a:pPr algn="l"/>
            <a:endParaRPr lang="en-US" sz="3600" dirty="0">
              <a:latin typeface="Poppins SemiBold"/>
              <a:ea typeface="Poppins SemiBold"/>
              <a:cs typeface="Poppins SemiBold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311700" y="3318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March 11,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82D966-CDCA-4134-85F6-4FC7DED1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Program Operations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F47FD-9156-486F-A3EF-2F3CEED66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E3C09-3877-486C-8C4E-F9086B11A9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71575"/>
            <a:ext cx="3908425" cy="3179763"/>
          </a:xfrm>
        </p:spPr>
        <p:txBody>
          <a:bodyPr/>
          <a:lstStyle/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9394-2D43-4EC1-B20D-0FF9822A08DE}"/>
              </a:ext>
            </a:extLst>
          </p:cNvPr>
          <p:cNvSpPr txBox="1"/>
          <p:nvPr/>
        </p:nvSpPr>
        <p:spPr>
          <a:xfrm>
            <a:off x="311700" y="595079"/>
            <a:ext cx="8240627" cy="394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Centralized online portal with options for tenants and landlords to apply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Multiple languages, accessibility assistance, live-person tutorials, and in-person support through the partner network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Case management for applications that need assistance to reach completion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Transparent eligibility screening with additional resources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Portal routes applicants to appropriate jurisdictions for Options B and C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Portal provides guidance to help applicants prepare necessary documents</a:t>
            </a: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Application designed to collect the minimum information necessary to meet state and federal standards while also addressing de-duplication and fraud prevention</a:t>
            </a: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Application facilitates landlord engagement in tenant submitted applications</a:t>
            </a: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Application allows multiple options for utility assistance</a:t>
            </a: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Utility assistance requests must be verified with the Utility provider and are paid directly to the provider. </a:t>
            </a:r>
          </a:p>
        </p:txBody>
      </p:sp>
    </p:spTree>
    <p:extLst>
      <p:ext uri="{BB962C8B-B14F-4D97-AF65-F5344CB8AC3E}">
        <p14:creationId xmlns:p14="http://schemas.microsoft.com/office/powerpoint/2010/main" val="42043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9D5A-EC1C-4D0E-9106-3DF47453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Assistance Application Water and Gas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05E43-6DB1-4113-AA80-99E383375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11</a:t>
            </a:fld>
            <a:endParaRPr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3AA4C7-A225-4579-9531-D0F1CCA9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19"/>
          <a:stretch/>
        </p:blipFill>
        <p:spPr>
          <a:xfrm>
            <a:off x="641214" y="865414"/>
            <a:ext cx="7879386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4900-6C5D-4E10-B9C8-0087C0FE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Assistance Application Electricity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743DF-EC81-476E-B853-CE633C3C00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12</a:t>
            </a:fld>
            <a:endParaRPr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8685CA-62A0-4F4E-AEAF-5F3C4557C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76"/>
          <a:stretch/>
        </p:blipFill>
        <p:spPr>
          <a:xfrm>
            <a:off x="499477" y="762222"/>
            <a:ext cx="8050074" cy="38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03EF-9413-43DC-A171-81C7B298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41270-4BCD-41A8-BFE4-C9B6EC0B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13</a:t>
            </a:fld>
            <a:endParaRPr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405DB6-76C8-4572-AA04-5E7A2C901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376312"/>
              </p:ext>
            </p:extLst>
          </p:nvPr>
        </p:nvGraphicFramePr>
        <p:xfrm>
          <a:off x="67234" y="712693"/>
          <a:ext cx="8953923" cy="381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23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469A6-9F62-40A6-87F7-00E8954F4E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E6394-CFDD-41DC-B142-B42D5765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Utility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D39B4-20FA-4DCD-91CC-6F0E13DD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909125"/>
            <a:ext cx="8334279" cy="3416400"/>
          </a:xfrm>
        </p:spPr>
        <p:txBody>
          <a:bodyPr/>
          <a:lstStyle/>
          <a:p>
            <a:r>
              <a:rPr lang="en-US" dirty="0"/>
              <a:t>Help get the word out to potential applicants</a:t>
            </a:r>
          </a:p>
          <a:p>
            <a:pPr lvl="1"/>
            <a:r>
              <a:rPr lang="en-US" dirty="0"/>
              <a:t>Inserts, emails, customer communications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Encourage enrollment in low-income support programs</a:t>
            </a:r>
          </a:p>
          <a:p>
            <a:pPr lvl="1"/>
            <a:r>
              <a:rPr lang="en-US" dirty="0"/>
              <a:t>CARE, FERA, ESA,  </a:t>
            </a:r>
            <a:r>
              <a:rPr lang="en-US" dirty="0">
                <a:hlinkClick r:id="rId3"/>
              </a:rPr>
              <a:t>https://www.cpuc.ca.gov/iqap/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Establish protocols for inquiries from Rent Relief Program Case Managers looking to validate applicant information</a:t>
            </a:r>
          </a:p>
          <a:p>
            <a:endParaRPr lang="en-US" dirty="0"/>
          </a:p>
          <a:p>
            <a:r>
              <a:rPr lang="en-US" dirty="0"/>
              <a:t>Continue to engage with HCD and local partners to help identify gaps and bottlenecks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336543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C641F-2868-42A2-92AF-E0A22BF62089}"/>
              </a:ext>
            </a:extLst>
          </p:cNvPr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A9A7F-0D25-4195-881A-C1FE47190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15</a:t>
            </a:fld>
            <a:endParaRPr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2826A6D-6E01-4D1F-8355-32A0C148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34261"/>
            <a:ext cx="4419600" cy="3392766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B61B3EDE-7541-422A-8641-FE485763F7D4}"/>
              </a:ext>
            </a:extLst>
          </p:cNvPr>
          <p:cNvSpPr txBox="1">
            <a:spLocks/>
          </p:cNvSpPr>
          <p:nvPr/>
        </p:nvSpPr>
        <p:spPr>
          <a:xfrm>
            <a:off x="234458" y="3795998"/>
            <a:ext cx="4488065" cy="6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1400"/>
              <a:t>Landlord / Tenant / SB 91 Information</a:t>
            </a:r>
          </a:p>
          <a:p>
            <a:r>
              <a:rPr lang="en-US" sz="1400">
                <a:hlinkClick r:id="rId3"/>
              </a:rPr>
              <a:t>Housingiskey.com</a:t>
            </a:r>
            <a:r>
              <a:rPr lang="en-US" sz="1400"/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1DFD1-1295-4C52-AA5E-23C37C948C0D}"/>
              </a:ext>
            </a:extLst>
          </p:cNvPr>
          <p:cNvSpPr txBox="1"/>
          <p:nvPr/>
        </p:nvSpPr>
        <p:spPr>
          <a:xfrm>
            <a:off x="254000" y="24162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Poppins"/>
              </a:rPr>
              <a:t>Questions / Comments?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44251E1-CDB5-4B62-A39A-A3A876A71414}"/>
              </a:ext>
            </a:extLst>
          </p:cNvPr>
          <p:cNvSpPr txBox="1">
            <a:spLocks/>
          </p:cNvSpPr>
          <p:nvPr/>
        </p:nvSpPr>
        <p:spPr>
          <a:xfrm>
            <a:off x="219693" y="3084319"/>
            <a:ext cx="4488065" cy="79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1400" dirty="0"/>
              <a:t>Questions </a:t>
            </a:r>
          </a:p>
          <a:p>
            <a:r>
              <a:rPr lang="en-US" sz="1400" u="sng" dirty="0">
                <a:solidFill>
                  <a:srgbClr val="1874FF"/>
                </a:solidFill>
              </a:rPr>
              <a:t>ERAP@hcd.ca.gov</a:t>
            </a:r>
            <a:r>
              <a:rPr lang="en-US" sz="1400" dirty="0">
                <a:solidFill>
                  <a:srgbClr val="1874FF"/>
                </a:solidFill>
                <a:latin typeface="Segoe UI"/>
                <a:cs typeface="Segoe UI"/>
              </a:rPr>
              <a:t> </a:t>
            </a:r>
            <a:endParaRPr lang="en-US" dirty="0">
              <a:solidFill>
                <a:srgbClr val="1874F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1124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22-8D9D-41B8-AE27-A18BFBAC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Legislative Background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99F7A-A57E-457D-9D66-550DE975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40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69A62-A0D8-40B8-9374-FBB354FA3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9CA27-6F15-499F-A168-B3D7E747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23786"/>
            <a:ext cx="8520600" cy="572700"/>
          </a:xfrm>
        </p:spPr>
        <p:txBody>
          <a:bodyPr/>
          <a:lstStyle/>
          <a:p>
            <a:pPr algn="ctr"/>
            <a:r>
              <a:rPr lang="en-US"/>
              <a:t>Implementation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F51E2-4627-4D17-919A-F810DF7C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163649"/>
            <a:ext cx="2638890" cy="3059559"/>
          </a:xfrm>
          <a:solidFill>
            <a:srgbClr val="C6EDEF"/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b="1" dirty="0"/>
              <a:t>OPTION A </a:t>
            </a:r>
          </a:p>
          <a:p>
            <a:pPr marL="139700" indent="0" algn="ctr">
              <a:buNone/>
            </a:pPr>
            <a:r>
              <a:rPr lang="en-US" b="1" dirty="0"/>
              <a:t>State-Administered Program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dirty="0"/>
          </a:p>
          <a:p>
            <a:pPr marL="1397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/>
              <a:t>Jurisdictions that did not receive a federal allocation will have their funds administered by the state program.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/>
              <a:t>Jurisdiction that did receive a federal allocation may opt into the state-run program.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C977C3-A92B-F444-A1D8-315DDC1829E9}"/>
              </a:ext>
            </a:extLst>
          </p:cNvPr>
          <p:cNvSpPr txBox="1">
            <a:spLocks/>
          </p:cNvSpPr>
          <p:nvPr/>
        </p:nvSpPr>
        <p:spPr>
          <a:xfrm>
            <a:off x="3200400" y="1163649"/>
            <a:ext cx="2732567" cy="3059559"/>
          </a:xfrm>
          <a:prstGeom prst="rect">
            <a:avLst/>
          </a:prstGeom>
          <a:solidFill>
            <a:srgbClr val="FFF391">
              <a:alpha val="6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ctr">
              <a:buFont typeface="Poppins"/>
              <a:buNone/>
            </a:pPr>
            <a:r>
              <a:rPr lang="en-US" b="1" dirty="0"/>
              <a:t>OPTION B </a:t>
            </a:r>
          </a:p>
          <a:p>
            <a:pPr marL="139700" indent="0" algn="ctr">
              <a:lnSpc>
                <a:spcPct val="100000"/>
              </a:lnSpc>
              <a:buFont typeface="Poppins"/>
              <a:buNone/>
            </a:pPr>
            <a:r>
              <a:rPr lang="en-US" b="1" dirty="0"/>
              <a:t>Locally Administered Program</a:t>
            </a:r>
          </a:p>
          <a:p>
            <a:pPr marL="139700" indent="0">
              <a:lnSpc>
                <a:spcPct val="100000"/>
              </a:lnSpc>
              <a:buFont typeface="Poppins"/>
              <a:buNone/>
            </a:pPr>
            <a:endParaRPr lang="en-US" dirty="0"/>
          </a:p>
          <a:p>
            <a:pPr marL="139700" indent="0">
              <a:lnSpc>
                <a:spcPct val="100000"/>
              </a:lnSpc>
              <a:buFont typeface="Poppins"/>
              <a:buNone/>
            </a:pPr>
            <a:r>
              <a:rPr lang="en-US" dirty="0"/>
              <a:t>Jurisdictions that received a direct federal allocation agree to follow the SB 91 state program parameters and administer their state reservation as a block grant.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7BAE42-2019-B04A-82AB-EED7C414B486}"/>
              </a:ext>
            </a:extLst>
          </p:cNvPr>
          <p:cNvSpPr txBox="1">
            <a:spLocks/>
          </p:cNvSpPr>
          <p:nvPr/>
        </p:nvSpPr>
        <p:spPr>
          <a:xfrm>
            <a:off x="6193409" y="1163649"/>
            <a:ext cx="2638890" cy="3059559"/>
          </a:xfrm>
          <a:prstGeom prst="rect">
            <a:avLst/>
          </a:prstGeom>
          <a:solidFill>
            <a:srgbClr val="F0B7EE">
              <a:alpha val="6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ctr">
              <a:buFont typeface="Poppins"/>
              <a:buNone/>
            </a:pPr>
            <a:r>
              <a:rPr lang="en-US" b="1"/>
              <a:t>OPTION C </a:t>
            </a:r>
          </a:p>
          <a:p>
            <a:pPr marL="139700" indent="0" algn="ctr">
              <a:lnSpc>
                <a:spcPct val="100000"/>
              </a:lnSpc>
              <a:buFont typeface="Poppins"/>
              <a:buNone/>
            </a:pPr>
            <a:r>
              <a:rPr lang="en-US" b="1"/>
              <a:t>Dual Program</a:t>
            </a:r>
          </a:p>
          <a:p>
            <a:pPr marL="139700" indent="0">
              <a:lnSpc>
                <a:spcPct val="100000"/>
              </a:lnSpc>
              <a:buFont typeface="Poppins"/>
              <a:buNone/>
            </a:pPr>
            <a:endParaRPr lang="en-US"/>
          </a:p>
          <a:p>
            <a:pPr marL="139700" indent="0">
              <a:lnSpc>
                <a:spcPct val="100000"/>
              </a:lnSpc>
              <a:buFont typeface="Poppins"/>
              <a:buNone/>
            </a:pPr>
            <a:r>
              <a:rPr lang="en-US"/>
              <a:t>Jurisdictions with direct federal allocation opt not to follow SB 91 program parameters.</a:t>
            </a:r>
          </a:p>
          <a:p>
            <a:pPr marL="139700" indent="0">
              <a:lnSpc>
                <a:spcPct val="100000"/>
              </a:lnSpc>
              <a:buFont typeface="Poppins"/>
              <a:buNone/>
            </a:pPr>
            <a:endParaRPr lang="en-US"/>
          </a:p>
          <a:p>
            <a:pPr marL="139700" indent="0">
              <a:lnSpc>
                <a:spcPct val="100000"/>
              </a:lnSpc>
              <a:buFont typeface="Poppins"/>
              <a:buNone/>
            </a:pPr>
            <a:r>
              <a:rPr lang="en-US"/>
              <a:t>State administers jurisdiction’s state reservation.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69A62-A0D8-40B8-9374-FBB354FA3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4</a:t>
            </a:fld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F51E2-4627-4D17-919A-F810DF7C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333265"/>
            <a:ext cx="2638890" cy="4237024"/>
          </a:xfrm>
          <a:solidFill>
            <a:srgbClr val="C6EDEF"/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b="1" dirty="0"/>
              <a:t>OPTION A </a:t>
            </a:r>
            <a:endParaRPr lang="en-US" dirty="0"/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endParaRPr lang="en-US" sz="1100" dirty="0"/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All counties under 200 K population and the cities within them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1100" dirty="0"/>
          </a:p>
          <a:p>
            <a:pPr marL="139700" indent="0">
              <a:lnSpc>
                <a:spcPct val="100000"/>
              </a:lnSpc>
              <a:buNone/>
            </a:pPr>
            <a:r>
              <a:rPr lang="en-US" sz="1100" dirty="0"/>
              <a:t>Jurisdictions that opted into state-run program: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1100" dirty="0"/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Fontana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Oxnard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Butte County 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Contra Costa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Los Angeles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 Luis Obispo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 Mateo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Santa Cruz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Tulare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Ventura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Yolo County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C977C3-A92B-F444-A1D8-315DDC1829E9}"/>
              </a:ext>
            </a:extLst>
          </p:cNvPr>
          <p:cNvSpPr txBox="1">
            <a:spLocks/>
          </p:cNvSpPr>
          <p:nvPr/>
        </p:nvSpPr>
        <p:spPr>
          <a:xfrm>
            <a:off x="3200400" y="338149"/>
            <a:ext cx="2732567" cy="4241909"/>
          </a:xfrm>
          <a:prstGeom prst="rect">
            <a:avLst/>
          </a:prstGeom>
          <a:solidFill>
            <a:srgbClr val="FFF391">
              <a:alpha val="6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ctr">
              <a:buNone/>
            </a:pPr>
            <a:r>
              <a:rPr lang="en-US" b="1" dirty="0"/>
              <a:t>OPTION B </a:t>
            </a:r>
            <a:endParaRPr lang="en-US" dirty="0"/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Anaheim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Bakersfield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Chula Vista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Fremont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Fresno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Irvine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Long Beach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Los Angeles 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Modesto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Sacramento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San Diego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Stockton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Alameda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Fresno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Kern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Marin County 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Monterey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Sacramento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 Diego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 Joaquin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Sonoma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Stanislaus County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7BAE42-2019-B04A-82AB-EED7C414B486}"/>
              </a:ext>
            </a:extLst>
          </p:cNvPr>
          <p:cNvSpPr txBox="1">
            <a:spLocks/>
          </p:cNvSpPr>
          <p:nvPr/>
        </p:nvSpPr>
        <p:spPr>
          <a:xfrm>
            <a:off x="6193409" y="343034"/>
            <a:ext cx="2638890" cy="4237024"/>
          </a:xfrm>
          <a:prstGeom prst="rect">
            <a:avLst/>
          </a:prstGeom>
          <a:solidFill>
            <a:srgbClr val="F0B7EE">
              <a:alpha val="6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ctr">
              <a:buNone/>
            </a:pPr>
            <a:r>
              <a:rPr lang="en-US" b="1" dirty="0"/>
              <a:t>OPTION C </a:t>
            </a:r>
            <a:endParaRPr lang="en-US" dirty="0"/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Moreno Valley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Oakland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Riverside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San Bernardino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San Jose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Santa Ana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City of Santa Clarita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Merced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Orange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Placer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Riverside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Santa Barbara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Santa Clara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San Francisco City &amp;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r>
              <a:rPr lang="en-US" sz="1100" dirty="0"/>
              <a:t>Solano County</a:t>
            </a:r>
          </a:p>
          <a:p>
            <a:pPr marL="425450" indent="-285750">
              <a:lnSpc>
                <a:spcPct val="100000"/>
              </a:lnSpc>
              <a:buFont typeface="Arial"/>
              <a:buChar char="•"/>
            </a:pPr>
            <a:endParaRPr lang="en-US" sz="1100" dirty="0"/>
          </a:p>
          <a:p>
            <a:pPr marL="139700" indent="0">
              <a:lnSpc>
                <a:spcPct val="100000"/>
              </a:lnSpc>
              <a:buNone/>
            </a:pPr>
            <a:r>
              <a:rPr lang="en-US" sz="11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FFCBA-E6D6-49A8-9DB5-E2CF970EBC2F}"/>
              </a:ext>
            </a:extLst>
          </p:cNvPr>
          <p:cNvSpPr txBox="1"/>
          <p:nvPr/>
        </p:nvSpPr>
        <p:spPr>
          <a:xfrm>
            <a:off x="6794265" y="4661966"/>
            <a:ext cx="1678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 as of 2/21/21</a:t>
            </a:r>
          </a:p>
        </p:txBody>
      </p:sp>
    </p:spTree>
    <p:extLst>
      <p:ext uri="{BB962C8B-B14F-4D97-AF65-F5344CB8AC3E}">
        <p14:creationId xmlns:p14="http://schemas.microsoft.com/office/powerpoint/2010/main" val="86724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22-8D9D-41B8-AE27-A18BFBAC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Program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99F7A-A57E-457D-9D66-550DE975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64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075A6-18A5-4C5E-8F69-52D268F16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CC250-E9BC-40F2-8975-6F436CFE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C68A0-D092-421D-BA23-22DD7700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9" y="1093125"/>
            <a:ext cx="4536071" cy="3179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b="1" u="sng" dirty="0"/>
              <a:t>Focus</a:t>
            </a:r>
            <a:r>
              <a:rPr lang="en-US" sz="1400" dirty="0"/>
              <a:t>: Stabilize low-income households through the payment of rental and utility arrears to landlords and providers</a:t>
            </a:r>
          </a:p>
          <a:p>
            <a:pPr>
              <a:spcBef>
                <a:spcPts val="600"/>
              </a:spcBef>
            </a:pPr>
            <a:r>
              <a:rPr lang="en-US" sz="1400" b="1" u="sng" dirty="0"/>
              <a:t>Eligibility: </a:t>
            </a:r>
          </a:p>
          <a:p>
            <a:pPr lvl="1">
              <a:lnSpc>
                <a:spcPct val="114999"/>
              </a:lnSpc>
              <a:spcBef>
                <a:spcPts val="600"/>
              </a:spcBef>
            </a:pPr>
            <a:r>
              <a:rPr lang="en-US" sz="1400" dirty="0"/>
              <a:t>Income must be below 80% Area Median Income (AMI) based on total household income for calendar year 2020 or the household’s monthly income at the time of application.</a:t>
            </a:r>
            <a:endParaRPr lang="en-US" sz="1400" b="1" dirty="0"/>
          </a:p>
          <a:p>
            <a:pPr lvl="1">
              <a:lnSpc>
                <a:spcPct val="114999"/>
              </a:lnSpc>
              <a:spcBef>
                <a:spcPts val="600"/>
              </a:spcBef>
            </a:pPr>
            <a:r>
              <a:rPr lang="en-US" sz="1400" dirty="0"/>
              <a:t>Household must have a COVID-19 impact.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CCB910-8B39-4543-AD34-2E23C468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163"/>
            <a:ext cx="4591455" cy="45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43151E-ABC5-4D52-87D3-92426A8AE353}"/>
              </a:ext>
            </a:extLst>
          </p:cNvPr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C6DA945-1F26-47B5-BC6C-A92D124B8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177" b="7692"/>
          <a:stretch/>
        </p:blipFill>
        <p:spPr>
          <a:xfrm>
            <a:off x="8279410" y="17253"/>
            <a:ext cx="934795" cy="5099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C10F2-F7B6-4BD6-866A-1BD023303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7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E1201-0D48-424D-99A8-9FCEEF20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86E41-12D1-4647-8E87-C74F1A447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71425"/>
            <a:ext cx="4260301" cy="3179400"/>
          </a:xfrm>
        </p:spPr>
        <p:txBody>
          <a:bodyPr/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-US" dirty="0"/>
              <a:t>Participating utilities will be compensated 100% of unpaid utility arrears from April 1, 2020 - March 31, 2021. </a:t>
            </a:r>
          </a:p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-US" dirty="0"/>
              <a:t>If a landlord declines to participate, eligible households can still apply for and receive 25% of back rent owed for the covered period, however utilities are still at 100%.</a:t>
            </a:r>
          </a:p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-US" dirty="0"/>
              <a:t>Utilities paid as part of the unit’s rent are managed by the landlord and not eligible for separate utility assistance.</a:t>
            </a:r>
          </a:p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-US" dirty="0"/>
              <a:t>Rental and utility arrears will be prioritized over current and prospective rental and utility payments.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C2668-B369-4C49-9854-98EB28058B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41"/>
          <a:stretch/>
        </p:blipFill>
        <p:spPr>
          <a:xfrm>
            <a:off x="4925100" y="848314"/>
            <a:ext cx="2175617" cy="3446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852F8-A65B-4117-A4D7-0392C7463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260"/>
          <a:stretch/>
        </p:blipFill>
        <p:spPr>
          <a:xfrm>
            <a:off x="6705732" y="848315"/>
            <a:ext cx="2188080" cy="34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6CC459-D51A-415A-A203-DE48D93A2964}"/>
              </a:ext>
            </a:extLst>
          </p:cNvPr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DDBE435-2F54-4578-8939-755286A5A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177" b="7692"/>
          <a:stretch/>
        </p:blipFill>
        <p:spPr>
          <a:xfrm>
            <a:off x="8279410" y="17253"/>
            <a:ext cx="934795" cy="5099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F47FD-9156-486F-A3EF-2F3CEED66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82D966-CDCA-4134-85F6-4FC7DED1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E3C09-3877-486C-8C4E-F9086B11A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695" y="1037934"/>
            <a:ext cx="4155209" cy="3179400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 sz="1400" dirty="0"/>
              <a:t>Nonprofit and community partners with capacity to provide local on the ground and in-language support to residents.</a:t>
            </a:r>
          </a:p>
          <a:p>
            <a:pPr>
              <a:lnSpc>
                <a:spcPct val="114999"/>
              </a:lnSpc>
            </a:pPr>
            <a:r>
              <a:rPr lang="en-US" sz="1400" dirty="0"/>
              <a:t>Three-tiered strategy:</a:t>
            </a:r>
          </a:p>
          <a:p>
            <a:pPr marL="952500" lvl="1" indent="-342900">
              <a:lnSpc>
                <a:spcPct val="114999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Promotion of the program</a:t>
            </a:r>
          </a:p>
          <a:p>
            <a:pPr marL="952500" lvl="1" indent="-342900">
              <a:lnSpc>
                <a:spcPct val="114999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Targeted outreach to eligible households</a:t>
            </a:r>
          </a:p>
          <a:p>
            <a:pPr marL="952500" lvl="1" indent="-342900">
              <a:lnSpc>
                <a:spcPct val="114999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Technical assistance to provide guidance to individuals as they navigate the application process</a:t>
            </a:r>
          </a:p>
        </p:txBody>
      </p:sp>
      <p:pic>
        <p:nvPicPr>
          <p:cNvPr id="6" name="Picture 6" descr="Smiling woman holding file folder at the office">
            <a:extLst>
              <a:ext uri="{FF2B5EF4-FFF2-40B4-BE49-F238E27FC236}">
                <a16:creationId xmlns:a16="http://schemas.microsoft.com/office/drawing/2014/main" id="{8AB0FC83-5F6D-4586-914C-0FBA8C536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r="392" b="588"/>
          <a:stretch/>
        </p:blipFill>
        <p:spPr>
          <a:xfrm>
            <a:off x="4879027" y="592700"/>
            <a:ext cx="3593431" cy="33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B032F-0C11-438B-92A9-D5B1F453D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E9569A-D7E5-47DF-BAE4-A9D0C5EF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&amp;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8F20C-2226-458E-932F-1E91333BC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3835"/>
            <a:ext cx="3907200" cy="3179400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People centered and culturally sensitive messaging.</a:t>
            </a:r>
          </a:p>
          <a:p>
            <a:r>
              <a:rPr lang="en-US" sz="1400" dirty="0">
                <a:solidFill>
                  <a:schemeClr val="tx1"/>
                </a:solidFill>
              </a:rPr>
              <a:t>Outreach campaign includes:</a:t>
            </a:r>
          </a:p>
          <a:p>
            <a:pPr marL="15240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Message development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Paid and earned media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Social media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Digital buy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Partnership development to supplement local partner network</a:t>
            </a:r>
          </a:p>
          <a:p>
            <a:pPr marL="609600" lvl="1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Develop local partner network toolkit and materials for jurisdictions.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F393A-640E-490E-9CCB-1358401047E9}"/>
              </a:ext>
            </a:extLst>
          </p:cNvPr>
          <p:cNvSpPr/>
          <p:nvPr/>
        </p:nvSpPr>
        <p:spPr>
          <a:xfrm>
            <a:off x="4572000" y="17253"/>
            <a:ext cx="4572000" cy="45826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83982AE-0DA7-4DFB-BA01-E75379F0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177" b="7692"/>
          <a:stretch/>
        </p:blipFill>
        <p:spPr>
          <a:xfrm>
            <a:off x="8279410" y="17253"/>
            <a:ext cx="934795" cy="509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D123C-DC07-4AC4-B546-3BB32C4F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25" y="543614"/>
            <a:ext cx="3011685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61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91BA3"/>
      </a:dk2>
      <a:lt2>
        <a:srgbClr val="C5ECEF"/>
      </a:lt2>
      <a:accent1>
        <a:srgbClr val="21006B"/>
      </a:accent1>
      <a:accent2>
        <a:srgbClr val="7863FF"/>
      </a:accent2>
      <a:accent3>
        <a:srgbClr val="FF9E57"/>
      </a:accent3>
      <a:accent4>
        <a:srgbClr val="FFD07C"/>
      </a:accent4>
      <a:accent5>
        <a:srgbClr val="1874FF"/>
      </a:accent5>
      <a:accent6>
        <a:srgbClr val="FFD9A6"/>
      </a:accent6>
      <a:hlink>
        <a:srgbClr val="1874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0975D70D3DA418A1547DF278F227B" ma:contentTypeVersion="8" ma:contentTypeDescription="Create a new document." ma:contentTypeScope="" ma:versionID="95e74eae026093ba4e5f2f45fef255c7">
  <xsd:schema xmlns:xsd="http://www.w3.org/2001/XMLSchema" xmlns:xs="http://www.w3.org/2001/XMLSchema" xmlns:p="http://schemas.microsoft.com/office/2006/metadata/properties" xmlns:ns3="7823dcca-3a5b-4ad2-9c02-e79594c04ab6" targetNamespace="http://schemas.microsoft.com/office/2006/metadata/properties" ma:root="true" ma:fieldsID="6dada8983a7577bce035e2af1c6580e6" ns3:_="">
    <xsd:import namespace="7823dcca-3a5b-4ad2-9c02-e79594c04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dcca-3a5b-4ad2-9c02-e79594c04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1C33FD-7A2A-487C-995F-5CE29EF5DCCA}">
  <ds:schemaRefs>
    <ds:schemaRef ds:uri="7823dcca-3a5b-4ad2-9c02-e79594c04a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C21E94-D4BD-423F-A93E-134E1CBAD2BF}">
  <ds:schemaRefs>
    <ds:schemaRef ds:uri="7823dcca-3a5b-4ad2-9c02-e79594c04a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870BF7-BA53-4ACD-9047-C5DACA7FA6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963</Words>
  <Application>Microsoft Office PowerPoint</Application>
  <PresentationFormat>On-screen Show (16:9)</PresentationFormat>
  <Paragraphs>169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Poppins</vt:lpstr>
      <vt:lpstr>Segoe UI</vt:lpstr>
      <vt:lpstr>Poppins SemiBold</vt:lpstr>
      <vt:lpstr>Arial</vt:lpstr>
      <vt:lpstr>Poppins Light</vt:lpstr>
      <vt:lpstr>Simple Light</vt:lpstr>
      <vt:lpstr>CA COVID-19 Rent Relief Program Utility Provider Listening Session </vt:lpstr>
      <vt:lpstr>Legislative Background</vt:lpstr>
      <vt:lpstr>Implementation Options</vt:lpstr>
      <vt:lpstr>PowerPoint Presentation</vt:lpstr>
      <vt:lpstr>State Program Overview</vt:lpstr>
      <vt:lpstr>Program Overview</vt:lpstr>
      <vt:lpstr>Program Overview</vt:lpstr>
      <vt:lpstr>Partner Network</vt:lpstr>
      <vt:lpstr>Outreach &amp; Education</vt:lpstr>
      <vt:lpstr>Program Operations</vt:lpstr>
      <vt:lpstr>Utility Assistance Application Water and Gas</vt:lpstr>
      <vt:lpstr>Utility Assistance Application Electricity</vt:lpstr>
      <vt:lpstr>Application Steps</vt:lpstr>
      <vt:lpstr>Opportunities for Utility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CDLAC 2021 Scoring System Framework</dc:title>
  <dc:creator>Castro Ramírez, Lourdes@BCSH</dc:creator>
  <cp:lastModifiedBy>Elder, Jaime</cp:lastModifiedBy>
  <cp:revision>99</cp:revision>
  <dcterms:modified xsi:type="dcterms:W3CDTF">2021-07-15T21:56:02Z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0x0101002EC0975D70D3DA418A1547DF278F227B</vt:lpwstr>
  </property>
</Properties>
</file>