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60"/>
  </p:sldMasterIdLst>
  <p:notesMasterIdLst>
    <p:notesMasterId r:id="rId88"/>
  </p:notesMasterIdLst>
  <p:handoutMasterIdLst>
    <p:handoutMasterId r:id="rId89"/>
  </p:handoutMasterIdLst>
  <p:sldIdLst>
    <p:sldId id="257" r:id="rId61"/>
    <p:sldId id="295" r:id="rId62"/>
    <p:sldId id="297" r:id="rId63"/>
    <p:sldId id="284" r:id="rId64"/>
    <p:sldId id="296" r:id="rId65"/>
    <p:sldId id="288" r:id="rId66"/>
    <p:sldId id="303" r:id="rId67"/>
    <p:sldId id="289" r:id="rId68"/>
    <p:sldId id="298" r:id="rId69"/>
    <p:sldId id="299" r:id="rId70"/>
    <p:sldId id="300" r:id="rId71"/>
    <p:sldId id="301" r:id="rId72"/>
    <p:sldId id="302" r:id="rId73"/>
    <p:sldId id="292" r:id="rId74"/>
    <p:sldId id="263" r:id="rId75"/>
    <p:sldId id="265" r:id="rId76"/>
    <p:sldId id="264" r:id="rId77"/>
    <p:sldId id="266" r:id="rId78"/>
    <p:sldId id="267" r:id="rId79"/>
    <p:sldId id="268" r:id="rId80"/>
    <p:sldId id="269" r:id="rId81"/>
    <p:sldId id="270" r:id="rId82"/>
    <p:sldId id="271" r:id="rId83"/>
    <p:sldId id="285" r:id="rId84"/>
    <p:sldId id="294" r:id="rId85"/>
    <p:sldId id="272" r:id="rId86"/>
    <p:sldId id="273"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57CCB-07EE-AD44-4E05-4EE3ECE06D8E}" name="Bass, Lisa" initials="BL" userId="S::Lisa.Bass@cpuc.ca.gov::8a59481d-43b8-47d0-9351-1da338195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526"/>
    <a:srgbClr val="CD1305"/>
    <a:srgbClr val="65D7FF"/>
    <a:srgbClr val="6A91A2"/>
    <a:srgbClr val="5B88B1"/>
    <a:srgbClr val="26C1E6"/>
    <a:srgbClr val="269DE6"/>
    <a:srgbClr val="417FCB"/>
    <a:srgbClr val="B81104"/>
    <a:srgbClr val="FB50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D71E44-4FE3-4C42-89A2-7C43E8628158}" v="105" dt="2023-06-13T16:26:27.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18"/>
  </p:normalViewPr>
  <p:slideViewPr>
    <p:cSldViewPr snapToGrid="0" snapToObjects="1">
      <p:cViewPr varScale="1">
        <p:scale>
          <a:sx n="119" d="100"/>
          <a:sy n="119" d="100"/>
        </p:scale>
        <p:origin x="132" y="15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slide" Target="slides/slide3.xml"/><Relationship Id="rId68" Type="http://schemas.openxmlformats.org/officeDocument/2006/relationships/slide" Target="slides/slide8.xml"/><Relationship Id="rId84" Type="http://schemas.openxmlformats.org/officeDocument/2006/relationships/slide" Target="slides/slide24.xml"/><Relationship Id="rId89" Type="http://schemas.openxmlformats.org/officeDocument/2006/relationships/handoutMaster" Target="handoutMasters/handoutMaster1.xml"/><Relationship Id="rId16" Type="http://schemas.openxmlformats.org/officeDocument/2006/relationships/customXml" Target="../customXml/item1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14.xml"/><Relationship Id="rId79" Type="http://schemas.openxmlformats.org/officeDocument/2006/relationships/slide" Target="slides/slide19.xml"/><Relationship Id="rId5" Type="http://schemas.openxmlformats.org/officeDocument/2006/relationships/customXml" Target="../customXml/item5.xml"/><Relationship Id="rId90" Type="http://schemas.openxmlformats.org/officeDocument/2006/relationships/presProps" Target="presProps.xml"/><Relationship Id="rId95" Type="http://schemas.microsoft.com/office/2018/10/relationships/authors" Target="authors.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slide" Target="slides/slide4.xml"/><Relationship Id="rId69" Type="http://schemas.openxmlformats.org/officeDocument/2006/relationships/slide" Target="slides/slide9.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12.xml"/><Relationship Id="rId80" Type="http://schemas.openxmlformats.org/officeDocument/2006/relationships/slide" Target="slides/slide20.xml"/><Relationship Id="rId85" Type="http://schemas.openxmlformats.org/officeDocument/2006/relationships/slide" Target="slides/slide25.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slide" Target="slides/slide7.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slide" Target="slides/slide2.xml"/><Relationship Id="rId70" Type="http://schemas.openxmlformats.org/officeDocument/2006/relationships/slide" Target="slides/slide10.xml"/><Relationship Id="rId75" Type="http://schemas.openxmlformats.org/officeDocument/2006/relationships/slide" Target="slides/slide15.xml"/><Relationship Id="rId83" Type="http://schemas.openxmlformats.org/officeDocument/2006/relationships/slide" Target="slides/slide23.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slideMaster" Target="slideMasters/slideMaster1.xml"/><Relationship Id="rId65" Type="http://schemas.openxmlformats.org/officeDocument/2006/relationships/slide" Target="slides/slide5.xml"/><Relationship Id="rId73" Type="http://schemas.openxmlformats.org/officeDocument/2006/relationships/slide" Target="slides/slide13.xml"/><Relationship Id="rId78" Type="http://schemas.openxmlformats.org/officeDocument/2006/relationships/slide" Target="slides/slide18.xml"/><Relationship Id="rId81" Type="http://schemas.openxmlformats.org/officeDocument/2006/relationships/slide" Target="slides/slide21.xml"/><Relationship Id="rId86" Type="http://schemas.openxmlformats.org/officeDocument/2006/relationships/slide" Target="slides/slide26.xml"/><Relationship Id="rId94"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16.xml"/><Relationship Id="rId7" Type="http://schemas.openxmlformats.org/officeDocument/2006/relationships/customXml" Target="../customXml/item7.xml"/><Relationship Id="rId71" Type="http://schemas.openxmlformats.org/officeDocument/2006/relationships/slide" Target="slides/slide11.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slide" Target="slides/slide6.xml"/><Relationship Id="rId87" Type="http://schemas.openxmlformats.org/officeDocument/2006/relationships/slide" Target="slides/slide27.xml"/><Relationship Id="rId61" Type="http://schemas.openxmlformats.org/officeDocument/2006/relationships/slide" Target="slides/slide1.xml"/><Relationship Id="rId82" Type="http://schemas.openxmlformats.org/officeDocument/2006/relationships/slide" Target="slides/slide22.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17.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Sheet1!$A$2:$B$2</c:f>
              <c:strCache>
                <c:ptCount val="2"/>
                <c:pt idx="0">
                  <c:v>Totals</c:v>
                </c:pt>
              </c:strCache>
            </c:strRef>
          </c:tx>
          <c:spPr>
            <a:solidFill>
              <a:schemeClr val="accent1"/>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Sheet1!$C$2:$O$2</c:f>
            </c:numRef>
          </c:val>
          <c:extLst>
            <c:ext xmlns:c16="http://schemas.microsoft.com/office/drawing/2014/chart" uri="{C3380CC4-5D6E-409C-BE32-E72D297353CC}">
              <c16:uniqueId val="{00000000-C115-4399-9FCE-B44982341D43}"/>
            </c:ext>
          </c:extLst>
        </c:ser>
        <c:ser>
          <c:idx val="1"/>
          <c:order val="1"/>
          <c:tx>
            <c:strRef>
              <c:f>Sheet1!$A$3:$B$3</c:f>
              <c:strCache>
                <c:ptCount val="2"/>
                <c:pt idx="0">
                  <c:v>Others</c:v>
                </c:pt>
              </c:strCache>
            </c:strRef>
          </c:tx>
          <c:spPr>
            <a:solidFill>
              <a:schemeClr val="accent2"/>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Sheet1!$C$3:$O$3</c:f>
              <c:numCache>
                <c:formatCode>#,##0</c:formatCode>
                <c:ptCount val="12"/>
                <c:pt idx="0">
                  <c:v>295031</c:v>
                </c:pt>
                <c:pt idx="1">
                  <c:v>295745</c:v>
                </c:pt>
                <c:pt idx="2">
                  <c:v>295881</c:v>
                </c:pt>
                <c:pt idx="3">
                  <c:v>296830</c:v>
                </c:pt>
                <c:pt idx="4">
                  <c:v>295555</c:v>
                </c:pt>
                <c:pt idx="5">
                  <c:v>287456</c:v>
                </c:pt>
                <c:pt idx="6">
                  <c:v>274404</c:v>
                </c:pt>
                <c:pt idx="7">
                  <c:v>268152</c:v>
                </c:pt>
                <c:pt idx="8">
                  <c:v>271555</c:v>
                </c:pt>
                <c:pt idx="9">
                  <c:v>276357</c:v>
                </c:pt>
                <c:pt idx="10">
                  <c:v>277981</c:v>
                </c:pt>
                <c:pt idx="11">
                  <c:v>274357</c:v>
                </c:pt>
              </c:numCache>
            </c:numRef>
          </c:val>
          <c:extLst>
            <c:ext xmlns:c16="http://schemas.microsoft.com/office/drawing/2014/chart" uri="{C3380CC4-5D6E-409C-BE32-E72D297353CC}">
              <c16:uniqueId val="{00000001-C115-4399-9FCE-B44982341D43}"/>
            </c:ext>
          </c:extLst>
        </c:ser>
        <c:ser>
          <c:idx val="2"/>
          <c:order val="2"/>
          <c:tx>
            <c:strRef>
              <c:f>Sheet1!$A$4:$B$4</c:f>
              <c:strCache>
                <c:ptCount val="2"/>
                <c:pt idx="0">
                  <c:v>Assurance Wireless(6664)</c:v>
                </c:pt>
              </c:strCache>
            </c:strRef>
          </c:tx>
          <c:spPr>
            <a:solidFill>
              <a:schemeClr val="accent3"/>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Sheet1!$C$4:$O$4</c:f>
              <c:numCache>
                <c:formatCode>#,##0</c:formatCode>
                <c:ptCount val="12"/>
                <c:pt idx="0">
                  <c:v>372852</c:v>
                </c:pt>
                <c:pt idx="1">
                  <c:v>386964</c:v>
                </c:pt>
                <c:pt idx="2">
                  <c:v>389564</c:v>
                </c:pt>
                <c:pt idx="3">
                  <c:v>399796</c:v>
                </c:pt>
                <c:pt idx="4">
                  <c:v>410576</c:v>
                </c:pt>
                <c:pt idx="5">
                  <c:v>406284</c:v>
                </c:pt>
                <c:pt idx="6">
                  <c:v>394592</c:v>
                </c:pt>
                <c:pt idx="7">
                  <c:v>380309</c:v>
                </c:pt>
                <c:pt idx="8">
                  <c:v>347740</c:v>
                </c:pt>
                <c:pt idx="9">
                  <c:v>356082</c:v>
                </c:pt>
                <c:pt idx="10">
                  <c:v>347965</c:v>
                </c:pt>
                <c:pt idx="11">
                  <c:v>341155</c:v>
                </c:pt>
              </c:numCache>
            </c:numRef>
          </c:val>
          <c:extLst>
            <c:ext xmlns:c16="http://schemas.microsoft.com/office/drawing/2014/chart" uri="{C3380CC4-5D6E-409C-BE32-E72D297353CC}">
              <c16:uniqueId val="{00000002-C115-4399-9FCE-B44982341D43}"/>
            </c:ext>
          </c:extLst>
        </c:ser>
        <c:ser>
          <c:idx val="3"/>
          <c:order val="3"/>
          <c:tx>
            <c:strRef>
              <c:f>Sheet1!$A$5:$B$5</c:f>
              <c:strCache>
                <c:ptCount val="2"/>
                <c:pt idx="0">
                  <c:v>Boomerang(262H)</c:v>
                </c:pt>
              </c:strCache>
            </c:strRef>
          </c:tx>
          <c:spPr>
            <a:solidFill>
              <a:schemeClr val="accent4"/>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Sheet1!$C$5:$O$5</c:f>
              <c:numCache>
                <c:formatCode>#,##0</c:formatCode>
                <c:ptCount val="12"/>
                <c:pt idx="0">
                  <c:v>84187</c:v>
                </c:pt>
                <c:pt idx="1">
                  <c:v>78860</c:v>
                </c:pt>
                <c:pt idx="2">
                  <c:v>81220</c:v>
                </c:pt>
                <c:pt idx="3">
                  <c:v>91344</c:v>
                </c:pt>
                <c:pt idx="4">
                  <c:v>93438</c:v>
                </c:pt>
                <c:pt idx="5">
                  <c:v>85659</c:v>
                </c:pt>
                <c:pt idx="6">
                  <c:v>82912</c:v>
                </c:pt>
                <c:pt idx="7">
                  <c:v>91710</c:v>
                </c:pt>
                <c:pt idx="8">
                  <c:v>94518</c:v>
                </c:pt>
                <c:pt idx="9">
                  <c:v>97196</c:v>
                </c:pt>
                <c:pt idx="10">
                  <c:v>98688</c:v>
                </c:pt>
                <c:pt idx="11">
                  <c:v>101504</c:v>
                </c:pt>
              </c:numCache>
            </c:numRef>
          </c:val>
          <c:extLst>
            <c:ext xmlns:c16="http://schemas.microsoft.com/office/drawing/2014/chart" uri="{C3380CC4-5D6E-409C-BE32-E72D297353CC}">
              <c16:uniqueId val="{00000003-C115-4399-9FCE-B44982341D43}"/>
            </c:ext>
          </c:extLst>
        </c:ser>
        <c:ser>
          <c:idx val="4"/>
          <c:order val="4"/>
          <c:tx>
            <c:strRef>
              <c:f>Sheet1!$A$6:$B$6</c:f>
              <c:strCache>
                <c:ptCount val="2"/>
                <c:pt idx="0">
                  <c:v>SBC(9740)</c:v>
                </c:pt>
              </c:strCache>
            </c:strRef>
          </c:tx>
          <c:spPr>
            <a:solidFill>
              <a:schemeClr val="accent5"/>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Sheet1!$C$6:$O$6</c:f>
              <c:numCache>
                <c:formatCode>#,##0</c:formatCode>
                <c:ptCount val="12"/>
                <c:pt idx="0">
                  <c:v>182859</c:v>
                </c:pt>
                <c:pt idx="1">
                  <c:v>182093</c:v>
                </c:pt>
                <c:pt idx="2">
                  <c:v>180153</c:v>
                </c:pt>
                <c:pt idx="3">
                  <c:v>178779</c:v>
                </c:pt>
                <c:pt idx="4">
                  <c:v>176724</c:v>
                </c:pt>
                <c:pt idx="5">
                  <c:v>170916</c:v>
                </c:pt>
                <c:pt idx="6">
                  <c:v>163476</c:v>
                </c:pt>
                <c:pt idx="7">
                  <c:v>159460</c:v>
                </c:pt>
                <c:pt idx="8">
                  <c:v>159834</c:v>
                </c:pt>
                <c:pt idx="9">
                  <c:v>160508</c:v>
                </c:pt>
                <c:pt idx="10">
                  <c:v>159827</c:v>
                </c:pt>
                <c:pt idx="11">
                  <c:v>158986</c:v>
                </c:pt>
              </c:numCache>
            </c:numRef>
          </c:val>
          <c:extLst>
            <c:ext xmlns:c16="http://schemas.microsoft.com/office/drawing/2014/chart" uri="{C3380CC4-5D6E-409C-BE32-E72D297353CC}">
              <c16:uniqueId val="{00000004-C115-4399-9FCE-B44982341D43}"/>
            </c:ext>
          </c:extLst>
        </c:ser>
        <c:ser>
          <c:idx val="5"/>
          <c:order val="5"/>
          <c:tx>
            <c:strRef>
              <c:f>Sheet1!$A$7:$B$7</c:f>
              <c:strCache>
                <c:ptCount val="2"/>
                <c:pt idx="0">
                  <c:v>Telscape(4280)</c:v>
                </c:pt>
              </c:strCache>
            </c:strRef>
          </c:tx>
          <c:spPr>
            <a:solidFill>
              <a:schemeClr val="accent6"/>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Sheet1!$C$7:$O$7</c:f>
              <c:numCache>
                <c:formatCode>#,##0</c:formatCode>
                <c:ptCount val="12"/>
                <c:pt idx="0">
                  <c:v>237984</c:v>
                </c:pt>
                <c:pt idx="1">
                  <c:v>240077</c:v>
                </c:pt>
                <c:pt idx="2">
                  <c:v>238428</c:v>
                </c:pt>
                <c:pt idx="3">
                  <c:v>225425</c:v>
                </c:pt>
                <c:pt idx="4">
                  <c:v>210503</c:v>
                </c:pt>
                <c:pt idx="5">
                  <c:v>195508</c:v>
                </c:pt>
                <c:pt idx="6">
                  <c:v>180241</c:v>
                </c:pt>
                <c:pt idx="7">
                  <c:v>173193</c:v>
                </c:pt>
                <c:pt idx="8">
                  <c:v>175544</c:v>
                </c:pt>
                <c:pt idx="9">
                  <c:v>176384</c:v>
                </c:pt>
                <c:pt idx="10">
                  <c:v>177611</c:v>
                </c:pt>
                <c:pt idx="11">
                  <c:v>174553</c:v>
                </c:pt>
              </c:numCache>
            </c:numRef>
          </c:val>
          <c:extLst>
            <c:ext xmlns:c16="http://schemas.microsoft.com/office/drawing/2014/chart" uri="{C3380CC4-5D6E-409C-BE32-E72D297353CC}">
              <c16:uniqueId val="{00000005-C115-4399-9FCE-B44982341D43}"/>
            </c:ext>
          </c:extLst>
        </c:ser>
        <c:ser>
          <c:idx val="6"/>
          <c:order val="6"/>
          <c:tx>
            <c:strRef>
              <c:f>Sheet1!$A$8:$B$8</c:f>
              <c:strCache>
                <c:ptCount val="2"/>
                <c:pt idx="0">
                  <c:v>Tracfone(585B)</c:v>
                </c:pt>
              </c:strCache>
            </c:strRef>
          </c:tx>
          <c:spPr>
            <a:solidFill>
              <a:schemeClr val="accent1">
                <a:lumMod val="60000"/>
              </a:schemeClr>
            </a:solidFill>
            <a:ln>
              <a:noFill/>
            </a:ln>
            <a:effectLst/>
          </c:spPr>
          <c:invertIfNegative val="0"/>
          <c:cat>
            <c:strRef>
              <c:f>Sheet1!$C$1:$O$1</c:f>
              <c:strCache>
                <c:ptCount val="12"/>
                <c:pt idx="0">
                  <c:v>Jun 2022</c:v>
                </c:pt>
                <c:pt idx="1">
                  <c:v>Jul 2022</c:v>
                </c:pt>
                <c:pt idx="2">
                  <c:v>Aug 2022</c:v>
                </c:pt>
                <c:pt idx="3">
                  <c:v>Sep 2022</c:v>
                </c:pt>
                <c:pt idx="4">
                  <c:v>Oct 2022</c:v>
                </c:pt>
                <c:pt idx="5">
                  <c:v>Nov 2022</c:v>
                </c:pt>
                <c:pt idx="6">
                  <c:v>Dec 2022</c:v>
                </c:pt>
                <c:pt idx="7">
                  <c:v>Jan 2023</c:v>
                </c:pt>
                <c:pt idx="8">
                  <c:v>Feb 2023</c:v>
                </c:pt>
                <c:pt idx="9">
                  <c:v>Mar 2023</c:v>
                </c:pt>
                <c:pt idx="10">
                  <c:v>Apr 2023</c:v>
                </c:pt>
                <c:pt idx="11">
                  <c:v>May 2023</c:v>
                </c:pt>
              </c:strCache>
            </c:strRef>
          </c:cat>
          <c:val>
            <c:numRef>
              <c:f>Sheet1!$C$8:$O$8</c:f>
              <c:numCache>
                <c:formatCode>#,##0</c:formatCode>
                <c:ptCount val="12"/>
                <c:pt idx="0">
                  <c:v>155102</c:v>
                </c:pt>
                <c:pt idx="1">
                  <c:v>152275</c:v>
                </c:pt>
                <c:pt idx="2">
                  <c:v>158496</c:v>
                </c:pt>
                <c:pt idx="3">
                  <c:v>155633</c:v>
                </c:pt>
                <c:pt idx="4">
                  <c:v>171232</c:v>
                </c:pt>
                <c:pt idx="5">
                  <c:v>175069</c:v>
                </c:pt>
                <c:pt idx="6">
                  <c:v>170590</c:v>
                </c:pt>
                <c:pt idx="7">
                  <c:v>165911</c:v>
                </c:pt>
                <c:pt idx="8">
                  <c:v>163210</c:v>
                </c:pt>
                <c:pt idx="9">
                  <c:v>157143</c:v>
                </c:pt>
                <c:pt idx="10">
                  <c:v>160295</c:v>
                </c:pt>
                <c:pt idx="11">
                  <c:v>166360</c:v>
                </c:pt>
              </c:numCache>
            </c:numRef>
          </c:val>
          <c:extLst>
            <c:ext xmlns:c16="http://schemas.microsoft.com/office/drawing/2014/chart" uri="{C3380CC4-5D6E-409C-BE32-E72D297353CC}">
              <c16:uniqueId val="{00000006-C115-4399-9FCE-B44982341D43}"/>
            </c:ext>
          </c:extLst>
        </c:ser>
        <c:dLbls>
          <c:showLegendKey val="0"/>
          <c:showVal val="0"/>
          <c:showCatName val="0"/>
          <c:showSerName val="0"/>
          <c:showPercent val="0"/>
          <c:showBubbleSize val="0"/>
        </c:dLbls>
        <c:gapWidth val="219"/>
        <c:overlap val="-27"/>
        <c:axId val="1114491584"/>
        <c:axId val="1114489088"/>
      </c:barChart>
      <c:catAx>
        <c:axId val="111449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4489088"/>
        <c:crosses val="autoZero"/>
        <c:auto val="1"/>
        <c:lblAlgn val="ctr"/>
        <c:lblOffset val="100"/>
        <c:noMultiLvlLbl val="0"/>
      </c:catAx>
      <c:valAx>
        <c:axId val="1114489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44915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2629D4-2667-4685-8FD6-1824E65C189E}"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1CF8A674-8452-447A-A7C7-9D9648820695}">
      <dgm:prSet/>
      <dgm:spPr/>
      <dgm:t>
        <a:bodyPr/>
        <a:lstStyle/>
        <a:p>
          <a:r>
            <a:rPr lang="en-US" b="1" dirty="0">
              <a:solidFill>
                <a:schemeClr val="tx1"/>
              </a:solidFill>
            </a:rPr>
            <a:t>Connection and Conversion Reports for Wireline Service Providers</a:t>
          </a:r>
        </a:p>
      </dgm:t>
    </dgm:pt>
    <dgm:pt modelId="{ABC3F5D9-4CD8-4667-8FD9-AED9FA03A909}" type="parTrans" cxnId="{6307FDC3-562A-4041-B04F-51BC33823C03}">
      <dgm:prSet/>
      <dgm:spPr/>
      <dgm:t>
        <a:bodyPr/>
        <a:lstStyle/>
        <a:p>
          <a:endParaRPr lang="en-US"/>
        </a:p>
      </dgm:t>
    </dgm:pt>
    <dgm:pt modelId="{DD58D469-E53C-4698-B978-5D6A390F61D0}" type="sibTrans" cxnId="{6307FDC3-562A-4041-B04F-51BC33823C03}">
      <dgm:prSet/>
      <dgm:spPr/>
      <dgm:t>
        <a:bodyPr/>
        <a:lstStyle/>
        <a:p>
          <a:endParaRPr lang="en-US"/>
        </a:p>
      </dgm:t>
    </dgm:pt>
    <dgm:pt modelId="{A0E0D163-CC9A-41E4-916F-7CA16C328BDB}">
      <dgm:prSet/>
      <dgm:spPr/>
      <dgm:t>
        <a:bodyPr/>
        <a:lstStyle/>
        <a:p>
          <a:r>
            <a:rPr lang="en-US" b="1" dirty="0">
              <a:solidFill>
                <a:schemeClr val="tx1"/>
              </a:solidFill>
            </a:rPr>
            <a:t>Inward/Outward</a:t>
          </a:r>
        </a:p>
      </dgm:t>
    </dgm:pt>
    <dgm:pt modelId="{1BD9E067-7BFE-4E35-BC6D-7396A51EEA3F}" type="parTrans" cxnId="{62F7897C-6845-4E46-954F-B90050D5F6C3}">
      <dgm:prSet/>
      <dgm:spPr/>
      <dgm:t>
        <a:bodyPr/>
        <a:lstStyle/>
        <a:p>
          <a:endParaRPr lang="en-US"/>
        </a:p>
      </dgm:t>
    </dgm:pt>
    <dgm:pt modelId="{B896DE1C-B96D-4E4C-9040-FE4DF1DA2C19}" type="sibTrans" cxnId="{62F7897C-6845-4E46-954F-B90050D5F6C3}">
      <dgm:prSet/>
      <dgm:spPr/>
      <dgm:t>
        <a:bodyPr/>
        <a:lstStyle/>
        <a:p>
          <a:endParaRPr lang="en-US"/>
        </a:p>
      </dgm:t>
    </dgm:pt>
    <dgm:pt modelId="{4126E07E-3988-4813-B8E2-3804681F9E3B}">
      <dgm:prSet/>
      <dgm:spPr/>
      <dgm:t>
        <a:bodyPr/>
        <a:lstStyle/>
        <a:p>
          <a:r>
            <a:rPr lang="en-US" b="1" dirty="0">
              <a:solidFill>
                <a:schemeClr val="tx1"/>
              </a:solidFill>
            </a:rPr>
            <a:t>Participant Emails</a:t>
          </a:r>
        </a:p>
      </dgm:t>
    </dgm:pt>
    <dgm:pt modelId="{A70509CD-B34E-44BC-9DAF-1030D60614BA}" type="parTrans" cxnId="{F0F10DF3-80B9-45E6-886D-6D469483F8BB}">
      <dgm:prSet/>
      <dgm:spPr/>
      <dgm:t>
        <a:bodyPr/>
        <a:lstStyle/>
        <a:p>
          <a:endParaRPr lang="en-US"/>
        </a:p>
      </dgm:t>
    </dgm:pt>
    <dgm:pt modelId="{E799F350-60A2-4DE2-81BA-A2B850560542}" type="sibTrans" cxnId="{F0F10DF3-80B9-45E6-886D-6D469483F8BB}">
      <dgm:prSet/>
      <dgm:spPr/>
      <dgm:t>
        <a:bodyPr/>
        <a:lstStyle/>
        <a:p>
          <a:endParaRPr lang="en-US"/>
        </a:p>
      </dgm:t>
    </dgm:pt>
    <dgm:pt modelId="{20263C43-D400-4D3F-BC55-81747A3A6D43}">
      <dgm:prSet/>
      <dgm:spPr/>
      <dgm:t>
        <a:bodyPr/>
        <a:lstStyle/>
        <a:p>
          <a:r>
            <a:rPr lang="en-US" b="1" dirty="0">
              <a:solidFill>
                <a:schemeClr val="tx1"/>
              </a:solidFill>
            </a:rPr>
            <a:t>Webchat</a:t>
          </a:r>
        </a:p>
      </dgm:t>
    </dgm:pt>
    <dgm:pt modelId="{0EB60461-3685-403A-8FC4-145C4B7CD14D}" type="parTrans" cxnId="{A5DA3232-EBF7-42C8-959A-7ACF0B9B8A69}">
      <dgm:prSet/>
      <dgm:spPr/>
      <dgm:t>
        <a:bodyPr/>
        <a:lstStyle/>
        <a:p>
          <a:endParaRPr lang="en-US"/>
        </a:p>
      </dgm:t>
    </dgm:pt>
    <dgm:pt modelId="{562470D9-E63D-4B6A-8690-D3201DDD963E}" type="sibTrans" cxnId="{A5DA3232-EBF7-42C8-959A-7ACF0B9B8A69}">
      <dgm:prSet/>
      <dgm:spPr/>
      <dgm:t>
        <a:bodyPr/>
        <a:lstStyle/>
        <a:p>
          <a:endParaRPr lang="en-US"/>
        </a:p>
      </dgm:t>
    </dgm:pt>
    <dgm:pt modelId="{13522017-D7B8-4379-83A0-63B849FC811E}">
      <dgm:prSet/>
      <dgm:spPr/>
      <dgm:t>
        <a:bodyPr/>
        <a:lstStyle/>
        <a:p>
          <a:r>
            <a:rPr lang="en-US" b="1" dirty="0">
              <a:solidFill>
                <a:schemeClr val="tx1"/>
              </a:solidFill>
            </a:rPr>
            <a:t>Waste, Fraud, and Abuse Prevention</a:t>
          </a:r>
        </a:p>
      </dgm:t>
    </dgm:pt>
    <dgm:pt modelId="{40521EE4-160C-4883-8003-A42440327436}" type="parTrans" cxnId="{5096AD97-366D-438B-89CE-516415613CC7}">
      <dgm:prSet/>
      <dgm:spPr/>
      <dgm:t>
        <a:bodyPr/>
        <a:lstStyle/>
        <a:p>
          <a:endParaRPr lang="en-US"/>
        </a:p>
      </dgm:t>
    </dgm:pt>
    <dgm:pt modelId="{A5B30C40-87F8-422F-94B4-7DFE8FE75CE0}" type="sibTrans" cxnId="{5096AD97-366D-438B-89CE-516415613CC7}">
      <dgm:prSet/>
      <dgm:spPr/>
      <dgm:t>
        <a:bodyPr/>
        <a:lstStyle/>
        <a:p>
          <a:endParaRPr lang="en-US"/>
        </a:p>
      </dgm:t>
    </dgm:pt>
    <dgm:pt modelId="{609ADB5B-5510-431F-9997-E6AF016CDDC0}">
      <dgm:prSet/>
      <dgm:spPr/>
      <dgm:t>
        <a:bodyPr/>
        <a:lstStyle/>
        <a:p>
          <a:r>
            <a:rPr lang="en-US" b="1" dirty="0">
              <a:solidFill>
                <a:schemeClr val="tx1"/>
              </a:solidFill>
            </a:rPr>
            <a:t>External Eligibility</a:t>
          </a:r>
        </a:p>
      </dgm:t>
    </dgm:pt>
    <dgm:pt modelId="{E05C21C8-2AE6-4146-B163-F87DC8B5A33A}" type="parTrans" cxnId="{A44AA2D9-596A-43F5-ADA7-CE80DCBDCBDA}">
      <dgm:prSet/>
      <dgm:spPr/>
      <dgm:t>
        <a:bodyPr/>
        <a:lstStyle/>
        <a:p>
          <a:endParaRPr lang="en-US"/>
        </a:p>
      </dgm:t>
    </dgm:pt>
    <dgm:pt modelId="{425509C3-C528-481E-9073-0DCD700F9B49}" type="sibTrans" cxnId="{A44AA2D9-596A-43F5-ADA7-CE80DCBDCBDA}">
      <dgm:prSet/>
      <dgm:spPr/>
      <dgm:t>
        <a:bodyPr/>
        <a:lstStyle/>
        <a:p>
          <a:endParaRPr lang="en-US"/>
        </a:p>
      </dgm:t>
    </dgm:pt>
    <dgm:pt modelId="{5448EE02-E1A9-4C67-9DEA-55A52D5D3070}">
      <dgm:prSet/>
      <dgm:spPr/>
      <dgm:t>
        <a:bodyPr/>
        <a:lstStyle/>
        <a:p>
          <a:r>
            <a:rPr lang="en-US" b="1" i="0" dirty="0">
              <a:solidFill>
                <a:schemeClr val="tx1"/>
              </a:solidFill>
            </a:rPr>
            <a:t>Determination Invoice</a:t>
          </a:r>
        </a:p>
      </dgm:t>
    </dgm:pt>
    <dgm:pt modelId="{38A64041-2EDF-4E26-9669-BA9F8F39CEEA}" type="parTrans" cxnId="{CF1F1E53-E980-4427-82DE-DD5106FA5A15}">
      <dgm:prSet/>
      <dgm:spPr/>
      <dgm:t>
        <a:bodyPr/>
        <a:lstStyle/>
        <a:p>
          <a:endParaRPr lang="en-US"/>
        </a:p>
      </dgm:t>
    </dgm:pt>
    <dgm:pt modelId="{C90A4FCC-86ED-4832-BE5D-1370E4E8E6AC}" type="sibTrans" cxnId="{CF1F1E53-E980-4427-82DE-DD5106FA5A15}">
      <dgm:prSet/>
      <dgm:spPr/>
      <dgm:t>
        <a:bodyPr/>
        <a:lstStyle/>
        <a:p>
          <a:endParaRPr lang="en-US"/>
        </a:p>
      </dgm:t>
    </dgm:pt>
    <dgm:pt modelId="{B74CF1BE-FE4E-48AB-ADB3-C57C550D6007}">
      <dgm:prSet/>
      <dgm:spPr/>
      <dgm:t>
        <a:bodyPr/>
        <a:lstStyle/>
        <a:p>
          <a:r>
            <a:rPr lang="en-US" b="1" dirty="0">
              <a:solidFill>
                <a:schemeClr val="tx1"/>
              </a:solidFill>
            </a:rPr>
            <a:t>Outage and TPA System Availability</a:t>
          </a:r>
        </a:p>
      </dgm:t>
    </dgm:pt>
    <dgm:pt modelId="{8A237387-31A6-4178-8185-0FBBF6A58DD9}" type="parTrans" cxnId="{7C79D3A5-3231-47F0-A0F2-4D8CB9BEEBC7}">
      <dgm:prSet/>
      <dgm:spPr/>
      <dgm:t>
        <a:bodyPr/>
        <a:lstStyle/>
        <a:p>
          <a:endParaRPr lang="en-US"/>
        </a:p>
      </dgm:t>
    </dgm:pt>
    <dgm:pt modelId="{063A73A1-C27B-46BF-97F2-AE675C6AC2B1}" type="sibTrans" cxnId="{7C79D3A5-3231-47F0-A0F2-4D8CB9BEEBC7}">
      <dgm:prSet/>
      <dgm:spPr/>
      <dgm:t>
        <a:bodyPr/>
        <a:lstStyle/>
        <a:p>
          <a:endParaRPr lang="en-US"/>
        </a:p>
      </dgm:t>
    </dgm:pt>
    <dgm:pt modelId="{EEB311B5-1D94-46F9-83A1-2DAC3310AE91}">
      <dgm:prSet/>
      <dgm:spPr/>
      <dgm:t>
        <a:bodyPr/>
        <a:lstStyle/>
        <a:p>
          <a:r>
            <a:rPr lang="en-US" b="1" dirty="0">
              <a:solidFill>
                <a:schemeClr val="tx1"/>
              </a:solidFill>
            </a:rPr>
            <a:t>Inbound Mail</a:t>
          </a:r>
        </a:p>
      </dgm:t>
    </dgm:pt>
    <dgm:pt modelId="{B64559E8-7A64-4139-A46D-1356CD831A1A}" type="parTrans" cxnId="{404DB282-6E43-4EDC-A5CE-B4B4F3C97D49}">
      <dgm:prSet/>
      <dgm:spPr/>
      <dgm:t>
        <a:bodyPr/>
        <a:lstStyle/>
        <a:p>
          <a:endParaRPr lang="en-US"/>
        </a:p>
      </dgm:t>
    </dgm:pt>
    <dgm:pt modelId="{BF257C9D-1652-436A-ACDB-59C49FFF70D4}" type="sibTrans" cxnId="{404DB282-6E43-4EDC-A5CE-B4B4F3C97D49}">
      <dgm:prSet/>
      <dgm:spPr/>
      <dgm:t>
        <a:bodyPr/>
        <a:lstStyle/>
        <a:p>
          <a:endParaRPr lang="en-US"/>
        </a:p>
      </dgm:t>
    </dgm:pt>
    <dgm:pt modelId="{E1EB666C-5B11-40E0-825E-0440049C9F44}">
      <dgm:prSet/>
      <dgm:spPr/>
      <dgm:t>
        <a:bodyPr/>
        <a:lstStyle/>
        <a:p>
          <a:r>
            <a:rPr lang="en-US" b="1" dirty="0">
              <a:solidFill>
                <a:schemeClr val="tx1"/>
              </a:solidFill>
            </a:rPr>
            <a:t>Outbound Mail</a:t>
          </a:r>
        </a:p>
      </dgm:t>
    </dgm:pt>
    <dgm:pt modelId="{9231F038-5B08-46EC-8C42-F1E4AD731315}" type="parTrans" cxnId="{C1716163-802B-436C-95B4-2ABDF0282DCA}">
      <dgm:prSet/>
      <dgm:spPr/>
      <dgm:t>
        <a:bodyPr/>
        <a:lstStyle/>
        <a:p>
          <a:endParaRPr lang="en-US"/>
        </a:p>
      </dgm:t>
    </dgm:pt>
    <dgm:pt modelId="{96A0D1DA-BDF2-4E00-917B-3F1EE50952EF}" type="sibTrans" cxnId="{C1716163-802B-436C-95B4-2ABDF0282DCA}">
      <dgm:prSet/>
      <dgm:spPr/>
      <dgm:t>
        <a:bodyPr/>
        <a:lstStyle/>
        <a:p>
          <a:endParaRPr lang="en-US"/>
        </a:p>
      </dgm:t>
    </dgm:pt>
    <dgm:pt modelId="{4A601760-223F-4311-AC9C-94C50E1B0713}">
      <dgm:prSet/>
      <dgm:spPr/>
      <dgm:t>
        <a:bodyPr/>
        <a:lstStyle/>
        <a:p>
          <a:r>
            <a:rPr lang="en-US" b="1" dirty="0">
              <a:solidFill>
                <a:schemeClr val="tx1"/>
              </a:solidFill>
            </a:rPr>
            <a:t>Outbound Dialer</a:t>
          </a:r>
        </a:p>
      </dgm:t>
    </dgm:pt>
    <dgm:pt modelId="{754A5013-C6D7-4C42-A756-D7A412420C33}" type="parTrans" cxnId="{7C8556D6-E843-4BCD-9EA9-75466E750327}">
      <dgm:prSet/>
      <dgm:spPr/>
      <dgm:t>
        <a:bodyPr/>
        <a:lstStyle/>
        <a:p>
          <a:endParaRPr lang="en-US"/>
        </a:p>
      </dgm:t>
    </dgm:pt>
    <dgm:pt modelId="{F6FA16CF-7356-456E-80B0-C8B84DB12844}" type="sibTrans" cxnId="{7C8556D6-E843-4BCD-9EA9-75466E750327}">
      <dgm:prSet/>
      <dgm:spPr/>
      <dgm:t>
        <a:bodyPr/>
        <a:lstStyle/>
        <a:p>
          <a:endParaRPr lang="en-US"/>
        </a:p>
      </dgm:t>
    </dgm:pt>
    <dgm:pt modelId="{5E1C7F28-3EA5-4135-92D9-55244C48E2AC}">
      <dgm:prSet/>
      <dgm:spPr/>
      <dgm:t>
        <a:bodyPr/>
        <a:lstStyle/>
        <a:p>
          <a:r>
            <a:rPr lang="en-US" b="1" dirty="0">
              <a:solidFill>
                <a:schemeClr val="tx1"/>
              </a:solidFill>
            </a:rPr>
            <a:t>Inbound Calls</a:t>
          </a:r>
        </a:p>
      </dgm:t>
    </dgm:pt>
    <dgm:pt modelId="{33387E3E-DE8F-4CAA-9BB8-9AF63DD09D49}" type="parTrans" cxnId="{B147EB49-125A-4653-BB42-3C2880FEEF70}">
      <dgm:prSet/>
      <dgm:spPr/>
      <dgm:t>
        <a:bodyPr/>
        <a:lstStyle/>
        <a:p>
          <a:endParaRPr lang="en-US"/>
        </a:p>
      </dgm:t>
    </dgm:pt>
    <dgm:pt modelId="{7B365BEA-560F-4FDD-B829-DA152AFB645A}" type="sibTrans" cxnId="{B147EB49-125A-4653-BB42-3C2880FEEF70}">
      <dgm:prSet/>
      <dgm:spPr/>
      <dgm:t>
        <a:bodyPr/>
        <a:lstStyle/>
        <a:p>
          <a:endParaRPr lang="en-US"/>
        </a:p>
      </dgm:t>
    </dgm:pt>
    <dgm:pt modelId="{79CA39A6-C483-48E9-8A54-A4ED07862639}">
      <dgm:prSet/>
      <dgm:spPr/>
      <dgm:t>
        <a:bodyPr/>
        <a:lstStyle/>
        <a:p>
          <a:r>
            <a:rPr lang="en-US" b="1" dirty="0">
              <a:solidFill>
                <a:schemeClr val="tx1"/>
              </a:solidFill>
            </a:rPr>
            <a:t>TPA Operations</a:t>
          </a:r>
        </a:p>
      </dgm:t>
    </dgm:pt>
    <dgm:pt modelId="{75A5910F-E1DC-438A-9276-AF49A526672E}" type="parTrans" cxnId="{7462E108-1E64-4D88-978F-4E4E4D31E940}">
      <dgm:prSet/>
      <dgm:spPr/>
      <dgm:t>
        <a:bodyPr/>
        <a:lstStyle/>
        <a:p>
          <a:endParaRPr lang="en-US"/>
        </a:p>
      </dgm:t>
    </dgm:pt>
    <dgm:pt modelId="{52467AD5-5CC7-45D3-B4F9-F89DEBAE27B2}" type="sibTrans" cxnId="{7462E108-1E64-4D88-978F-4E4E4D31E940}">
      <dgm:prSet/>
      <dgm:spPr/>
      <dgm:t>
        <a:bodyPr/>
        <a:lstStyle/>
        <a:p>
          <a:endParaRPr lang="en-US"/>
        </a:p>
      </dgm:t>
    </dgm:pt>
    <dgm:pt modelId="{63579FB3-28D9-4349-B9A3-3A323373DFD8}">
      <dgm:prSet/>
      <dgm:spPr/>
      <dgm:t>
        <a:bodyPr/>
        <a:lstStyle/>
        <a:p>
          <a:r>
            <a:rPr lang="en-US" b="1" dirty="0">
              <a:solidFill>
                <a:schemeClr val="tx1"/>
              </a:solidFill>
            </a:rPr>
            <a:t>Call Center Invoice</a:t>
          </a:r>
        </a:p>
      </dgm:t>
    </dgm:pt>
    <dgm:pt modelId="{DBBD9D0B-1046-4494-A509-197BBF636681}" type="parTrans" cxnId="{203137E2-A7B8-4C75-B306-6BDA1B63F76F}">
      <dgm:prSet/>
      <dgm:spPr/>
      <dgm:t>
        <a:bodyPr/>
        <a:lstStyle/>
        <a:p>
          <a:endParaRPr lang="en-US"/>
        </a:p>
      </dgm:t>
    </dgm:pt>
    <dgm:pt modelId="{6B453874-7FEF-49BE-8D1E-9DFFE85AED3D}" type="sibTrans" cxnId="{203137E2-A7B8-4C75-B306-6BDA1B63F76F}">
      <dgm:prSet/>
      <dgm:spPr/>
      <dgm:t>
        <a:bodyPr/>
        <a:lstStyle/>
        <a:p>
          <a:endParaRPr lang="en-US"/>
        </a:p>
      </dgm:t>
    </dgm:pt>
    <dgm:pt modelId="{4EA5392E-2683-467D-988D-6CDEB9FDB49F}">
      <dgm:prSet/>
      <dgm:spPr/>
      <dgm:t>
        <a:bodyPr/>
        <a:lstStyle/>
        <a:p>
          <a:r>
            <a:rPr lang="en-US" b="1" dirty="0">
              <a:solidFill>
                <a:schemeClr val="tx1"/>
              </a:solidFill>
            </a:rPr>
            <a:t>Daily Service Providers’ Requests and Error Activity</a:t>
          </a:r>
        </a:p>
      </dgm:t>
    </dgm:pt>
    <dgm:pt modelId="{81015B4D-5F13-46B1-ABB8-82871C0771AE}" type="parTrans" cxnId="{34F1D6A1-1AFC-4237-A0FD-EE39CE96B64B}">
      <dgm:prSet/>
      <dgm:spPr/>
      <dgm:t>
        <a:bodyPr/>
        <a:lstStyle/>
        <a:p>
          <a:endParaRPr lang="en-US"/>
        </a:p>
      </dgm:t>
    </dgm:pt>
    <dgm:pt modelId="{47AB73C1-9C45-41DC-90CC-23275B841CC8}" type="sibTrans" cxnId="{34F1D6A1-1AFC-4237-A0FD-EE39CE96B64B}">
      <dgm:prSet/>
      <dgm:spPr/>
      <dgm:t>
        <a:bodyPr/>
        <a:lstStyle/>
        <a:p>
          <a:endParaRPr lang="en-US"/>
        </a:p>
      </dgm:t>
    </dgm:pt>
    <dgm:pt modelId="{0B12CC35-91CF-429F-9525-BC0249726669}">
      <dgm:prSet/>
      <dgm:spPr/>
      <dgm:t>
        <a:bodyPr/>
        <a:lstStyle/>
        <a:p>
          <a:r>
            <a:rPr lang="en-US" b="1" dirty="0">
              <a:solidFill>
                <a:schemeClr val="tx1"/>
              </a:solidFill>
            </a:rPr>
            <a:t>Public Website Analytics</a:t>
          </a:r>
        </a:p>
      </dgm:t>
    </dgm:pt>
    <dgm:pt modelId="{2FDF426D-776A-4723-9605-646C287C0BE9}" type="parTrans" cxnId="{E8CDC110-7FDC-4300-AB04-15C8BEE824D0}">
      <dgm:prSet/>
      <dgm:spPr/>
      <dgm:t>
        <a:bodyPr/>
        <a:lstStyle/>
        <a:p>
          <a:endParaRPr lang="en-US"/>
        </a:p>
      </dgm:t>
    </dgm:pt>
    <dgm:pt modelId="{778A4236-D933-40F1-B708-260AF8DCBFBE}" type="sibTrans" cxnId="{E8CDC110-7FDC-4300-AB04-15C8BEE824D0}">
      <dgm:prSet/>
      <dgm:spPr/>
      <dgm:t>
        <a:bodyPr/>
        <a:lstStyle/>
        <a:p>
          <a:endParaRPr lang="en-US"/>
        </a:p>
      </dgm:t>
    </dgm:pt>
    <dgm:pt modelId="{4F555CC5-139D-447D-9B1C-9A5FBC6657D9}">
      <dgm:prSet/>
      <dgm:spPr/>
      <dgm:t>
        <a:bodyPr/>
        <a:lstStyle/>
        <a:p>
          <a:r>
            <a:rPr lang="en-US" b="1" dirty="0">
              <a:solidFill>
                <a:schemeClr val="tx1"/>
              </a:solidFill>
            </a:rPr>
            <a:t>National Change of Address</a:t>
          </a:r>
        </a:p>
      </dgm:t>
    </dgm:pt>
    <dgm:pt modelId="{43B17911-D7FC-41F2-8FD4-86866FBA7953}" type="parTrans" cxnId="{D1751D41-04CA-4996-A9F1-72EEF8BD1699}">
      <dgm:prSet/>
      <dgm:spPr/>
      <dgm:t>
        <a:bodyPr/>
        <a:lstStyle/>
        <a:p>
          <a:endParaRPr lang="en-US"/>
        </a:p>
      </dgm:t>
    </dgm:pt>
    <dgm:pt modelId="{78997EB5-CEBF-486A-84E3-8B7AA8BE89A5}" type="sibTrans" cxnId="{D1751D41-04CA-4996-A9F1-72EEF8BD1699}">
      <dgm:prSet/>
      <dgm:spPr/>
      <dgm:t>
        <a:bodyPr/>
        <a:lstStyle/>
        <a:p>
          <a:endParaRPr lang="en-US"/>
        </a:p>
      </dgm:t>
    </dgm:pt>
    <dgm:pt modelId="{494ED8CD-7255-466D-BB57-2245F3CCA7F4}">
      <dgm:prSet/>
      <dgm:spPr/>
      <dgm:t>
        <a:bodyPr/>
        <a:lstStyle/>
        <a:p>
          <a:r>
            <a:rPr lang="en-US" b="1" dirty="0">
              <a:solidFill>
                <a:schemeClr val="tx1"/>
              </a:solidFill>
            </a:rPr>
            <a:t>Enrollment, Caseload, and Population</a:t>
          </a:r>
        </a:p>
      </dgm:t>
    </dgm:pt>
    <dgm:pt modelId="{7AF0FFCD-BDC4-40BF-AE6F-1C7AB1D67E97}" type="parTrans" cxnId="{EC8372B9-EAC5-4C9E-8899-9BCEA0F82326}">
      <dgm:prSet/>
      <dgm:spPr/>
      <dgm:t>
        <a:bodyPr/>
        <a:lstStyle/>
        <a:p>
          <a:endParaRPr lang="en-US"/>
        </a:p>
      </dgm:t>
    </dgm:pt>
    <dgm:pt modelId="{7D6D9512-6FF4-415B-8DE9-0CF32F7A9493}" type="sibTrans" cxnId="{EC8372B9-EAC5-4C9E-8899-9BCEA0F82326}">
      <dgm:prSet/>
      <dgm:spPr/>
      <dgm:t>
        <a:bodyPr/>
        <a:lstStyle/>
        <a:p>
          <a:endParaRPr lang="en-US"/>
        </a:p>
      </dgm:t>
    </dgm:pt>
    <dgm:pt modelId="{75B7B282-E316-471B-A4E4-1E83A58C23BD}">
      <dgm:prSet/>
      <dgm:spPr/>
      <dgm:t>
        <a:bodyPr/>
        <a:lstStyle/>
        <a:p>
          <a:r>
            <a:rPr lang="en-US" b="1" dirty="0">
              <a:solidFill>
                <a:schemeClr val="tx1"/>
              </a:solidFill>
            </a:rPr>
            <a:t>Enrollment Statistics</a:t>
          </a:r>
        </a:p>
      </dgm:t>
    </dgm:pt>
    <dgm:pt modelId="{16C46D94-316E-4E2C-AC50-5013BA93D5E9}" type="parTrans" cxnId="{040FB8DF-BCA0-4985-A266-8BBF76E0D4EB}">
      <dgm:prSet/>
      <dgm:spPr/>
      <dgm:t>
        <a:bodyPr/>
        <a:lstStyle/>
        <a:p>
          <a:endParaRPr lang="en-US"/>
        </a:p>
      </dgm:t>
    </dgm:pt>
    <dgm:pt modelId="{937FA91F-097E-4AB8-87FA-08B727C57005}" type="sibTrans" cxnId="{040FB8DF-BCA0-4985-A266-8BBF76E0D4EB}">
      <dgm:prSet/>
      <dgm:spPr/>
      <dgm:t>
        <a:bodyPr/>
        <a:lstStyle/>
        <a:p>
          <a:endParaRPr lang="en-US"/>
        </a:p>
      </dgm:t>
    </dgm:pt>
    <dgm:pt modelId="{B79CB36B-2C55-4089-911A-FD1C55EAF102}">
      <dgm:prSet/>
      <dgm:spPr/>
      <dgm:t>
        <a:bodyPr/>
        <a:lstStyle/>
        <a:p>
          <a:r>
            <a:rPr lang="en-US" b="1" dirty="0">
              <a:solidFill>
                <a:schemeClr val="tx1"/>
              </a:solidFill>
            </a:rPr>
            <a:t>Review Queue Snapshot</a:t>
          </a:r>
        </a:p>
      </dgm:t>
    </dgm:pt>
    <dgm:pt modelId="{4E7F1B90-F524-423B-8E48-2D13EB46C992}" type="parTrans" cxnId="{7EBF2B2B-751C-4966-87B0-4676775D3E47}">
      <dgm:prSet/>
      <dgm:spPr/>
      <dgm:t>
        <a:bodyPr/>
        <a:lstStyle/>
        <a:p>
          <a:endParaRPr lang="en-US"/>
        </a:p>
      </dgm:t>
    </dgm:pt>
    <dgm:pt modelId="{C92FFE9A-B0E4-4B83-AD58-462BD7B1B389}" type="sibTrans" cxnId="{7EBF2B2B-751C-4966-87B0-4676775D3E47}">
      <dgm:prSet/>
      <dgm:spPr/>
      <dgm:t>
        <a:bodyPr/>
        <a:lstStyle/>
        <a:p>
          <a:endParaRPr lang="en-US"/>
        </a:p>
      </dgm:t>
    </dgm:pt>
    <dgm:pt modelId="{603E2574-298C-421A-B5B7-C6A22457F332}" type="pres">
      <dgm:prSet presAssocID="{802629D4-2667-4685-8FD6-1824E65C189E}" presName="diagram" presStyleCnt="0">
        <dgm:presLayoutVars>
          <dgm:dir/>
          <dgm:resizeHandles val="exact"/>
        </dgm:presLayoutVars>
      </dgm:prSet>
      <dgm:spPr/>
    </dgm:pt>
    <dgm:pt modelId="{225BE892-99A2-410F-B832-90D6333853CD}" type="pres">
      <dgm:prSet presAssocID="{1CF8A674-8452-447A-A7C7-9D9648820695}" presName="node" presStyleLbl="node1" presStyleIdx="0" presStyleCnt="20">
        <dgm:presLayoutVars>
          <dgm:bulletEnabled val="1"/>
        </dgm:presLayoutVars>
      </dgm:prSet>
      <dgm:spPr/>
    </dgm:pt>
    <dgm:pt modelId="{A76FA073-A558-46C8-BF9E-9C32662B234E}" type="pres">
      <dgm:prSet presAssocID="{DD58D469-E53C-4698-B978-5D6A390F61D0}" presName="sibTrans" presStyleCnt="0"/>
      <dgm:spPr/>
    </dgm:pt>
    <dgm:pt modelId="{522576AF-FD0B-4A49-B1C7-5F7E0F34D41E}" type="pres">
      <dgm:prSet presAssocID="{A0E0D163-CC9A-41E4-916F-7CA16C328BDB}" presName="node" presStyleLbl="node1" presStyleIdx="1" presStyleCnt="20">
        <dgm:presLayoutVars>
          <dgm:bulletEnabled val="1"/>
        </dgm:presLayoutVars>
      </dgm:prSet>
      <dgm:spPr/>
    </dgm:pt>
    <dgm:pt modelId="{EF068A9D-DEE7-482B-BCF6-C54BD7E3F4C9}" type="pres">
      <dgm:prSet presAssocID="{B896DE1C-B96D-4E4C-9040-FE4DF1DA2C19}" presName="sibTrans" presStyleCnt="0"/>
      <dgm:spPr/>
    </dgm:pt>
    <dgm:pt modelId="{4BD579BD-B7E8-45BB-864D-0F43AD8952A9}" type="pres">
      <dgm:prSet presAssocID="{4126E07E-3988-4813-B8E2-3804681F9E3B}" presName="node" presStyleLbl="node1" presStyleIdx="2" presStyleCnt="20">
        <dgm:presLayoutVars>
          <dgm:bulletEnabled val="1"/>
        </dgm:presLayoutVars>
      </dgm:prSet>
      <dgm:spPr/>
    </dgm:pt>
    <dgm:pt modelId="{19B5894F-0B62-43C9-9EE5-2F00D6D07F76}" type="pres">
      <dgm:prSet presAssocID="{E799F350-60A2-4DE2-81BA-A2B850560542}" presName="sibTrans" presStyleCnt="0"/>
      <dgm:spPr/>
    </dgm:pt>
    <dgm:pt modelId="{65F35E10-D53D-4390-BB8C-74157850B32C}" type="pres">
      <dgm:prSet presAssocID="{20263C43-D400-4D3F-BC55-81747A3A6D43}" presName="node" presStyleLbl="node1" presStyleIdx="3" presStyleCnt="20">
        <dgm:presLayoutVars>
          <dgm:bulletEnabled val="1"/>
        </dgm:presLayoutVars>
      </dgm:prSet>
      <dgm:spPr/>
    </dgm:pt>
    <dgm:pt modelId="{2E508FC3-EF60-44D2-8A67-20EE9E46A0B6}" type="pres">
      <dgm:prSet presAssocID="{562470D9-E63D-4B6A-8690-D3201DDD963E}" presName="sibTrans" presStyleCnt="0"/>
      <dgm:spPr/>
    </dgm:pt>
    <dgm:pt modelId="{C5D57C94-F488-4351-96F4-0F096833BF80}" type="pres">
      <dgm:prSet presAssocID="{13522017-D7B8-4379-83A0-63B849FC811E}" presName="node" presStyleLbl="node1" presStyleIdx="4" presStyleCnt="20">
        <dgm:presLayoutVars>
          <dgm:bulletEnabled val="1"/>
        </dgm:presLayoutVars>
      </dgm:prSet>
      <dgm:spPr/>
    </dgm:pt>
    <dgm:pt modelId="{508EC7FB-258D-44C1-980C-57C687638BD3}" type="pres">
      <dgm:prSet presAssocID="{A5B30C40-87F8-422F-94B4-7DFE8FE75CE0}" presName="sibTrans" presStyleCnt="0"/>
      <dgm:spPr/>
    </dgm:pt>
    <dgm:pt modelId="{0844DFF8-E142-4979-947E-7CCF2529CE2B}" type="pres">
      <dgm:prSet presAssocID="{609ADB5B-5510-431F-9997-E6AF016CDDC0}" presName="node" presStyleLbl="node1" presStyleIdx="5" presStyleCnt="20">
        <dgm:presLayoutVars>
          <dgm:bulletEnabled val="1"/>
        </dgm:presLayoutVars>
      </dgm:prSet>
      <dgm:spPr/>
    </dgm:pt>
    <dgm:pt modelId="{9FAC0FF9-95B8-4B8B-8BDA-ED8C29389892}" type="pres">
      <dgm:prSet presAssocID="{425509C3-C528-481E-9073-0DCD700F9B49}" presName="sibTrans" presStyleCnt="0"/>
      <dgm:spPr/>
    </dgm:pt>
    <dgm:pt modelId="{EB99641C-4E93-444F-811E-71CE9FC84AD6}" type="pres">
      <dgm:prSet presAssocID="{5448EE02-E1A9-4C67-9DEA-55A52D5D3070}" presName="node" presStyleLbl="node1" presStyleIdx="6" presStyleCnt="20">
        <dgm:presLayoutVars>
          <dgm:bulletEnabled val="1"/>
        </dgm:presLayoutVars>
      </dgm:prSet>
      <dgm:spPr/>
    </dgm:pt>
    <dgm:pt modelId="{CD5D54E5-DD3A-400C-B9F4-69A41A1BF810}" type="pres">
      <dgm:prSet presAssocID="{C90A4FCC-86ED-4832-BE5D-1370E4E8E6AC}" presName="sibTrans" presStyleCnt="0"/>
      <dgm:spPr/>
    </dgm:pt>
    <dgm:pt modelId="{3047BDF1-051D-43A4-BE73-8F34C8CD29AF}" type="pres">
      <dgm:prSet presAssocID="{B74CF1BE-FE4E-48AB-ADB3-C57C550D6007}" presName="node" presStyleLbl="node1" presStyleIdx="7" presStyleCnt="20">
        <dgm:presLayoutVars>
          <dgm:bulletEnabled val="1"/>
        </dgm:presLayoutVars>
      </dgm:prSet>
      <dgm:spPr/>
    </dgm:pt>
    <dgm:pt modelId="{67CE2CAE-CF58-41C4-B26A-9B1531C64375}" type="pres">
      <dgm:prSet presAssocID="{063A73A1-C27B-46BF-97F2-AE675C6AC2B1}" presName="sibTrans" presStyleCnt="0"/>
      <dgm:spPr/>
    </dgm:pt>
    <dgm:pt modelId="{5088E605-A9B5-4CFA-B0F8-DE71E1AD58D0}" type="pres">
      <dgm:prSet presAssocID="{EEB311B5-1D94-46F9-83A1-2DAC3310AE91}" presName="node" presStyleLbl="node1" presStyleIdx="8" presStyleCnt="20">
        <dgm:presLayoutVars>
          <dgm:bulletEnabled val="1"/>
        </dgm:presLayoutVars>
      </dgm:prSet>
      <dgm:spPr/>
    </dgm:pt>
    <dgm:pt modelId="{187462F4-D1BB-4FBB-BB53-EC7D46EA338D}" type="pres">
      <dgm:prSet presAssocID="{BF257C9D-1652-436A-ACDB-59C49FFF70D4}" presName="sibTrans" presStyleCnt="0"/>
      <dgm:spPr/>
    </dgm:pt>
    <dgm:pt modelId="{4B861EE2-2AAD-4CB7-811E-40EABA718A49}" type="pres">
      <dgm:prSet presAssocID="{E1EB666C-5B11-40E0-825E-0440049C9F44}" presName="node" presStyleLbl="node1" presStyleIdx="9" presStyleCnt="20">
        <dgm:presLayoutVars>
          <dgm:bulletEnabled val="1"/>
        </dgm:presLayoutVars>
      </dgm:prSet>
      <dgm:spPr/>
    </dgm:pt>
    <dgm:pt modelId="{72FAC1BE-3C4C-4101-918D-0C334723A350}" type="pres">
      <dgm:prSet presAssocID="{96A0D1DA-BDF2-4E00-917B-3F1EE50952EF}" presName="sibTrans" presStyleCnt="0"/>
      <dgm:spPr/>
    </dgm:pt>
    <dgm:pt modelId="{7066F5A3-BC19-4848-95EF-5BCA5A794256}" type="pres">
      <dgm:prSet presAssocID="{4A601760-223F-4311-AC9C-94C50E1B0713}" presName="node" presStyleLbl="node1" presStyleIdx="10" presStyleCnt="20">
        <dgm:presLayoutVars>
          <dgm:bulletEnabled val="1"/>
        </dgm:presLayoutVars>
      </dgm:prSet>
      <dgm:spPr/>
    </dgm:pt>
    <dgm:pt modelId="{9BA040C9-CED0-4AB9-887A-DC5527B5CE21}" type="pres">
      <dgm:prSet presAssocID="{F6FA16CF-7356-456E-80B0-C8B84DB12844}" presName="sibTrans" presStyleCnt="0"/>
      <dgm:spPr/>
    </dgm:pt>
    <dgm:pt modelId="{C7418CC0-660D-4282-BD5C-5BA73EBFD0B1}" type="pres">
      <dgm:prSet presAssocID="{5E1C7F28-3EA5-4135-92D9-55244C48E2AC}" presName="node" presStyleLbl="node1" presStyleIdx="11" presStyleCnt="20">
        <dgm:presLayoutVars>
          <dgm:bulletEnabled val="1"/>
        </dgm:presLayoutVars>
      </dgm:prSet>
      <dgm:spPr/>
    </dgm:pt>
    <dgm:pt modelId="{9A5F5C82-45B1-4530-99D9-CADED693F298}" type="pres">
      <dgm:prSet presAssocID="{7B365BEA-560F-4FDD-B829-DA152AFB645A}" presName="sibTrans" presStyleCnt="0"/>
      <dgm:spPr/>
    </dgm:pt>
    <dgm:pt modelId="{8D4E369D-976A-4D2C-A00A-68EC97CDFBAC}" type="pres">
      <dgm:prSet presAssocID="{79CA39A6-C483-48E9-8A54-A4ED07862639}" presName="node" presStyleLbl="node1" presStyleIdx="12" presStyleCnt="20">
        <dgm:presLayoutVars>
          <dgm:bulletEnabled val="1"/>
        </dgm:presLayoutVars>
      </dgm:prSet>
      <dgm:spPr/>
    </dgm:pt>
    <dgm:pt modelId="{003A59E2-70AC-4122-BFEF-1EE5FDF76E6F}" type="pres">
      <dgm:prSet presAssocID="{52467AD5-5CC7-45D3-B4F9-F89DEBAE27B2}" presName="sibTrans" presStyleCnt="0"/>
      <dgm:spPr/>
    </dgm:pt>
    <dgm:pt modelId="{DC76491A-D986-4E34-A0B1-7CA6E5501031}" type="pres">
      <dgm:prSet presAssocID="{63579FB3-28D9-4349-B9A3-3A323373DFD8}" presName="node" presStyleLbl="node1" presStyleIdx="13" presStyleCnt="20">
        <dgm:presLayoutVars>
          <dgm:bulletEnabled val="1"/>
        </dgm:presLayoutVars>
      </dgm:prSet>
      <dgm:spPr/>
    </dgm:pt>
    <dgm:pt modelId="{055F2B44-5C66-4D22-AEF5-806BB2C6D9E9}" type="pres">
      <dgm:prSet presAssocID="{6B453874-7FEF-49BE-8D1E-9DFFE85AED3D}" presName="sibTrans" presStyleCnt="0"/>
      <dgm:spPr/>
    </dgm:pt>
    <dgm:pt modelId="{5332E4A0-AB98-47D0-BD0D-DA26CE7E6DAB}" type="pres">
      <dgm:prSet presAssocID="{4EA5392E-2683-467D-988D-6CDEB9FDB49F}" presName="node" presStyleLbl="node1" presStyleIdx="14" presStyleCnt="20">
        <dgm:presLayoutVars>
          <dgm:bulletEnabled val="1"/>
        </dgm:presLayoutVars>
      </dgm:prSet>
      <dgm:spPr/>
    </dgm:pt>
    <dgm:pt modelId="{C2039DB9-8F31-4008-979D-449835B9C750}" type="pres">
      <dgm:prSet presAssocID="{47AB73C1-9C45-41DC-90CC-23275B841CC8}" presName="sibTrans" presStyleCnt="0"/>
      <dgm:spPr/>
    </dgm:pt>
    <dgm:pt modelId="{00BF136A-AE2E-4276-83E7-CC939798C354}" type="pres">
      <dgm:prSet presAssocID="{0B12CC35-91CF-429F-9525-BC0249726669}" presName="node" presStyleLbl="node1" presStyleIdx="15" presStyleCnt="20">
        <dgm:presLayoutVars>
          <dgm:bulletEnabled val="1"/>
        </dgm:presLayoutVars>
      </dgm:prSet>
      <dgm:spPr/>
    </dgm:pt>
    <dgm:pt modelId="{EF1FCBD7-6BD8-4BDB-8BEB-3E5B78E157B6}" type="pres">
      <dgm:prSet presAssocID="{778A4236-D933-40F1-B708-260AF8DCBFBE}" presName="sibTrans" presStyleCnt="0"/>
      <dgm:spPr/>
    </dgm:pt>
    <dgm:pt modelId="{2DA7AB0E-C85B-480D-BF09-05EC989C88EB}" type="pres">
      <dgm:prSet presAssocID="{4F555CC5-139D-447D-9B1C-9A5FBC6657D9}" presName="node" presStyleLbl="node1" presStyleIdx="16" presStyleCnt="20">
        <dgm:presLayoutVars>
          <dgm:bulletEnabled val="1"/>
        </dgm:presLayoutVars>
      </dgm:prSet>
      <dgm:spPr/>
    </dgm:pt>
    <dgm:pt modelId="{2D29B1E5-3A74-42D5-8A09-58FA9FD3940D}" type="pres">
      <dgm:prSet presAssocID="{78997EB5-CEBF-486A-84E3-8B7AA8BE89A5}" presName="sibTrans" presStyleCnt="0"/>
      <dgm:spPr/>
    </dgm:pt>
    <dgm:pt modelId="{6B6F8F31-3F0F-4F1D-A362-D77A46AD02A3}" type="pres">
      <dgm:prSet presAssocID="{494ED8CD-7255-466D-BB57-2245F3CCA7F4}" presName="node" presStyleLbl="node1" presStyleIdx="17" presStyleCnt="20">
        <dgm:presLayoutVars>
          <dgm:bulletEnabled val="1"/>
        </dgm:presLayoutVars>
      </dgm:prSet>
      <dgm:spPr/>
    </dgm:pt>
    <dgm:pt modelId="{0E963E75-D49B-4F25-B69F-71CF793216A9}" type="pres">
      <dgm:prSet presAssocID="{7D6D9512-6FF4-415B-8DE9-0CF32F7A9493}" presName="sibTrans" presStyleCnt="0"/>
      <dgm:spPr/>
    </dgm:pt>
    <dgm:pt modelId="{9DE3840C-3A44-4C4E-90A9-498F9BE18398}" type="pres">
      <dgm:prSet presAssocID="{75B7B282-E316-471B-A4E4-1E83A58C23BD}" presName="node" presStyleLbl="node1" presStyleIdx="18" presStyleCnt="20">
        <dgm:presLayoutVars>
          <dgm:bulletEnabled val="1"/>
        </dgm:presLayoutVars>
      </dgm:prSet>
      <dgm:spPr/>
    </dgm:pt>
    <dgm:pt modelId="{83A7A901-D9BE-4D80-AEBF-DCEFC95249A4}" type="pres">
      <dgm:prSet presAssocID="{937FA91F-097E-4AB8-87FA-08B727C57005}" presName="sibTrans" presStyleCnt="0"/>
      <dgm:spPr/>
    </dgm:pt>
    <dgm:pt modelId="{42F1B6A2-9925-47E3-AB61-3FF885C49B5B}" type="pres">
      <dgm:prSet presAssocID="{B79CB36B-2C55-4089-911A-FD1C55EAF102}" presName="node" presStyleLbl="node1" presStyleIdx="19" presStyleCnt="20">
        <dgm:presLayoutVars>
          <dgm:bulletEnabled val="1"/>
        </dgm:presLayoutVars>
      </dgm:prSet>
      <dgm:spPr/>
    </dgm:pt>
  </dgm:ptLst>
  <dgm:cxnLst>
    <dgm:cxn modelId="{55E5C204-D5E6-497D-80D6-0D197EBFB33E}" type="presOf" srcId="{1CF8A674-8452-447A-A7C7-9D9648820695}" destId="{225BE892-99A2-410F-B832-90D6333853CD}" srcOrd="0" destOrd="0" presId="urn:microsoft.com/office/officeart/2005/8/layout/default"/>
    <dgm:cxn modelId="{5CE29505-AE73-4AC3-9D09-5C2ACAE7A0D7}" type="presOf" srcId="{4F555CC5-139D-447D-9B1C-9A5FBC6657D9}" destId="{2DA7AB0E-C85B-480D-BF09-05EC989C88EB}" srcOrd="0" destOrd="0" presId="urn:microsoft.com/office/officeart/2005/8/layout/default"/>
    <dgm:cxn modelId="{7462E108-1E64-4D88-978F-4E4E4D31E940}" srcId="{802629D4-2667-4685-8FD6-1824E65C189E}" destId="{79CA39A6-C483-48E9-8A54-A4ED07862639}" srcOrd="12" destOrd="0" parTransId="{75A5910F-E1DC-438A-9276-AF49A526672E}" sibTransId="{52467AD5-5CC7-45D3-B4F9-F89DEBAE27B2}"/>
    <dgm:cxn modelId="{E8CDC110-7FDC-4300-AB04-15C8BEE824D0}" srcId="{802629D4-2667-4685-8FD6-1824E65C189E}" destId="{0B12CC35-91CF-429F-9525-BC0249726669}" srcOrd="15" destOrd="0" parTransId="{2FDF426D-776A-4723-9605-646C287C0BE9}" sibTransId="{778A4236-D933-40F1-B708-260AF8DCBFBE}"/>
    <dgm:cxn modelId="{2F976F15-7149-49A2-BA50-2A7FDEC7DF60}" type="presOf" srcId="{4EA5392E-2683-467D-988D-6CDEB9FDB49F}" destId="{5332E4A0-AB98-47D0-BD0D-DA26CE7E6DAB}" srcOrd="0" destOrd="0" presId="urn:microsoft.com/office/officeart/2005/8/layout/default"/>
    <dgm:cxn modelId="{7EBF2B2B-751C-4966-87B0-4676775D3E47}" srcId="{802629D4-2667-4685-8FD6-1824E65C189E}" destId="{B79CB36B-2C55-4089-911A-FD1C55EAF102}" srcOrd="19" destOrd="0" parTransId="{4E7F1B90-F524-423B-8E48-2D13EB46C992}" sibTransId="{C92FFE9A-B0E4-4B83-AD58-462BD7B1B389}"/>
    <dgm:cxn modelId="{A5EC7D30-042F-4C6A-B05D-F784C2020F62}" type="presOf" srcId="{13522017-D7B8-4379-83A0-63B849FC811E}" destId="{C5D57C94-F488-4351-96F4-0F096833BF80}" srcOrd="0" destOrd="0" presId="urn:microsoft.com/office/officeart/2005/8/layout/default"/>
    <dgm:cxn modelId="{A5DA3232-EBF7-42C8-959A-7ACF0B9B8A69}" srcId="{802629D4-2667-4685-8FD6-1824E65C189E}" destId="{20263C43-D400-4D3F-BC55-81747A3A6D43}" srcOrd="3" destOrd="0" parTransId="{0EB60461-3685-403A-8FC4-145C4B7CD14D}" sibTransId="{562470D9-E63D-4B6A-8690-D3201DDD963E}"/>
    <dgm:cxn modelId="{2D51DA39-E9C3-4D34-92B0-682B1E1238FF}" type="presOf" srcId="{20263C43-D400-4D3F-BC55-81747A3A6D43}" destId="{65F35E10-D53D-4390-BB8C-74157850B32C}" srcOrd="0" destOrd="0" presId="urn:microsoft.com/office/officeart/2005/8/layout/default"/>
    <dgm:cxn modelId="{51785A5B-B14B-4262-876E-D85403963444}" type="presOf" srcId="{EEB311B5-1D94-46F9-83A1-2DAC3310AE91}" destId="{5088E605-A9B5-4CFA-B0F8-DE71E1AD58D0}" srcOrd="0" destOrd="0" presId="urn:microsoft.com/office/officeart/2005/8/layout/default"/>
    <dgm:cxn modelId="{D1751D41-04CA-4996-A9F1-72EEF8BD1699}" srcId="{802629D4-2667-4685-8FD6-1824E65C189E}" destId="{4F555CC5-139D-447D-9B1C-9A5FBC6657D9}" srcOrd="16" destOrd="0" parTransId="{43B17911-D7FC-41F2-8FD4-86866FBA7953}" sibTransId="{78997EB5-CEBF-486A-84E3-8B7AA8BE89A5}"/>
    <dgm:cxn modelId="{C1716163-802B-436C-95B4-2ABDF0282DCA}" srcId="{802629D4-2667-4685-8FD6-1824E65C189E}" destId="{E1EB666C-5B11-40E0-825E-0440049C9F44}" srcOrd="9" destOrd="0" parTransId="{9231F038-5B08-46EC-8C42-F1E4AD731315}" sibTransId="{96A0D1DA-BDF2-4E00-917B-3F1EE50952EF}"/>
    <dgm:cxn modelId="{E9EE1B47-D951-49BA-A0EF-99A393C23AB8}" type="presOf" srcId="{A0E0D163-CC9A-41E4-916F-7CA16C328BDB}" destId="{522576AF-FD0B-4A49-B1C7-5F7E0F34D41E}" srcOrd="0" destOrd="0" presId="urn:microsoft.com/office/officeart/2005/8/layout/default"/>
    <dgm:cxn modelId="{B147EB49-125A-4653-BB42-3C2880FEEF70}" srcId="{802629D4-2667-4685-8FD6-1824E65C189E}" destId="{5E1C7F28-3EA5-4135-92D9-55244C48E2AC}" srcOrd="11" destOrd="0" parTransId="{33387E3E-DE8F-4CAA-9BB8-9AF63DD09D49}" sibTransId="{7B365BEA-560F-4FDD-B829-DA152AFB645A}"/>
    <dgm:cxn modelId="{587B7C4C-2F2B-4FB1-A554-023AB716E340}" type="presOf" srcId="{5E1C7F28-3EA5-4135-92D9-55244C48E2AC}" destId="{C7418CC0-660D-4282-BD5C-5BA73EBFD0B1}" srcOrd="0" destOrd="0" presId="urn:microsoft.com/office/officeart/2005/8/layout/default"/>
    <dgm:cxn modelId="{CF1F1E53-E980-4427-82DE-DD5106FA5A15}" srcId="{802629D4-2667-4685-8FD6-1824E65C189E}" destId="{5448EE02-E1A9-4C67-9DEA-55A52D5D3070}" srcOrd="6" destOrd="0" parTransId="{38A64041-2EDF-4E26-9669-BA9F8F39CEEA}" sibTransId="{C90A4FCC-86ED-4832-BE5D-1370E4E8E6AC}"/>
    <dgm:cxn modelId="{E0588773-6560-471B-A011-75F506456798}" type="presOf" srcId="{63579FB3-28D9-4349-B9A3-3A323373DFD8}" destId="{DC76491A-D986-4E34-A0B1-7CA6E5501031}" srcOrd="0" destOrd="0" presId="urn:microsoft.com/office/officeart/2005/8/layout/default"/>
    <dgm:cxn modelId="{0159CE76-4274-4D00-B0C0-9D884E325F8E}" type="presOf" srcId="{0B12CC35-91CF-429F-9525-BC0249726669}" destId="{00BF136A-AE2E-4276-83E7-CC939798C354}" srcOrd="0" destOrd="0" presId="urn:microsoft.com/office/officeart/2005/8/layout/default"/>
    <dgm:cxn modelId="{5500947A-23D0-45B0-A54F-4B8600AC30F6}" type="presOf" srcId="{79CA39A6-C483-48E9-8A54-A4ED07862639}" destId="{8D4E369D-976A-4D2C-A00A-68EC97CDFBAC}" srcOrd="0" destOrd="0" presId="urn:microsoft.com/office/officeart/2005/8/layout/default"/>
    <dgm:cxn modelId="{62F7897C-6845-4E46-954F-B90050D5F6C3}" srcId="{802629D4-2667-4685-8FD6-1824E65C189E}" destId="{A0E0D163-CC9A-41E4-916F-7CA16C328BDB}" srcOrd="1" destOrd="0" parTransId="{1BD9E067-7BFE-4E35-BC6D-7396A51EEA3F}" sibTransId="{B896DE1C-B96D-4E4C-9040-FE4DF1DA2C19}"/>
    <dgm:cxn modelId="{F61EA47F-A135-4AC5-84E6-92D446943668}" type="presOf" srcId="{5448EE02-E1A9-4C67-9DEA-55A52D5D3070}" destId="{EB99641C-4E93-444F-811E-71CE9FC84AD6}" srcOrd="0" destOrd="0" presId="urn:microsoft.com/office/officeart/2005/8/layout/default"/>
    <dgm:cxn modelId="{404DB282-6E43-4EDC-A5CE-B4B4F3C97D49}" srcId="{802629D4-2667-4685-8FD6-1824E65C189E}" destId="{EEB311B5-1D94-46F9-83A1-2DAC3310AE91}" srcOrd="8" destOrd="0" parTransId="{B64559E8-7A64-4139-A46D-1356CD831A1A}" sibTransId="{BF257C9D-1652-436A-ACDB-59C49FFF70D4}"/>
    <dgm:cxn modelId="{C2273184-332B-4610-BAEB-2BF874CE2F75}" type="presOf" srcId="{75B7B282-E316-471B-A4E4-1E83A58C23BD}" destId="{9DE3840C-3A44-4C4E-90A9-498F9BE18398}" srcOrd="0" destOrd="0" presId="urn:microsoft.com/office/officeart/2005/8/layout/default"/>
    <dgm:cxn modelId="{5096AD97-366D-438B-89CE-516415613CC7}" srcId="{802629D4-2667-4685-8FD6-1824E65C189E}" destId="{13522017-D7B8-4379-83A0-63B849FC811E}" srcOrd="4" destOrd="0" parTransId="{40521EE4-160C-4883-8003-A42440327436}" sibTransId="{A5B30C40-87F8-422F-94B4-7DFE8FE75CE0}"/>
    <dgm:cxn modelId="{E5E0639A-851B-4B4A-9AD2-B9FD13AE99DC}" type="presOf" srcId="{4A601760-223F-4311-AC9C-94C50E1B0713}" destId="{7066F5A3-BC19-4848-95EF-5BCA5A794256}" srcOrd="0" destOrd="0" presId="urn:microsoft.com/office/officeart/2005/8/layout/default"/>
    <dgm:cxn modelId="{34F1D6A1-1AFC-4237-A0FD-EE39CE96B64B}" srcId="{802629D4-2667-4685-8FD6-1824E65C189E}" destId="{4EA5392E-2683-467D-988D-6CDEB9FDB49F}" srcOrd="14" destOrd="0" parTransId="{81015B4D-5F13-46B1-ABB8-82871C0771AE}" sibTransId="{47AB73C1-9C45-41DC-90CC-23275B841CC8}"/>
    <dgm:cxn modelId="{7C79D3A5-3231-47F0-A0F2-4D8CB9BEEBC7}" srcId="{802629D4-2667-4685-8FD6-1824E65C189E}" destId="{B74CF1BE-FE4E-48AB-ADB3-C57C550D6007}" srcOrd="7" destOrd="0" parTransId="{8A237387-31A6-4178-8185-0FBBF6A58DD9}" sibTransId="{063A73A1-C27B-46BF-97F2-AE675C6AC2B1}"/>
    <dgm:cxn modelId="{D8866FA6-2C71-4734-9132-95FBC56412B0}" type="presOf" srcId="{494ED8CD-7255-466D-BB57-2245F3CCA7F4}" destId="{6B6F8F31-3F0F-4F1D-A362-D77A46AD02A3}" srcOrd="0" destOrd="0" presId="urn:microsoft.com/office/officeart/2005/8/layout/default"/>
    <dgm:cxn modelId="{BFD00DAB-27A3-48DA-B743-E3500E2B57CE}" type="presOf" srcId="{4126E07E-3988-4813-B8E2-3804681F9E3B}" destId="{4BD579BD-B7E8-45BB-864D-0F43AD8952A9}" srcOrd="0" destOrd="0" presId="urn:microsoft.com/office/officeart/2005/8/layout/default"/>
    <dgm:cxn modelId="{EC8372B9-EAC5-4C9E-8899-9BCEA0F82326}" srcId="{802629D4-2667-4685-8FD6-1824E65C189E}" destId="{494ED8CD-7255-466D-BB57-2245F3CCA7F4}" srcOrd="17" destOrd="0" parTransId="{7AF0FFCD-BDC4-40BF-AE6F-1C7AB1D67E97}" sibTransId="{7D6D9512-6FF4-415B-8DE9-0CF32F7A9493}"/>
    <dgm:cxn modelId="{6307FDC3-562A-4041-B04F-51BC33823C03}" srcId="{802629D4-2667-4685-8FD6-1824E65C189E}" destId="{1CF8A674-8452-447A-A7C7-9D9648820695}" srcOrd="0" destOrd="0" parTransId="{ABC3F5D9-4CD8-4667-8FD9-AED9FA03A909}" sibTransId="{DD58D469-E53C-4698-B978-5D6A390F61D0}"/>
    <dgm:cxn modelId="{9FE369D2-B54D-40F8-BF1A-C05A7BD8CFE7}" type="presOf" srcId="{B79CB36B-2C55-4089-911A-FD1C55EAF102}" destId="{42F1B6A2-9925-47E3-AB61-3FF885C49B5B}" srcOrd="0" destOrd="0" presId="urn:microsoft.com/office/officeart/2005/8/layout/default"/>
    <dgm:cxn modelId="{7C8556D6-E843-4BCD-9EA9-75466E750327}" srcId="{802629D4-2667-4685-8FD6-1824E65C189E}" destId="{4A601760-223F-4311-AC9C-94C50E1B0713}" srcOrd="10" destOrd="0" parTransId="{754A5013-C6D7-4C42-A756-D7A412420C33}" sibTransId="{F6FA16CF-7356-456E-80B0-C8B84DB12844}"/>
    <dgm:cxn modelId="{A44AA2D9-596A-43F5-ADA7-CE80DCBDCBDA}" srcId="{802629D4-2667-4685-8FD6-1824E65C189E}" destId="{609ADB5B-5510-431F-9997-E6AF016CDDC0}" srcOrd="5" destOrd="0" parTransId="{E05C21C8-2AE6-4146-B163-F87DC8B5A33A}" sibTransId="{425509C3-C528-481E-9073-0DCD700F9B49}"/>
    <dgm:cxn modelId="{D12762DE-C2FB-4BAC-8E47-A25ADD753A0A}" type="presOf" srcId="{E1EB666C-5B11-40E0-825E-0440049C9F44}" destId="{4B861EE2-2AAD-4CB7-811E-40EABA718A49}" srcOrd="0" destOrd="0" presId="urn:microsoft.com/office/officeart/2005/8/layout/default"/>
    <dgm:cxn modelId="{433B89DF-9754-4332-9A91-0C900109E569}" type="presOf" srcId="{802629D4-2667-4685-8FD6-1824E65C189E}" destId="{603E2574-298C-421A-B5B7-C6A22457F332}" srcOrd="0" destOrd="0" presId="urn:microsoft.com/office/officeart/2005/8/layout/default"/>
    <dgm:cxn modelId="{040FB8DF-BCA0-4985-A266-8BBF76E0D4EB}" srcId="{802629D4-2667-4685-8FD6-1824E65C189E}" destId="{75B7B282-E316-471B-A4E4-1E83A58C23BD}" srcOrd="18" destOrd="0" parTransId="{16C46D94-316E-4E2C-AC50-5013BA93D5E9}" sibTransId="{937FA91F-097E-4AB8-87FA-08B727C57005}"/>
    <dgm:cxn modelId="{203137E2-A7B8-4C75-B306-6BDA1B63F76F}" srcId="{802629D4-2667-4685-8FD6-1824E65C189E}" destId="{63579FB3-28D9-4349-B9A3-3A323373DFD8}" srcOrd="13" destOrd="0" parTransId="{DBBD9D0B-1046-4494-A509-197BBF636681}" sibTransId="{6B453874-7FEF-49BE-8D1E-9DFFE85AED3D}"/>
    <dgm:cxn modelId="{00EF7AE5-FE7A-49F2-8D24-0E80E7CAC9D6}" type="presOf" srcId="{B74CF1BE-FE4E-48AB-ADB3-C57C550D6007}" destId="{3047BDF1-051D-43A4-BE73-8F34C8CD29AF}" srcOrd="0" destOrd="0" presId="urn:microsoft.com/office/officeart/2005/8/layout/default"/>
    <dgm:cxn modelId="{F0F10DF3-80B9-45E6-886D-6D469483F8BB}" srcId="{802629D4-2667-4685-8FD6-1824E65C189E}" destId="{4126E07E-3988-4813-B8E2-3804681F9E3B}" srcOrd="2" destOrd="0" parTransId="{A70509CD-B34E-44BC-9DAF-1030D60614BA}" sibTransId="{E799F350-60A2-4DE2-81BA-A2B850560542}"/>
    <dgm:cxn modelId="{002337FA-62F4-4950-86B8-582BB9CD1DB8}" type="presOf" srcId="{609ADB5B-5510-431F-9997-E6AF016CDDC0}" destId="{0844DFF8-E142-4979-947E-7CCF2529CE2B}" srcOrd="0" destOrd="0" presId="urn:microsoft.com/office/officeart/2005/8/layout/default"/>
    <dgm:cxn modelId="{8346586A-194F-4FCD-B03C-6FB2777C3F50}" type="presParOf" srcId="{603E2574-298C-421A-B5B7-C6A22457F332}" destId="{225BE892-99A2-410F-B832-90D6333853CD}" srcOrd="0" destOrd="0" presId="urn:microsoft.com/office/officeart/2005/8/layout/default"/>
    <dgm:cxn modelId="{EE62FBEB-5BB9-4CF6-95D1-CBEBF5201B0F}" type="presParOf" srcId="{603E2574-298C-421A-B5B7-C6A22457F332}" destId="{A76FA073-A558-46C8-BF9E-9C32662B234E}" srcOrd="1" destOrd="0" presId="urn:microsoft.com/office/officeart/2005/8/layout/default"/>
    <dgm:cxn modelId="{3B5064C1-43A8-4BD4-AD62-9194D0588216}" type="presParOf" srcId="{603E2574-298C-421A-B5B7-C6A22457F332}" destId="{522576AF-FD0B-4A49-B1C7-5F7E0F34D41E}" srcOrd="2" destOrd="0" presId="urn:microsoft.com/office/officeart/2005/8/layout/default"/>
    <dgm:cxn modelId="{095DE7A7-DE5B-4B0D-AE7C-ACFE49A9060A}" type="presParOf" srcId="{603E2574-298C-421A-B5B7-C6A22457F332}" destId="{EF068A9D-DEE7-482B-BCF6-C54BD7E3F4C9}" srcOrd="3" destOrd="0" presId="urn:microsoft.com/office/officeart/2005/8/layout/default"/>
    <dgm:cxn modelId="{5B4D21BB-0EA0-4886-9A5B-40712DA027AB}" type="presParOf" srcId="{603E2574-298C-421A-B5B7-C6A22457F332}" destId="{4BD579BD-B7E8-45BB-864D-0F43AD8952A9}" srcOrd="4" destOrd="0" presId="urn:microsoft.com/office/officeart/2005/8/layout/default"/>
    <dgm:cxn modelId="{608D308F-EC13-4BBF-831B-D1E41468AE16}" type="presParOf" srcId="{603E2574-298C-421A-B5B7-C6A22457F332}" destId="{19B5894F-0B62-43C9-9EE5-2F00D6D07F76}" srcOrd="5" destOrd="0" presId="urn:microsoft.com/office/officeart/2005/8/layout/default"/>
    <dgm:cxn modelId="{0B37459C-A449-439B-964C-1C50174F6B7F}" type="presParOf" srcId="{603E2574-298C-421A-B5B7-C6A22457F332}" destId="{65F35E10-D53D-4390-BB8C-74157850B32C}" srcOrd="6" destOrd="0" presId="urn:microsoft.com/office/officeart/2005/8/layout/default"/>
    <dgm:cxn modelId="{B8EAF085-EA3E-4AE5-98BD-255621BACB60}" type="presParOf" srcId="{603E2574-298C-421A-B5B7-C6A22457F332}" destId="{2E508FC3-EF60-44D2-8A67-20EE9E46A0B6}" srcOrd="7" destOrd="0" presId="urn:microsoft.com/office/officeart/2005/8/layout/default"/>
    <dgm:cxn modelId="{CA23CF10-DC61-4338-8A8D-EC7C9A5F95BC}" type="presParOf" srcId="{603E2574-298C-421A-B5B7-C6A22457F332}" destId="{C5D57C94-F488-4351-96F4-0F096833BF80}" srcOrd="8" destOrd="0" presId="urn:microsoft.com/office/officeart/2005/8/layout/default"/>
    <dgm:cxn modelId="{66974EC5-3203-4634-BCF6-58C38620C2BA}" type="presParOf" srcId="{603E2574-298C-421A-B5B7-C6A22457F332}" destId="{508EC7FB-258D-44C1-980C-57C687638BD3}" srcOrd="9" destOrd="0" presId="urn:microsoft.com/office/officeart/2005/8/layout/default"/>
    <dgm:cxn modelId="{2A303131-E8EE-43F6-9299-DB2C5F50365F}" type="presParOf" srcId="{603E2574-298C-421A-B5B7-C6A22457F332}" destId="{0844DFF8-E142-4979-947E-7CCF2529CE2B}" srcOrd="10" destOrd="0" presId="urn:microsoft.com/office/officeart/2005/8/layout/default"/>
    <dgm:cxn modelId="{9390A355-54FB-4527-9E0A-E01263607247}" type="presParOf" srcId="{603E2574-298C-421A-B5B7-C6A22457F332}" destId="{9FAC0FF9-95B8-4B8B-8BDA-ED8C29389892}" srcOrd="11" destOrd="0" presId="urn:microsoft.com/office/officeart/2005/8/layout/default"/>
    <dgm:cxn modelId="{1F82814F-0921-4CED-B1D5-06B5832F9725}" type="presParOf" srcId="{603E2574-298C-421A-B5B7-C6A22457F332}" destId="{EB99641C-4E93-444F-811E-71CE9FC84AD6}" srcOrd="12" destOrd="0" presId="urn:microsoft.com/office/officeart/2005/8/layout/default"/>
    <dgm:cxn modelId="{81044783-C69F-4AEE-9EB8-EA7F6A574EB3}" type="presParOf" srcId="{603E2574-298C-421A-B5B7-C6A22457F332}" destId="{CD5D54E5-DD3A-400C-B9F4-69A41A1BF810}" srcOrd="13" destOrd="0" presId="urn:microsoft.com/office/officeart/2005/8/layout/default"/>
    <dgm:cxn modelId="{0C17574B-450E-429A-A537-EFCB9A47C7A7}" type="presParOf" srcId="{603E2574-298C-421A-B5B7-C6A22457F332}" destId="{3047BDF1-051D-43A4-BE73-8F34C8CD29AF}" srcOrd="14" destOrd="0" presId="urn:microsoft.com/office/officeart/2005/8/layout/default"/>
    <dgm:cxn modelId="{FE0D0D70-512E-4248-8FEE-729D5C414123}" type="presParOf" srcId="{603E2574-298C-421A-B5B7-C6A22457F332}" destId="{67CE2CAE-CF58-41C4-B26A-9B1531C64375}" srcOrd="15" destOrd="0" presId="urn:microsoft.com/office/officeart/2005/8/layout/default"/>
    <dgm:cxn modelId="{5AB9C5C3-8B49-4B26-ABFA-2DAAFED90D5B}" type="presParOf" srcId="{603E2574-298C-421A-B5B7-C6A22457F332}" destId="{5088E605-A9B5-4CFA-B0F8-DE71E1AD58D0}" srcOrd="16" destOrd="0" presId="urn:microsoft.com/office/officeart/2005/8/layout/default"/>
    <dgm:cxn modelId="{35BC724F-EE6F-4D6F-9CEA-46E6F6EFBA56}" type="presParOf" srcId="{603E2574-298C-421A-B5B7-C6A22457F332}" destId="{187462F4-D1BB-4FBB-BB53-EC7D46EA338D}" srcOrd="17" destOrd="0" presId="urn:microsoft.com/office/officeart/2005/8/layout/default"/>
    <dgm:cxn modelId="{4E41A4BC-DFC7-4F79-A42C-419B0261DC67}" type="presParOf" srcId="{603E2574-298C-421A-B5B7-C6A22457F332}" destId="{4B861EE2-2AAD-4CB7-811E-40EABA718A49}" srcOrd="18" destOrd="0" presId="urn:microsoft.com/office/officeart/2005/8/layout/default"/>
    <dgm:cxn modelId="{87F43B15-6C55-46A2-9C13-CCD78F95BED7}" type="presParOf" srcId="{603E2574-298C-421A-B5B7-C6A22457F332}" destId="{72FAC1BE-3C4C-4101-918D-0C334723A350}" srcOrd="19" destOrd="0" presId="urn:microsoft.com/office/officeart/2005/8/layout/default"/>
    <dgm:cxn modelId="{9FF7D118-0AB1-4F87-B03B-281C901F447A}" type="presParOf" srcId="{603E2574-298C-421A-B5B7-C6A22457F332}" destId="{7066F5A3-BC19-4848-95EF-5BCA5A794256}" srcOrd="20" destOrd="0" presId="urn:microsoft.com/office/officeart/2005/8/layout/default"/>
    <dgm:cxn modelId="{924A476C-34B7-4FAA-8FF4-9F80A557FEC3}" type="presParOf" srcId="{603E2574-298C-421A-B5B7-C6A22457F332}" destId="{9BA040C9-CED0-4AB9-887A-DC5527B5CE21}" srcOrd="21" destOrd="0" presId="urn:microsoft.com/office/officeart/2005/8/layout/default"/>
    <dgm:cxn modelId="{6B1E35E6-7F96-4921-B93D-0A8CFF7004C8}" type="presParOf" srcId="{603E2574-298C-421A-B5B7-C6A22457F332}" destId="{C7418CC0-660D-4282-BD5C-5BA73EBFD0B1}" srcOrd="22" destOrd="0" presId="urn:microsoft.com/office/officeart/2005/8/layout/default"/>
    <dgm:cxn modelId="{BFE6D2C9-BA76-4CD9-A13F-4FCC75738833}" type="presParOf" srcId="{603E2574-298C-421A-B5B7-C6A22457F332}" destId="{9A5F5C82-45B1-4530-99D9-CADED693F298}" srcOrd="23" destOrd="0" presId="urn:microsoft.com/office/officeart/2005/8/layout/default"/>
    <dgm:cxn modelId="{F2E0D721-4C54-404D-8764-409E9A6C317E}" type="presParOf" srcId="{603E2574-298C-421A-B5B7-C6A22457F332}" destId="{8D4E369D-976A-4D2C-A00A-68EC97CDFBAC}" srcOrd="24" destOrd="0" presId="urn:microsoft.com/office/officeart/2005/8/layout/default"/>
    <dgm:cxn modelId="{50192685-1972-48AA-BA71-32B0F231134B}" type="presParOf" srcId="{603E2574-298C-421A-B5B7-C6A22457F332}" destId="{003A59E2-70AC-4122-BFEF-1EE5FDF76E6F}" srcOrd="25" destOrd="0" presId="urn:microsoft.com/office/officeart/2005/8/layout/default"/>
    <dgm:cxn modelId="{1A6B1B46-4AE4-49A7-84E7-801F1EA63677}" type="presParOf" srcId="{603E2574-298C-421A-B5B7-C6A22457F332}" destId="{DC76491A-D986-4E34-A0B1-7CA6E5501031}" srcOrd="26" destOrd="0" presId="urn:microsoft.com/office/officeart/2005/8/layout/default"/>
    <dgm:cxn modelId="{493225FB-62B3-48E7-8D01-8A9165BBE89D}" type="presParOf" srcId="{603E2574-298C-421A-B5B7-C6A22457F332}" destId="{055F2B44-5C66-4D22-AEF5-806BB2C6D9E9}" srcOrd="27" destOrd="0" presId="urn:microsoft.com/office/officeart/2005/8/layout/default"/>
    <dgm:cxn modelId="{204146A6-9CA4-43CC-8807-32AF9371D5DB}" type="presParOf" srcId="{603E2574-298C-421A-B5B7-C6A22457F332}" destId="{5332E4A0-AB98-47D0-BD0D-DA26CE7E6DAB}" srcOrd="28" destOrd="0" presId="urn:microsoft.com/office/officeart/2005/8/layout/default"/>
    <dgm:cxn modelId="{F0119F57-6207-4A51-A6C9-842CF9EC9AEB}" type="presParOf" srcId="{603E2574-298C-421A-B5B7-C6A22457F332}" destId="{C2039DB9-8F31-4008-979D-449835B9C750}" srcOrd="29" destOrd="0" presId="urn:microsoft.com/office/officeart/2005/8/layout/default"/>
    <dgm:cxn modelId="{4AC7C9A0-4281-485C-A011-F9A786317629}" type="presParOf" srcId="{603E2574-298C-421A-B5B7-C6A22457F332}" destId="{00BF136A-AE2E-4276-83E7-CC939798C354}" srcOrd="30" destOrd="0" presId="urn:microsoft.com/office/officeart/2005/8/layout/default"/>
    <dgm:cxn modelId="{5D6FE7CC-2457-4997-AEF0-FEEF568E518A}" type="presParOf" srcId="{603E2574-298C-421A-B5B7-C6A22457F332}" destId="{EF1FCBD7-6BD8-4BDB-8BEB-3E5B78E157B6}" srcOrd="31" destOrd="0" presId="urn:microsoft.com/office/officeart/2005/8/layout/default"/>
    <dgm:cxn modelId="{3969EF7C-32F2-468F-837C-8BE2900B0E8C}" type="presParOf" srcId="{603E2574-298C-421A-B5B7-C6A22457F332}" destId="{2DA7AB0E-C85B-480D-BF09-05EC989C88EB}" srcOrd="32" destOrd="0" presId="urn:microsoft.com/office/officeart/2005/8/layout/default"/>
    <dgm:cxn modelId="{909411AC-94E6-43B7-91F1-94792D4F4287}" type="presParOf" srcId="{603E2574-298C-421A-B5B7-C6A22457F332}" destId="{2D29B1E5-3A74-42D5-8A09-58FA9FD3940D}" srcOrd="33" destOrd="0" presId="urn:microsoft.com/office/officeart/2005/8/layout/default"/>
    <dgm:cxn modelId="{FCDEA31A-EE60-44A9-A9F2-E312445DEB78}" type="presParOf" srcId="{603E2574-298C-421A-B5B7-C6A22457F332}" destId="{6B6F8F31-3F0F-4F1D-A362-D77A46AD02A3}" srcOrd="34" destOrd="0" presId="urn:microsoft.com/office/officeart/2005/8/layout/default"/>
    <dgm:cxn modelId="{85A0CC0C-3F97-49F8-B950-D25ECF0B6782}" type="presParOf" srcId="{603E2574-298C-421A-B5B7-C6A22457F332}" destId="{0E963E75-D49B-4F25-B69F-71CF793216A9}" srcOrd="35" destOrd="0" presId="urn:microsoft.com/office/officeart/2005/8/layout/default"/>
    <dgm:cxn modelId="{E21438DC-EADF-4FD1-93DD-B98EBDB6DD26}" type="presParOf" srcId="{603E2574-298C-421A-B5B7-C6A22457F332}" destId="{9DE3840C-3A44-4C4E-90A9-498F9BE18398}" srcOrd="36" destOrd="0" presId="urn:microsoft.com/office/officeart/2005/8/layout/default"/>
    <dgm:cxn modelId="{C82A3842-8AF0-4911-81E6-B10FC68481E3}" type="presParOf" srcId="{603E2574-298C-421A-B5B7-C6A22457F332}" destId="{83A7A901-D9BE-4D80-AEBF-DCEFC95249A4}" srcOrd="37" destOrd="0" presId="urn:microsoft.com/office/officeart/2005/8/layout/default"/>
    <dgm:cxn modelId="{E67FF6D0-ACBD-4034-AA50-CF57AF3C519E}" type="presParOf" srcId="{603E2574-298C-421A-B5B7-C6A22457F332}" destId="{42F1B6A2-9925-47E3-AB61-3FF885C49B5B}" srcOrd="3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BE892-99A2-410F-B832-90D6333853CD}">
      <dsp:nvSpPr>
        <dsp:cNvPr id="0" name=""/>
        <dsp:cNvSpPr/>
      </dsp:nvSpPr>
      <dsp:spPr>
        <a:xfrm>
          <a:off x="9911"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Connection and Conversion Reports for Wireline Service Providers</a:t>
          </a:r>
        </a:p>
      </dsp:txBody>
      <dsp:txXfrm>
        <a:off x="9911" y="378960"/>
        <a:ext cx="1481285" cy="888771"/>
      </dsp:txXfrm>
    </dsp:sp>
    <dsp:sp modelId="{522576AF-FD0B-4A49-B1C7-5F7E0F34D41E}">
      <dsp:nvSpPr>
        <dsp:cNvPr id="0" name=""/>
        <dsp:cNvSpPr/>
      </dsp:nvSpPr>
      <dsp:spPr>
        <a:xfrm>
          <a:off x="1639326"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Inward/Outward</a:t>
          </a:r>
        </a:p>
      </dsp:txBody>
      <dsp:txXfrm>
        <a:off x="1639326" y="378960"/>
        <a:ext cx="1481285" cy="888771"/>
      </dsp:txXfrm>
    </dsp:sp>
    <dsp:sp modelId="{4BD579BD-B7E8-45BB-864D-0F43AD8952A9}">
      <dsp:nvSpPr>
        <dsp:cNvPr id="0" name=""/>
        <dsp:cNvSpPr/>
      </dsp:nvSpPr>
      <dsp:spPr>
        <a:xfrm>
          <a:off x="3268740"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Participant Emails</a:t>
          </a:r>
        </a:p>
      </dsp:txBody>
      <dsp:txXfrm>
        <a:off x="3268740" y="378960"/>
        <a:ext cx="1481285" cy="888771"/>
      </dsp:txXfrm>
    </dsp:sp>
    <dsp:sp modelId="{65F35E10-D53D-4390-BB8C-74157850B32C}">
      <dsp:nvSpPr>
        <dsp:cNvPr id="0" name=""/>
        <dsp:cNvSpPr/>
      </dsp:nvSpPr>
      <dsp:spPr>
        <a:xfrm>
          <a:off x="4898154"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Webchat</a:t>
          </a:r>
        </a:p>
      </dsp:txBody>
      <dsp:txXfrm>
        <a:off x="4898154" y="378960"/>
        <a:ext cx="1481285" cy="888771"/>
      </dsp:txXfrm>
    </dsp:sp>
    <dsp:sp modelId="{C5D57C94-F488-4351-96F4-0F096833BF80}">
      <dsp:nvSpPr>
        <dsp:cNvPr id="0" name=""/>
        <dsp:cNvSpPr/>
      </dsp:nvSpPr>
      <dsp:spPr>
        <a:xfrm>
          <a:off x="6527568"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Waste, Fraud, and Abuse Prevention</a:t>
          </a:r>
        </a:p>
      </dsp:txBody>
      <dsp:txXfrm>
        <a:off x="6527568" y="378960"/>
        <a:ext cx="1481285" cy="888771"/>
      </dsp:txXfrm>
    </dsp:sp>
    <dsp:sp modelId="{0844DFF8-E142-4979-947E-7CCF2529CE2B}">
      <dsp:nvSpPr>
        <dsp:cNvPr id="0" name=""/>
        <dsp:cNvSpPr/>
      </dsp:nvSpPr>
      <dsp:spPr>
        <a:xfrm>
          <a:off x="8156982"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External Eligibility</a:t>
          </a:r>
        </a:p>
      </dsp:txBody>
      <dsp:txXfrm>
        <a:off x="8156982" y="378960"/>
        <a:ext cx="1481285" cy="888771"/>
      </dsp:txXfrm>
    </dsp:sp>
    <dsp:sp modelId="{EB99641C-4E93-444F-811E-71CE9FC84AD6}">
      <dsp:nvSpPr>
        <dsp:cNvPr id="0" name=""/>
        <dsp:cNvSpPr/>
      </dsp:nvSpPr>
      <dsp:spPr>
        <a:xfrm>
          <a:off x="9786396" y="3789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i="0" kern="1200" dirty="0">
              <a:solidFill>
                <a:schemeClr val="tx1"/>
              </a:solidFill>
            </a:rPr>
            <a:t>Determination Invoice</a:t>
          </a:r>
        </a:p>
      </dsp:txBody>
      <dsp:txXfrm>
        <a:off x="9786396" y="378960"/>
        <a:ext cx="1481285" cy="888771"/>
      </dsp:txXfrm>
    </dsp:sp>
    <dsp:sp modelId="{3047BDF1-051D-43A4-BE73-8F34C8CD29AF}">
      <dsp:nvSpPr>
        <dsp:cNvPr id="0" name=""/>
        <dsp:cNvSpPr/>
      </dsp:nvSpPr>
      <dsp:spPr>
        <a:xfrm>
          <a:off x="9911"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Outage and TPA System Availability</a:t>
          </a:r>
        </a:p>
      </dsp:txBody>
      <dsp:txXfrm>
        <a:off x="9911" y="1415860"/>
        <a:ext cx="1481285" cy="888771"/>
      </dsp:txXfrm>
    </dsp:sp>
    <dsp:sp modelId="{5088E605-A9B5-4CFA-B0F8-DE71E1AD58D0}">
      <dsp:nvSpPr>
        <dsp:cNvPr id="0" name=""/>
        <dsp:cNvSpPr/>
      </dsp:nvSpPr>
      <dsp:spPr>
        <a:xfrm>
          <a:off x="1639326"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Inbound Mail</a:t>
          </a:r>
        </a:p>
      </dsp:txBody>
      <dsp:txXfrm>
        <a:off x="1639326" y="1415860"/>
        <a:ext cx="1481285" cy="888771"/>
      </dsp:txXfrm>
    </dsp:sp>
    <dsp:sp modelId="{4B861EE2-2AAD-4CB7-811E-40EABA718A49}">
      <dsp:nvSpPr>
        <dsp:cNvPr id="0" name=""/>
        <dsp:cNvSpPr/>
      </dsp:nvSpPr>
      <dsp:spPr>
        <a:xfrm>
          <a:off x="3268740"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Outbound Mail</a:t>
          </a:r>
        </a:p>
      </dsp:txBody>
      <dsp:txXfrm>
        <a:off x="3268740" y="1415860"/>
        <a:ext cx="1481285" cy="888771"/>
      </dsp:txXfrm>
    </dsp:sp>
    <dsp:sp modelId="{7066F5A3-BC19-4848-95EF-5BCA5A794256}">
      <dsp:nvSpPr>
        <dsp:cNvPr id="0" name=""/>
        <dsp:cNvSpPr/>
      </dsp:nvSpPr>
      <dsp:spPr>
        <a:xfrm>
          <a:off x="4898154"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Outbound Dialer</a:t>
          </a:r>
        </a:p>
      </dsp:txBody>
      <dsp:txXfrm>
        <a:off x="4898154" y="1415860"/>
        <a:ext cx="1481285" cy="888771"/>
      </dsp:txXfrm>
    </dsp:sp>
    <dsp:sp modelId="{C7418CC0-660D-4282-BD5C-5BA73EBFD0B1}">
      <dsp:nvSpPr>
        <dsp:cNvPr id="0" name=""/>
        <dsp:cNvSpPr/>
      </dsp:nvSpPr>
      <dsp:spPr>
        <a:xfrm>
          <a:off x="6527568"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Inbound Calls</a:t>
          </a:r>
        </a:p>
      </dsp:txBody>
      <dsp:txXfrm>
        <a:off x="6527568" y="1415860"/>
        <a:ext cx="1481285" cy="888771"/>
      </dsp:txXfrm>
    </dsp:sp>
    <dsp:sp modelId="{8D4E369D-976A-4D2C-A00A-68EC97CDFBAC}">
      <dsp:nvSpPr>
        <dsp:cNvPr id="0" name=""/>
        <dsp:cNvSpPr/>
      </dsp:nvSpPr>
      <dsp:spPr>
        <a:xfrm>
          <a:off x="8156982"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TPA Operations</a:t>
          </a:r>
        </a:p>
      </dsp:txBody>
      <dsp:txXfrm>
        <a:off x="8156982" y="1415860"/>
        <a:ext cx="1481285" cy="888771"/>
      </dsp:txXfrm>
    </dsp:sp>
    <dsp:sp modelId="{DC76491A-D986-4E34-A0B1-7CA6E5501031}">
      <dsp:nvSpPr>
        <dsp:cNvPr id="0" name=""/>
        <dsp:cNvSpPr/>
      </dsp:nvSpPr>
      <dsp:spPr>
        <a:xfrm>
          <a:off x="9786396" y="14158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Call Center Invoice</a:t>
          </a:r>
        </a:p>
      </dsp:txBody>
      <dsp:txXfrm>
        <a:off x="9786396" y="1415860"/>
        <a:ext cx="1481285" cy="888771"/>
      </dsp:txXfrm>
    </dsp:sp>
    <dsp:sp modelId="{5332E4A0-AB98-47D0-BD0D-DA26CE7E6DAB}">
      <dsp:nvSpPr>
        <dsp:cNvPr id="0" name=""/>
        <dsp:cNvSpPr/>
      </dsp:nvSpPr>
      <dsp:spPr>
        <a:xfrm>
          <a:off x="824618"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Daily Service Providers’ Requests and Error Activity</a:t>
          </a:r>
        </a:p>
      </dsp:txBody>
      <dsp:txXfrm>
        <a:off x="824618" y="2452760"/>
        <a:ext cx="1481285" cy="888771"/>
      </dsp:txXfrm>
    </dsp:sp>
    <dsp:sp modelId="{00BF136A-AE2E-4276-83E7-CC939798C354}">
      <dsp:nvSpPr>
        <dsp:cNvPr id="0" name=""/>
        <dsp:cNvSpPr/>
      </dsp:nvSpPr>
      <dsp:spPr>
        <a:xfrm>
          <a:off x="2454033"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Public Website Analytics</a:t>
          </a:r>
        </a:p>
      </dsp:txBody>
      <dsp:txXfrm>
        <a:off x="2454033" y="2452760"/>
        <a:ext cx="1481285" cy="888771"/>
      </dsp:txXfrm>
    </dsp:sp>
    <dsp:sp modelId="{2DA7AB0E-C85B-480D-BF09-05EC989C88EB}">
      <dsp:nvSpPr>
        <dsp:cNvPr id="0" name=""/>
        <dsp:cNvSpPr/>
      </dsp:nvSpPr>
      <dsp:spPr>
        <a:xfrm>
          <a:off x="4083447"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National Change of Address</a:t>
          </a:r>
        </a:p>
      </dsp:txBody>
      <dsp:txXfrm>
        <a:off x="4083447" y="2452760"/>
        <a:ext cx="1481285" cy="888771"/>
      </dsp:txXfrm>
    </dsp:sp>
    <dsp:sp modelId="{6B6F8F31-3F0F-4F1D-A362-D77A46AD02A3}">
      <dsp:nvSpPr>
        <dsp:cNvPr id="0" name=""/>
        <dsp:cNvSpPr/>
      </dsp:nvSpPr>
      <dsp:spPr>
        <a:xfrm>
          <a:off x="5712861"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Enrollment, Caseload, and Population</a:t>
          </a:r>
        </a:p>
      </dsp:txBody>
      <dsp:txXfrm>
        <a:off x="5712861" y="2452760"/>
        <a:ext cx="1481285" cy="888771"/>
      </dsp:txXfrm>
    </dsp:sp>
    <dsp:sp modelId="{9DE3840C-3A44-4C4E-90A9-498F9BE18398}">
      <dsp:nvSpPr>
        <dsp:cNvPr id="0" name=""/>
        <dsp:cNvSpPr/>
      </dsp:nvSpPr>
      <dsp:spPr>
        <a:xfrm>
          <a:off x="7342275"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Enrollment Statistics</a:t>
          </a:r>
        </a:p>
      </dsp:txBody>
      <dsp:txXfrm>
        <a:off x="7342275" y="2452760"/>
        <a:ext cx="1481285" cy="888771"/>
      </dsp:txXfrm>
    </dsp:sp>
    <dsp:sp modelId="{42F1B6A2-9925-47E3-AB61-3FF885C49B5B}">
      <dsp:nvSpPr>
        <dsp:cNvPr id="0" name=""/>
        <dsp:cNvSpPr/>
      </dsp:nvSpPr>
      <dsp:spPr>
        <a:xfrm>
          <a:off x="8971689" y="2452760"/>
          <a:ext cx="1481285" cy="88877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Review Queue Snapshot</a:t>
          </a:r>
        </a:p>
      </dsp:txBody>
      <dsp:txXfrm>
        <a:off x="8971689" y="2452760"/>
        <a:ext cx="1481285" cy="88877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F385BA-B95E-4186-86D8-BABFEA880C06}" type="datetimeFigureOut">
              <a:rPr lang="en-US" smtClean="0"/>
              <a:t>6/13/2023</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06FA-8DFC-4643-A388-580874438022}" type="datetimeFigureOut">
              <a:rPr lang="en-US" smtClean="0"/>
              <a:t>6/13/2023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90867F-770D-4202-805A-3FE73A5D0288}" type="slidenum">
              <a:rPr lang="en-US" smtClean="0"/>
              <a:t>17</a:t>
            </a:fld>
            <a:endParaRPr lang="en-US" dirty="0"/>
          </a:p>
        </p:txBody>
      </p:sp>
    </p:spTree>
    <p:extLst>
      <p:ext uri="{BB962C8B-B14F-4D97-AF65-F5344CB8AC3E}">
        <p14:creationId xmlns:p14="http://schemas.microsoft.com/office/powerpoint/2010/main" val="65328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42.xml"/><Relationship Id="rId1" Type="http://schemas.openxmlformats.org/officeDocument/2006/relationships/customXml" Target="../../customXml/item2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4.xml"/><Relationship Id="rId1" Type="http://schemas.openxmlformats.org/officeDocument/2006/relationships/customXml" Target="../../customXml/item4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6.xml"/><Relationship Id="rId1" Type="http://schemas.openxmlformats.org/officeDocument/2006/relationships/customXml" Target="../../customXml/item5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4.xml"/><Relationship Id="rId1" Type="http://schemas.openxmlformats.org/officeDocument/2006/relationships/customXml" Target="../../customXml/item2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1.xml"/><Relationship Id="rId1" Type="http://schemas.openxmlformats.org/officeDocument/2006/relationships/customXml" Target="../../customXml/item50.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Layout" Target="../slideLayouts/slideLayout32.xml"/><Relationship Id="rId7" Type="http://schemas.openxmlformats.org/officeDocument/2006/relationships/diagramColors" Target="../diagrams/colors1.xml"/><Relationship Id="rId2" Type="http://schemas.openxmlformats.org/officeDocument/2006/relationships/customXml" Target="../../customXml/item15.xml"/><Relationship Id="rId1" Type="http://schemas.openxmlformats.org/officeDocument/2006/relationships/customXml" Target="../../customXml/item5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1.xml"/><Relationship Id="rId1" Type="http://schemas.openxmlformats.org/officeDocument/2006/relationships/customXml" Target="../../customXml/item3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xml"/><Relationship Id="rId1" Type="http://schemas.openxmlformats.org/officeDocument/2006/relationships/customXml" Target="../../customXml/item2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8.xml"/><Relationship Id="rId1" Type="http://schemas.openxmlformats.org/officeDocument/2006/relationships/customXml" Target="../../customXml/item16.xml"/><Relationship Id="rId4"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20.xml"/><Relationship Id="rId1" Type="http://schemas.openxmlformats.org/officeDocument/2006/relationships/customXml" Target="../../customXml/item4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7.xml"/><Relationship Id="rId1" Type="http://schemas.openxmlformats.org/officeDocument/2006/relationships/customXml" Target="../../customXml/item5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5.xml"/><Relationship Id="rId1" Type="http://schemas.openxmlformats.org/officeDocument/2006/relationships/customXml" Target="../../customXml/item9.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47.xml"/><Relationship Id="rId1" Type="http://schemas.openxmlformats.org/officeDocument/2006/relationships/customXml" Target="../../customXml/item32.xml"/><Relationship Id="rId4" Type="http://schemas.openxmlformats.org/officeDocument/2006/relationships/chart" Target="../charts/chart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56.xml"/><Relationship Id="rId1" Type="http://schemas.openxmlformats.org/officeDocument/2006/relationships/customXml" Target="../../customXml/item17.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28.xml"/><Relationship Id="rId1" Type="http://schemas.openxmlformats.org/officeDocument/2006/relationships/customXml" Target="../../customXml/item8.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10.xml"/><Relationship Id="rId1" Type="http://schemas.openxmlformats.org/officeDocument/2006/relationships/customXml" Target="../../customXml/item40.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2.xml"/><Relationship Id="rId1" Type="http://schemas.openxmlformats.org/officeDocument/2006/relationships/customXml" Target="../../customXml/item33.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41.xml"/><Relationship Id="rId1" Type="http://schemas.openxmlformats.org/officeDocument/2006/relationships/customXml" Target="../../customXml/item21.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29.xml"/><Relationship Id="rId1" Type="http://schemas.openxmlformats.org/officeDocument/2006/relationships/customXml" Target="../../customXml/item52.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18.xml"/><Relationship Id="rId1" Type="http://schemas.openxmlformats.org/officeDocument/2006/relationships/customXml" Target="../../customXml/item3.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8.xml"/><Relationship Id="rId1" Type="http://schemas.openxmlformats.org/officeDocument/2006/relationships/customXml" Target="../../customXml/item30.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6.xml"/><Relationship Id="rId1" Type="http://schemas.openxmlformats.org/officeDocument/2006/relationships/customXml" Target="../../customXml/item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4.xml"/><Relationship Id="rId1" Type="http://schemas.openxmlformats.org/officeDocument/2006/relationships/customXml" Target="../../customXml/item4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3.xml"/><Relationship Id="rId1" Type="http://schemas.openxmlformats.org/officeDocument/2006/relationships/customXml" Target="../../customXml/item5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8.xml"/><Relationship Id="rId1" Type="http://schemas.openxmlformats.org/officeDocument/2006/relationships/customXml" Target="../../customXml/item3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4.xml"/><Relationship Id="rId1" Type="http://schemas.openxmlformats.org/officeDocument/2006/relationships/customXml" Target="../../customXml/item1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5.xml"/><Relationship Id="rId1" Type="http://schemas.openxmlformats.org/officeDocument/2006/relationships/customXml" Target="../../customXml/item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p:txBody>
          <a:bodyPr/>
          <a:lstStyle/>
          <a:p>
            <a:r>
              <a:rPr lang="en-US" sz="4800" dirty="0"/>
              <a:t>California LifeLine Third Party Administrator</a:t>
            </a:r>
            <a:br>
              <a:rPr lang="en-US" sz="4800" dirty="0"/>
            </a:br>
            <a:endParaRPr lang="en-US" sz="4800" dirty="0">
              <a:latin typeface="+mn-lt"/>
            </a:endParaRPr>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June 20, 2023</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 – Data for 3/31/2023 – 6/5/2023</a:t>
            </a:r>
          </a:p>
          <a:p>
            <a:endParaRPr lang="en-US" sz="3200" dirty="0"/>
          </a:p>
        </p:txBody>
      </p:sp>
      <p:graphicFrame>
        <p:nvGraphicFramePr>
          <p:cNvPr id="3" name="Table 4">
            <a:extLst>
              <a:ext uri="{FF2B5EF4-FFF2-40B4-BE49-F238E27FC236}">
                <a16:creationId xmlns:a16="http://schemas.microsoft.com/office/drawing/2014/main" id="{8D511E0C-4711-B2E1-119F-19860DFBBB6B}"/>
              </a:ext>
            </a:extLst>
          </p:cNvPr>
          <p:cNvGraphicFramePr>
            <a:graphicFrameLocks noGrp="1"/>
          </p:cNvGraphicFramePr>
          <p:nvPr>
            <p:extLst>
              <p:ext uri="{D42A27DB-BD31-4B8C-83A1-F6EECF244321}">
                <p14:modId xmlns:p14="http://schemas.microsoft.com/office/powerpoint/2010/main" val="1402242467"/>
              </p:ext>
            </p:extLst>
          </p:nvPr>
        </p:nvGraphicFramePr>
        <p:xfrm>
          <a:off x="820014" y="2116608"/>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58130533"/>
                    </a:ext>
                  </a:extLst>
                </a:gridCol>
                <a:gridCol w="2709333">
                  <a:extLst>
                    <a:ext uri="{9D8B030D-6E8A-4147-A177-3AD203B41FA5}">
                      <a16:colId xmlns:a16="http://schemas.microsoft.com/office/drawing/2014/main" val="2466448883"/>
                    </a:ext>
                  </a:extLst>
                </a:gridCol>
                <a:gridCol w="2709333">
                  <a:extLst>
                    <a:ext uri="{9D8B030D-6E8A-4147-A177-3AD203B41FA5}">
                      <a16:colId xmlns:a16="http://schemas.microsoft.com/office/drawing/2014/main" val="2223548509"/>
                    </a:ext>
                  </a:extLst>
                </a:gridCol>
              </a:tblGrid>
              <a:tr h="370840">
                <a:tc>
                  <a:txBody>
                    <a:bodyPr/>
                    <a:lstStyle/>
                    <a:p>
                      <a:r>
                        <a:rPr lang="en-US" dirty="0"/>
                        <a:t>Issuance Month</a:t>
                      </a:r>
                    </a:p>
                  </a:txBody>
                  <a:tcPr/>
                </a:tc>
                <a:tc>
                  <a:txBody>
                    <a:bodyPr/>
                    <a:lstStyle/>
                    <a:p>
                      <a:r>
                        <a:rPr lang="en-US" dirty="0"/>
                        <a:t>Status</a:t>
                      </a:r>
                    </a:p>
                  </a:txBody>
                  <a:tcPr/>
                </a:tc>
                <a:tc>
                  <a:txBody>
                    <a:bodyPr/>
                    <a:lstStyle/>
                    <a:p>
                      <a:r>
                        <a:rPr lang="en-US" dirty="0"/>
                        <a:t>Count</a:t>
                      </a:r>
                    </a:p>
                  </a:txBody>
                  <a:tcPr/>
                </a:tc>
                <a:extLst>
                  <a:ext uri="{0D108BD9-81ED-4DB2-BD59-A6C34878D82A}">
                    <a16:rowId xmlns:a16="http://schemas.microsoft.com/office/drawing/2014/main" val="2557927218"/>
                  </a:ext>
                </a:extLst>
              </a:tr>
              <a:tr h="370840">
                <a:tc>
                  <a:txBody>
                    <a:bodyPr/>
                    <a:lstStyle/>
                    <a:p>
                      <a:r>
                        <a:rPr lang="en-US" dirty="0"/>
                        <a:t>April 2023</a:t>
                      </a:r>
                    </a:p>
                  </a:txBody>
                  <a:tcPr/>
                </a:tc>
                <a:tc>
                  <a:txBody>
                    <a:bodyPr/>
                    <a:lstStyle/>
                    <a:p>
                      <a:r>
                        <a:rPr lang="en-US" dirty="0"/>
                        <a:t>Approved</a:t>
                      </a:r>
                    </a:p>
                  </a:txBody>
                  <a:tcPr/>
                </a:tc>
                <a:tc>
                  <a:txBody>
                    <a:bodyPr/>
                    <a:lstStyle/>
                    <a:p>
                      <a:pPr algn="ctr"/>
                      <a:r>
                        <a:rPr lang="en-US" dirty="0"/>
                        <a:t>6,909</a:t>
                      </a:r>
                    </a:p>
                  </a:txBody>
                  <a:tcPr/>
                </a:tc>
                <a:extLst>
                  <a:ext uri="{0D108BD9-81ED-4DB2-BD59-A6C34878D82A}">
                    <a16:rowId xmlns:a16="http://schemas.microsoft.com/office/drawing/2014/main" val="1116915868"/>
                  </a:ext>
                </a:extLst>
              </a:tr>
              <a:tr h="370840">
                <a:tc>
                  <a:txBody>
                    <a:bodyPr/>
                    <a:lstStyle/>
                    <a:p>
                      <a:r>
                        <a:rPr lang="en-US" dirty="0"/>
                        <a:t>April 2023</a:t>
                      </a:r>
                    </a:p>
                  </a:txBody>
                  <a:tcPr/>
                </a:tc>
                <a:tc>
                  <a:txBody>
                    <a:bodyPr/>
                    <a:lstStyle/>
                    <a:p>
                      <a:r>
                        <a:rPr lang="en-US" dirty="0"/>
                        <a:t>Cancelled</a:t>
                      </a:r>
                    </a:p>
                  </a:txBody>
                  <a:tcPr/>
                </a:tc>
                <a:tc>
                  <a:txBody>
                    <a:bodyPr/>
                    <a:lstStyle/>
                    <a:p>
                      <a:pPr algn="ctr"/>
                      <a:r>
                        <a:rPr lang="en-US" dirty="0"/>
                        <a:t>1,358</a:t>
                      </a:r>
                    </a:p>
                  </a:txBody>
                  <a:tcPr/>
                </a:tc>
                <a:extLst>
                  <a:ext uri="{0D108BD9-81ED-4DB2-BD59-A6C34878D82A}">
                    <a16:rowId xmlns:a16="http://schemas.microsoft.com/office/drawing/2014/main" val="3405495764"/>
                  </a:ext>
                </a:extLst>
              </a:tr>
              <a:tr h="370840">
                <a:tc>
                  <a:txBody>
                    <a:bodyPr/>
                    <a:lstStyle/>
                    <a:p>
                      <a:r>
                        <a:rPr lang="en-US" dirty="0"/>
                        <a:t>April 2023</a:t>
                      </a:r>
                    </a:p>
                  </a:txBody>
                  <a:tcPr/>
                </a:tc>
                <a:tc>
                  <a:txBody>
                    <a:bodyPr/>
                    <a:lstStyle/>
                    <a:p>
                      <a:r>
                        <a:rPr lang="en-US" dirty="0"/>
                        <a:t>Denied</a:t>
                      </a:r>
                    </a:p>
                  </a:txBody>
                  <a:tcPr/>
                </a:tc>
                <a:tc>
                  <a:txBody>
                    <a:bodyPr/>
                    <a:lstStyle/>
                    <a:p>
                      <a:pPr algn="ctr"/>
                      <a:r>
                        <a:rPr lang="en-US" dirty="0"/>
                        <a:t>4,257</a:t>
                      </a:r>
                    </a:p>
                  </a:txBody>
                  <a:tcPr/>
                </a:tc>
                <a:extLst>
                  <a:ext uri="{0D108BD9-81ED-4DB2-BD59-A6C34878D82A}">
                    <a16:rowId xmlns:a16="http://schemas.microsoft.com/office/drawing/2014/main" val="1615391671"/>
                  </a:ext>
                </a:extLst>
              </a:tr>
              <a:tr h="370840">
                <a:tc>
                  <a:txBody>
                    <a:bodyPr/>
                    <a:lstStyle/>
                    <a:p>
                      <a:r>
                        <a:rPr lang="en-US" dirty="0"/>
                        <a:t>April 2023</a:t>
                      </a:r>
                    </a:p>
                  </a:txBody>
                  <a:tcPr/>
                </a:tc>
                <a:tc>
                  <a:txBody>
                    <a:bodyPr/>
                    <a:lstStyle/>
                    <a:p>
                      <a:r>
                        <a:rPr lang="en-US" dirty="0"/>
                        <a:t>Pending Response</a:t>
                      </a:r>
                    </a:p>
                  </a:txBody>
                  <a:tcPr/>
                </a:tc>
                <a:tc>
                  <a:txBody>
                    <a:bodyPr/>
                    <a:lstStyle/>
                    <a:p>
                      <a:pPr algn="ctr"/>
                      <a:r>
                        <a:rPr lang="en-US" dirty="0"/>
                        <a:t>996</a:t>
                      </a:r>
                    </a:p>
                  </a:txBody>
                  <a:tcPr/>
                </a:tc>
                <a:extLst>
                  <a:ext uri="{0D108BD9-81ED-4DB2-BD59-A6C34878D82A}">
                    <a16:rowId xmlns:a16="http://schemas.microsoft.com/office/drawing/2014/main" val="3578370788"/>
                  </a:ext>
                </a:extLst>
              </a:tr>
            </a:tbl>
          </a:graphicData>
        </a:graphic>
      </p:graphicFrame>
    </p:spTree>
    <p:custDataLst>
      <p:custData r:id="rId1"/>
      <p:custData r:id="rId2"/>
    </p:custDataLst>
    <p:extLst>
      <p:ext uri="{BB962C8B-B14F-4D97-AF65-F5344CB8AC3E}">
        <p14:creationId xmlns:p14="http://schemas.microsoft.com/office/powerpoint/2010/main" val="173741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 – Data for 3/31/2023 – 6/5/2023</a:t>
            </a:r>
          </a:p>
          <a:p>
            <a:endParaRPr lang="en-US" sz="3200" dirty="0"/>
          </a:p>
        </p:txBody>
      </p:sp>
      <p:graphicFrame>
        <p:nvGraphicFramePr>
          <p:cNvPr id="3" name="Table 4">
            <a:extLst>
              <a:ext uri="{FF2B5EF4-FFF2-40B4-BE49-F238E27FC236}">
                <a16:creationId xmlns:a16="http://schemas.microsoft.com/office/drawing/2014/main" id="{8D511E0C-4711-B2E1-119F-19860DFBBB6B}"/>
              </a:ext>
            </a:extLst>
          </p:cNvPr>
          <p:cNvGraphicFramePr>
            <a:graphicFrameLocks noGrp="1"/>
          </p:cNvGraphicFramePr>
          <p:nvPr>
            <p:extLst>
              <p:ext uri="{D42A27DB-BD31-4B8C-83A1-F6EECF244321}">
                <p14:modId xmlns:p14="http://schemas.microsoft.com/office/powerpoint/2010/main" val="641214223"/>
              </p:ext>
            </p:extLst>
          </p:nvPr>
        </p:nvGraphicFramePr>
        <p:xfrm>
          <a:off x="820014" y="2116608"/>
          <a:ext cx="8127999" cy="2225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58130533"/>
                    </a:ext>
                  </a:extLst>
                </a:gridCol>
                <a:gridCol w="2709333">
                  <a:extLst>
                    <a:ext uri="{9D8B030D-6E8A-4147-A177-3AD203B41FA5}">
                      <a16:colId xmlns:a16="http://schemas.microsoft.com/office/drawing/2014/main" val="2466448883"/>
                    </a:ext>
                  </a:extLst>
                </a:gridCol>
                <a:gridCol w="2709333">
                  <a:extLst>
                    <a:ext uri="{9D8B030D-6E8A-4147-A177-3AD203B41FA5}">
                      <a16:colId xmlns:a16="http://schemas.microsoft.com/office/drawing/2014/main" val="2223548509"/>
                    </a:ext>
                  </a:extLst>
                </a:gridCol>
              </a:tblGrid>
              <a:tr h="370840">
                <a:tc>
                  <a:txBody>
                    <a:bodyPr/>
                    <a:lstStyle/>
                    <a:p>
                      <a:r>
                        <a:rPr lang="en-US" dirty="0"/>
                        <a:t>Issuance Month</a:t>
                      </a:r>
                    </a:p>
                  </a:txBody>
                  <a:tcPr/>
                </a:tc>
                <a:tc>
                  <a:txBody>
                    <a:bodyPr/>
                    <a:lstStyle/>
                    <a:p>
                      <a:r>
                        <a:rPr lang="en-US" dirty="0"/>
                        <a:t>Status</a:t>
                      </a:r>
                    </a:p>
                  </a:txBody>
                  <a:tcPr/>
                </a:tc>
                <a:tc>
                  <a:txBody>
                    <a:bodyPr/>
                    <a:lstStyle/>
                    <a:p>
                      <a:r>
                        <a:rPr lang="en-US" dirty="0"/>
                        <a:t>Count</a:t>
                      </a:r>
                    </a:p>
                  </a:txBody>
                  <a:tcPr/>
                </a:tc>
                <a:extLst>
                  <a:ext uri="{0D108BD9-81ED-4DB2-BD59-A6C34878D82A}">
                    <a16:rowId xmlns:a16="http://schemas.microsoft.com/office/drawing/2014/main" val="2557927218"/>
                  </a:ext>
                </a:extLst>
              </a:tr>
              <a:tr h="370840">
                <a:tc>
                  <a:txBody>
                    <a:bodyPr/>
                    <a:lstStyle/>
                    <a:p>
                      <a:r>
                        <a:rPr lang="en-US" dirty="0"/>
                        <a:t>May 2023</a:t>
                      </a:r>
                    </a:p>
                  </a:txBody>
                  <a:tcPr/>
                </a:tc>
                <a:tc>
                  <a:txBody>
                    <a:bodyPr/>
                    <a:lstStyle/>
                    <a:p>
                      <a:r>
                        <a:rPr lang="en-US" dirty="0"/>
                        <a:t>Approved</a:t>
                      </a:r>
                    </a:p>
                  </a:txBody>
                  <a:tcPr/>
                </a:tc>
                <a:tc>
                  <a:txBody>
                    <a:bodyPr/>
                    <a:lstStyle/>
                    <a:p>
                      <a:pPr algn="ctr"/>
                      <a:r>
                        <a:rPr lang="en-US" dirty="0"/>
                        <a:t>6,751</a:t>
                      </a:r>
                    </a:p>
                  </a:txBody>
                  <a:tcPr/>
                </a:tc>
                <a:extLst>
                  <a:ext uri="{0D108BD9-81ED-4DB2-BD59-A6C34878D82A}">
                    <a16:rowId xmlns:a16="http://schemas.microsoft.com/office/drawing/2014/main" val="1116915868"/>
                  </a:ext>
                </a:extLst>
              </a:tr>
              <a:tr h="370840">
                <a:tc>
                  <a:txBody>
                    <a:bodyPr/>
                    <a:lstStyle/>
                    <a:p>
                      <a:r>
                        <a:rPr lang="en-US" dirty="0"/>
                        <a:t>May 2023</a:t>
                      </a:r>
                    </a:p>
                  </a:txBody>
                  <a:tcPr/>
                </a:tc>
                <a:tc>
                  <a:txBody>
                    <a:bodyPr/>
                    <a:lstStyle/>
                    <a:p>
                      <a:r>
                        <a:rPr lang="en-US" dirty="0"/>
                        <a:t>Cancelled</a:t>
                      </a:r>
                    </a:p>
                  </a:txBody>
                  <a:tcPr/>
                </a:tc>
                <a:tc>
                  <a:txBody>
                    <a:bodyPr/>
                    <a:lstStyle/>
                    <a:p>
                      <a:pPr algn="ctr"/>
                      <a:r>
                        <a:rPr lang="en-US" dirty="0"/>
                        <a:t>566</a:t>
                      </a:r>
                    </a:p>
                  </a:txBody>
                  <a:tcPr/>
                </a:tc>
                <a:extLst>
                  <a:ext uri="{0D108BD9-81ED-4DB2-BD59-A6C34878D82A}">
                    <a16:rowId xmlns:a16="http://schemas.microsoft.com/office/drawing/2014/main" val="3405495764"/>
                  </a:ext>
                </a:extLst>
              </a:tr>
              <a:tr h="370840">
                <a:tc>
                  <a:txBody>
                    <a:bodyPr/>
                    <a:lstStyle/>
                    <a:p>
                      <a:r>
                        <a:rPr lang="en-US" dirty="0"/>
                        <a:t>May 2023</a:t>
                      </a:r>
                    </a:p>
                  </a:txBody>
                  <a:tcPr/>
                </a:tc>
                <a:tc>
                  <a:txBody>
                    <a:bodyPr/>
                    <a:lstStyle/>
                    <a:p>
                      <a:r>
                        <a:rPr lang="en-US" dirty="0"/>
                        <a:t>Denied</a:t>
                      </a:r>
                    </a:p>
                  </a:txBody>
                  <a:tcPr/>
                </a:tc>
                <a:tc>
                  <a:txBody>
                    <a:bodyPr/>
                    <a:lstStyle/>
                    <a:p>
                      <a:pPr algn="ctr"/>
                      <a:r>
                        <a:rPr lang="en-US" dirty="0"/>
                        <a:t>206</a:t>
                      </a:r>
                    </a:p>
                  </a:txBody>
                  <a:tcPr/>
                </a:tc>
                <a:extLst>
                  <a:ext uri="{0D108BD9-81ED-4DB2-BD59-A6C34878D82A}">
                    <a16:rowId xmlns:a16="http://schemas.microsoft.com/office/drawing/2014/main" val="1615391671"/>
                  </a:ext>
                </a:extLst>
              </a:tr>
              <a:tr h="370840">
                <a:tc>
                  <a:txBody>
                    <a:bodyPr/>
                    <a:lstStyle/>
                    <a:p>
                      <a:r>
                        <a:rPr lang="en-US" dirty="0"/>
                        <a:t>May 2023</a:t>
                      </a:r>
                    </a:p>
                  </a:txBody>
                  <a:tcPr/>
                </a:tc>
                <a:tc>
                  <a:txBody>
                    <a:bodyPr/>
                    <a:lstStyle/>
                    <a:p>
                      <a:r>
                        <a:rPr lang="en-US" dirty="0"/>
                        <a:t>Pending Response</a:t>
                      </a:r>
                    </a:p>
                  </a:txBody>
                  <a:tcPr/>
                </a:tc>
                <a:tc>
                  <a:txBody>
                    <a:bodyPr/>
                    <a:lstStyle/>
                    <a:p>
                      <a:pPr algn="ctr"/>
                      <a:r>
                        <a:rPr lang="en-US" dirty="0"/>
                        <a:t>3,815</a:t>
                      </a:r>
                    </a:p>
                  </a:txBody>
                  <a:tcPr/>
                </a:tc>
                <a:extLst>
                  <a:ext uri="{0D108BD9-81ED-4DB2-BD59-A6C34878D82A}">
                    <a16:rowId xmlns:a16="http://schemas.microsoft.com/office/drawing/2014/main" val="3578370788"/>
                  </a:ext>
                </a:extLst>
              </a:tr>
              <a:tr h="370840">
                <a:tc>
                  <a:txBody>
                    <a:bodyPr/>
                    <a:lstStyle/>
                    <a:p>
                      <a:r>
                        <a:rPr lang="en-US" dirty="0"/>
                        <a:t>May 2023</a:t>
                      </a:r>
                    </a:p>
                  </a:txBody>
                  <a:tcPr/>
                </a:tc>
                <a:tc>
                  <a:txBody>
                    <a:bodyPr/>
                    <a:lstStyle/>
                    <a:p>
                      <a:r>
                        <a:rPr lang="en-US" dirty="0"/>
                        <a:t>Pending Review</a:t>
                      </a:r>
                    </a:p>
                  </a:txBody>
                  <a:tcPr/>
                </a:tc>
                <a:tc>
                  <a:txBody>
                    <a:bodyPr/>
                    <a:lstStyle/>
                    <a:p>
                      <a:pPr algn="ctr"/>
                      <a:r>
                        <a:rPr lang="en-US" dirty="0"/>
                        <a:t>30</a:t>
                      </a:r>
                    </a:p>
                  </a:txBody>
                  <a:tcPr/>
                </a:tc>
                <a:extLst>
                  <a:ext uri="{0D108BD9-81ED-4DB2-BD59-A6C34878D82A}">
                    <a16:rowId xmlns:a16="http://schemas.microsoft.com/office/drawing/2014/main" val="1088488962"/>
                  </a:ext>
                </a:extLst>
              </a:tr>
            </a:tbl>
          </a:graphicData>
        </a:graphic>
      </p:graphicFrame>
    </p:spTree>
    <p:custDataLst>
      <p:custData r:id="rId1"/>
      <p:custData r:id="rId2"/>
    </p:custDataLst>
    <p:extLst>
      <p:ext uri="{BB962C8B-B14F-4D97-AF65-F5344CB8AC3E}">
        <p14:creationId xmlns:p14="http://schemas.microsoft.com/office/powerpoint/2010/main" val="2716347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 – Data for 3/31/2023 – 6/5/2023</a:t>
            </a:r>
          </a:p>
          <a:p>
            <a:endParaRPr lang="en-US" sz="3200" dirty="0"/>
          </a:p>
        </p:txBody>
      </p:sp>
      <p:graphicFrame>
        <p:nvGraphicFramePr>
          <p:cNvPr id="3" name="Table 4">
            <a:extLst>
              <a:ext uri="{FF2B5EF4-FFF2-40B4-BE49-F238E27FC236}">
                <a16:creationId xmlns:a16="http://schemas.microsoft.com/office/drawing/2014/main" id="{8D511E0C-4711-B2E1-119F-19860DFBBB6B}"/>
              </a:ext>
            </a:extLst>
          </p:cNvPr>
          <p:cNvGraphicFramePr>
            <a:graphicFrameLocks noGrp="1"/>
          </p:cNvGraphicFramePr>
          <p:nvPr>
            <p:extLst>
              <p:ext uri="{D42A27DB-BD31-4B8C-83A1-F6EECF244321}">
                <p14:modId xmlns:p14="http://schemas.microsoft.com/office/powerpoint/2010/main" val="4040336087"/>
              </p:ext>
            </p:extLst>
          </p:nvPr>
        </p:nvGraphicFramePr>
        <p:xfrm>
          <a:off x="820014" y="2116608"/>
          <a:ext cx="8127999" cy="2225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58130533"/>
                    </a:ext>
                  </a:extLst>
                </a:gridCol>
                <a:gridCol w="2709333">
                  <a:extLst>
                    <a:ext uri="{9D8B030D-6E8A-4147-A177-3AD203B41FA5}">
                      <a16:colId xmlns:a16="http://schemas.microsoft.com/office/drawing/2014/main" val="2466448883"/>
                    </a:ext>
                  </a:extLst>
                </a:gridCol>
                <a:gridCol w="2709333">
                  <a:extLst>
                    <a:ext uri="{9D8B030D-6E8A-4147-A177-3AD203B41FA5}">
                      <a16:colId xmlns:a16="http://schemas.microsoft.com/office/drawing/2014/main" val="2223548509"/>
                    </a:ext>
                  </a:extLst>
                </a:gridCol>
              </a:tblGrid>
              <a:tr h="370840">
                <a:tc>
                  <a:txBody>
                    <a:bodyPr/>
                    <a:lstStyle/>
                    <a:p>
                      <a:r>
                        <a:rPr lang="en-US" dirty="0"/>
                        <a:t>Issuance Month</a:t>
                      </a:r>
                    </a:p>
                  </a:txBody>
                  <a:tcPr/>
                </a:tc>
                <a:tc>
                  <a:txBody>
                    <a:bodyPr/>
                    <a:lstStyle/>
                    <a:p>
                      <a:r>
                        <a:rPr lang="en-US" dirty="0"/>
                        <a:t>Status</a:t>
                      </a:r>
                    </a:p>
                  </a:txBody>
                  <a:tcPr/>
                </a:tc>
                <a:tc>
                  <a:txBody>
                    <a:bodyPr/>
                    <a:lstStyle/>
                    <a:p>
                      <a:r>
                        <a:rPr lang="en-US" dirty="0"/>
                        <a:t>Count</a:t>
                      </a:r>
                    </a:p>
                  </a:txBody>
                  <a:tcPr/>
                </a:tc>
                <a:extLst>
                  <a:ext uri="{0D108BD9-81ED-4DB2-BD59-A6C34878D82A}">
                    <a16:rowId xmlns:a16="http://schemas.microsoft.com/office/drawing/2014/main" val="2557927218"/>
                  </a:ext>
                </a:extLst>
              </a:tr>
              <a:tr h="370840">
                <a:tc>
                  <a:txBody>
                    <a:bodyPr/>
                    <a:lstStyle/>
                    <a:p>
                      <a:r>
                        <a:rPr lang="en-US" dirty="0"/>
                        <a:t>June 2023</a:t>
                      </a:r>
                    </a:p>
                  </a:txBody>
                  <a:tcPr/>
                </a:tc>
                <a:tc>
                  <a:txBody>
                    <a:bodyPr/>
                    <a:lstStyle/>
                    <a:p>
                      <a:r>
                        <a:rPr lang="en-US" dirty="0"/>
                        <a:t>Approved</a:t>
                      </a:r>
                    </a:p>
                  </a:txBody>
                  <a:tcPr/>
                </a:tc>
                <a:tc>
                  <a:txBody>
                    <a:bodyPr/>
                    <a:lstStyle/>
                    <a:p>
                      <a:pPr algn="ctr"/>
                      <a:r>
                        <a:rPr lang="en-US" dirty="0"/>
                        <a:t>1,081</a:t>
                      </a:r>
                    </a:p>
                  </a:txBody>
                  <a:tcPr/>
                </a:tc>
                <a:extLst>
                  <a:ext uri="{0D108BD9-81ED-4DB2-BD59-A6C34878D82A}">
                    <a16:rowId xmlns:a16="http://schemas.microsoft.com/office/drawing/2014/main" val="1116915868"/>
                  </a:ext>
                </a:extLst>
              </a:tr>
              <a:tr h="370840">
                <a:tc>
                  <a:txBody>
                    <a:bodyPr/>
                    <a:lstStyle/>
                    <a:p>
                      <a:r>
                        <a:rPr lang="en-US" dirty="0"/>
                        <a:t>June 2023</a:t>
                      </a:r>
                    </a:p>
                  </a:txBody>
                  <a:tcPr/>
                </a:tc>
                <a:tc>
                  <a:txBody>
                    <a:bodyPr/>
                    <a:lstStyle/>
                    <a:p>
                      <a:r>
                        <a:rPr lang="en-US" dirty="0"/>
                        <a:t>Cancelled</a:t>
                      </a:r>
                    </a:p>
                  </a:txBody>
                  <a:tcPr/>
                </a:tc>
                <a:tc>
                  <a:txBody>
                    <a:bodyPr/>
                    <a:lstStyle/>
                    <a:p>
                      <a:pPr algn="ctr"/>
                      <a:r>
                        <a:rPr lang="en-US" dirty="0"/>
                        <a:t>53</a:t>
                      </a:r>
                    </a:p>
                  </a:txBody>
                  <a:tcPr/>
                </a:tc>
                <a:extLst>
                  <a:ext uri="{0D108BD9-81ED-4DB2-BD59-A6C34878D82A}">
                    <a16:rowId xmlns:a16="http://schemas.microsoft.com/office/drawing/2014/main" val="3405495764"/>
                  </a:ext>
                </a:extLst>
              </a:tr>
              <a:tr h="370840">
                <a:tc>
                  <a:txBody>
                    <a:bodyPr/>
                    <a:lstStyle/>
                    <a:p>
                      <a:r>
                        <a:rPr lang="en-US" dirty="0"/>
                        <a:t>June 2023</a:t>
                      </a:r>
                    </a:p>
                  </a:txBody>
                  <a:tcPr/>
                </a:tc>
                <a:tc>
                  <a:txBody>
                    <a:bodyPr/>
                    <a:lstStyle/>
                    <a:p>
                      <a:r>
                        <a:rPr lang="en-US" dirty="0"/>
                        <a:t>Denied</a:t>
                      </a:r>
                    </a:p>
                  </a:txBody>
                  <a:tcPr/>
                </a:tc>
                <a:tc>
                  <a:txBody>
                    <a:bodyPr/>
                    <a:lstStyle/>
                    <a:p>
                      <a:pPr algn="ctr"/>
                      <a:r>
                        <a:rPr lang="en-US" dirty="0"/>
                        <a:t>1</a:t>
                      </a:r>
                    </a:p>
                  </a:txBody>
                  <a:tcPr/>
                </a:tc>
                <a:extLst>
                  <a:ext uri="{0D108BD9-81ED-4DB2-BD59-A6C34878D82A}">
                    <a16:rowId xmlns:a16="http://schemas.microsoft.com/office/drawing/2014/main" val="1615391671"/>
                  </a:ext>
                </a:extLst>
              </a:tr>
              <a:tr h="370840">
                <a:tc>
                  <a:txBody>
                    <a:bodyPr/>
                    <a:lstStyle/>
                    <a:p>
                      <a:r>
                        <a:rPr lang="en-US" dirty="0"/>
                        <a:t>June 2023</a:t>
                      </a:r>
                    </a:p>
                  </a:txBody>
                  <a:tcPr/>
                </a:tc>
                <a:tc>
                  <a:txBody>
                    <a:bodyPr/>
                    <a:lstStyle/>
                    <a:p>
                      <a:r>
                        <a:rPr lang="en-US" dirty="0"/>
                        <a:t>Pending Response</a:t>
                      </a:r>
                    </a:p>
                  </a:txBody>
                  <a:tcPr/>
                </a:tc>
                <a:tc>
                  <a:txBody>
                    <a:bodyPr/>
                    <a:lstStyle/>
                    <a:p>
                      <a:pPr algn="ctr"/>
                      <a:r>
                        <a:rPr lang="en-US" dirty="0"/>
                        <a:t>950</a:t>
                      </a:r>
                    </a:p>
                  </a:txBody>
                  <a:tcPr/>
                </a:tc>
                <a:extLst>
                  <a:ext uri="{0D108BD9-81ED-4DB2-BD59-A6C34878D82A}">
                    <a16:rowId xmlns:a16="http://schemas.microsoft.com/office/drawing/2014/main" val="3578370788"/>
                  </a:ext>
                </a:extLst>
              </a:tr>
              <a:tr h="370840">
                <a:tc>
                  <a:txBody>
                    <a:bodyPr/>
                    <a:lstStyle/>
                    <a:p>
                      <a:r>
                        <a:rPr lang="en-US" dirty="0"/>
                        <a:t>June 2023</a:t>
                      </a:r>
                    </a:p>
                  </a:txBody>
                  <a:tcPr/>
                </a:tc>
                <a:tc>
                  <a:txBody>
                    <a:bodyPr/>
                    <a:lstStyle/>
                    <a:p>
                      <a:r>
                        <a:rPr lang="en-US" dirty="0"/>
                        <a:t>Pending Review</a:t>
                      </a:r>
                    </a:p>
                  </a:txBody>
                  <a:tcPr/>
                </a:tc>
                <a:tc>
                  <a:txBody>
                    <a:bodyPr/>
                    <a:lstStyle/>
                    <a:p>
                      <a:pPr algn="ctr"/>
                      <a:r>
                        <a:rPr lang="en-US" dirty="0"/>
                        <a:t>15</a:t>
                      </a:r>
                    </a:p>
                  </a:txBody>
                  <a:tcPr/>
                </a:tc>
                <a:extLst>
                  <a:ext uri="{0D108BD9-81ED-4DB2-BD59-A6C34878D82A}">
                    <a16:rowId xmlns:a16="http://schemas.microsoft.com/office/drawing/2014/main" val="1088488962"/>
                  </a:ext>
                </a:extLst>
              </a:tr>
            </a:tbl>
          </a:graphicData>
        </a:graphic>
      </p:graphicFrame>
    </p:spTree>
    <p:custDataLst>
      <p:custData r:id="rId1"/>
      <p:custData r:id="rId2"/>
    </p:custDataLst>
    <p:extLst>
      <p:ext uri="{BB962C8B-B14F-4D97-AF65-F5344CB8AC3E}">
        <p14:creationId xmlns:p14="http://schemas.microsoft.com/office/powerpoint/2010/main" val="72465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 – Data for 3/31/2023 – 6/5/2023</a:t>
            </a:r>
          </a:p>
          <a:p>
            <a:endParaRPr lang="en-US" sz="3200" dirty="0"/>
          </a:p>
        </p:txBody>
      </p:sp>
      <p:graphicFrame>
        <p:nvGraphicFramePr>
          <p:cNvPr id="3" name="Table 4">
            <a:extLst>
              <a:ext uri="{FF2B5EF4-FFF2-40B4-BE49-F238E27FC236}">
                <a16:creationId xmlns:a16="http://schemas.microsoft.com/office/drawing/2014/main" id="{8D511E0C-4711-B2E1-119F-19860DFBBB6B}"/>
              </a:ext>
            </a:extLst>
          </p:cNvPr>
          <p:cNvGraphicFramePr>
            <a:graphicFrameLocks noGrp="1"/>
          </p:cNvGraphicFramePr>
          <p:nvPr>
            <p:extLst>
              <p:ext uri="{D42A27DB-BD31-4B8C-83A1-F6EECF244321}">
                <p14:modId xmlns:p14="http://schemas.microsoft.com/office/powerpoint/2010/main" val="1170138736"/>
              </p:ext>
            </p:extLst>
          </p:nvPr>
        </p:nvGraphicFramePr>
        <p:xfrm>
          <a:off x="793185" y="2116608"/>
          <a:ext cx="7227409" cy="1752600"/>
        </p:xfrm>
        <a:graphic>
          <a:graphicData uri="http://schemas.openxmlformats.org/drawingml/2006/table">
            <a:tbl>
              <a:tblPr firstRow="1" bandRow="1">
                <a:tableStyleId>{5C22544A-7EE6-4342-B048-85BDC9FD1C3A}</a:tableStyleId>
              </a:tblPr>
              <a:tblGrid>
                <a:gridCol w="1660866">
                  <a:extLst>
                    <a:ext uri="{9D8B030D-6E8A-4147-A177-3AD203B41FA5}">
                      <a16:colId xmlns:a16="http://schemas.microsoft.com/office/drawing/2014/main" val="1358130533"/>
                    </a:ext>
                  </a:extLst>
                </a:gridCol>
                <a:gridCol w="1682520">
                  <a:extLst>
                    <a:ext uri="{9D8B030D-6E8A-4147-A177-3AD203B41FA5}">
                      <a16:colId xmlns:a16="http://schemas.microsoft.com/office/drawing/2014/main" val="2466448883"/>
                    </a:ext>
                  </a:extLst>
                </a:gridCol>
                <a:gridCol w="2238103">
                  <a:extLst>
                    <a:ext uri="{9D8B030D-6E8A-4147-A177-3AD203B41FA5}">
                      <a16:colId xmlns:a16="http://schemas.microsoft.com/office/drawing/2014/main" val="2223548509"/>
                    </a:ext>
                  </a:extLst>
                </a:gridCol>
                <a:gridCol w="1645920">
                  <a:extLst>
                    <a:ext uri="{9D8B030D-6E8A-4147-A177-3AD203B41FA5}">
                      <a16:colId xmlns:a16="http://schemas.microsoft.com/office/drawing/2014/main" val="2749748503"/>
                    </a:ext>
                  </a:extLst>
                </a:gridCol>
              </a:tblGrid>
              <a:tr h="370840">
                <a:tc>
                  <a:txBody>
                    <a:bodyPr/>
                    <a:lstStyle/>
                    <a:p>
                      <a:r>
                        <a:rPr lang="en-US" dirty="0"/>
                        <a:t>Issuance Month</a:t>
                      </a:r>
                    </a:p>
                  </a:txBody>
                  <a:tcPr/>
                </a:tc>
                <a:tc>
                  <a:txBody>
                    <a:bodyPr/>
                    <a:lstStyle/>
                    <a:p>
                      <a:r>
                        <a:rPr lang="en-US" dirty="0"/>
                        <a:t>Total Denied</a:t>
                      </a:r>
                    </a:p>
                  </a:txBody>
                  <a:tcPr/>
                </a:tc>
                <a:tc>
                  <a:txBody>
                    <a:bodyPr/>
                    <a:lstStyle/>
                    <a:p>
                      <a:pPr algn="ctr"/>
                      <a:r>
                        <a:rPr lang="en-US" dirty="0"/>
                        <a:t>Denied – No Response</a:t>
                      </a:r>
                    </a:p>
                  </a:txBody>
                  <a:tcPr/>
                </a:tc>
                <a:tc>
                  <a:txBody>
                    <a:bodyPr/>
                    <a:lstStyle/>
                    <a:p>
                      <a:r>
                        <a:rPr lang="en-US" dirty="0"/>
                        <a:t>Percentage</a:t>
                      </a:r>
                    </a:p>
                  </a:txBody>
                  <a:tcPr/>
                </a:tc>
                <a:extLst>
                  <a:ext uri="{0D108BD9-81ED-4DB2-BD59-A6C34878D82A}">
                    <a16:rowId xmlns:a16="http://schemas.microsoft.com/office/drawing/2014/main" val="2557927218"/>
                  </a:ext>
                </a:extLst>
              </a:tr>
              <a:tr h="370840">
                <a:tc>
                  <a:txBody>
                    <a:bodyPr/>
                    <a:lstStyle/>
                    <a:p>
                      <a:r>
                        <a:rPr lang="en-US" dirty="0"/>
                        <a:t>March 2023</a:t>
                      </a:r>
                    </a:p>
                  </a:txBody>
                  <a:tcPr/>
                </a:tc>
                <a:tc>
                  <a:txBody>
                    <a:bodyPr/>
                    <a:lstStyle/>
                    <a:p>
                      <a:pPr algn="ctr"/>
                      <a:r>
                        <a:rPr lang="en-US" dirty="0"/>
                        <a:t>54</a:t>
                      </a:r>
                    </a:p>
                  </a:txBody>
                  <a:tcPr/>
                </a:tc>
                <a:tc>
                  <a:txBody>
                    <a:bodyPr/>
                    <a:lstStyle/>
                    <a:p>
                      <a:pPr algn="ctr"/>
                      <a:r>
                        <a:rPr lang="en-US" dirty="0"/>
                        <a:t>48</a:t>
                      </a:r>
                    </a:p>
                  </a:txBody>
                  <a:tcPr/>
                </a:tc>
                <a:tc>
                  <a:txBody>
                    <a:bodyPr/>
                    <a:lstStyle/>
                    <a:p>
                      <a:pPr algn="ctr"/>
                      <a:r>
                        <a:rPr lang="en-US" dirty="0"/>
                        <a:t>88.89%</a:t>
                      </a:r>
                    </a:p>
                  </a:txBody>
                  <a:tcPr/>
                </a:tc>
                <a:extLst>
                  <a:ext uri="{0D108BD9-81ED-4DB2-BD59-A6C34878D82A}">
                    <a16:rowId xmlns:a16="http://schemas.microsoft.com/office/drawing/2014/main" val="1116915868"/>
                  </a:ext>
                </a:extLst>
              </a:tr>
              <a:tr h="370840">
                <a:tc>
                  <a:txBody>
                    <a:bodyPr/>
                    <a:lstStyle/>
                    <a:p>
                      <a:r>
                        <a:rPr lang="en-US" dirty="0"/>
                        <a:t>April 2023</a:t>
                      </a:r>
                    </a:p>
                  </a:txBody>
                  <a:tcPr/>
                </a:tc>
                <a:tc>
                  <a:txBody>
                    <a:bodyPr/>
                    <a:lstStyle/>
                    <a:p>
                      <a:pPr algn="ctr"/>
                      <a:r>
                        <a:rPr lang="en-US" dirty="0"/>
                        <a:t>4,257</a:t>
                      </a:r>
                    </a:p>
                  </a:txBody>
                  <a:tcPr/>
                </a:tc>
                <a:tc>
                  <a:txBody>
                    <a:bodyPr/>
                    <a:lstStyle/>
                    <a:p>
                      <a:pPr algn="ctr"/>
                      <a:r>
                        <a:rPr lang="en-US" dirty="0"/>
                        <a:t>4,207</a:t>
                      </a:r>
                    </a:p>
                  </a:txBody>
                  <a:tcPr/>
                </a:tc>
                <a:tc>
                  <a:txBody>
                    <a:bodyPr/>
                    <a:lstStyle/>
                    <a:p>
                      <a:pPr algn="ctr"/>
                      <a:r>
                        <a:rPr lang="en-US" dirty="0"/>
                        <a:t>98.83%</a:t>
                      </a:r>
                    </a:p>
                  </a:txBody>
                  <a:tcPr/>
                </a:tc>
                <a:extLst>
                  <a:ext uri="{0D108BD9-81ED-4DB2-BD59-A6C34878D82A}">
                    <a16:rowId xmlns:a16="http://schemas.microsoft.com/office/drawing/2014/main" val="3405495764"/>
                  </a:ext>
                </a:extLst>
              </a:tr>
              <a:tr h="370840">
                <a:tc>
                  <a:txBody>
                    <a:bodyPr/>
                    <a:lstStyle/>
                    <a:p>
                      <a:r>
                        <a:rPr lang="en-US" dirty="0"/>
                        <a:t>May 2023</a:t>
                      </a:r>
                    </a:p>
                  </a:txBody>
                  <a:tcPr/>
                </a:tc>
                <a:tc>
                  <a:txBody>
                    <a:bodyPr/>
                    <a:lstStyle/>
                    <a:p>
                      <a:pPr algn="ctr"/>
                      <a:r>
                        <a:rPr lang="en-US" dirty="0"/>
                        <a:t>206</a:t>
                      </a:r>
                    </a:p>
                  </a:txBody>
                  <a:tcPr/>
                </a:tc>
                <a:tc>
                  <a:txBody>
                    <a:bodyPr/>
                    <a:lstStyle/>
                    <a:p>
                      <a:pPr algn="ctr"/>
                      <a:r>
                        <a:rPr lang="en-US" dirty="0"/>
                        <a:t>190</a:t>
                      </a:r>
                    </a:p>
                  </a:txBody>
                  <a:tcPr/>
                </a:tc>
                <a:tc>
                  <a:txBody>
                    <a:bodyPr/>
                    <a:lstStyle/>
                    <a:p>
                      <a:pPr algn="ctr"/>
                      <a:r>
                        <a:rPr lang="en-US" dirty="0"/>
                        <a:t>92.23%</a:t>
                      </a:r>
                    </a:p>
                  </a:txBody>
                  <a:tcPr/>
                </a:tc>
                <a:extLst>
                  <a:ext uri="{0D108BD9-81ED-4DB2-BD59-A6C34878D82A}">
                    <a16:rowId xmlns:a16="http://schemas.microsoft.com/office/drawing/2014/main" val="1615391671"/>
                  </a:ext>
                </a:extLst>
              </a:tr>
            </a:tbl>
          </a:graphicData>
        </a:graphic>
      </p:graphicFrame>
    </p:spTree>
    <p:custDataLst>
      <p:custData r:id="rId1"/>
      <p:custData r:id="rId2"/>
    </p:custDataLst>
    <p:extLst>
      <p:ext uri="{BB962C8B-B14F-4D97-AF65-F5344CB8AC3E}">
        <p14:creationId xmlns:p14="http://schemas.microsoft.com/office/powerpoint/2010/main" val="1154509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a:t>New TPA Contract Deliverables – Expanded Reporting</a:t>
            </a:r>
          </a:p>
          <a:p>
            <a:endParaRPr lang="en-US" sz="3200" dirty="0"/>
          </a:p>
        </p:txBody>
      </p:sp>
      <p:graphicFrame>
        <p:nvGraphicFramePr>
          <p:cNvPr id="3" name="TextBox 3">
            <a:extLst>
              <a:ext uri="{FF2B5EF4-FFF2-40B4-BE49-F238E27FC236}">
                <a16:creationId xmlns:a16="http://schemas.microsoft.com/office/drawing/2014/main" id="{A0F0FA2C-99A1-B21B-9218-26350388AF16}"/>
              </a:ext>
            </a:extLst>
          </p:cNvPr>
          <p:cNvGraphicFramePr/>
          <p:nvPr>
            <p:extLst>
              <p:ext uri="{D42A27DB-BD31-4B8C-83A1-F6EECF244321}">
                <p14:modId xmlns:p14="http://schemas.microsoft.com/office/powerpoint/2010/main" val="1691388573"/>
              </p:ext>
            </p:extLst>
          </p:nvPr>
        </p:nvGraphicFramePr>
        <p:xfrm>
          <a:off x="542925" y="1413213"/>
          <a:ext cx="11277594" cy="37204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custData r:id="rId1"/>
      <p:custData r:id="rId2"/>
    </p:custDataLst>
    <p:extLst>
      <p:ext uri="{BB962C8B-B14F-4D97-AF65-F5344CB8AC3E}">
        <p14:creationId xmlns:p14="http://schemas.microsoft.com/office/powerpoint/2010/main" val="2608844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500" dirty="0"/>
              <a:t>Program and Operations Reports </a:t>
            </a:r>
          </a:p>
          <a:p>
            <a:endParaRPr lang="en-US" dirty="0"/>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681755" y="1345348"/>
            <a:ext cx="10741025" cy="4167303"/>
          </a:xfrm>
        </p:spPr>
        <p:txBody>
          <a:bodyPr/>
          <a:lstStyle/>
          <a:p>
            <a:pPr marL="285750" indent="-285750">
              <a:buFont typeface="Arial" panose="020B0604020202020204" pitchFamily="34" charset="0"/>
              <a:buChar char="•"/>
            </a:pPr>
            <a:r>
              <a:rPr lang="en-US" sz="1600" dirty="0">
                <a:solidFill>
                  <a:schemeClr val="tx2"/>
                </a:solidFill>
              </a:rPr>
              <a:t>Program Participation – Active LifeLine Subscribers</a:t>
            </a:r>
          </a:p>
          <a:p>
            <a:pPr marL="285750" indent="-285750">
              <a:buFont typeface="Arial" panose="020B0604020202020204" pitchFamily="34" charset="0"/>
              <a:buChar char="•"/>
            </a:pPr>
            <a:r>
              <a:rPr lang="en-US" sz="1600" dirty="0">
                <a:solidFill>
                  <a:schemeClr val="tx2"/>
                </a:solidFill>
              </a:rPr>
              <a:t>Wireless:  Response &amp; Approval Rates – All Form Types</a:t>
            </a:r>
          </a:p>
          <a:p>
            <a:pPr marL="285750" indent="-285750">
              <a:buFont typeface="Arial" panose="020B0604020202020204" pitchFamily="34" charset="0"/>
              <a:buChar char="•"/>
            </a:pPr>
            <a:r>
              <a:rPr lang="en-US" sz="1600" dirty="0">
                <a:solidFill>
                  <a:schemeClr val="tx2"/>
                </a:solidFill>
              </a:rPr>
              <a:t>Wireline:  Response &amp; Approval Rates – All Form Types</a:t>
            </a:r>
          </a:p>
          <a:p>
            <a:pPr marL="285750" indent="-285750">
              <a:buFont typeface="Arial" panose="020B0604020202020204" pitchFamily="34" charset="0"/>
              <a:buChar char="•"/>
            </a:pPr>
            <a:r>
              <a:rPr lang="en-US" sz="1600" dirty="0">
                <a:solidFill>
                  <a:schemeClr val="tx2"/>
                </a:solidFill>
              </a:rPr>
              <a:t>Top 5 Denial Reasons </a:t>
            </a:r>
          </a:p>
          <a:p>
            <a:pPr marL="285750" indent="-285750">
              <a:buFont typeface="Arial" panose="020B0604020202020204" pitchFamily="34" charset="0"/>
              <a:buChar char="•"/>
            </a:pPr>
            <a:r>
              <a:rPr lang="en-US" sz="1600" dirty="0">
                <a:solidFill>
                  <a:schemeClr val="tx2"/>
                </a:solidFill>
              </a:rPr>
              <a:t>Subscriber Count Trends for Largest Service Providers</a:t>
            </a:r>
          </a:p>
          <a:p>
            <a:pPr marL="285750" indent="-285750">
              <a:buFont typeface="Arial" panose="020B0604020202020204" pitchFamily="34" charset="0"/>
              <a:buChar char="•"/>
            </a:pPr>
            <a:r>
              <a:rPr lang="en-US" sz="1600" dirty="0">
                <a:solidFill>
                  <a:schemeClr val="tx2"/>
                </a:solidFill>
              </a:rPr>
              <a:t>Enrollment Eligibility Methods – Program versus Income </a:t>
            </a:r>
          </a:p>
          <a:p>
            <a:pPr marL="285750" indent="-285750">
              <a:buFont typeface="Arial" panose="020B0604020202020204" pitchFamily="34" charset="0"/>
              <a:buChar char="•"/>
            </a:pPr>
            <a:r>
              <a:rPr lang="en-US" sz="1600" dirty="0">
                <a:solidFill>
                  <a:schemeClr val="tx2"/>
                </a:solidFill>
              </a:rPr>
              <a:t>Enrollment Eligibility Methods – By Qualifying Program</a:t>
            </a:r>
          </a:p>
          <a:p>
            <a:pPr marL="285750" indent="-285750">
              <a:buFont typeface="Arial" panose="020B0604020202020204" pitchFamily="34" charset="0"/>
              <a:buChar char="•"/>
            </a:pPr>
            <a:r>
              <a:rPr lang="en-US" sz="1600" dirty="0">
                <a:solidFill>
                  <a:schemeClr val="tx2"/>
                </a:solidFill>
              </a:rPr>
              <a:t>Enrollment Application Volume By Received Channel</a:t>
            </a:r>
          </a:p>
          <a:p>
            <a:pPr marL="285750" indent="-285750">
              <a:buFont typeface="Arial" panose="020B0604020202020204" pitchFamily="34" charset="0"/>
              <a:buChar char="•"/>
            </a:pPr>
            <a:r>
              <a:rPr lang="en-US" sz="1600" dirty="0">
                <a:solidFill>
                  <a:schemeClr val="tx2"/>
                </a:solidFill>
              </a:rPr>
              <a:t>Renewal Form Volume By Received Channel</a:t>
            </a:r>
          </a:p>
          <a:p>
            <a:pPr marL="285750" indent="-285750">
              <a:buFont typeface="Arial" panose="020B0604020202020204" pitchFamily="34" charset="0"/>
              <a:buChar char="•"/>
            </a:pPr>
            <a:r>
              <a:rPr lang="en-US" sz="1600" dirty="0">
                <a:solidFill>
                  <a:schemeClr val="tx2"/>
                </a:solidFill>
              </a:rPr>
              <a:t>Standalone IEH Volume By Received Channel</a:t>
            </a:r>
          </a:p>
          <a:p>
            <a:pPr marL="285750" indent="-285750">
              <a:buFont typeface="Arial" panose="020B0604020202020204" pitchFamily="34" charset="0"/>
              <a:buChar char="•"/>
            </a:pPr>
            <a:r>
              <a:rPr lang="en-US" sz="1600" dirty="0">
                <a:solidFill>
                  <a:schemeClr val="tx2"/>
                </a:solidFill>
              </a:rPr>
              <a:t>Call Volumes – English &amp; Spanish</a:t>
            </a:r>
          </a:p>
          <a:p>
            <a:pPr marL="285750" indent="-285750">
              <a:buFont typeface="Arial" panose="020B0604020202020204" pitchFamily="34" charset="0"/>
              <a:buChar char="•"/>
            </a:pPr>
            <a:r>
              <a:rPr lang="en-US" sz="1600" dirty="0">
                <a:solidFill>
                  <a:schemeClr val="tx2"/>
                </a:solidFill>
              </a:rPr>
              <a:t>Call Volumes – Other Supported Languages</a:t>
            </a:r>
          </a:p>
          <a:p>
            <a:endParaRPr lang="en-US" dirty="0"/>
          </a:p>
          <a:p>
            <a:endParaRPr lang="en-US" dirty="0"/>
          </a:p>
        </p:txBody>
      </p:sp>
    </p:spTree>
    <p:custDataLst>
      <p:custData r:id="rId1"/>
      <p:custData r:id="rId2"/>
    </p:custDataLst>
    <p:extLst>
      <p:ext uri="{BB962C8B-B14F-4D97-AF65-F5344CB8AC3E}">
        <p14:creationId xmlns:p14="http://schemas.microsoft.com/office/powerpoint/2010/main" val="2189114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463386"/>
            <a:ext cx="9955680" cy="587308"/>
          </a:xfrm>
        </p:spPr>
        <p:txBody>
          <a:bodyPr>
            <a:normAutofit/>
          </a:bodyPr>
          <a:lstStyle/>
          <a:p>
            <a:r>
              <a:rPr lang="en-US" sz="32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793184" y="1616516"/>
            <a:ext cx="8437901" cy="1671740"/>
          </a:xfrm>
          <a:prstGeom prst="rect">
            <a:avLst/>
          </a:prstGeom>
          <a:noFill/>
        </p:spPr>
        <p:txBody>
          <a:bodyPr wrap="square" lIns="91440" tIns="45720" rIns="91440" bIns="45720" anchor="t">
            <a:spAutoFit/>
          </a:bodyPr>
          <a:lstStyle/>
          <a:p>
            <a:pPr marL="0" lvl="1">
              <a:lnSpc>
                <a:spcPct val="150000"/>
              </a:lnSpc>
              <a:spcBef>
                <a:spcPct val="20000"/>
              </a:spcBef>
            </a:pPr>
            <a:r>
              <a:rPr lang="en-US" sz="1600" i="1" dirty="0">
                <a:solidFill>
                  <a:schemeClr val="tx2"/>
                </a:solidFill>
              </a:rPr>
              <a:t>Current: Total Number of Active LifeLine Subscribers as of June 1, 2023</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944,708</a:t>
            </a:r>
            <a:endParaRPr lang="en-US" sz="16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165,056</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1,109,764</a:t>
            </a: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793184" y="3813809"/>
            <a:ext cx="10605631" cy="1671740"/>
          </a:xfrm>
          <a:prstGeom prst="rect">
            <a:avLst/>
          </a:prstGeom>
          <a:noFill/>
        </p:spPr>
        <p:txBody>
          <a:bodyPr wrap="square">
            <a:spAutoFit/>
          </a:bodyPr>
          <a:lstStyle/>
          <a:p>
            <a:pPr marL="0" lvl="1" indent="0">
              <a:lnSpc>
                <a:spcPct val="150000"/>
              </a:lnSpc>
              <a:spcBef>
                <a:spcPct val="20000"/>
              </a:spcBef>
              <a:buNone/>
            </a:pPr>
            <a:r>
              <a:rPr lang="en-US" sz="1600" i="1" dirty="0">
                <a:solidFill>
                  <a:schemeClr val="tx2"/>
                </a:solidFill>
              </a:rPr>
              <a:t>March 2023 Administrative Committee Meeting: Total Number of Enrolled Subscribers as of March 1, 2023</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954,950</a:t>
            </a:r>
            <a:endParaRPr lang="en-US" sz="16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168,776</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1,123,726</a:t>
            </a: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p:txBody>
          <a:bodyPr wrap="square" anchor="ctr">
            <a:normAutofit/>
          </a:bodyPr>
          <a:lstStyle/>
          <a:p>
            <a:r>
              <a:rPr lang="en-US" sz="3200" dirty="0"/>
              <a:t>Wireless: Response &amp; Approval Rates – All Form Types</a:t>
            </a:r>
          </a:p>
        </p:txBody>
      </p:sp>
      <p:graphicFrame>
        <p:nvGraphicFramePr>
          <p:cNvPr id="4" name="Table 3">
            <a:extLst>
              <a:ext uri="{FF2B5EF4-FFF2-40B4-BE49-F238E27FC236}">
                <a16:creationId xmlns:a16="http://schemas.microsoft.com/office/drawing/2014/main" id="{71069FB9-F9A7-C41F-9141-CEB75D85A2E5}"/>
              </a:ext>
            </a:extLst>
          </p:cNvPr>
          <p:cNvGraphicFramePr>
            <a:graphicFrameLocks noGrp="1"/>
          </p:cNvGraphicFramePr>
          <p:nvPr>
            <p:extLst>
              <p:ext uri="{D42A27DB-BD31-4B8C-83A1-F6EECF244321}">
                <p14:modId xmlns:p14="http://schemas.microsoft.com/office/powerpoint/2010/main" val="2302973644"/>
              </p:ext>
            </p:extLst>
          </p:nvPr>
        </p:nvGraphicFramePr>
        <p:xfrm>
          <a:off x="457200" y="1449727"/>
          <a:ext cx="10812228" cy="4315850"/>
        </p:xfrm>
        <a:graphic>
          <a:graphicData uri="http://schemas.openxmlformats.org/drawingml/2006/table">
            <a:tbl>
              <a:tblPr firstRow="1" bandRow="1">
                <a:tableStyleId>{5C22544A-7EE6-4342-B048-85BDC9FD1C3A}</a:tableStyleId>
              </a:tblPr>
              <a:tblGrid>
                <a:gridCol w="1631099">
                  <a:extLst>
                    <a:ext uri="{9D8B030D-6E8A-4147-A177-3AD203B41FA5}">
                      <a16:colId xmlns:a16="http://schemas.microsoft.com/office/drawing/2014/main" val="1237093870"/>
                    </a:ext>
                  </a:extLst>
                </a:gridCol>
                <a:gridCol w="1827026">
                  <a:extLst>
                    <a:ext uri="{9D8B030D-6E8A-4147-A177-3AD203B41FA5}">
                      <a16:colId xmlns:a16="http://schemas.microsoft.com/office/drawing/2014/main" val="2015205363"/>
                    </a:ext>
                  </a:extLst>
                </a:gridCol>
                <a:gridCol w="1827026">
                  <a:extLst>
                    <a:ext uri="{9D8B030D-6E8A-4147-A177-3AD203B41FA5}">
                      <a16:colId xmlns:a16="http://schemas.microsoft.com/office/drawing/2014/main" val="4171301667"/>
                    </a:ext>
                  </a:extLst>
                </a:gridCol>
                <a:gridCol w="1873025">
                  <a:extLst>
                    <a:ext uri="{9D8B030D-6E8A-4147-A177-3AD203B41FA5}">
                      <a16:colId xmlns:a16="http://schemas.microsoft.com/office/drawing/2014/main" val="2982651772"/>
                    </a:ext>
                  </a:extLst>
                </a:gridCol>
                <a:gridCol w="1827026">
                  <a:extLst>
                    <a:ext uri="{9D8B030D-6E8A-4147-A177-3AD203B41FA5}">
                      <a16:colId xmlns:a16="http://schemas.microsoft.com/office/drawing/2014/main" val="4082713883"/>
                    </a:ext>
                  </a:extLst>
                </a:gridCol>
                <a:gridCol w="1827026">
                  <a:extLst>
                    <a:ext uri="{9D8B030D-6E8A-4147-A177-3AD203B41FA5}">
                      <a16:colId xmlns:a16="http://schemas.microsoft.com/office/drawing/2014/main" val="3807392095"/>
                    </a:ext>
                  </a:extLst>
                </a:gridCol>
              </a:tblGrid>
              <a:tr h="308275">
                <a:tc>
                  <a:txBody>
                    <a:bodyPr/>
                    <a:lstStyle/>
                    <a:p>
                      <a:pPr algn="l" fontAlgn="b"/>
                      <a:r>
                        <a:rPr lang="en-US" sz="1600" u="none" strike="noStrike">
                          <a:effectLst/>
                        </a:rPr>
                        <a:t>Month /Year</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u="none" strike="noStrike">
                          <a:effectLst/>
                        </a:rPr>
                        <a:t># Total</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u="none" strike="noStrike">
                          <a:effectLst/>
                        </a:rPr>
                        <a:t># Responded</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u="none" strike="noStrike">
                          <a:effectLst/>
                        </a:rPr>
                        <a:t>% Responded</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u="none" strike="noStrike">
                          <a:effectLst/>
                        </a:rPr>
                        <a:t># Approved</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u="none" strike="noStrike">
                          <a:effectLst/>
                        </a:rPr>
                        <a:t>% Approved</a:t>
                      </a:r>
                      <a:endParaRPr lang="en-US" sz="1600" b="0" i="0" u="none" strike="noStrike">
                        <a:solidFill>
                          <a:srgbClr val="7030A0"/>
                        </a:solidFill>
                        <a:effectLst/>
                        <a:latin typeface="Arial" panose="020B0604020202020204" pitchFamily="34" charset="0"/>
                      </a:endParaRPr>
                    </a:p>
                  </a:txBody>
                  <a:tcPr marL="10127" marR="10127" marT="10127" marB="0" anchor="b"/>
                </a:tc>
                <a:extLst>
                  <a:ext uri="{0D108BD9-81ED-4DB2-BD59-A6C34878D82A}">
                    <a16:rowId xmlns:a16="http://schemas.microsoft.com/office/drawing/2014/main" val="3220930061"/>
                  </a:ext>
                </a:extLst>
              </a:tr>
              <a:tr h="308275">
                <a:tc>
                  <a:txBody>
                    <a:bodyPr/>
                    <a:lstStyle/>
                    <a:p>
                      <a:pPr algn="l" fontAlgn="b"/>
                      <a:r>
                        <a:rPr lang="en-US" sz="1600" u="none" strike="noStrike" dirty="0">
                          <a:effectLst/>
                        </a:rPr>
                        <a:t>Jun 2022</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dirty="0">
                          <a:solidFill>
                            <a:srgbClr val="000000"/>
                          </a:solidFill>
                          <a:effectLst/>
                          <a:latin typeface="+mn-lt"/>
                        </a:rPr>
                        <a:t>137,389</a:t>
                      </a:r>
                    </a:p>
                  </a:txBody>
                  <a:tcPr marL="9525" marR="9525" marT="9525" marB="0" anchor="b"/>
                </a:tc>
                <a:tc>
                  <a:txBody>
                    <a:bodyPr/>
                    <a:lstStyle/>
                    <a:p>
                      <a:pPr algn="ctr" fontAlgn="b"/>
                      <a:r>
                        <a:rPr lang="en-US" sz="1600" b="0" i="0" u="none" strike="noStrike" dirty="0">
                          <a:solidFill>
                            <a:srgbClr val="000000"/>
                          </a:solidFill>
                          <a:effectLst/>
                          <a:latin typeface="+mn-lt"/>
                        </a:rPr>
                        <a:t>122,977</a:t>
                      </a:r>
                    </a:p>
                  </a:txBody>
                  <a:tcPr marL="9525" marR="9525" marT="9525" marB="0" anchor="b"/>
                </a:tc>
                <a:tc>
                  <a:txBody>
                    <a:bodyPr/>
                    <a:lstStyle/>
                    <a:p>
                      <a:pPr algn="ctr" fontAlgn="b"/>
                      <a:r>
                        <a:rPr lang="en-US" sz="1600" b="0" i="0" u="none" strike="noStrike">
                          <a:solidFill>
                            <a:srgbClr val="000000"/>
                          </a:solidFill>
                          <a:effectLst/>
                          <a:latin typeface="+mn-lt"/>
                        </a:rPr>
                        <a:t>89.5%</a:t>
                      </a:r>
                    </a:p>
                  </a:txBody>
                  <a:tcPr marL="9525" marR="9525" marT="9525" marB="0" anchor="b"/>
                </a:tc>
                <a:tc>
                  <a:txBody>
                    <a:bodyPr/>
                    <a:lstStyle/>
                    <a:p>
                      <a:pPr algn="ctr" fontAlgn="b"/>
                      <a:r>
                        <a:rPr lang="en-US" sz="1600" b="0" i="0" u="none" strike="noStrike">
                          <a:solidFill>
                            <a:srgbClr val="000000"/>
                          </a:solidFill>
                          <a:effectLst/>
                          <a:latin typeface="+mn-lt"/>
                        </a:rPr>
                        <a:t>118,779</a:t>
                      </a:r>
                    </a:p>
                  </a:txBody>
                  <a:tcPr marL="9525" marR="9525" marT="9525" marB="0" anchor="b"/>
                </a:tc>
                <a:tc>
                  <a:txBody>
                    <a:bodyPr/>
                    <a:lstStyle/>
                    <a:p>
                      <a:pPr algn="ctr" fontAlgn="b"/>
                      <a:r>
                        <a:rPr lang="en-US" sz="1600" b="0" i="0" u="none" strike="noStrike">
                          <a:solidFill>
                            <a:srgbClr val="000000"/>
                          </a:solidFill>
                          <a:effectLst/>
                          <a:latin typeface="+mn-lt"/>
                        </a:rPr>
                        <a:t>96.6%</a:t>
                      </a:r>
                    </a:p>
                  </a:txBody>
                  <a:tcPr marL="9525" marR="9525" marT="9525" marB="0" anchor="b"/>
                </a:tc>
                <a:extLst>
                  <a:ext uri="{0D108BD9-81ED-4DB2-BD59-A6C34878D82A}">
                    <a16:rowId xmlns:a16="http://schemas.microsoft.com/office/drawing/2014/main" val="2213573938"/>
                  </a:ext>
                </a:extLst>
              </a:tr>
              <a:tr h="308275">
                <a:tc>
                  <a:txBody>
                    <a:bodyPr/>
                    <a:lstStyle/>
                    <a:p>
                      <a:pPr algn="l" fontAlgn="b"/>
                      <a:r>
                        <a:rPr lang="en-US" sz="1600" u="none" strike="noStrike">
                          <a:effectLst/>
                        </a:rPr>
                        <a:t>Jul 2022</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125,364</a:t>
                      </a:r>
                    </a:p>
                  </a:txBody>
                  <a:tcPr marL="9525" marR="9525" marT="9525" marB="0" anchor="b"/>
                </a:tc>
                <a:tc>
                  <a:txBody>
                    <a:bodyPr/>
                    <a:lstStyle/>
                    <a:p>
                      <a:pPr algn="ctr" fontAlgn="b"/>
                      <a:r>
                        <a:rPr lang="en-US" sz="1600" b="0" i="0" u="none" strike="noStrike">
                          <a:solidFill>
                            <a:srgbClr val="000000"/>
                          </a:solidFill>
                          <a:effectLst/>
                          <a:latin typeface="+mn-lt"/>
                        </a:rPr>
                        <a:t>113,846</a:t>
                      </a:r>
                    </a:p>
                  </a:txBody>
                  <a:tcPr marL="9525" marR="9525" marT="9525" marB="0" anchor="b"/>
                </a:tc>
                <a:tc>
                  <a:txBody>
                    <a:bodyPr/>
                    <a:lstStyle/>
                    <a:p>
                      <a:pPr algn="ctr" fontAlgn="b"/>
                      <a:r>
                        <a:rPr lang="en-US" sz="1600" b="0" i="0" u="none" strike="noStrike" dirty="0">
                          <a:solidFill>
                            <a:srgbClr val="000000"/>
                          </a:solidFill>
                          <a:effectLst/>
                          <a:latin typeface="+mn-lt"/>
                        </a:rPr>
                        <a:t>90.8%</a:t>
                      </a:r>
                    </a:p>
                  </a:txBody>
                  <a:tcPr marL="9525" marR="9525" marT="9525" marB="0" anchor="b"/>
                </a:tc>
                <a:tc>
                  <a:txBody>
                    <a:bodyPr/>
                    <a:lstStyle/>
                    <a:p>
                      <a:pPr algn="ctr" fontAlgn="b"/>
                      <a:r>
                        <a:rPr lang="en-US" sz="1600" b="0" i="0" u="none" strike="noStrike" dirty="0">
                          <a:solidFill>
                            <a:srgbClr val="000000"/>
                          </a:solidFill>
                          <a:effectLst/>
                          <a:latin typeface="+mn-lt"/>
                        </a:rPr>
                        <a:t>110,915</a:t>
                      </a:r>
                    </a:p>
                  </a:txBody>
                  <a:tcPr marL="9525" marR="9525" marT="9525" marB="0" anchor="b"/>
                </a:tc>
                <a:tc>
                  <a:txBody>
                    <a:bodyPr/>
                    <a:lstStyle/>
                    <a:p>
                      <a:pPr algn="ctr" fontAlgn="b"/>
                      <a:r>
                        <a:rPr lang="en-US" sz="1600" b="0" i="0" u="none" strike="noStrike">
                          <a:solidFill>
                            <a:srgbClr val="000000"/>
                          </a:solidFill>
                          <a:effectLst/>
                          <a:latin typeface="+mn-lt"/>
                        </a:rPr>
                        <a:t>97.4%</a:t>
                      </a:r>
                    </a:p>
                  </a:txBody>
                  <a:tcPr marL="9525" marR="9525" marT="9525" marB="0" anchor="b"/>
                </a:tc>
                <a:extLst>
                  <a:ext uri="{0D108BD9-81ED-4DB2-BD59-A6C34878D82A}">
                    <a16:rowId xmlns:a16="http://schemas.microsoft.com/office/drawing/2014/main" val="1950398268"/>
                  </a:ext>
                </a:extLst>
              </a:tr>
              <a:tr h="308275">
                <a:tc>
                  <a:txBody>
                    <a:bodyPr/>
                    <a:lstStyle/>
                    <a:p>
                      <a:pPr algn="l" fontAlgn="b"/>
                      <a:r>
                        <a:rPr lang="en-US" sz="1600" u="none" strike="noStrike">
                          <a:effectLst/>
                        </a:rPr>
                        <a:t>Aug 2022</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191,822</a:t>
                      </a:r>
                    </a:p>
                  </a:txBody>
                  <a:tcPr marL="9525" marR="9525" marT="9525" marB="0" anchor="b"/>
                </a:tc>
                <a:tc>
                  <a:txBody>
                    <a:bodyPr/>
                    <a:lstStyle/>
                    <a:p>
                      <a:pPr algn="ctr" fontAlgn="b"/>
                      <a:r>
                        <a:rPr lang="en-US" sz="1600" b="0" i="0" u="none" strike="noStrike">
                          <a:solidFill>
                            <a:srgbClr val="000000"/>
                          </a:solidFill>
                          <a:effectLst/>
                          <a:latin typeface="+mn-lt"/>
                        </a:rPr>
                        <a:t>174,339</a:t>
                      </a:r>
                    </a:p>
                  </a:txBody>
                  <a:tcPr marL="9525" marR="9525" marT="9525" marB="0" anchor="b"/>
                </a:tc>
                <a:tc>
                  <a:txBody>
                    <a:bodyPr/>
                    <a:lstStyle/>
                    <a:p>
                      <a:pPr algn="ctr" fontAlgn="b"/>
                      <a:r>
                        <a:rPr lang="en-US" sz="1600" b="0" i="0" u="none" strike="noStrike">
                          <a:solidFill>
                            <a:srgbClr val="000000"/>
                          </a:solidFill>
                          <a:effectLst/>
                          <a:latin typeface="+mn-lt"/>
                        </a:rPr>
                        <a:t>90.9%</a:t>
                      </a:r>
                    </a:p>
                  </a:txBody>
                  <a:tcPr marL="9525" marR="9525" marT="9525" marB="0" anchor="b"/>
                </a:tc>
                <a:tc>
                  <a:txBody>
                    <a:bodyPr/>
                    <a:lstStyle/>
                    <a:p>
                      <a:pPr algn="ctr" fontAlgn="b"/>
                      <a:r>
                        <a:rPr lang="en-US" sz="1600" b="0" i="0" u="none" strike="noStrike">
                          <a:solidFill>
                            <a:srgbClr val="000000"/>
                          </a:solidFill>
                          <a:effectLst/>
                          <a:latin typeface="+mn-lt"/>
                        </a:rPr>
                        <a:t>171,147</a:t>
                      </a:r>
                    </a:p>
                  </a:txBody>
                  <a:tcPr marL="9525" marR="9525" marT="9525" marB="0" anchor="b"/>
                </a:tc>
                <a:tc>
                  <a:txBody>
                    <a:bodyPr/>
                    <a:lstStyle/>
                    <a:p>
                      <a:pPr algn="ctr" fontAlgn="b"/>
                      <a:r>
                        <a:rPr lang="en-US" sz="1600" b="0" i="0" u="none" strike="noStrike" dirty="0">
                          <a:solidFill>
                            <a:srgbClr val="000000"/>
                          </a:solidFill>
                          <a:effectLst/>
                          <a:latin typeface="+mn-lt"/>
                        </a:rPr>
                        <a:t>98.2%</a:t>
                      </a:r>
                    </a:p>
                  </a:txBody>
                  <a:tcPr marL="9525" marR="9525" marT="9525" marB="0" anchor="b"/>
                </a:tc>
                <a:extLst>
                  <a:ext uri="{0D108BD9-81ED-4DB2-BD59-A6C34878D82A}">
                    <a16:rowId xmlns:a16="http://schemas.microsoft.com/office/drawing/2014/main" val="1453000013"/>
                  </a:ext>
                </a:extLst>
              </a:tr>
              <a:tr h="308275">
                <a:tc>
                  <a:txBody>
                    <a:bodyPr/>
                    <a:lstStyle/>
                    <a:p>
                      <a:pPr algn="l" fontAlgn="b"/>
                      <a:r>
                        <a:rPr lang="en-US" sz="1600" u="none" strike="noStrike" dirty="0">
                          <a:effectLst/>
                        </a:rPr>
                        <a:t>Sep 2022</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211,606</a:t>
                      </a:r>
                    </a:p>
                  </a:txBody>
                  <a:tcPr marL="9525" marR="9525" marT="9525" marB="0" anchor="b"/>
                </a:tc>
                <a:tc>
                  <a:txBody>
                    <a:bodyPr/>
                    <a:lstStyle/>
                    <a:p>
                      <a:pPr algn="ctr" fontAlgn="b"/>
                      <a:r>
                        <a:rPr lang="en-US" sz="1600" b="0" i="0" u="none" strike="noStrike">
                          <a:solidFill>
                            <a:srgbClr val="000000"/>
                          </a:solidFill>
                          <a:effectLst/>
                          <a:latin typeface="+mn-lt"/>
                        </a:rPr>
                        <a:t>188,609</a:t>
                      </a:r>
                    </a:p>
                  </a:txBody>
                  <a:tcPr marL="9525" marR="9525" marT="9525" marB="0" anchor="b"/>
                </a:tc>
                <a:tc>
                  <a:txBody>
                    <a:bodyPr/>
                    <a:lstStyle/>
                    <a:p>
                      <a:pPr algn="ctr" fontAlgn="b"/>
                      <a:r>
                        <a:rPr lang="en-US" sz="1600" b="0" i="0" u="none" strike="noStrike">
                          <a:solidFill>
                            <a:srgbClr val="000000"/>
                          </a:solidFill>
                          <a:effectLst/>
                          <a:latin typeface="+mn-lt"/>
                        </a:rPr>
                        <a:t>89.1%</a:t>
                      </a:r>
                    </a:p>
                  </a:txBody>
                  <a:tcPr marL="9525" marR="9525" marT="9525" marB="0" anchor="b"/>
                </a:tc>
                <a:tc>
                  <a:txBody>
                    <a:bodyPr/>
                    <a:lstStyle/>
                    <a:p>
                      <a:pPr algn="ctr" fontAlgn="b"/>
                      <a:r>
                        <a:rPr lang="en-US" sz="1600" b="0" i="0" u="none" strike="noStrike">
                          <a:solidFill>
                            <a:srgbClr val="000000"/>
                          </a:solidFill>
                          <a:effectLst/>
                          <a:latin typeface="+mn-lt"/>
                        </a:rPr>
                        <a:t>181,954</a:t>
                      </a:r>
                    </a:p>
                  </a:txBody>
                  <a:tcPr marL="9525" marR="9525" marT="9525" marB="0" anchor="b"/>
                </a:tc>
                <a:tc>
                  <a:txBody>
                    <a:bodyPr/>
                    <a:lstStyle/>
                    <a:p>
                      <a:pPr algn="ctr" fontAlgn="b"/>
                      <a:r>
                        <a:rPr lang="en-US" sz="1600" b="0" i="0" u="none" strike="noStrike" dirty="0">
                          <a:solidFill>
                            <a:srgbClr val="000000"/>
                          </a:solidFill>
                          <a:effectLst/>
                          <a:latin typeface="+mn-lt"/>
                        </a:rPr>
                        <a:t>96.5%</a:t>
                      </a:r>
                    </a:p>
                  </a:txBody>
                  <a:tcPr marL="9525" marR="9525" marT="9525" marB="0" anchor="b"/>
                </a:tc>
                <a:extLst>
                  <a:ext uri="{0D108BD9-81ED-4DB2-BD59-A6C34878D82A}">
                    <a16:rowId xmlns:a16="http://schemas.microsoft.com/office/drawing/2014/main" val="1536787214"/>
                  </a:ext>
                </a:extLst>
              </a:tr>
              <a:tr h="308275">
                <a:tc>
                  <a:txBody>
                    <a:bodyPr/>
                    <a:lstStyle/>
                    <a:p>
                      <a:pPr algn="l" fontAlgn="b"/>
                      <a:r>
                        <a:rPr lang="en-US" sz="1600" u="none" strike="noStrike" dirty="0">
                          <a:effectLst/>
                        </a:rPr>
                        <a:t>Oct 2022</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264,663</a:t>
                      </a:r>
                    </a:p>
                  </a:txBody>
                  <a:tcPr marL="9525" marR="9525" marT="9525" marB="0" anchor="b"/>
                </a:tc>
                <a:tc>
                  <a:txBody>
                    <a:bodyPr/>
                    <a:lstStyle/>
                    <a:p>
                      <a:pPr algn="ctr" fontAlgn="b"/>
                      <a:r>
                        <a:rPr lang="en-US" sz="1600" b="0" i="0" u="none" strike="noStrike">
                          <a:solidFill>
                            <a:srgbClr val="000000"/>
                          </a:solidFill>
                          <a:effectLst/>
                          <a:latin typeface="+mn-lt"/>
                        </a:rPr>
                        <a:t>202,030</a:t>
                      </a:r>
                    </a:p>
                  </a:txBody>
                  <a:tcPr marL="9525" marR="9525" marT="9525" marB="0" anchor="b"/>
                </a:tc>
                <a:tc>
                  <a:txBody>
                    <a:bodyPr/>
                    <a:lstStyle/>
                    <a:p>
                      <a:pPr algn="ctr" fontAlgn="b"/>
                      <a:r>
                        <a:rPr lang="en-US" sz="1600" b="0" i="0" u="none" strike="noStrike">
                          <a:solidFill>
                            <a:srgbClr val="000000"/>
                          </a:solidFill>
                          <a:effectLst/>
                          <a:latin typeface="+mn-lt"/>
                        </a:rPr>
                        <a:t>76.3%</a:t>
                      </a:r>
                    </a:p>
                  </a:txBody>
                  <a:tcPr marL="9525" marR="9525" marT="9525" marB="0" anchor="b"/>
                </a:tc>
                <a:tc>
                  <a:txBody>
                    <a:bodyPr/>
                    <a:lstStyle/>
                    <a:p>
                      <a:pPr algn="ctr" fontAlgn="b"/>
                      <a:r>
                        <a:rPr lang="en-US" sz="1600" b="0" i="0" u="none" strike="noStrike">
                          <a:solidFill>
                            <a:srgbClr val="000000"/>
                          </a:solidFill>
                          <a:effectLst/>
                          <a:latin typeface="+mn-lt"/>
                        </a:rPr>
                        <a:t>187,793</a:t>
                      </a:r>
                    </a:p>
                  </a:txBody>
                  <a:tcPr marL="9525" marR="9525" marT="9525" marB="0" anchor="b"/>
                </a:tc>
                <a:tc>
                  <a:txBody>
                    <a:bodyPr/>
                    <a:lstStyle/>
                    <a:p>
                      <a:pPr algn="ctr" fontAlgn="b"/>
                      <a:r>
                        <a:rPr lang="en-US" sz="1600" b="0" i="0" u="none" strike="noStrike" dirty="0">
                          <a:solidFill>
                            <a:srgbClr val="000000"/>
                          </a:solidFill>
                          <a:effectLst/>
                          <a:latin typeface="+mn-lt"/>
                        </a:rPr>
                        <a:t>93.0%</a:t>
                      </a:r>
                    </a:p>
                  </a:txBody>
                  <a:tcPr marL="9525" marR="9525" marT="9525" marB="0" anchor="b"/>
                </a:tc>
                <a:extLst>
                  <a:ext uri="{0D108BD9-81ED-4DB2-BD59-A6C34878D82A}">
                    <a16:rowId xmlns:a16="http://schemas.microsoft.com/office/drawing/2014/main" val="3159830670"/>
                  </a:ext>
                </a:extLst>
              </a:tr>
              <a:tr h="308275">
                <a:tc>
                  <a:txBody>
                    <a:bodyPr/>
                    <a:lstStyle/>
                    <a:p>
                      <a:pPr algn="l" fontAlgn="b"/>
                      <a:r>
                        <a:rPr lang="en-US" sz="1600" u="none" strike="noStrike" dirty="0">
                          <a:effectLst/>
                        </a:rPr>
                        <a:t>Nov 2022</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dirty="0">
                          <a:solidFill>
                            <a:srgbClr val="000000"/>
                          </a:solidFill>
                          <a:effectLst/>
                          <a:latin typeface="+mn-lt"/>
                        </a:rPr>
                        <a:t>256,948</a:t>
                      </a:r>
                    </a:p>
                  </a:txBody>
                  <a:tcPr marL="9525" marR="9525" marT="9525" marB="0" anchor="b"/>
                </a:tc>
                <a:tc>
                  <a:txBody>
                    <a:bodyPr/>
                    <a:lstStyle/>
                    <a:p>
                      <a:pPr algn="ctr" fontAlgn="b"/>
                      <a:r>
                        <a:rPr lang="en-US" sz="1600" b="0" i="0" u="none" strike="noStrike">
                          <a:solidFill>
                            <a:srgbClr val="000000"/>
                          </a:solidFill>
                          <a:effectLst/>
                          <a:latin typeface="+mn-lt"/>
                        </a:rPr>
                        <a:t>190,492</a:t>
                      </a:r>
                    </a:p>
                  </a:txBody>
                  <a:tcPr marL="9525" marR="9525" marT="9525" marB="0" anchor="b"/>
                </a:tc>
                <a:tc>
                  <a:txBody>
                    <a:bodyPr/>
                    <a:lstStyle/>
                    <a:p>
                      <a:pPr algn="ctr" fontAlgn="b"/>
                      <a:r>
                        <a:rPr lang="en-US" sz="1600" b="0" i="0" u="none" strike="noStrike">
                          <a:solidFill>
                            <a:srgbClr val="000000"/>
                          </a:solidFill>
                          <a:effectLst/>
                          <a:latin typeface="+mn-lt"/>
                        </a:rPr>
                        <a:t>74.1%</a:t>
                      </a:r>
                    </a:p>
                  </a:txBody>
                  <a:tcPr marL="9525" marR="9525" marT="9525" marB="0" anchor="b"/>
                </a:tc>
                <a:tc>
                  <a:txBody>
                    <a:bodyPr/>
                    <a:lstStyle/>
                    <a:p>
                      <a:pPr algn="ctr" fontAlgn="b"/>
                      <a:r>
                        <a:rPr lang="en-US" sz="1600" b="0" i="0" u="none" strike="noStrike">
                          <a:solidFill>
                            <a:srgbClr val="000000"/>
                          </a:solidFill>
                          <a:effectLst/>
                          <a:latin typeface="+mn-lt"/>
                        </a:rPr>
                        <a:t>177,724</a:t>
                      </a:r>
                    </a:p>
                  </a:txBody>
                  <a:tcPr marL="9525" marR="9525" marT="9525" marB="0" anchor="b"/>
                </a:tc>
                <a:tc>
                  <a:txBody>
                    <a:bodyPr/>
                    <a:lstStyle/>
                    <a:p>
                      <a:pPr algn="ctr" fontAlgn="b"/>
                      <a:r>
                        <a:rPr lang="en-US" sz="1600" b="0" i="0" u="none" strike="noStrike" dirty="0">
                          <a:solidFill>
                            <a:srgbClr val="000000"/>
                          </a:solidFill>
                          <a:effectLst/>
                          <a:latin typeface="+mn-lt"/>
                        </a:rPr>
                        <a:t>93.3%</a:t>
                      </a:r>
                    </a:p>
                  </a:txBody>
                  <a:tcPr marL="9525" marR="9525" marT="9525" marB="0" anchor="b"/>
                </a:tc>
                <a:extLst>
                  <a:ext uri="{0D108BD9-81ED-4DB2-BD59-A6C34878D82A}">
                    <a16:rowId xmlns:a16="http://schemas.microsoft.com/office/drawing/2014/main" val="2193222927"/>
                  </a:ext>
                </a:extLst>
              </a:tr>
              <a:tr h="308275">
                <a:tc>
                  <a:txBody>
                    <a:bodyPr/>
                    <a:lstStyle/>
                    <a:p>
                      <a:pPr algn="l" fontAlgn="b"/>
                      <a:r>
                        <a:rPr lang="en-US" sz="1600" u="none" strike="noStrike">
                          <a:effectLst/>
                        </a:rPr>
                        <a:t>Dec 2022</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233,616</a:t>
                      </a:r>
                    </a:p>
                  </a:txBody>
                  <a:tcPr marL="9525" marR="9525" marT="9525" marB="0" anchor="b"/>
                </a:tc>
                <a:tc>
                  <a:txBody>
                    <a:bodyPr/>
                    <a:lstStyle/>
                    <a:p>
                      <a:pPr algn="ctr" fontAlgn="b"/>
                      <a:r>
                        <a:rPr lang="en-US" sz="1600" b="0" i="0" u="none" strike="noStrike">
                          <a:solidFill>
                            <a:srgbClr val="000000"/>
                          </a:solidFill>
                          <a:effectLst/>
                          <a:latin typeface="+mn-lt"/>
                        </a:rPr>
                        <a:t>178,431</a:t>
                      </a:r>
                    </a:p>
                  </a:txBody>
                  <a:tcPr marL="9525" marR="9525" marT="9525" marB="0" anchor="b"/>
                </a:tc>
                <a:tc>
                  <a:txBody>
                    <a:bodyPr/>
                    <a:lstStyle/>
                    <a:p>
                      <a:pPr algn="ctr" fontAlgn="b"/>
                      <a:r>
                        <a:rPr lang="en-US" sz="1600" b="0" i="0" u="none" strike="noStrike">
                          <a:solidFill>
                            <a:srgbClr val="000000"/>
                          </a:solidFill>
                          <a:effectLst/>
                          <a:latin typeface="+mn-lt"/>
                        </a:rPr>
                        <a:t>76.4%</a:t>
                      </a:r>
                    </a:p>
                  </a:txBody>
                  <a:tcPr marL="9525" marR="9525" marT="9525" marB="0" anchor="b"/>
                </a:tc>
                <a:tc>
                  <a:txBody>
                    <a:bodyPr/>
                    <a:lstStyle/>
                    <a:p>
                      <a:pPr algn="ctr" fontAlgn="b"/>
                      <a:r>
                        <a:rPr lang="en-US" sz="1600" b="0" i="0" u="none" strike="noStrike">
                          <a:solidFill>
                            <a:srgbClr val="000000"/>
                          </a:solidFill>
                          <a:effectLst/>
                          <a:latin typeface="+mn-lt"/>
                        </a:rPr>
                        <a:t>167,259</a:t>
                      </a:r>
                    </a:p>
                  </a:txBody>
                  <a:tcPr marL="9525" marR="9525" marT="9525" marB="0" anchor="b"/>
                </a:tc>
                <a:tc>
                  <a:txBody>
                    <a:bodyPr/>
                    <a:lstStyle/>
                    <a:p>
                      <a:pPr algn="ctr" fontAlgn="b"/>
                      <a:r>
                        <a:rPr lang="en-US" sz="1600" b="0" i="0" u="none" strike="noStrike" dirty="0">
                          <a:solidFill>
                            <a:srgbClr val="000000"/>
                          </a:solidFill>
                          <a:effectLst/>
                          <a:latin typeface="+mn-lt"/>
                        </a:rPr>
                        <a:t>93.7%</a:t>
                      </a:r>
                    </a:p>
                  </a:txBody>
                  <a:tcPr marL="9525" marR="9525" marT="9525" marB="0" anchor="b"/>
                </a:tc>
                <a:extLst>
                  <a:ext uri="{0D108BD9-81ED-4DB2-BD59-A6C34878D82A}">
                    <a16:rowId xmlns:a16="http://schemas.microsoft.com/office/drawing/2014/main" val="2714443284"/>
                  </a:ext>
                </a:extLst>
              </a:tr>
              <a:tr h="308275">
                <a:tc>
                  <a:txBody>
                    <a:bodyPr/>
                    <a:lstStyle/>
                    <a:p>
                      <a:pPr algn="l" fontAlgn="b"/>
                      <a:r>
                        <a:rPr lang="en-US" sz="1600" u="none" strike="noStrike">
                          <a:effectLst/>
                        </a:rPr>
                        <a:t>Jan 2023</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190,784</a:t>
                      </a:r>
                    </a:p>
                  </a:txBody>
                  <a:tcPr marL="9525" marR="9525" marT="9525" marB="0" anchor="b"/>
                </a:tc>
                <a:tc>
                  <a:txBody>
                    <a:bodyPr/>
                    <a:lstStyle/>
                    <a:p>
                      <a:pPr algn="ctr" fontAlgn="b"/>
                      <a:r>
                        <a:rPr lang="en-US" sz="1600" b="0" i="0" u="none" strike="noStrike">
                          <a:solidFill>
                            <a:srgbClr val="000000"/>
                          </a:solidFill>
                          <a:effectLst/>
                          <a:latin typeface="+mn-lt"/>
                        </a:rPr>
                        <a:t>165,495</a:t>
                      </a:r>
                    </a:p>
                  </a:txBody>
                  <a:tcPr marL="9525" marR="9525" marT="9525" marB="0" anchor="b"/>
                </a:tc>
                <a:tc>
                  <a:txBody>
                    <a:bodyPr/>
                    <a:lstStyle/>
                    <a:p>
                      <a:pPr algn="ctr" fontAlgn="b"/>
                      <a:r>
                        <a:rPr lang="en-US" sz="1600" b="0" i="0" u="none" strike="noStrike">
                          <a:solidFill>
                            <a:srgbClr val="000000"/>
                          </a:solidFill>
                          <a:effectLst/>
                          <a:latin typeface="+mn-lt"/>
                        </a:rPr>
                        <a:t>86.7%</a:t>
                      </a:r>
                    </a:p>
                  </a:txBody>
                  <a:tcPr marL="9525" marR="9525" marT="9525" marB="0" anchor="b"/>
                </a:tc>
                <a:tc>
                  <a:txBody>
                    <a:bodyPr/>
                    <a:lstStyle/>
                    <a:p>
                      <a:pPr algn="ctr" fontAlgn="b"/>
                      <a:r>
                        <a:rPr lang="en-US" sz="1600" b="0" i="0" u="none" strike="noStrike">
                          <a:solidFill>
                            <a:srgbClr val="000000"/>
                          </a:solidFill>
                          <a:effectLst/>
                          <a:latin typeface="+mn-lt"/>
                        </a:rPr>
                        <a:t>159,026</a:t>
                      </a:r>
                    </a:p>
                  </a:txBody>
                  <a:tcPr marL="9525" marR="9525" marT="9525" marB="0" anchor="b"/>
                </a:tc>
                <a:tc>
                  <a:txBody>
                    <a:bodyPr/>
                    <a:lstStyle/>
                    <a:p>
                      <a:pPr algn="ctr" fontAlgn="b"/>
                      <a:r>
                        <a:rPr lang="en-US" sz="1600" b="0" i="0" u="none" strike="noStrike" dirty="0">
                          <a:solidFill>
                            <a:srgbClr val="000000"/>
                          </a:solidFill>
                          <a:effectLst/>
                          <a:latin typeface="+mn-lt"/>
                        </a:rPr>
                        <a:t>96.1%</a:t>
                      </a:r>
                    </a:p>
                  </a:txBody>
                  <a:tcPr marL="9525" marR="9525" marT="9525" marB="0" anchor="b"/>
                </a:tc>
                <a:extLst>
                  <a:ext uri="{0D108BD9-81ED-4DB2-BD59-A6C34878D82A}">
                    <a16:rowId xmlns:a16="http://schemas.microsoft.com/office/drawing/2014/main" val="2780536860"/>
                  </a:ext>
                </a:extLst>
              </a:tr>
              <a:tr h="308275">
                <a:tc>
                  <a:txBody>
                    <a:bodyPr/>
                    <a:lstStyle/>
                    <a:p>
                      <a:pPr algn="l" fontAlgn="b"/>
                      <a:r>
                        <a:rPr lang="en-US" sz="1600" u="none" strike="noStrike">
                          <a:effectLst/>
                        </a:rPr>
                        <a:t>Feb 2023</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163,260</a:t>
                      </a:r>
                    </a:p>
                  </a:txBody>
                  <a:tcPr marL="9525" marR="9525" marT="9525" marB="0" anchor="b"/>
                </a:tc>
                <a:tc>
                  <a:txBody>
                    <a:bodyPr/>
                    <a:lstStyle/>
                    <a:p>
                      <a:pPr algn="ctr" fontAlgn="b"/>
                      <a:r>
                        <a:rPr lang="en-US" sz="1600" b="0" i="0" u="none" strike="noStrike">
                          <a:solidFill>
                            <a:srgbClr val="000000"/>
                          </a:solidFill>
                          <a:effectLst/>
                          <a:latin typeface="+mn-lt"/>
                        </a:rPr>
                        <a:t>138,778</a:t>
                      </a:r>
                    </a:p>
                  </a:txBody>
                  <a:tcPr marL="9525" marR="9525" marT="9525" marB="0" anchor="b"/>
                </a:tc>
                <a:tc>
                  <a:txBody>
                    <a:bodyPr/>
                    <a:lstStyle/>
                    <a:p>
                      <a:pPr algn="ctr" fontAlgn="b"/>
                      <a:r>
                        <a:rPr lang="en-US" sz="1600" b="0" i="0" u="none" strike="noStrike">
                          <a:solidFill>
                            <a:srgbClr val="000000"/>
                          </a:solidFill>
                          <a:effectLst/>
                          <a:latin typeface="+mn-lt"/>
                        </a:rPr>
                        <a:t>85.0%</a:t>
                      </a:r>
                    </a:p>
                  </a:txBody>
                  <a:tcPr marL="9525" marR="9525" marT="9525" marB="0" anchor="b"/>
                </a:tc>
                <a:tc>
                  <a:txBody>
                    <a:bodyPr/>
                    <a:lstStyle/>
                    <a:p>
                      <a:pPr algn="ctr" fontAlgn="b"/>
                      <a:r>
                        <a:rPr lang="en-US" sz="1600" b="0" i="0" u="none" strike="noStrike">
                          <a:solidFill>
                            <a:srgbClr val="000000"/>
                          </a:solidFill>
                          <a:effectLst/>
                          <a:latin typeface="+mn-lt"/>
                        </a:rPr>
                        <a:t>132,669</a:t>
                      </a:r>
                    </a:p>
                  </a:txBody>
                  <a:tcPr marL="9525" marR="9525" marT="9525" marB="0" anchor="b"/>
                </a:tc>
                <a:tc>
                  <a:txBody>
                    <a:bodyPr/>
                    <a:lstStyle/>
                    <a:p>
                      <a:pPr algn="ctr" fontAlgn="b"/>
                      <a:r>
                        <a:rPr lang="en-US" sz="1600" b="0" i="0" u="none" strike="noStrike" dirty="0">
                          <a:solidFill>
                            <a:srgbClr val="000000"/>
                          </a:solidFill>
                          <a:effectLst/>
                          <a:latin typeface="+mn-lt"/>
                        </a:rPr>
                        <a:t>95.6%</a:t>
                      </a:r>
                    </a:p>
                  </a:txBody>
                  <a:tcPr marL="9525" marR="9525" marT="9525" marB="0" anchor="b"/>
                </a:tc>
                <a:extLst>
                  <a:ext uri="{0D108BD9-81ED-4DB2-BD59-A6C34878D82A}">
                    <a16:rowId xmlns:a16="http://schemas.microsoft.com/office/drawing/2014/main" val="3985075790"/>
                  </a:ext>
                </a:extLst>
              </a:tr>
              <a:tr h="308275">
                <a:tc>
                  <a:txBody>
                    <a:bodyPr/>
                    <a:lstStyle/>
                    <a:p>
                      <a:pPr algn="l" fontAlgn="b"/>
                      <a:r>
                        <a:rPr lang="en-US" sz="1600" u="none" strike="noStrike" dirty="0">
                          <a:effectLst/>
                        </a:rPr>
                        <a:t>Mar 2023</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165,362</a:t>
                      </a:r>
                    </a:p>
                  </a:txBody>
                  <a:tcPr marL="9525" marR="9525" marT="9525" marB="0" anchor="b"/>
                </a:tc>
                <a:tc>
                  <a:txBody>
                    <a:bodyPr/>
                    <a:lstStyle/>
                    <a:p>
                      <a:pPr algn="ctr" fontAlgn="b"/>
                      <a:r>
                        <a:rPr lang="en-US" sz="1600" b="0" i="0" u="none" strike="noStrike">
                          <a:solidFill>
                            <a:srgbClr val="000000"/>
                          </a:solidFill>
                          <a:effectLst/>
                          <a:latin typeface="+mn-lt"/>
                        </a:rPr>
                        <a:t>140,428</a:t>
                      </a:r>
                    </a:p>
                  </a:txBody>
                  <a:tcPr marL="9525" marR="9525" marT="9525" marB="0" anchor="b"/>
                </a:tc>
                <a:tc>
                  <a:txBody>
                    <a:bodyPr/>
                    <a:lstStyle/>
                    <a:p>
                      <a:pPr algn="ctr" fontAlgn="b"/>
                      <a:r>
                        <a:rPr lang="en-US" sz="1600" b="0" i="0" u="none" strike="noStrike">
                          <a:solidFill>
                            <a:srgbClr val="000000"/>
                          </a:solidFill>
                          <a:effectLst/>
                          <a:latin typeface="+mn-lt"/>
                        </a:rPr>
                        <a:t>84.9%</a:t>
                      </a:r>
                    </a:p>
                  </a:txBody>
                  <a:tcPr marL="9525" marR="9525" marT="9525" marB="0" anchor="b"/>
                </a:tc>
                <a:tc>
                  <a:txBody>
                    <a:bodyPr/>
                    <a:lstStyle/>
                    <a:p>
                      <a:pPr algn="ctr" fontAlgn="b"/>
                      <a:r>
                        <a:rPr lang="en-US" sz="1600" b="0" i="0" u="none" strike="noStrike">
                          <a:solidFill>
                            <a:srgbClr val="000000"/>
                          </a:solidFill>
                          <a:effectLst/>
                          <a:latin typeface="+mn-lt"/>
                        </a:rPr>
                        <a:t>133,838</a:t>
                      </a:r>
                    </a:p>
                  </a:txBody>
                  <a:tcPr marL="9525" marR="9525" marT="9525" marB="0" anchor="b"/>
                </a:tc>
                <a:tc>
                  <a:txBody>
                    <a:bodyPr/>
                    <a:lstStyle/>
                    <a:p>
                      <a:pPr algn="ctr" fontAlgn="b"/>
                      <a:r>
                        <a:rPr lang="en-US" sz="1600" b="0" i="0" u="none" strike="noStrike" dirty="0">
                          <a:solidFill>
                            <a:srgbClr val="000000"/>
                          </a:solidFill>
                          <a:effectLst/>
                          <a:latin typeface="+mn-lt"/>
                        </a:rPr>
                        <a:t>95.3%</a:t>
                      </a:r>
                    </a:p>
                  </a:txBody>
                  <a:tcPr marL="9525" marR="9525" marT="9525" marB="0" anchor="b"/>
                </a:tc>
                <a:extLst>
                  <a:ext uri="{0D108BD9-81ED-4DB2-BD59-A6C34878D82A}">
                    <a16:rowId xmlns:a16="http://schemas.microsoft.com/office/drawing/2014/main" val="3474367465"/>
                  </a:ext>
                </a:extLst>
              </a:tr>
              <a:tr h="308275">
                <a:tc>
                  <a:txBody>
                    <a:bodyPr/>
                    <a:lstStyle/>
                    <a:p>
                      <a:pPr algn="l" fontAlgn="b"/>
                      <a:r>
                        <a:rPr lang="en-US" sz="1600" u="none" strike="noStrike" dirty="0">
                          <a:effectLst/>
                        </a:rPr>
                        <a:t>Apr 2023</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153,505</a:t>
                      </a:r>
                    </a:p>
                  </a:txBody>
                  <a:tcPr marL="9525" marR="9525" marT="9525" marB="0" anchor="b"/>
                </a:tc>
                <a:tc>
                  <a:txBody>
                    <a:bodyPr/>
                    <a:lstStyle/>
                    <a:p>
                      <a:pPr algn="ctr" fontAlgn="b"/>
                      <a:r>
                        <a:rPr lang="en-US" sz="1600" b="0" i="0" u="none" strike="noStrike">
                          <a:solidFill>
                            <a:srgbClr val="000000"/>
                          </a:solidFill>
                          <a:effectLst/>
                          <a:latin typeface="+mn-lt"/>
                        </a:rPr>
                        <a:t>135,357</a:t>
                      </a:r>
                    </a:p>
                  </a:txBody>
                  <a:tcPr marL="9525" marR="9525" marT="9525" marB="0" anchor="b"/>
                </a:tc>
                <a:tc>
                  <a:txBody>
                    <a:bodyPr/>
                    <a:lstStyle/>
                    <a:p>
                      <a:pPr algn="ctr" fontAlgn="b"/>
                      <a:r>
                        <a:rPr lang="en-US" sz="1600" b="0" i="0" u="none" strike="noStrike">
                          <a:solidFill>
                            <a:srgbClr val="000000"/>
                          </a:solidFill>
                          <a:effectLst/>
                          <a:latin typeface="+mn-lt"/>
                        </a:rPr>
                        <a:t>88.2%</a:t>
                      </a:r>
                    </a:p>
                  </a:txBody>
                  <a:tcPr marL="9525" marR="9525" marT="9525" marB="0" anchor="b"/>
                </a:tc>
                <a:tc>
                  <a:txBody>
                    <a:bodyPr/>
                    <a:lstStyle/>
                    <a:p>
                      <a:pPr algn="ctr" fontAlgn="b"/>
                      <a:r>
                        <a:rPr lang="en-US" sz="1600" b="0" i="0" u="none" strike="noStrike">
                          <a:solidFill>
                            <a:srgbClr val="000000"/>
                          </a:solidFill>
                          <a:effectLst/>
                          <a:latin typeface="+mn-lt"/>
                        </a:rPr>
                        <a:t>130,855</a:t>
                      </a:r>
                    </a:p>
                  </a:txBody>
                  <a:tcPr marL="9525" marR="9525" marT="9525" marB="0" anchor="b"/>
                </a:tc>
                <a:tc>
                  <a:txBody>
                    <a:bodyPr/>
                    <a:lstStyle/>
                    <a:p>
                      <a:pPr algn="ctr" fontAlgn="b"/>
                      <a:r>
                        <a:rPr lang="en-US" sz="1600" b="0" i="0" u="none" strike="noStrike" dirty="0">
                          <a:solidFill>
                            <a:srgbClr val="000000"/>
                          </a:solidFill>
                          <a:effectLst/>
                          <a:latin typeface="+mn-lt"/>
                        </a:rPr>
                        <a:t>96.7%</a:t>
                      </a:r>
                    </a:p>
                  </a:txBody>
                  <a:tcPr marL="9525" marR="9525" marT="9525" marB="0" anchor="b"/>
                </a:tc>
                <a:extLst>
                  <a:ext uri="{0D108BD9-81ED-4DB2-BD59-A6C34878D82A}">
                    <a16:rowId xmlns:a16="http://schemas.microsoft.com/office/drawing/2014/main" val="3592821067"/>
                  </a:ext>
                </a:extLst>
              </a:tr>
              <a:tr h="308275">
                <a:tc>
                  <a:txBody>
                    <a:bodyPr/>
                    <a:lstStyle/>
                    <a:p>
                      <a:pPr algn="l" fontAlgn="b"/>
                      <a:r>
                        <a:rPr lang="en-US" sz="1600" u="none" strike="noStrike" dirty="0">
                          <a:effectLst/>
                        </a:rPr>
                        <a:t>May 2023</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mn-lt"/>
                        </a:rPr>
                        <a:t>152,288</a:t>
                      </a:r>
                    </a:p>
                  </a:txBody>
                  <a:tcPr marL="9525" marR="9525" marT="9525" marB="0" anchor="b"/>
                </a:tc>
                <a:tc>
                  <a:txBody>
                    <a:bodyPr/>
                    <a:lstStyle/>
                    <a:p>
                      <a:pPr algn="ctr" fontAlgn="b"/>
                      <a:r>
                        <a:rPr lang="en-US" sz="1600" b="0" i="0" u="none" strike="noStrike">
                          <a:solidFill>
                            <a:srgbClr val="000000"/>
                          </a:solidFill>
                          <a:effectLst/>
                          <a:latin typeface="+mn-lt"/>
                        </a:rPr>
                        <a:t>140,806</a:t>
                      </a:r>
                    </a:p>
                  </a:txBody>
                  <a:tcPr marL="9525" marR="9525" marT="9525" marB="0" anchor="b"/>
                </a:tc>
                <a:tc>
                  <a:txBody>
                    <a:bodyPr/>
                    <a:lstStyle/>
                    <a:p>
                      <a:pPr algn="ctr" fontAlgn="b"/>
                      <a:r>
                        <a:rPr lang="en-US" sz="1600" b="0" i="0" u="none" strike="noStrike">
                          <a:solidFill>
                            <a:srgbClr val="000000"/>
                          </a:solidFill>
                          <a:effectLst/>
                          <a:latin typeface="+mn-lt"/>
                        </a:rPr>
                        <a:t>92.5%</a:t>
                      </a:r>
                    </a:p>
                  </a:txBody>
                  <a:tcPr marL="9525" marR="9525" marT="9525" marB="0" anchor="b"/>
                </a:tc>
                <a:tc>
                  <a:txBody>
                    <a:bodyPr/>
                    <a:lstStyle/>
                    <a:p>
                      <a:pPr algn="ctr" fontAlgn="b"/>
                      <a:r>
                        <a:rPr lang="en-US" sz="1600" b="0" i="0" u="none" strike="noStrike">
                          <a:solidFill>
                            <a:srgbClr val="000000"/>
                          </a:solidFill>
                          <a:effectLst/>
                          <a:latin typeface="+mn-lt"/>
                        </a:rPr>
                        <a:t>137,491</a:t>
                      </a:r>
                    </a:p>
                  </a:txBody>
                  <a:tcPr marL="9525" marR="9525" marT="9525" marB="0" anchor="b"/>
                </a:tc>
                <a:tc>
                  <a:txBody>
                    <a:bodyPr/>
                    <a:lstStyle/>
                    <a:p>
                      <a:pPr algn="ctr" fontAlgn="b"/>
                      <a:r>
                        <a:rPr lang="en-US" sz="1600" b="0" i="0" u="none" strike="noStrike" dirty="0">
                          <a:solidFill>
                            <a:srgbClr val="000000"/>
                          </a:solidFill>
                          <a:effectLst/>
                          <a:latin typeface="+mn-lt"/>
                        </a:rPr>
                        <a:t>97.6%</a:t>
                      </a:r>
                    </a:p>
                  </a:txBody>
                  <a:tcPr marL="9525" marR="9525" marT="9525" marB="0" anchor="b"/>
                </a:tc>
                <a:extLst>
                  <a:ext uri="{0D108BD9-81ED-4DB2-BD59-A6C34878D82A}">
                    <a16:rowId xmlns:a16="http://schemas.microsoft.com/office/drawing/2014/main" val="259664716"/>
                  </a:ext>
                </a:extLst>
              </a:tr>
              <a:tr h="308275">
                <a:tc>
                  <a:txBody>
                    <a:bodyPr/>
                    <a:lstStyle/>
                    <a:p>
                      <a:pPr algn="r" fontAlgn="b"/>
                      <a:r>
                        <a:rPr lang="en-US" sz="1600" u="none" strike="noStrike">
                          <a:effectLst/>
                        </a:rPr>
                        <a:t>Total</a:t>
                      </a:r>
                      <a:endParaRPr lang="en-US" sz="1600" b="0" i="0" u="none" strike="noStrike">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dirty="0">
                          <a:solidFill>
                            <a:srgbClr val="000000"/>
                          </a:solidFill>
                          <a:effectLst/>
                          <a:latin typeface="+mn-lt"/>
                        </a:rPr>
                        <a:t>2,246,607</a:t>
                      </a:r>
                    </a:p>
                  </a:txBody>
                  <a:tcPr marL="9525" marR="9525" marT="9525" marB="0" anchor="b"/>
                </a:tc>
                <a:tc>
                  <a:txBody>
                    <a:bodyPr/>
                    <a:lstStyle/>
                    <a:p>
                      <a:pPr algn="ctr" fontAlgn="b"/>
                      <a:r>
                        <a:rPr lang="en-US" sz="1600" b="0" i="0" u="none" strike="noStrike" dirty="0">
                          <a:solidFill>
                            <a:srgbClr val="000000"/>
                          </a:solidFill>
                          <a:effectLst/>
                          <a:latin typeface="+mn-lt"/>
                        </a:rPr>
                        <a:t>1,891,588</a:t>
                      </a:r>
                    </a:p>
                  </a:txBody>
                  <a:tcPr marL="9525" marR="9525" marT="9525" marB="0" anchor="b"/>
                </a:tc>
                <a:tc>
                  <a:txBody>
                    <a:bodyPr/>
                    <a:lstStyle/>
                    <a:p>
                      <a:pPr algn="ctr" fontAlgn="b"/>
                      <a:r>
                        <a:rPr lang="en-US" sz="1600" b="0" i="0" u="none" strike="noStrike" dirty="0">
                          <a:solidFill>
                            <a:srgbClr val="000000"/>
                          </a:solidFill>
                          <a:effectLst/>
                          <a:latin typeface="+mn-lt"/>
                        </a:rPr>
                        <a:t>84.2%</a:t>
                      </a:r>
                    </a:p>
                  </a:txBody>
                  <a:tcPr marL="9525" marR="9525" marT="9525" marB="0" anchor="b"/>
                </a:tc>
                <a:tc>
                  <a:txBody>
                    <a:bodyPr/>
                    <a:lstStyle/>
                    <a:p>
                      <a:pPr algn="ctr" fontAlgn="b"/>
                      <a:r>
                        <a:rPr lang="en-US" sz="1600" b="0" i="0" u="none" strike="noStrike" dirty="0">
                          <a:solidFill>
                            <a:srgbClr val="000000"/>
                          </a:solidFill>
                          <a:effectLst/>
                          <a:latin typeface="+mn-lt"/>
                        </a:rPr>
                        <a:t>1,809,450</a:t>
                      </a:r>
                    </a:p>
                  </a:txBody>
                  <a:tcPr marL="9525" marR="9525" marT="9525" marB="0" anchor="b"/>
                </a:tc>
                <a:tc>
                  <a:txBody>
                    <a:bodyPr/>
                    <a:lstStyle/>
                    <a:p>
                      <a:pPr algn="ctr" fontAlgn="b"/>
                      <a:r>
                        <a:rPr lang="en-US" sz="1600" b="0" i="0" u="none" strike="noStrike" dirty="0">
                          <a:solidFill>
                            <a:srgbClr val="000000"/>
                          </a:solidFill>
                          <a:effectLst/>
                          <a:latin typeface="+mn-lt"/>
                        </a:rPr>
                        <a:t>95.7%</a:t>
                      </a:r>
                    </a:p>
                  </a:txBody>
                  <a:tcPr marL="9525" marR="9525" marT="9525" marB="0" anchor="b"/>
                </a:tc>
                <a:extLst>
                  <a:ext uri="{0D108BD9-81ED-4DB2-BD59-A6C34878D82A}">
                    <a16:rowId xmlns:a16="http://schemas.microsoft.com/office/drawing/2014/main" val="3619050232"/>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p:txBody>
          <a:bodyPr wrap="square" anchor="ctr">
            <a:normAutofit/>
          </a:bodyPr>
          <a:lstStyle/>
          <a:p>
            <a:r>
              <a:rPr lang="en-US" sz="3200" dirty="0"/>
              <a:t>Wireline: Response &amp; Approval Rates – All Form Types</a:t>
            </a:r>
          </a:p>
        </p:txBody>
      </p:sp>
      <p:graphicFrame>
        <p:nvGraphicFramePr>
          <p:cNvPr id="3" name="Table 2">
            <a:extLst>
              <a:ext uri="{FF2B5EF4-FFF2-40B4-BE49-F238E27FC236}">
                <a16:creationId xmlns:a16="http://schemas.microsoft.com/office/drawing/2014/main" id="{F90BC534-93B2-BA86-A701-EA7FCFD813AC}"/>
              </a:ext>
            </a:extLst>
          </p:cNvPr>
          <p:cNvGraphicFramePr>
            <a:graphicFrameLocks noGrp="1"/>
          </p:cNvGraphicFramePr>
          <p:nvPr>
            <p:extLst>
              <p:ext uri="{D42A27DB-BD31-4B8C-83A1-F6EECF244321}">
                <p14:modId xmlns:p14="http://schemas.microsoft.com/office/powerpoint/2010/main" val="3921620379"/>
              </p:ext>
            </p:extLst>
          </p:nvPr>
        </p:nvGraphicFramePr>
        <p:xfrm>
          <a:off x="457200" y="1554502"/>
          <a:ext cx="10475965" cy="4028122"/>
        </p:xfrm>
        <a:graphic>
          <a:graphicData uri="http://schemas.openxmlformats.org/drawingml/2006/table">
            <a:tbl>
              <a:tblPr firstRow="1" bandRow="1">
                <a:tableStyleId>{5C22544A-7EE6-4342-B048-85BDC9FD1C3A}</a:tableStyleId>
              </a:tblPr>
              <a:tblGrid>
                <a:gridCol w="1514449">
                  <a:extLst>
                    <a:ext uri="{9D8B030D-6E8A-4147-A177-3AD203B41FA5}">
                      <a16:colId xmlns:a16="http://schemas.microsoft.com/office/drawing/2014/main" val="2054021899"/>
                    </a:ext>
                  </a:extLst>
                </a:gridCol>
                <a:gridCol w="1783319">
                  <a:extLst>
                    <a:ext uri="{9D8B030D-6E8A-4147-A177-3AD203B41FA5}">
                      <a16:colId xmlns:a16="http://schemas.microsoft.com/office/drawing/2014/main" val="1929127504"/>
                    </a:ext>
                  </a:extLst>
                </a:gridCol>
                <a:gridCol w="1783319">
                  <a:extLst>
                    <a:ext uri="{9D8B030D-6E8A-4147-A177-3AD203B41FA5}">
                      <a16:colId xmlns:a16="http://schemas.microsoft.com/office/drawing/2014/main" val="1463505013"/>
                    </a:ext>
                  </a:extLst>
                </a:gridCol>
                <a:gridCol w="1828240">
                  <a:extLst>
                    <a:ext uri="{9D8B030D-6E8A-4147-A177-3AD203B41FA5}">
                      <a16:colId xmlns:a16="http://schemas.microsoft.com/office/drawing/2014/main" val="2221581723"/>
                    </a:ext>
                  </a:extLst>
                </a:gridCol>
                <a:gridCol w="1783319">
                  <a:extLst>
                    <a:ext uri="{9D8B030D-6E8A-4147-A177-3AD203B41FA5}">
                      <a16:colId xmlns:a16="http://schemas.microsoft.com/office/drawing/2014/main" val="752427042"/>
                    </a:ext>
                  </a:extLst>
                </a:gridCol>
                <a:gridCol w="1783319">
                  <a:extLst>
                    <a:ext uri="{9D8B030D-6E8A-4147-A177-3AD203B41FA5}">
                      <a16:colId xmlns:a16="http://schemas.microsoft.com/office/drawing/2014/main" val="2446593007"/>
                    </a:ext>
                  </a:extLst>
                </a:gridCol>
              </a:tblGrid>
              <a:tr h="287723">
                <a:tc>
                  <a:txBody>
                    <a:bodyPr/>
                    <a:lstStyle/>
                    <a:p>
                      <a:pPr algn="l" fontAlgn="b"/>
                      <a:r>
                        <a:rPr lang="en-US" sz="1600" u="none" strike="noStrike">
                          <a:effectLst/>
                        </a:rPr>
                        <a:t>Month Year</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u="none" strike="noStrike">
                          <a:effectLst/>
                        </a:rPr>
                        <a:t># Total</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u="none" strike="noStrike">
                          <a:effectLst/>
                        </a:rPr>
                        <a:t># Responded</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u="none" strike="noStrike">
                          <a:effectLst/>
                        </a:rPr>
                        <a:t>% Responded</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u="none" strike="noStrike">
                          <a:effectLst/>
                        </a:rPr>
                        <a:t># Approved</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u="none" strike="noStrike">
                          <a:effectLst/>
                        </a:rPr>
                        <a:t>% Approved</a:t>
                      </a:r>
                      <a:endParaRPr lang="en-US" sz="1600" b="0" i="0" u="none" strike="noStrike">
                        <a:solidFill>
                          <a:srgbClr val="7030A0"/>
                        </a:solidFill>
                        <a:effectLst/>
                        <a:latin typeface="Arial" panose="020B0604020202020204" pitchFamily="34" charset="0"/>
                      </a:endParaRPr>
                    </a:p>
                  </a:txBody>
                  <a:tcPr marL="9452" marR="9452" marT="9452" marB="0" anchor="b"/>
                </a:tc>
                <a:extLst>
                  <a:ext uri="{0D108BD9-81ED-4DB2-BD59-A6C34878D82A}">
                    <a16:rowId xmlns:a16="http://schemas.microsoft.com/office/drawing/2014/main" val="492960299"/>
                  </a:ext>
                </a:extLst>
              </a:tr>
              <a:tr h="287723">
                <a:tc>
                  <a:txBody>
                    <a:bodyPr/>
                    <a:lstStyle/>
                    <a:p>
                      <a:pPr algn="l" fontAlgn="b"/>
                      <a:r>
                        <a:rPr lang="en-US" sz="1600" u="none" strike="noStrike" dirty="0">
                          <a:effectLst/>
                        </a:rPr>
                        <a:t>Jun 2022</a:t>
                      </a:r>
                      <a:endParaRPr lang="en-US" sz="1600" b="0" i="0" u="none" strike="noStrike" dirty="0">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2,413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1,600</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66.3%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1,471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91.9%</a:t>
                      </a:r>
                    </a:p>
                  </a:txBody>
                  <a:tcPr marL="9525" marR="9525" marT="9525" marB="0" anchor="b"/>
                </a:tc>
                <a:extLst>
                  <a:ext uri="{0D108BD9-81ED-4DB2-BD59-A6C34878D82A}">
                    <a16:rowId xmlns:a16="http://schemas.microsoft.com/office/drawing/2014/main" val="2894350061"/>
                  </a:ext>
                </a:extLst>
              </a:tr>
              <a:tr h="287723">
                <a:tc>
                  <a:txBody>
                    <a:bodyPr/>
                    <a:lstStyle/>
                    <a:p>
                      <a:pPr algn="l" fontAlgn="b"/>
                      <a:r>
                        <a:rPr lang="en-US" sz="1600" u="none" strike="noStrike">
                          <a:effectLst/>
                        </a:rPr>
                        <a:t>Jul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2,345</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1,528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65.2%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1,405</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92.0%</a:t>
                      </a:r>
                    </a:p>
                  </a:txBody>
                  <a:tcPr marL="9525" marR="9525" marT="9525" marB="0" anchor="b"/>
                </a:tc>
                <a:extLst>
                  <a:ext uri="{0D108BD9-81ED-4DB2-BD59-A6C34878D82A}">
                    <a16:rowId xmlns:a16="http://schemas.microsoft.com/office/drawing/2014/main" val="3591376913"/>
                  </a:ext>
                </a:extLst>
              </a:tr>
              <a:tr h="287723">
                <a:tc>
                  <a:txBody>
                    <a:bodyPr/>
                    <a:lstStyle/>
                    <a:p>
                      <a:pPr algn="l" fontAlgn="b"/>
                      <a:r>
                        <a:rPr lang="en-US" sz="1600" u="none" strike="noStrike">
                          <a:effectLst/>
                        </a:rPr>
                        <a:t>Aug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17,478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16,802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96.1%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16,562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98.6%</a:t>
                      </a:r>
                    </a:p>
                  </a:txBody>
                  <a:tcPr marL="9525" marR="9525" marT="9525" marB="0" anchor="b"/>
                </a:tc>
                <a:extLst>
                  <a:ext uri="{0D108BD9-81ED-4DB2-BD59-A6C34878D82A}">
                    <a16:rowId xmlns:a16="http://schemas.microsoft.com/office/drawing/2014/main" val="979241994"/>
                  </a:ext>
                </a:extLst>
              </a:tr>
              <a:tr h="287723">
                <a:tc>
                  <a:txBody>
                    <a:bodyPr/>
                    <a:lstStyle/>
                    <a:p>
                      <a:pPr algn="l" fontAlgn="b"/>
                      <a:r>
                        <a:rPr lang="en-US" sz="1600" u="none" strike="noStrike">
                          <a:effectLst/>
                        </a:rPr>
                        <a:t>Sep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46,584</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43,760</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93.9%</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42,580</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97.3%</a:t>
                      </a:r>
                    </a:p>
                  </a:txBody>
                  <a:tcPr marL="9525" marR="9525" marT="9525" marB="0" anchor="b"/>
                </a:tc>
                <a:extLst>
                  <a:ext uri="{0D108BD9-81ED-4DB2-BD59-A6C34878D82A}">
                    <a16:rowId xmlns:a16="http://schemas.microsoft.com/office/drawing/2014/main" val="3870071606"/>
                  </a:ext>
                </a:extLst>
              </a:tr>
              <a:tr h="287723">
                <a:tc>
                  <a:txBody>
                    <a:bodyPr/>
                    <a:lstStyle/>
                    <a:p>
                      <a:pPr algn="l" fontAlgn="b"/>
                      <a:r>
                        <a:rPr lang="en-US" sz="1600" u="none" strike="noStrike">
                          <a:effectLst/>
                        </a:rPr>
                        <a:t>Oct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46,538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38,098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81.9%</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36,281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95.2%</a:t>
                      </a:r>
                    </a:p>
                  </a:txBody>
                  <a:tcPr marL="9525" marR="9525" marT="9525" marB="0" anchor="b"/>
                </a:tc>
                <a:extLst>
                  <a:ext uri="{0D108BD9-81ED-4DB2-BD59-A6C34878D82A}">
                    <a16:rowId xmlns:a16="http://schemas.microsoft.com/office/drawing/2014/main" val="2551988516"/>
                  </a:ext>
                </a:extLst>
              </a:tr>
              <a:tr h="287723">
                <a:tc>
                  <a:txBody>
                    <a:bodyPr/>
                    <a:lstStyle/>
                    <a:p>
                      <a:pPr algn="l" fontAlgn="b"/>
                      <a:r>
                        <a:rPr lang="en-US" sz="1600" u="none" strike="noStrike">
                          <a:effectLst/>
                        </a:rPr>
                        <a:t>Nov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48,652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38,011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78.1%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36,137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95.1%</a:t>
                      </a:r>
                    </a:p>
                  </a:txBody>
                  <a:tcPr marL="9525" marR="9525" marT="9525" marB="0" anchor="b"/>
                </a:tc>
                <a:extLst>
                  <a:ext uri="{0D108BD9-81ED-4DB2-BD59-A6C34878D82A}">
                    <a16:rowId xmlns:a16="http://schemas.microsoft.com/office/drawing/2014/main" val="3599487322"/>
                  </a:ext>
                </a:extLst>
              </a:tr>
              <a:tr h="287723">
                <a:tc>
                  <a:txBody>
                    <a:bodyPr/>
                    <a:lstStyle/>
                    <a:p>
                      <a:pPr algn="l" fontAlgn="b"/>
                      <a:r>
                        <a:rPr lang="en-US" sz="1600" u="none" strike="noStrike">
                          <a:effectLst/>
                        </a:rPr>
                        <a:t>Dec 2022</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33,428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25,865</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77.4%</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24,731</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95.6%</a:t>
                      </a:r>
                    </a:p>
                  </a:txBody>
                  <a:tcPr marL="9525" marR="9525" marT="9525" marB="0" anchor="b"/>
                </a:tc>
                <a:extLst>
                  <a:ext uri="{0D108BD9-81ED-4DB2-BD59-A6C34878D82A}">
                    <a16:rowId xmlns:a16="http://schemas.microsoft.com/office/drawing/2014/main" val="2059805099"/>
                  </a:ext>
                </a:extLst>
              </a:tr>
              <a:tr h="287723">
                <a:tc>
                  <a:txBody>
                    <a:bodyPr/>
                    <a:lstStyle/>
                    <a:p>
                      <a:pPr algn="l" fontAlgn="b"/>
                      <a:r>
                        <a:rPr lang="en-US" sz="1600" u="none" strike="noStrike">
                          <a:effectLst/>
                        </a:rPr>
                        <a:t>Jan 2023</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15,927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13,339</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83.8%</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12,764</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95.7%</a:t>
                      </a:r>
                    </a:p>
                  </a:txBody>
                  <a:tcPr marL="9525" marR="9525" marT="9525" marB="0" anchor="b"/>
                </a:tc>
                <a:extLst>
                  <a:ext uri="{0D108BD9-81ED-4DB2-BD59-A6C34878D82A}">
                    <a16:rowId xmlns:a16="http://schemas.microsoft.com/office/drawing/2014/main" val="3979418201"/>
                  </a:ext>
                </a:extLst>
              </a:tr>
              <a:tr h="287723">
                <a:tc>
                  <a:txBody>
                    <a:bodyPr/>
                    <a:lstStyle/>
                    <a:p>
                      <a:pPr algn="l" fontAlgn="b"/>
                      <a:r>
                        <a:rPr lang="en-US" sz="1600" u="none" strike="noStrike">
                          <a:effectLst/>
                        </a:rPr>
                        <a:t>Feb 2023</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6,609</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5,152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78.0%</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4,563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88.6%</a:t>
                      </a:r>
                    </a:p>
                  </a:txBody>
                  <a:tcPr marL="9525" marR="9525" marT="9525" marB="0" anchor="b"/>
                </a:tc>
                <a:extLst>
                  <a:ext uri="{0D108BD9-81ED-4DB2-BD59-A6C34878D82A}">
                    <a16:rowId xmlns:a16="http://schemas.microsoft.com/office/drawing/2014/main" val="1517874246"/>
                  </a:ext>
                </a:extLst>
              </a:tr>
              <a:tr h="287723">
                <a:tc>
                  <a:txBody>
                    <a:bodyPr/>
                    <a:lstStyle/>
                    <a:p>
                      <a:pPr algn="l" fontAlgn="b"/>
                      <a:r>
                        <a:rPr lang="en-US" sz="1600" u="none" strike="noStrike">
                          <a:effectLst/>
                        </a:rPr>
                        <a:t>Mar 2023</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6,939</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4,352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62.7%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3,635</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83.5%</a:t>
                      </a:r>
                    </a:p>
                  </a:txBody>
                  <a:tcPr marL="9525" marR="9525" marT="9525" marB="0" anchor="b"/>
                </a:tc>
                <a:extLst>
                  <a:ext uri="{0D108BD9-81ED-4DB2-BD59-A6C34878D82A}">
                    <a16:rowId xmlns:a16="http://schemas.microsoft.com/office/drawing/2014/main" val="3555022536"/>
                  </a:ext>
                </a:extLst>
              </a:tr>
              <a:tr h="287723">
                <a:tc>
                  <a:txBody>
                    <a:bodyPr/>
                    <a:lstStyle/>
                    <a:p>
                      <a:pPr algn="l" fontAlgn="b"/>
                      <a:r>
                        <a:rPr lang="en-US" sz="1600" u="none" strike="noStrike" dirty="0">
                          <a:effectLst/>
                        </a:rPr>
                        <a:t>Apr 2023</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Arial" panose="020B0604020202020204" pitchFamily="34" charset="0"/>
                        </a:rPr>
                        <a:t>5,273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3,073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58.3%</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2,620</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85.3%</a:t>
                      </a:r>
                    </a:p>
                  </a:txBody>
                  <a:tcPr marL="9525" marR="9525" marT="9525" marB="0" anchor="b"/>
                </a:tc>
                <a:extLst>
                  <a:ext uri="{0D108BD9-81ED-4DB2-BD59-A6C34878D82A}">
                    <a16:rowId xmlns:a16="http://schemas.microsoft.com/office/drawing/2014/main" val="54285324"/>
                  </a:ext>
                </a:extLst>
              </a:tr>
              <a:tr h="287723">
                <a:tc>
                  <a:txBody>
                    <a:bodyPr/>
                    <a:lstStyle/>
                    <a:p>
                      <a:pPr algn="l" fontAlgn="b"/>
                      <a:r>
                        <a:rPr lang="en-US" sz="1600" u="none" strike="noStrike" dirty="0">
                          <a:effectLst/>
                        </a:rPr>
                        <a:t> 2023</a:t>
                      </a:r>
                      <a:endParaRPr lang="en-US" sz="1600" b="0" i="0" u="none" strike="noStrike" dirty="0">
                        <a:solidFill>
                          <a:srgbClr val="7030A0"/>
                        </a:solidFill>
                        <a:effectLst/>
                        <a:latin typeface="Arial" panose="020B0604020202020204" pitchFamily="34" charset="0"/>
                      </a:endParaRPr>
                    </a:p>
                  </a:txBody>
                  <a:tcPr marL="10127" marR="10127" marT="10127" marB="0" anchor="b"/>
                </a:tc>
                <a:tc>
                  <a:txBody>
                    <a:bodyPr/>
                    <a:lstStyle/>
                    <a:p>
                      <a:pPr algn="ctr" fontAlgn="b"/>
                      <a:r>
                        <a:rPr lang="en-US" sz="1600" b="0" i="0" u="none" strike="noStrike">
                          <a:solidFill>
                            <a:srgbClr val="000000"/>
                          </a:solidFill>
                          <a:effectLst/>
                          <a:latin typeface="Arial" panose="020B0604020202020204" pitchFamily="34" charset="0"/>
                        </a:rPr>
                        <a:t>3,736</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2,977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79.7%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2,643</a:t>
                      </a:r>
                    </a:p>
                  </a:txBody>
                  <a:tcPr marL="9525" marR="9525" marT="9525" marB="0" anchor="b"/>
                </a:tc>
                <a:tc>
                  <a:txBody>
                    <a:bodyPr/>
                    <a:lstStyle/>
                    <a:p>
                      <a:pPr algn="ctr" fontAlgn="b"/>
                      <a:r>
                        <a:rPr lang="en-US" sz="1600" b="0" i="0" u="none" strike="noStrike" dirty="0">
                          <a:solidFill>
                            <a:srgbClr val="000000"/>
                          </a:solidFill>
                          <a:effectLst/>
                          <a:latin typeface="Arial" panose="020B0604020202020204" pitchFamily="34" charset="0"/>
                        </a:rPr>
                        <a:t>88.8%</a:t>
                      </a:r>
                    </a:p>
                  </a:txBody>
                  <a:tcPr marL="9525" marR="9525" marT="9525" marB="0" anchor="b"/>
                </a:tc>
                <a:extLst>
                  <a:ext uri="{0D108BD9-81ED-4DB2-BD59-A6C34878D82A}">
                    <a16:rowId xmlns:a16="http://schemas.microsoft.com/office/drawing/2014/main" val="2210991466"/>
                  </a:ext>
                </a:extLst>
              </a:tr>
              <a:tr h="287723">
                <a:tc>
                  <a:txBody>
                    <a:bodyPr/>
                    <a:lstStyle/>
                    <a:p>
                      <a:pPr algn="r" fontAlgn="b"/>
                      <a:r>
                        <a:rPr lang="en-US" sz="1600" u="none" strike="noStrike">
                          <a:effectLst/>
                        </a:rPr>
                        <a:t>Total</a:t>
                      </a:r>
                      <a:endParaRPr lang="en-US" sz="1600" b="0" i="0" u="none" strike="noStrike">
                        <a:solidFill>
                          <a:srgbClr val="7030A0"/>
                        </a:solidFill>
                        <a:effectLst/>
                        <a:latin typeface="Arial" panose="020B0604020202020204" pitchFamily="34" charset="0"/>
                      </a:endParaRPr>
                    </a:p>
                  </a:txBody>
                  <a:tcPr marL="9452" marR="9452" marT="9452" marB="0" anchor="b"/>
                </a:tc>
                <a:tc>
                  <a:txBody>
                    <a:bodyPr/>
                    <a:lstStyle/>
                    <a:p>
                      <a:pPr algn="ctr" fontAlgn="b"/>
                      <a:r>
                        <a:rPr lang="en-US" sz="1600" b="0" i="0" u="none" strike="noStrike">
                          <a:solidFill>
                            <a:srgbClr val="000000"/>
                          </a:solidFill>
                          <a:effectLst/>
                          <a:latin typeface="Arial" panose="020B0604020202020204" pitchFamily="34" charset="0"/>
                        </a:rPr>
                        <a:t>235,922</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194,557</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82.5%</a:t>
                      </a:r>
                    </a:p>
                  </a:txBody>
                  <a:tcPr marL="9525" marR="9525" marT="9525" marB="0" anchor="b"/>
                </a:tc>
                <a:tc>
                  <a:txBody>
                    <a:bodyPr/>
                    <a:lstStyle/>
                    <a:p>
                      <a:pPr algn="ctr" fontAlgn="b"/>
                      <a:r>
                        <a:rPr lang="en-US" sz="1600" b="0" i="0" u="none" strike="noStrike">
                          <a:solidFill>
                            <a:srgbClr val="000000"/>
                          </a:solidFill>
                          <a:effectLst/>
                          <a:latin typeface="Arial" panose="020B0604020202020204" pitchFamily="34" charset="0"/>
                        </a:rPr>
                        <a:t>185,392</a:t>
                      </a:r>
                    </a:p>
                  </a:txBody>
                  <a:tcPr marL="9525" marR="9525" marT="9525" marB="0" anchor="b"/>
                </a:tc>
                <a:tc>
                  <a:txBody>
                    <a:bodyPr/>
                    <a:lstStyle/>
                    <a:p>
                      <a:pPr algn="ctr" fontAlgn="b"/>
                      <a:r>
                        <a:rPr lang="en-US" sz="1600" b="0" i="0" u="none" strike="noStrike" dirty="0">
                          <a:solidFill>
                            <a:srgbClr val="000000"/>
                          </a:solidFill>
                          <a:effectLst/>
                          <a:latin typeface="Arial" panose="020B0604020202020204" pitchFamily="34" charset="0"/>
                        </a:rPr>
                        <a:t>95.3%</a:t>
                      </a:r>
                    </a:p>
                  </a:txBody>
                  <a:tcPr marL="9525" marR="9525" marT="9525" marB="0" anchor="b"/>
                </a:tc>
                <a:extLst>
                  <a:ext uri="{0D108BD9-81ED-4DB2-BD59-A6C34878D82A}">
                    <a16:rowId xmlns:a16="http://schemas.microsoft.com/office/drawing/2014/main" val="749958930"/>
                  </a:ext>
                </a:extLst>
              </a:tr>
            </a:tbl>
          </a:graphicData>
        </a:graphic>
      </p:graphicFrame>
    </p:spTree>
    <p:custDataLst>
      <p:custData r:id="rId1"/>
      <p:custData r:id="rId2"/>
    </p:custDataLst>
    <p:extLst>
      <p:ext uri="{BB962C8B-B14F-4D97-AF65-F5344CB8AC3E}">
        <p14:creationId xmlns:p14="http://schemas.microsoft.com/office/powerpoint/2010/main" val="69855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June 2022 – May 2023</a:t>
            </a:r>
          </a:p>
        </p:txBody>
      </p:sp>
      <p:graphicFrame>
        <p:nvGraphicFramePr>
          <p:cNvPr id="8" name="Table 7">
            <a:extLst>
              <a:ext uri="{FF2B5EF4-FFF2-40B4-BE49-F238E27FC236}">
                <a16:creationId xmlns:a16="http://schemas.microsoft.com/office/drawing/2014/main" id="{B1C0444D-A0EE-3384-8F6F-50D280BEFF71}"/>
              </a:ext>
            </a:extLst>
          </p:cNvPr>
          <p:cNvGraphicFramePr>
            <a:graphicFrameLocks noGrp="1"/>
          </p:cNvGraphicFramePr>
          <p:nvPr>
            <p:extLst>
              <p:ext uri="{D42A27DB-BD31-4B8C-83A1-F6EECF244321}">
                <p14:modId xmlns:p14="http://schemas.microsoft.com/office/powerpoint/2010/main" val="2097906279"/>
              </p:ext>
            </p:extLst>
          </p:nvPr>
        </p:nvGraphicFramePr>
        <p:xfrm>
          <a:off x="952206" y="4227048"/>
          <a:ext cx="10386356" cy="2265553"/>
        </p:xfrm>
        <a:graphic>
          <a:graphicData uri="http://schemas.openxmlformats.org/drawingml/2006/table">
            <a:tbl>
              <a:tblPr firstRow="1" firstCol="1"/>
              <a:tblGrid>
                <a:gridCol w="2596589">
                  <a:extLst>
                    <a:ext uri="{9D8B030D-6E8A-4147-A177-3AD203B41FA5}">
                      <a16:colId xmlns:a16="http://schemas.microsoft.com/office/drawing/2014/main" val="3704812765"/>
                    </a:ext>
                  </a:extLst>
                </a:gridCol>
                <a:gridCol w="2596589">
                  <a:extLst>
                    <a:ext uri="{9D8B030D-6E8A-4147-A177-3AD203B41FA5}">
                      <a16:colId xmlns:a16="http://schemas.microsoft.com/office/drawing/2014/main" val="1163119582"/>
                    </a:ext>
                  </a:extLst>
                </a:gridCol>
                <a:gridCol w="2596589">
                  <a:extLst>
                    <a:ext uri="{9D8B030D-6E8A-4147-A177-3AD203B41FA5}">
                      <a16:colId xmlns:a16="http://schemas.microsoft.com/office/drawing/2014/main" val="3536999531"/>
                    </a:ext>
                  </a:extLst>
                </a:gridCol>
                <a:gridCol w="2596589">
                  <a:extLst>
                    <a:ext uri="{9D8B030D-6E8A-4147-A177-3AD203B41FA5}">
                      <a16:colId xmlns:a16="http://schemas.microsoft.com/office/drawing/2014/main" val="3342563521"/>
                    </a:ext>
                  </a:extLst>
                </a:gridCol>
              </a:tblGrid>
              <a:tr h="185287">
                <a:tc>
                  <a:txBody>
                    <a:bodyPr/>
                    <a:lstStyle/>
                    <a:p>
                      <a:pPr algn="ctr" rtl="0" fontAlgn="ctr"/>
                      <a:r>
                        <a:rPr lang="en-US" sz="1100" b="1" i="0" u="none" strike="noStrike">
                          <a:solidFill>
                            <a:srgbClr val="FFFFFF"/>
                          </a:solidFill>
                          <a:effectLst/>
                          <a:latin typeface="Arial" panose="020B0604020202020204" pitchFamily="34" charset="0"/>
                        </a:rPr>
                        <a:t>Denial Code</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100" b="1" i="0" u="none" strike="noStrike">
                          <a:solidFill>
                            <a:srgbClr val="FFFFFF"/>
                          </a:solidFill>
                          <a:effectLst/>
                          <a:latin typeface="Arial" panose="020B0604020202020204" pitchFamily="34" charset="0"/>
                        </a:rPr>
                        <a:t>Type</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100" b="1" i="0" u="none" strike="noStrike">
                          <a:solidFill>
                            <a:srgbClr val="FFFFFF"/>
                          </a:solidFill>
                          <a:effectLst/>
                          <a:latin typeface="Arial" panose="020B0604020202020204" pitchFamily="34" charset="0"/>
                        </a:rPr>
                        <a:t>Form</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100" b="1" i="0" u="none" strike="noStrike">
                          <a:solidFill>
                            <a:srgbClr val="FFFFFF"/>
                          </a:solidFill>
                          <a:effectLst/>
                          <a:latin typeface="Arial" panose="020B0604020202020204" pitchFamily="34" charset="0"/>
                        </a:rPr>
                        <a:t>Description</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1837668873"/>
                  </a:ext>
                </a:extLst>
              </a:tr>
              <a:tr h="421107">
                <a:tc>
                  <a:txBody>
                    <a:bodyPr/>
                    <a:lstStyle/>
                    <a:p>
                      <a:pPr algn="ctr" rtl="0" fontAlgn="ctr"/>
                      <a:r>
                        <a:rPr lang="en-US" sz="1200" b="1" i="0" u="none" strike="noStrike">
                          <a:solidFill>
                            <a:srgbClr val="000000"/>
                          </a:solidFill>
                          <a:effectLst/>
                          <a:latin typeface="Arial" panose="020B0604020202020204" pitchFamily="34" charset="0"/>
                        </a:rPr>
                        <a:t>22-15</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3526"/>
                    </a:solidFill>
                  </a:tcPr>
                </a:tc>
                <a:tc>
                  <a:txBody>
                    <a:bodyPr/>
                    <a:lstStyle/>
                    <a:p>
                      <a:pPr algn="ctr" rtl="0" fontAlgn="ctr"/>
                      <a:r>
                        <a:rPr lang="en-US" sz="1200" b="0" i="0" u="none" strike="noStrike" dirty="0">
                          <a:solidFill>
                            <a:srgbClr val="000000"/>
                          </a:solidFill>
                          <a:effectLst/>
                          <a:latin typeface="Arial" panose="020B0604020202020204" pitchFamily="34" charset="0"/>
                        </a:rPr>
                        <a:t>Correctible Denial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3526"/>
                    </a:solidFill>
                  </a:tcPr>
                </a:tc>
                <a:tc>
                  <a:txBody>
                    <a:bodyPr/>
                    <a:lstStyle/>
                    <a:p>
                      <a:pPr algn="ctr" rtl="0" fontAlgn="ctr"/>
                      <a:r>
                        <a:rPr lang="en-US" sz="1200" b="0" i="0" u="none" strike="noStrike">
                          <a:solidFill>
                            <a:srgbClr val="000000"/>
                          </a:solidFill>
                          <a:effectLst/>
                          <a:latin typeface="Arial" panose="020B0604020202020204" pitchFamily="34" charset="0"/>
                        </a:rPr>
                        <a:t>Renewal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3526"/>
                    </a:solidFill>
                  </a:tcPr>
                </a:tc>
                <a:tc>
                  <a:txBody>
                    <a:bodyPr/>
                    <a:lstStyle/>
                    <a:p>
                      <a:pPr algn="l" rtl="0" fontAlgn="ctr"/>
                      <a:r>
                        <a:rPr lang="en-US" sz="1200" b="0" i="0" u="none" strike="noStrike" dirty="0">
                          <a:solidFill>
                            <a:srgbClr val="000000"/>
                          </a:solidFill>
                          <a:effectLst/>
                          <a:latin typeface="Arial" panose="020B0604020202020204" pitchFamily="34" charset="0"/>
                        </a:rPr>
                        <a:t>Failure to return the renewal form by the due date</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3526"/>
                    </a:solidFill>
                  </a:tcPr>
                </a:tc>
                <a:extLst>
                  <a:ext uri="{0D108BD9-81ED-4DB2-BD59-A6C34878D82A}">
                    <a16:rowId xmlns:a16="http://schemas.microsoft.com/office/drawing/2014/main" val="2870586731"/>
                  </a:ext>
                </a:extLst>
              </a:tr>
              <a:tr h="412684">
                <a:tc>
                  <a:txBody>
                    <a:bodyPr/>
                    <a:lstStyle/>
                    <a:p>
                      <a:pPr algn="ctr" rtl="0" fontAlgn="ctr"/>
                      <a:r>
                        <a:rPr lang="en-US" sz="1200" b="1" i="0" u="none" strike="noStrike" dirty="0">
                          <a:solidFill>
                            <a:srgbClr val="000000"/>
                          </a:solidFill>
                          <a:effectLst/>
                          <a:latin typeface="Arial" panose="020B0604020202020204" pitchFamily="34" charset="0"/>
                        </a:rPr>
                        <a:t>24-8</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rtl="0" fontAlgn="ctr"/>
                      <a:r>
                        <a:rPr lang="en-US" sz="1200" b="0" i="0" u="none" strike="noStrike">
                          <a:solidFill>
                            <a:srgbClr val="000000"/>
                          </a:solidFill>
                          <a:effectLst/>
                          <a:latin typeface="Arial" panose="020B0604020202020204" pitchFamily="34" charset="0"/>
                        </a:rPr>
                        <a:t>Hard Denial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rtl="0" fontAlgn="ctr"/>
                      <a:r>
                        <a:rPr lang="en-US" sz="1200" b="0" i="0" u="none" strike="noStrike">
                          <a:solidFill>
                            <a:srgbClr val="000000"/>
                          </a:solidFill>
                          <a:effectLst/>
                          <a:latin typeface="Arial" panose="020B0604020202020204" pitchFamily="34" charset="0"/>
                        </a:rPr>
                        <a:t>Renewal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l" rtl="0" fontAlgn="ctr"/>
                      <a:r>
                        <a:rPr lang="en-US" sz="1200" b="0" i="0" u="none" strike="noStrike">
                          <a:solidFill>
                            <a:srgbClr val="000000"/>
                          </a:solidFill>
                          <a:effectLst/>
                          <a:latin typeface="Arial" panose="020B0604020202020204" pitchFamily="34" charset="0"/>
                        </a:rPr>
                        <a:t>Failure to return the renewal form by the due date</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extLst>
                  <a:ext uri="{0D108BD9-81ED-4DB2-BD59-A6C34878D82A}">
                    <a16:rowId xmlns:a16="http://schemas.microsoft.com/office/drawing/2014/main" val="1809699277"/>
                  </a:ext>
                </a:extLst>
              </a:tr>
              <a:tr h="412684">
                <a:tc>
                  <a:txBody>
                    <a:bodyPr/>
                    <a:lstStyle/>
                    <a:p>
                      <a:pPr algn="ctr" rtl="0" fontAlgn="ctr"/>
                      <a:r>
                        <a:rPr lang="en-US" sz="1200" b="1" i="0" u="none" strike="noStrike">
                          <a:solidFill>
                            <a:srgbClr val="000000"/>
                          </a:solidFill>
                          <a:effectLst/>
                          <a:latin typeface="Arial" panose="020B0604020202020204" pitchFamily="34" charset="0"/>
                        </a:rPr>
                        <a:t>8-9</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D9F1"/>
                    </a:solidFill>
                  </a:tcPr>
                </a:tc>
                <a:tc>
                  <a:txBody>
                    <a:bodyPr/>
                    <a:lstStyle/>
                    <a:p>
                      <a:pPr algn="ctr" rtl="0" fontAlgn="ctr"/>
                      <a:r>
                        <a:rPr lang="en-US" sz="1200" b="0" i="0" u="none" strike="noStrike">
                          <a:solidFill>
                            <a:srgbClr val="000000"/>
                          </a:solidFill>
                          <a:effectLst/>
                          <a:latin typeface="Arial" panose="020B0604020202020204" pitchFamily="34" charset="0"/>
                        </a:rPr>
                        <a:t>Hard Denial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D9F1"/>
                    </a:solidFill>
                  </a:tcPr>
                </a:tc>
                <a:tc>
                  <a:txBody>
                    <a:bodyPr/>
                    <a:lstStyle/>
                    <a:p>
                      <a:pPr algn="ctr" rtl="0" fontAlgn="ctr"/>
                      <a:r>
                        <a:rPr lang="en-US" sz="1200" b="0" i="0" u="none" strike="noStrike">
                          <a:solidFill>
                            <a:srgbClr val="000000"/>
                          </a:solidFill>
                          <a:effectLst/>
                          <a:latin typeface="Arial" panose="020B0604020202020204" pitchFamily="34" charset="0"/>
                        </a:rPr>
                        <a:t>Application</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D9F1"/>
                    </a:solidFill>
                  </a:tcPr>
                </a:tc>
                <a:tc>
                  <a:txBody>
                    <a:bodyPr/>
                    <a:lstStyle/>
                    <a:p>
                      <a:pPr algn="l" rtl="0" fontAlgn="ctr"/>
                      <a:r>
                        <a:rPr lang="en-US" sz="1200" b="0" i="0" u="none" strike="noStrike">
                          <a:solidFill>
                            <a:srgbClr val="000000"/>
                          </a:solidFill>
                          <a:effectLst/>
                          <a:latin typeface="Arial" panose="020B0604020202020204" pitchFamily="34" charset="0"/>
                        </a:rPr>
                        <a:t>Failure to return the application form by the due date</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D9F1"/>
                    </a:solidFill>
                  </a:tcPr>
                </a:tc>
                <a:extLst>
                  <a:ext uri="{0D108BD9-81ED-4DB2-BD59-A6C34878D82A}">
                    <a16:rowId xmlns:a16="http://schemas.microsoft.com/office/drawing/2014/main" val="2631694442"/>
                  </a:ext>
                </a:extLst>
              </a:tr>
              <a:tr h="412684">
                <a:tc>
                  <a:txBody>
                    <a:bodyPr/>
                    <a:lstStyle/>
                    <a:p>
                      <a:pPr algn="ctr" rtl="0" fontAlgn="ctr"/>
                      <a:r>
                        <a:rPr lang="en-US" sz="1200" b="1" i="0" u="none" strike="noStrike">
                          <a:solidFill>
                            <a:srgbClr val="000000"/>
                          </a:solidFill>
                          <a:effectLst/>
                          <a:latin typeface="Arial" panose="020B0604020202020204" pitchFamily="34" charset="0"/>
                        </a:rPr>
                        <a:t>6-22</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5D7FF"/>
                    </a:solidFill>
                  </a:tcPr>
                </a:tc>
                <a:tc>
                  <a:txBody>
                    <a:bodyPr/>
                    <a:lstStyle/>
                    <a:p>
                      <a:pPr algn="ctr" rtl="0" fontAlgn="ctr"/>
                      <a:r>
                        <a:rPr lang="en-US" sz="1200" b="0" i="0" u="none" strike="noStrike">
                          <a:solidFill>
                            <a:srgbClr val="000000"/>
                          </a:solidFill>
                          <a:effectLst/>
                          <a:latin typeface="Arial" panose="020B0604020202020204" pitchFamily="34" charset="0"/>
                        </a:rPr>
                        <a:t>Correctible Denial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5D7FF"/>
                    </a:solidFill>
                  </a:tcPr>
                </a:tc>
                <a:tc>
                  <a:txBody>
                    <a:bodyPr/>
                    <a:lstStyle/>
                    <a:p>
                      <a:pPr algn="ctr" rtl="0" fontAlgn="ctr"/>
                      <a:r>
                        <a:rPr lang="en-US" sz="1200" b="0" i="0" u="none" strike="noStrike">
                          <a:solidFill>
                            <a:srgbClr val="000000"/>
                          </a:solidFill>
                          <a:effectLst/>
                          <a:latin typeface="Arial" panose="020B0604020202020204" pitchFamily="34" charset="0"/>
                        </a:rPr>
                        <a:t>Application</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5D7FF"/>
                    </a:solidFill>
                  </a:tcPr>
                </a:tc>
                <a:tc>
                  <a:txBody>
                    <a:bodyPr/>
                    <a:lstStyle/>
                    <a:p>
                      <a:pPr algn="l" rtl="0" fontAlgn="ctr"/>
                      <a:r>
                        <a:rPr lang="en-US" sz="1200" b="0" i="0" u="none" strike="noStrike" dirty="0">
                          <a:solidFill>
                            <a:srgbClr val="000000"/>
                          </a:solidFill>
                          <a:effectLst/>
                          <a:latin typeface="Arial" panose="020B0604020202020204" pitchFamily="34" charset="0"/>
                        </a:rPr>
                        <a:t>Documentation does not meet the eligibility guidelines.</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5D7FF"/>
                    </a:solidFill>
                  </a:tcPr>
                </a:tc>
                <a:extLst>
                  <a:ext uri="{0D108BD9-81ED-4DB2-BD59-A6C34878D82A}">
                    <a16:rowId xmlns:a16="http://schemas.microsoft.com/office/drawing/2014/main" val="1559406770"/>
                  </a:ext>
                </a:extLst>
              </a:tr>
              <a:tr h="421107">
                <a:tc>
                  <a:txBody>
                    <a:bodyPr/>
                    <a:lstStyle/>
                    <a:p>
                      <a:pPr algn="ctr" rtl="0" fontAlgn="ctr"/>
                      <a:r>
                        <a:rPr lang="en-US" sz="1200" b="1" i="0" u="none" strike="noStrike">
                          <a:solidFill>
                            <a:srgbClr val="000000"/>
                          </a:solidFill>
                          <a:effectLst/>
                          <a:latin typeface="Arial" panose="020B0604020202020204" pitchFamily="34" charset="0"/>
                        </a:rPr>
                        <a:t>5-16</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DB4E2"/>
                    </a:solidFill>
                  </a:tcPr>
                </a:tc>
                <a:tc>
                  <a:txBody>
                    <a:bodyPr/>
                    <a:lstStyle/>
                    <a:p>
                      <a:pPr algn="ctr" rtl="0" fontAlgn="ctr"/>
                      <a:r>
                        <a:rPr lang="en-US" sz="1200" b="0" i="0" u="none" strike="noStrike">
                          <a:solidFill>
                            <a:srgbClr val="000000"/>
                          </a:solidFill>
                          <a:effectLst/>
                          <a:latin typeface="Arial" panose="020B0604020202020204" pitchFamily="34" charset="0"/>
                        </a:rPr>
                        <a:t>Hard Denial</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DB4E2"/>
                    </a:solidFill>
                  </a:tcPr>
                </a:tc>
                <a:tc>
                  <a:txBody>
                    <a:bodyPr/>
                    <a:lstStyle/>
                    <a:p>
                      <a:pPr algn="ctr" rtl="0" fontAlgn="ctr"/>
                      <a:r>
                        <a:rPr lang="en-US" sz="1200" b="0" i="0" u="none" strike="noStrike">
                          <a:solidFill>
                            <a:srgbClr val="000000"/>
                          </a:solidFill>
                          <a:effectLst/>
                          <a:latin typeface="Arial" panose="020B0604020202020204" pitchFamily="34" charset="0"/>
                        </a:rPr>
                        <a:t>Application</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DB4E2"/>
                    </a:solidFill>
                  </a:tcPr>
                </a:tc>
                <a:tc>
                  <a:txBody>
                    <a:bodyPr/>
                    <a:lstStyle/>
                    <a:p>
                      <a:pPr algn="l" rtl="0" fontAlgn="ctr"/>
                      <a:r>
                        <a:rPr lang="en-US" sz="1200" b="0" i="0" u="none" strike="noStrike" dirty="0">
                          <a:solidFill>
                            <a:srgbClr val="000000"/>
                          </a:solidFill>
                          <a:effectLst/>
                          <a:latin typeface="Arial" panose="020B0604020202020204" pitchFamily="34" charset="0"/>
                        </a:rPr>
                        <a:t>Failure to return ID verification form and documentation</a:t>
                      </a:r>
                    </a:p>
                  </a:txBody>
                  <a:tcPr marL="8422" marR="8422" marT="84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DB4E2"/>
                    </a:solidFill>
                  </a:tcPr>
                </a:tc>
                <a:extLst>
                  <a:ext uri="{0D108BD9-81ED-4DB2-BD59-A6C34878D82A}">
                    <a16:rowId xmlns:a16="http://schemas.microsoft.com/office/drawing/2014/main" val="2570360396"/>
                  </a:ext>
                </a:extLst>
              </a:tr>
            </a:tbl>
          </a:graphicData>
        </a:graphic>
      </p:graphicFrame>
      <p:pic>
        <p:nvPicPr>
          <p:cNvPr id="4" name="Picture 3" descr="A picture containing text, screenshot, number, font&#10;&#10;Description automatically generated">
            <a:extLst>
              <a:ext uri="{FF2B5EF4-FFF2-40B4-BE49-F238E27FC236}">
                <a16:creationId xmlns:a16="http://schemas.microsoft.com/office/drawing/2014/main" id="{7E6E2454-9988-DB28-AE60-A5A5038FDF99}"/>
              </a:ext>
            </a:extLst>
          </p:cNvPr>
          <p:cNvPicPr>
            <a:picLocks noChangeAspect="1"/>
          </p:cNvPicPr>
          <p:nvPr/>
        </p:nvPicPr>
        <p:blipFill>
          <a:blip r:embed="rId4"/>
          <a:stretch>
            <a:fillRect/>
          </a:stretch>
        </p:blipFill>
        <p:spPr>
          <a:xfrm>
            <a:off x="1952045" y="914908"/>
            <a:ext cx="5971429" cy="3304762"/>
          </a:xfrm>
          <a:prstGeom prst="rect">
            <a:avLst/>
          </a:prstGeom>
        </p:spPr>
      </p:pic>
    </p:spTree>
    <p:custDataLst>
      <p:custData r:id="rId1"/>
      <p:custData r:id="rId2"/>
    </p:custDataLst>
    <p:extLst>
      <p:ext uri="{BB962C8B-B14F-4D97-AF65-F5344CB8AC3E}">
        <p14:creationId xmlns:p14="http://schemas.microsoft.com/office/powerpoint/2010/main" val="3974250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 Statistics and Progress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793185" y="1646950"/>
            <a:ext cx="10379912" cy="3416320"/>
          </a:xfrm>
          <a:prstGeom prst="rect">
            <a:avLst/>
          </a:prstGeom>
          <a:noFill/>
        </p:spPr>
        <p:txBody>
          <a:bodyPr wrap="square" rtlCol="0">
            <a:spAutoFit/>
          </a:bodyPr>
          <a:lstStyle/>
          <a:p>
            <a:pPr>
              <a:spcBef>
                <a:spcPts val="600"/>
              </a:spcBef>
              <a:spcAft>
                <a:spcPts val="600"/>
              </a:spcAft>
            </a:pPr>
            <a:r>
              <a:rPr lang="en-US" sz="1600" dirty="0">
                <a:solidFill>
                  <a:schemeClr val="tx2"/>
                </a:solidFill>
              </a:rPr>
              <a:t>California Public Utilities Code § 878.6 (b) provides:</a:t>
            </a:r>
          </a:p>
          <a:p>
            <a:pPr lvl="1">
              <a:spcBef>
                <a:spcPts val="600"/>
              </a:spcBef>
              <a:spcAft>
                <a:spcPts val="600"/>
              </a:spcAft>
            </a:pPr>
            <a:r>
              <a:rPr lang="en-US" sz="1600" i="1" dirty="0">
                <a:solidFill>
                  <a:schemeClr val="tx2"/>
                </a:solidFill>
              </a:rPr>
              <a:t>Before January 1, 2023, the commission shall, as part of an existing proceeding and in consultation with lifeline service providers, the Federal Communications Commission, and the Universal Service Administrative Company, adopt updated rules for the lifeline program with the goal of achieving recertification rates at least equivalent to those rates achieved by the Universal Services Administrative Company as the administrator for the federal lifeline program.</a:t>
            </a:r>
          </a:p>
          <a:p>
            <a:pPr lvl="1">
              <a:spcBef>
                <a:spcPts val="600"/>
              </a:spcBef>
              <a:spcAft>
                <a:spcPts val="600"/>
              </a:spcAft>
            </a:pPr>
            <a:endParaRPr lang="en-US" sz="1600" i="1" dirty="0">
              <a:solidFill>
                <a:schemeClr val="tx2"/>
              </a:solidFill>
            </a:endParaRPr>
          </a:p>
          <a:p>
            <a:pPr>
              <a:spcBef>
                <a:spcPts val="600"/>
              </a:spcBef>
              <a:spcAft>
                <a:spcPts val="600"/>
              </a:spcAft>
            </a:pPr>
            <a:r>
              <a:rPr lang="en-US" sz="1600" dirty="0">
                <a:solidFill>
                  <a:schemeClr val="tx2"/>
                </a:solidFill>
              </a:rPr>
              <a:t>USAC has shared its renewal calculation method:</a:t>
            </a:r>
          </a:p>
          <a:p>
            <a:pPr lvl="1">
              <a:spcBef>
                <a:spcPts val="600"/>
              </a:spcBef>
              <a:spcAft>
                <a:spcPts val="600"/>
              </a:spcAft>
            </a:pPr>
            <a:r>
              <a:rPr lang="en-US" sz="1600" i="1" dirty="0">
                <a:solidFill>
                  <a:schemeClr val="tx2"/>
                </a:solidFill>
              </a:rPr>
              <a:t>USAC determines the renewal rate by taking the total population eligible for renewal vs. those who fail to pass the renewal. (total failed renewal/total eligible to renew)  This will include consumers who pass the renewal process using automatic database checks.</a:t>
            </a:r>
          </a:p>
        </p:txBody>
      </p:sp>
    </p:spTree>
    <p:custDataLst>
      <p:custData r:id="rId1"/>
      <p:custData r:id="rId2"/>
    </p:custDataLst>
    <p:extLst>
      <p:ext uri="{BB962C8B-B14F-4D97-AF65-F5344CB8AC3E}">
        <p14:creationId xmlns:p14="http://schemas.microsoft.com/office/powerpoint/2010/main" val="4030697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200" dirty="0"/>
              <a:t>Top 5 Service Providers by Subscriber Counts</a:t>
            </a:r>
          </a:p>
        </p:txBody>
      </p:sp>
      <p:graphicFrame>
        <p:nvGraphicFramePr>
          <p:cNvPr id="8" name="Chart 7">
            <a:extLst>
              <a:ext uri="{FF2B5EF4-FFF2-40B4-BE49-F238E27FC236}">
                <a16:creationId xmlns:a16="http://schemas.microsoft.com/office/drawing/2014/main" id="{4C03A476-F0AB-442B-8A75-54B053A9DCC3}"/>
              </a:ext>
            </a:extLst>
          </p:cNvPr>
          <p:cNvGraphicFramePr>
            <a:graphicFrameLocks/>
          </p:cNvGraphicFramePr>
          <p:nvPr>
            <p:extLst>
              <p:ext uri="{D42A27DB-BD31-4B8C-83A1-F6EECF244321}">
                <p14:modId xmlns:p14="http://schemas.microsoft.com/office/powerpoint/2010/main" val="1162087400"/>
              </p:ext>
            </p:extLst>
          </p:nvPr>
        </p:nvGraphicFramePr>
        <p:xfrm>
          <a:off x="781050" y="1093398"/>
          <a:ext cx="10420350" cy="5319713"/>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1139663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200" dirty="0"/>
              <a:t>Enrollment Eligibility Methods – Program versus Income</a:t>
            </a:r>
          </a:p>
        </p:txBody>
      </p:sp>
      <p:pic>
        <p:nvPicPr>
          <p:cNvPr id="4" name="Picture 3" descr="A picture containing text, screenshot, diagram, parallel&#10;&#10;Description automatically generated">
            <a:extLst>
              <a:ext uri="{FF2B5EF4-FFF2-40B4-BE49-F238E27FC236}">
                <a16:creationId xmlns:a16="http://schemas.microsoft.com/office/drawing/2014/main" id="{09997768-7D71-675D-773B-203E77688D48}"/>
              </a:ext>
            </a:extLst>
          </p:cNvPr>
          <p:cNvPicPr>
            <a:picLocks noChangeAspect="1"/>
          </p:cNvPicPr>
          <p:nvPr/>
        </p:nvPicPr>
        <p:blipFill>
          <a:blip r:embed="rId4"/>
          <a:stretch>
            <a:fillRect/>
          </a:stretch>
        </p:blipFill>
        <p:spPr>
          <a:xfrm>
            <a:off x="1503197" y="1502032"/>
            <a:ext cx="7699705" cy="3853935"/>
          </a:xfrm>
          <a:prstGeom prst="rect">
            <a:avLst/>
          </a:prstGeom>
        </p:spPr>
      </p:pic>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circle, diagram, graphics&#10;&#10;Description automatically generated">
            <a:extLst>
              <a:ext uri="{FF2B5EF4-FFF2-40B4-BE49-F238E27FC236}">
                <a16:creationId xmlns:a16="http://schemas.microsoft.com/office/drawing/2014/main" id="{38885A15-66CB-C7FC-BA21-D9A9E464BEEC}"/>
              </a:ext>
            </a:extLst>
          </p:cNvPr>
          <p:cNvPicPr>
            <a:picLocks noChangeAspect="1"/>
          </p:cNvPicPr>
          <p:nvPr/>
        </p:nvPicPr>
        <p:blipFill>
          <a:blip r:embed="rId4"/>
          <a:stretch>
            <a:fillRect/>
          </a:stretch>
        </p:blipFill>
        <p:spPr>
          <a:xfrm>
            <a:off x="3879881" y="1638300"/>
            <a:ext cx="4432237" cy="4410075"/>
          </a:xfrm>
          <a:prstGeom prst="rect">
            <a:avLst/>
          </a:prstGeom>
          <a:noFill/>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200" dirty="0"/>
              <a:t>Enrollment Eligibility Methods – By Qualifying Program</a:t>
            </a:r>
          </a:p>
        </p:txBody>
      </p:sp>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screenshot, plot, line&#10;&#10;Description automatically generated">
            <a:extLst>
              <a:ext uri="{FF2B5EF4-FFF2-40B4-BE49-F238E27FC236}">
                <a16:creationId xmlns:a16="http://schemas.microsoft.com/office/drawing/2014/main" id="{32D8E6EF-17D4-DE51-17DD-F2F3DB6F9E0A}"/>
              </a:ext>
            </a:extLst>
          </p:cNvPr>
          <p:cNvPicPr>
            <a:picLocks noChangeAspect="1"/>
          </p:cNvPicPr>
          <p:nvPr/>
        </p:nvPicPr>
        <p:blipFill>
          <a:blip r:embed="rId4"/>
          <a:stretch>
            <a:fillRect/>
          </a:stretch>
        </p:blipFill>
        <p:spPr>
          <a:xfrm>
            <a:off x="457200" y="1767960"/>
            <a:ext cx="11274552" cy="3579670"/>
          </a:xfrm>
          <a:prstGeom prst="rect">
            <a:avLst/>
          </a:prstGeom>
          <a:noFill/>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Enrollment Application Volume By Received Channel</a:t>
            </a:r>
            <a:br>
              <a:rPr lang="en-US" sz="3200" dirty="0"/>
            </a:br>
            <a:r>
              <a:rPr lang="en-US" sz="3200" dirty="0"/>
              <a:t>June 2022 through May 2023</a:t>
            </a:r>
          </a:p>
        </p:txBody>
      </p:sp>
      <p:sp>
        <p:nvSpPr>
          <p:cNvPr id="8" name="Rectangle 7">
            <a:extLst>
              <a:ext uri="{FF2B5EF4-FFF2-40B4-BE49-F238E27FC236}">
                <a16:creationId xmlns:a16="http://schemas.microsoft.com/office/drawing/2014/main" id="{AAF32389-4B74-2025-D2D4-92170F14A338}"/>
              </a:ext>
            </a:extLst>
          </p:cNvPr>
          <p:cNvSpPr/>
          <p:nvPr/>
        </p:nvSpPr>
        <p:spPr>
          <a:xfrm>
            <a:off x="457199" y="5506205"/>
            <a:ext cx="3356043"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Enrollment application forms received</a:t>
            </a:r>
          </a:p>
        </p:txBody>
      </p:sp>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graph&#10;&#10;Description automatically generated with low confidence">
            <a:extLst>
              <a:ext uri="{FF2B5EF4-FFF2-40B4-BE49-F238E27FC236}">
                <a16:creationId xmlns:a16="http://schemas.microsoft.com/office/drawing/2014/main" id="{A5AB7BA6-3519-33F7-1D6A-8D7E239A4E13}"/>
              </a:ext>
            </a:extLst>
          </p:cNvPr>
          <p:cNvPicPr>
            <a:picLocks noChangeAspect="1"/>
          </p:cNvPicPr>
          <p:nvPr/>
        </p:nvPicPr>
        <p:blipFill>
          <a:blip r:embed="rId4"/>
          <a:stretch>
            <a:fillRect/>
          </a:stretch>
        </p:blipFill>
        <p:spPr>
          <a:xfrm>
            <a:off x="457200" y="2025921"/>
            <a:ext cx="11274552" cy="3551484"/>
          </a:xfrm>
          <a:prstGeom prst="rect">
            <a:avLst/>
          </a:prstGeom>
          <a:noFill/>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Renewal Form Volume By Received Channel </a:t>
            </a:r>
          </a:p>
          <a:p>
            <a:r>
              <a:rPr lang="en-US" sz="3200" dirty="0"/>
              <a:t>June 2022 – May 2023</a:t>
            </a:r>
          </a:p>
        </p:txBody>
      </p:sp>
      <p:sp>
        <p:nvSpPr>
          <p:cNvPr id="6" name="Rectangle 5">
            <a:extLst>
              <a:ext uri="{FF2B5EF4-FFF2-40B4-BE49-F238E27FC236}">
                <a16:creationId xmlns:a16="http://schemas.microsoft.com/office/drawing/2014/main" id="{B1FB4E99-BDC5-85F0-F6A0-1CC1BE2AF76D}"/>
              </a:ext>
            </a:extLst>
          </p:cNvPr>
          <p:cNvSpPr/>
          <p:nvPr/>
        </p:nvSpPr>
        <p:spPr>
          <a:xfrm>
            <a:off x="116732" y="5680953"/>
            <a:ext cx="2740768"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Renewal forms received</a:t>
            </a:r>
          </a:p>
        </p:txBody>
      </p:sp>
    </p:spTree>
    <p:custDataLst>
      <p:custData r:id="rId1"/>
      <p:custData r:id="rId2"/>
    </p:custDataLst>
    <p:extLst>
      <p:ext uri="{BB962C8B-B14F-4D97-AF65-F5344CB8AC3E}">
        <p14:creationId xmlns:p14="http://schemas.microsoft.com/office/powerpoint/2010/main" val="343700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r>
              <a:rPr lang="en-US" sz="3200" b="0" i="0" kern="1200" dirty="0">
                <a:latin typeface="+mj-lt"/>
                <a:ea typeface="+mj-ea"/>
                <a:cs typeface="+mj-cs"/>
              </a:rPr>
              <a:t>Standalone IEH Volume By Received Channel </a:t>
            </a:r>
          </a:p>
          <a:p>
            <a:r>
              <a:rPr lang="en-US" sz="3200" b="0" i="0" kern="1200" dirty="0">
                <a:latin typeface="+mj-lt"/>
                <a:ea typeface="+mj-ea"/>
                <a:cs typeface="+mj-cs"/>
              </a:rPr>
              <a:t>June 2022 – May 2023</a:t>
            </a:r>
          </a:p>
        </p:txBody>
      </p:sp>
      <p:pic>
        <p:nvPicPr>
          <p:cNvPr id="5" name="Picture 4" descr="A picture containing screenshot, text, line, plot&#10;&#10;Description automatically generated">
            <a:extLst>
              <a:ext uri="{FF2B5EF4-FFF2-40B4-BE49-F238E27FC236}">
                <a16:creationId xmlns:a16="http://schemas.microsoft.com/office/drawing/2014/main" id="{0D5DE84D-46A9-1643-91B5-2F4D92B0996E}"/>
              </a:ext>
            </a:extLst>
          </p:cNvPr>
          <p:cNvPicPr>
            <a:picLocks noChangeAspect="1"/>
          </p:cNvPicPr>
          <p:nvPr/>
        </p:nvPicPr>
        <p:blipFill>
          <a:blip r:embed="rId4"/>
          <a:stretch>
            <a:fillRect/>
          </a:stretch>
        </p:blipFill>
        <p:spPr>
          <a:xfrm>
            <a:off x="457200" y="1648295"/>
            <a:ext cx="11277594" cy="3637023"/>
          </a:xfrm>
          <a:prstGeom prst="rect">
            <a:avLst/>
          </a:prstGeom>
          <a:noFill/>
        </p:spPr>
      </p:pic>
      <p:sp>
        <p:nvSpPr>
          <p:cNvPr id="6" name="Rectangle 5">
            <a:extLst>
              <a:ext uri="{FF2B5EF4-FFF2-40B4-BE49-F238E27FC236}">
                <a16:creationId xmlns:a16="http://schemas.microsoft.com/office/drawing/2014/main" id="{B1FB4E99-BDC5-85F0-F6A0-1CC1BE2AF76D}"/>
              </a:ext>
            </a:extLst>
          </p:cNvPr>
          <p:cNvSpPr/>
          <p:nvPr/>
        </p:nvSpPr>
        <p:spPr>
          <a:xfrm>
            <a:off x="657233" y="5389989"/>
            <a:ext cx="11277592" cy="193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ormAutofit/>
          </a:bodyPr>
          <a:lstStyle/>
          <a:p>
            <a:pPr marL="0" lvl="1">
              <a:lnSpc>
                <a:spcPct val="90000"/>
              </a:lnSpc>
              <a:spcBef>
                <a:spcPts val="500"/>
              </a:spcBef>
            </a:pPr>
            <a:r>
              <a:rPr lang="en-US" sz="1200" kern="1200" dirty="0">
                <a:solidFill>
                  <a:schemeClr val="tx1"/>
                </a:solidFill>
                <a:latin typeface="+mn-lt"/>
                <a:ea typeface="+mn-ea"/>
                <a:cs typeface="+mn-cs"/>
              </a:rPr>
              <a:t># IEH forms received</a:t>
            </a:r>
          </a:p>
        </p:txBody>
      </p:sp>
    </p:spTree>
    <p:custDataLst>
      <p:custData r:id="rId1"/>
      <p:custData r:id="rId2"/>
    </p:custDataLst>
    <p:extLst>
      <p:ext uri="{BB962C8B-B14F-4D97-AF65-F5344CB8AC3E}">
        <p14:creationId xmlns:p14="http://schemas.microsoft.com/office/powerpoint/2010/main" val="3544089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F2891D7-463D-091D-A923-B58B3403161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984786" y="1964077"/>
            <a:ext cx="8222428" cy="43158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Monthly Inbound Call Volumes – English &amp; Spanish</a:t>
            </a:r>
            <a:br>
              <a:rPr lang="en-US" sz="3200" dirty="0"/>
            </a:br>
            <a:r>
              <a:rPr lang="en-US" sz="3200" dirty="0"/>
              <a:t>June 2022 through May 2023</a:t>
            </a:r>
          </a:p>
        </p:txBody>
      </p:sp>
    </p:spTree>
    <p:custDataLst>
      <p:custData r:id="rId1"/>
      <p:custData r:id="rId2"/>
    </p:custDataLst>
    <p:extLst>
      <p:ext uri="{BB962C8B-B14F-4D97-AF65-F5344CB8AC3E}">
        <p14:creationId xmlns:p14="http://schemas.microsoft.com/office/powerpoint/2010/main" val="1229003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Chart 10">
            <a:extLst>
              <a:ext uri="{FF2B5EF4-FFF2-40B4-BE49-F238E27FC236}">
                <a16:creationId xmlns:a16="http://schemas.microsoft.com/office/drawing/2014/main" id="{3DD1DC6F-0D26-DD7B-7FB1-9D331251342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984786" y="1964077"/>
            <a:ext cx="8222428" cy="43158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Monthly Inbound Call Volumes – Other Languages</a:t>
            </a:r>
          </a:p>
          <a:p>
            <a:r>
              <a:rPr lang="en-US" sz="3200" dirty="0"/>
              <a:t>June 2022 through May 2023</a:t>
            </a:r>
          </a:p>
        </p:txBody>
      </p:sp>
    </p:spTree>
    <p:custDataLst>
      <p:custData r:id="rId1"/>
      <p:custData r:id="rId2"/>
    </p:custDataLst>
    <p:extLst>
      <p:ext uri="{BB962C8B-B14F-4D97-AF65-F5344CB8AC3E}">
        <p14:creationId xmlns:p14="http://schemas.microsoft.com/office/powerpoint/2010/main" val="323070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 Statistics and Progress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793185" y="1646950"/>
            <a:ext cx="10379912" cy="3170099"/>
          </a:xfrm>
          <a:prstGeom prst="rect">
            <a:avLst/>
          </a:prstGeom>
          <a:noFill/>
        </p:spPr>
        <p:txBody>
          <a:bodyPr wrap="square" rtlCol="0">
            <a:spAutoFit/>
          </a:bodyPr>
          <a:lstStyle/>
          <a:p>
            <a:pPr>
              <a:spcBef>
                <a:spcPts val="600"/>
              </a:spcBef>
              <a:spcAft>
                <a:spcPts val="600"/>
              </a:spcAft>
            </a:pPr>
            <a:r>
              <a:rPr lang="en-US" sz="1600" dirty="0">
                <a:solidFill>
                  <a:schemeClr val="tx2"/>
                </a:solidFill>
              </a:rPr>
              <a:t>Lifeline National Verifier (Verifier) Reverification and Recertification Outcomes by Availability of State Database Connections </a:t>
            </a:r>
          </a:p>
          <a:p>
            <a:pPr>
              <a:spcBef>
                <a:spcPts val="600"/>
              </a:spcBef>
              <a:spcAft>
                <a:spcPts val="600"/>
              </a:spcAft>
            </a:pPr>
            <a:r>
              <a:rPr lang="en-US" sz="1600" dirty="0">
                <a:solidFill>
                  <a:schemeClr val="tx2"/>
                </a:solidFill>
              </a:rPr>
              <a:t>Between June 2018 and June 2020, existing Lifeline subscribers in states with state database connections to the Verifier were more likely to have their continued eligibility for Lifeline confirmed during reverification and recertification than those in states without any such connections. On average: </a:t>
            </a:r>
          </a:p>
          <a:p>
            <a:pPr>
              <a:spcBef>
                <a:spcPts val="600"/>
              </a:spcBef>
              <a:spcAft>
                <a:spcPts val="600"/>
              </a:spcAft>
            </a:pPr>
            <a:r>
              <a:rPr lang="en-US" sz="1600" dirty="0">
                <a:solidFill>
                  <a:schemeClr val="tx2"/>
                </a:solidFill>
              </a:rPr>
              <a:t>• About 75 percent of existing subscribers in states with state database connections to the Verifier were reverified, while just 59 percent of existing subscribers were reverified in states without such connections. </a:t>
            </a:r>
          </a:p>
          <a:p>
            <a:pPr>
              <a:spcBef>
                <a:spcPts val="600"/>
              </a:spcBef>
              <a:spcAft>
                <a:spcPts val="600"/>
              </a:spcAft>
            </a:pPr>
            <a:r>
              <a:rPr lang="en-US" sz="1600" dirty="0">
                <a:solidFill>
                  <a:schemeClr val="tx2"/>
                </a:solidFill>
              </a:rPr>
              <a:t>• Nearly 90 percent of existing subscribers were recertified in states with state database connections to the Verifier, while just 73 percent of existing subscribers were recertified in states without such connections.  </a:t>
            </a:r>
          </a:p>
          <a:p>
            <a:pPr>
              <a:spcBef>
                <a:spcPts val="600"/>
              </a:spcBef>
              <a:spcAft>
                <a:spcPts val="600"/>
              </a:spcAft>
            </a:pPr>
            <a:r>
              <a:rPr lang="en-US" sz="1600" b="1" i="1" dirty="0">
                <a:solidFill>
                  <a:schemeClr val="tx2"/>
                </a:solidFill>
              </a:rPr>
              <a:t>Source: GAO analysis of Federal Communications Commission data. | GAO-21-235</a:t>
            </a:r>
          </a:p>
        </p:txBody>
      </p:sp>
    </p:spTree>
    <p:custDataLst>
      <p:custData r:id="rId1"/>
      <p:custData r:id="rId2"/>
    </p:custDataLst>
    <p:extLst>
      <p:ext uri="{BB962C8B-B14F-4D97-AF65-F5344CB8AC3E}">
        <p14:creationId xmlns:p14="http://schemas.microsoft.com/office/powerpoint/2010/main" val="422507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 Statistics and Progress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714808" y="1646950"/>
            <a:ext cx="10379912" cy="3539430"/>
          </a:xfrm>
          <a:prstGeom prst="rect">
            <a:avLst/>
          </a:prstGeom>
          <a:noFill/>
        </p:spPr>
        <p:txBody>
          <a:bodyPr wrap="square" rtlCol="0">
            <a:spAutoFit/>
          </a:bodyPr>
          <a:lstStyle/>
          <a:p>
            <a:pPr>
              <a:spcBef>
                <a:spcPts val="600"/>
              </a:spcBef>
              <a:spcAft>
                <a:spcPts val="600"/>
              </a:spcAft>
            </a:pPr>
            <a:r>
              <a:rPr lang="en-US" sz="1600" dirty="0">
                <a:solidFill>
                  <a:schemeClr val="tx2"/>
                </a:solidFill>
                <a:cs typeface="Arial" panose="020B0604020202020204" pitchFamily="34" charset="0"/>
              </a:rPr>
              <a:t>Catchup Period (Renewals starting 7/1/2022 – 10/31/2022)</a:t>
            </a:r>
          </a:p>
          <a:p>
            <a:pPr>
              <a:spcBef>
                <a:spcPts val="600"/>
              </a:spcBef>
              <a:spcAft>
                <a:spcPts val="600"/>
              </a:spcAft>
            </a:pPr>
            <a:r>
              <a:rPr lang="en-US" sz="1600" dirty="0">
                <a:solidFill>
                  <a:schemeClr val="tx2"/>
                </a:solidFill>
                <a:cs typeface="Arial" panose="020B0604020202020204" pitchFamily="34" charset="0"/>
              </a:rPr>
              <a:t>•	Eligible for renewal – 591,115 + 353,557 (preemptive renewal population)</a:t>
            </a:r>
          </a:p>
          <a:p>
            <a:pPr>
              <a:spcBef>
                <a:spcPts val="600"/>
              </a:spcBef>
              <a:spcAft>
                <a:spcPts val="600"/>
              </a:spcAft>
            </a:pPr>
            <a:r>
              <a:rPr lang="en-US" sz="1600" dirty="0">
                <a:solidFill>
                  <a:schemeClr val="tx2"/>
                </a:solidFill>
                <a:cs typeface="Arial" panose="020B0604020202020204" pitchFamily="34" charset="0"/>
              </a:rPr>
              <a:t>•	Failed renewal</a:t>
            </a:r>
          </a:p>
          <a:p>
            <a:pPr marL="742950" lvl="1" indent="-285750">
              <a:spcBef>
                <a:spcPts val="600"/>
              </a:spcBef>
              <a:spcAft>
                <a:spcPts val="600"/>
              </a:spcAft>
              <a:buFont typeface="Courier New" panose="02070309020205020404" pitchFamily="49" charset="0"/>
              <a:buChar char="o"/>
            </a:pPr>
            <a:r>
              <a:rPr lang="en-US" sz="1600" dirty="0">
                <a:solidFill>
                  <a:schemeClr val="tx2"/>
                </a:solidFill>
                <a:cs typeface="Arial" panose="020B0604020202020204" pitchFamily="34" charset="0"/>
              </a:rPr>
              <a:t>Hard denied/initial form – 7,672</a:t>
            </a:r>
          </a:p>
          <a:p>
            <a:pPr marL="742950" lvl="1" indent="-285750">
              <a:spcBef>
                <a:spcPts val="600"/>
              </a:spcBef>
              <a:spcAft>
                <a:spcPts val="600"/>
              </a:spcAft>
              <a:buFont typeface="Courier New" panose="02070309020205020404" pitchFamily="49" charset="0"/>
              <a:buChar char="o"/>
            </a:pPr>
            <a:r>
              <a:rPr lang="en-US" sz="1600" dirty="0">
                <a:solidFill>
                  <a:schemeClr val="tx2"/>
                </a:solidFill>
                <a:cs typeface="Arial" panose="020B0604020202020204" pitchFamily="34" charset="0"/>
              </a:rPr>
              <a:t>Hard denied / second form – 196,866</a:t>
            </a:r>
          </a:p>
          <a:p>
            <a:pPr>
              <a:spcBef>
                <a:spcPts val="600"/>
              </a:spcBef>
              <a:spcAft>
                <a:spcPts val="600"/>
              </a:spcAft>
            </a:pPr>
            <a:endParaRPr lang="en-US" sz="1600" dirty="0">
              <a:solidFill>
                <a:schemeClr val="tx2"/>
              </a:solidFill>
              <a:cs typeface="Arial" panose="020B0604020202020204" pitchFamily="34" charset="0"/>
            </a:endParaRPr>
          </a:p>
          <a:p>
            <a:pPr>
              <a:spcBef>
                <a:spcPts val="600"/>
              </a:spcBef>
              <a:spcAft>
                <a:spcPts val="600"/>
              </a:spcAft>
            </a:pPr>
            <a:r>
              <a:rPr lang="en-US" sz="1600" i="1" dirty="0">
                <a:solidFill>
                  <a:schemeClr val="tx2"/>
                </a:solidFill>
                <a:cs typeface="Arial" panose="020B0604020202020204" pitchFamily="34" charset="0"/>
              </a:rPr>
              <a:t>T</a:t>
            </a:r>
            <a:r>
              <a:rPr lang="en-US" sz="1600" i="1" dirty="0">
                <a:solidFill>
                  <a:schemeClr val="tx2"/>
                </a:solidFill>
              </a:rPr>
              <a:t>otal population who fail to pass the renewal / Total population eligible for renewal = Renewal Failure Rate</a:t>
            </a:r>
          </a:p>
          <a:p>
            <a:pPr>
              <a:spcBef>
                <a:spcPts val="600"/>
              </a:spcBef>
              <a:spcAft>
                <a:spcPts val="600"/>
              </a:spcAft>
            </a:pPr>
            <a:r>
              <a:rPr lang="en-US" sz="1600" i="1" dirty="0">
                <a:solidFill>
                  <a:schemeClr val="tx2"/>
                </a:solidFill>
              </a:rPr>
              <a:t>204,538 / 944,672 = 21.65%, </a:t>
            </a:r>
            <a:r>
              <a:rPr lang="en-US" sz="1600" b="1" i="1" dirty="0">
                <a:solidFill>
                  <a:schemeClr val="tx2"/>
                </a:solidFill>
              </a:rPr>
              <a:t>thus the renewal rate for the Catchup Period is 78.35%</a:t>
            </a:r>
          </a:p>
          <a:p>
            <a:pPr>
              <a:spcBef>
                <a:spcPts val="600"/>
              </a:spcBef>
              <a:spcAft>
                <a:spcPts val="600"/>
              </a:spcAft>
            </a:pPr>
            <a:endParaRPr lang="en-US" sz="1600" dirty="0">
              <a:solidFill>
                <a:schemeClr val="tx2"/>
              </a:solidFill>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509725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 Statistics and Progress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714808" y="1646950"/>
            <a:ext cx="10379912" cy="3539430"/>
          </a:xfrm>
          <a:prstGeom prst="rect">
            <a:avLst/>
          </a:prstGeom>
          <a:noFill/>
        </p:spPr>
        <p:txBody>
          <a:bodyPr wrap="square" rtlCol="0">
            <a:spAutoFit/>
          </a:bodyPr>
          <a:lstStyle/>
          <a:p>
            <a:pPr>
              <a:spcBef>
                <a:spcPts val="600"/>
              </a:spcBef>
              <a:spcAft>
                <a:spcPts val="600"/>
              </a:spcAft>
            </a:pPr>
            <a:r>
              <a:rPr lang="en-US" sz="1600" dirty="0">
                <a:solidFill>
                  <a:schemeClr val="tx2"/>
                </a:solidFill>
                <a:cs typeface="Arial" panose="020B0604020202020204" pitchFamily="34" charset="0"/>
              </a:rPr>
              <a:t>Post-Catchup Period (Renewals starting 11/1/2022 – 3/3/2023)</a:t>
            </a:r>
          </a:p>
          <a:p>
            <a:pPr>
              <a:spcBef>
                <a:spcPts val="600"/>
              </a:spcBef>
              <a:spcAft>
                <a:spcPts val="600"/>
              </a:spcAft>
            </a:pPr>
            <a:r>
              <a:rPr lang="en-US" sz="1600" dirty="0">
                <a:solidFill>
                  <a:schemeClr val="tx2"/>
                </a:solidFill>
                <a:cs typeface="Arial" panose="020B0604020202020204" pitchFamily="34" charset="0"/>
              </a:rPr>
              <a:t>•	Eligible for renewal – 330,223</a:t>
            </a:r>
          </a:p>
          <a:p>
            <a:pPr>
              <a:spcBef>
                <a:spcPts val="600"/>
              </a:spcBef>
              <a:spcAft>
                <a:spcPts val="600"/>
              </a:spcAft>
            </a:pPr>
            <a:r>
              <a:rPr lang="en-US" sz="1600" dirty="0">
                <a:solidFill>
                  <a:schemeClr val="tx2"/>
                </a:solidFill>
                <a:cs typeface="Arial" panose="020B0604020202020204" pitchFamily="34" charset="0"/>
              </a:rPr>
              <a:t>•	Failed renewal</a:t>
            </a:r>
          </a:p>
          <a:p>
            <a:pPr marL="742950" lvl="1" indent="-285750">
              <a:spcBef>
                <a:spcPts val="600"/>
              </a:spcBef>
              <a:spcAft>
                <a:spcPts val="600"/>
              </a:spcAft>
              <a:buFont typeface="Courier New" panose="02070309020205020404" pitchFamily="49" charset="0"/>
              <a:buChar char="o"/>
            </a:pPr>
            <a:r>
              <a:rPr lang="en-US" sz="1600" dirty="0">
                <a:solidFill>
                  <a:schemeClr val="tx2"/>
                </a:solidFill>
                <a:cs typeface="Arial" panose="020B0604020202020204" pitchFamily="34" charset="0"/>
              </a:rPr>
              <a:t>Hard denied/initial form – 3,813</a:t>
            </a:r>
          </a:p>
          <a:p>
            <a:pPr marL="742950" lvl="1" indent="-285750">
              <a:spcBef>
                <a:spcPts val="600"/>
              </a:spcBef>
              <a:spcAft>
                <a:spcPts val="600"/>
              </a:spcAft>
              <a:buFont typeface="Courier New" panose="02070309020205020404" pitchFamily="49" charset="0"/>
              <a:buChar char="o"/>
            </a:pPr>
            <a:r>
              <a:rPr lang="en-US" sz="1600" dirty="0">
                <a:solidFill>
                  <a:schemeClr val="tx2"/>
                </a:solidFill>
                <a:cs typeface="Arial" panose="020B0604020202020204" pitchFamily="34" charset="0"/>
              </a:rPr>
              <a:t>Hard denied / second form – 59,202</a:t>
            </a:r>
          </a:p>
          <a:p>
            <a:pPr>
              <a:spcBef>
                <a:spcPts val="600"/>
              </a:spcBef>
              <a:spcAft>
                <a:spcPts val="600"/>
              </a:spcAft>
            </a:pPr>
            <a:endParaRPr lang="en-US" sz="1600" dirty="0">
              <a:solidFill>
                <a:schemeClr val="tx2"/>
              </a:solidFill>
              <a:cs typeface="Arial" panose="020B0604020202020204" pitchFamily="34" charset="0"/>
            </a:endParaRPr>
          </a:p>
          <a:p>
            <a:pPr>
              <a:spcBef>
                <a:spcPts val="600"/>
              </a:spcBef>
              <a:spcAft>
                <a:spcPts val="600"/>
              </a:spcAft>
            </a:pPr>
            <a:r>
              <a:rPr lang="en-US" sz="1600" i="1" dirty="0">
                <a:solidFill>
                  <a:schemeClr val="tx2"/>
                </a:solidFill>
                <a:cs typeface="Arial" panose="020B0604020202020204" pitchFamily="34" charset="0"/>
              </a:rPr>
              <a:t>T</a:t>
            </a:r>
            <a:r>
              <a:rPr lang="en-US" sz="1600" i="1" dirty="0">
                <a:solidFill>
                  <a:schemeClr val="tx2"/>
                </a:solidFill>
              </a:rPr>
              <a:t>otal population who fail to pass the renewal / Total population eligible for renewal = Renewal Failure Rate</a:t>
            </a:r>
          </a:p>
          <a:p>
            <a:pPr>
              <a:spcBef>
                <a:spcPts val="600"/>
              </a:spcBef>
              <a:spcAft>
                <a:spcPts val="600"/>
              </a:spcAft>
            </a:pPr>
            <a:r>
              <a:rPr lang="en-US" sz="1600" i="1" dirty="0">
                <a:solidFill>
                  <a:schemeClr val="tx2"/>
                </a:solidFill>
              </a:rPr>
              <a:t>63,015 / 330,223 = 19.08%, </a:t>
            </a:r>
            <a:r>
              <a:rPr lang="en-US" sz="1600" b="1" i="1" dirty="0">
                <a:solidFill>
                  <a:schemeClr val="tx2"/>
                </a:solidFill>
              </a:rPr>
              <a:t>thus the renewal rate for the Post-catchup Period is 80.92%</a:t>
            </a:r>
          </a:p>
          <a:p>
            <a:pPr>
              <a:spcBef>
                <a:spcPts val="600"/>
              </a:spcBef>
              <a:spcAft>
                <a:spcPts val="600"/>
              </a:spcAft>
            </a:pPr>
            <a:endParaRPr lang="en-US" sz="1600" dirty="0">
              <a:solidFill>
                <a:schemeClr val="tx2"/>
              </a:solidFill>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297511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03769"/>
          </a:xfrm>
        </p:spPr>
        <p:txBody>
          <a:bodyPr>
            <a:noAutofit/>
          </a:bodyPr>
          <a:lstStyle/>
          <a:p>
            <a:r>
              <a:rPr lang="en-US" sz="3200" dirty="0"/>
              <a:t>CalFresh Confirm Hub Impact - Renewals</a:t>
            </a:r>
          </a:p>
        </p:txBody>
      </p:sp>
      <p:sp>
        <p:nvSpPr>
          <p:cNvPr id="3" name="TextBox 2">
            <a:extLst>
              <a:ext uri="{FF2B5EF4-FFF2-40B4-BE49-F238E27FC236}">
                <a16:creationId xmlns:a16="http://schemas.microsoft.com/office/drawing/2014/main" id="{0AF190B8-3E18-4FBD-8DDB-DF38276EA577}"/>
              </a:ext>
            </a:extLst>
          </p:cNvPr>
          <p:cNvSpPr txBox="1"/>
          <p:nvPr/>
        </p:nvSpPr>
        <p:spPr>
          <a:xfrm>
            <a:off x="793185" y="1498998"/>
            <a:ext cx="10440872" cy="5016758"/>
          </a:xfrm>
          <a:prstGeom prst="rect">
            <a:avLst/>
          </a:prstGeom>
          <a:noFill/>
        </p:spPr>
        <p:txBody>
          <a:bodyPr wrap="square" rtlCol="0">
            <a:spAutoFit/>
          </a:bodyPr>
          <a:lstStyle/>
          <a:p>
            <a:pPr marL="0" marR="0">
              <a:spcBef>
                <a:spcPts val="600"/>
              </a:spcBef>
              <a:spcAft>
                <a:spcPts val="600"/>
              </a:spcAft>
            </a:pPr>
            <a:r>
              <a:rPr lang="en-US" sz="1600" dirty="0">
                <a:solidFill>
                  <a:schemeClr val="tx2"/>
                </a:solidFill>
                <a:ea typeface="Times New Roman" panose="02020603050405020304" pitchFamily="18" charset="0"/>
              </a:rPr>
              <a:t>B</a:t>
            </a:r>
            <a:r>
              <a:rPr lang="en-US" sz="1600" dirty="0">
                <a:solidFill>
                  <a:schemeClr val="tx2"/>
                </a:solidFill>
                <a:effectLst/>
                <a:ea typeface="Times New Roman" panose="02020603050405020304" pitchFamily="18" charset="0"/>
              </a:rPr>
              <a:t>etween 11/1/2022 and 3/3/2023 renewal processes started for 330,223 subscribers. We do not have results for all these subscribers yet because some are still within their 105-day renewal timelines</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199,257 subscribers were found in CalFresh Confirm on day 0 and were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838 subscribers were found in CalFresh Confirm by the reviewer during the review of their initial renewal forms and were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5,114 subscribers were found in CalFresh Confirm before issuing a soft denial for nonresponse to the initial renewal form and were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95 subscribers were found in CalFresh Confirm by the reviewer during the review of their second chance renewal forms and were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4,341 subscribers were found in CalFresh Confirm before issuing a final hard denial for nonresponse to the initial renewal form and were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209,645 subscribers were renewed based on CalFresh Confirm matches</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dirty="0">
                <a:solidFill>
                  <a:schemeClr val="tx2"/>
                </a:solidFill>
                <a:effectLst/>
                <a:ea typeface="Times New Roman" panose="02020603050405020304" pitchFamily="18" charset="0"/>
              </a:rPr>
              <a:t>As of 6/11/2023, for this population of subscribers, 242,478 subscribers have been successfully renewed</a:t>
            </a:r>
          </a:p>
          <a:p>
            <a:pPr marL="342900" marR="0" lvl="0" indent="-342900">
              <a:spcBef>
                <a:spcPts val="600"/>
              </a:spcBef>
              <a:spcAft>
                <a:spcPts val="600"/>
              </a:spcAft>
              <a:buSzPts val="1000"/>
              <a:buFont typeface="Symbol" panose="05050102010706020507" pitchFamily="18" charset="2"/>
              <a:buChar char=""/>
              <a:tabLst>
                <a:tab pos="457200" algn="l"/>
              </a:tabLst>
            </a:pPr>
            <a:r>
              <a:rPr lang="en-US" sz="1600" b="1" dirty="0">
                <a:solidFill>
                  <a:schemeClr val="tx2"/>
                </a:solidFill>
                <a:effectLst/>
                <a:ea typeface="Times New Roman" panose="02020603050405020304" pitchFamily="18" charset="0"/>
              </a:rPr>
              <a:t>86.46% </a:t>
            </a:r>
            <a:r>
              <a:rPr lang="en-US" sz="1600" dirty="0">
                <a:solidFill>
                  <a:schemeClr val="tx2"/>
                </a:solidFill>
                <a:effectLst/>
                <a:ea typeface="Times New Roman" panose="02020603050405020304" pitchFamily="18" charset="0"/>
              </a:rPr>
              <a:t>of the subscribers who have successfully renewed have renewed based on positive CalFresh Confirm matches</a:t>
            </a:r>
          </a:p>
        </p:txBody>
      </p:sp>
    </p:spTree>
    <p:custDataLst>
      <p:custData r:id="rId1"/>
      <p:custData r:id="rId2"/>
    </p:custDataLst>
    <p:extLst>
      <p:ext uri="{BB962C8B-B14F-4D97-AF65-F5344CB8AC3E}">
        <p14:creationId xmlns:p14="http://schemas.microsoft.com/office/powerpoint/2010/main" val="3851239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534926"/>
            <a:ext cx="11286963" cy="503769"/>
          </a:xfrm>
        </p:spPr>
        <p:txBody>
          <a:bodyPr>
            <a:noAutofit/>
          </a:bodyPr>
          <a:lstStyle/>
          <a:p>
            <a:r>
              <a:rPr lang="en-US" sz="3200" dirty="0"/>
              <a:t>Outreach Partnership with California Dept of Social Services</a:t>
            </a:r>
          </a:p>
        </p:txBody>
      </p:sp>
      <p:sp>
        <p:nvSpPr>
          <p:cNvPr id="3" name="TextBox 2">
            <a:extLst>
              <a:ext uri="{FF2B5EF4-FFF2-40B4-BE49-F238E27FC236}">
                <a16:creationId xmlns:a16="http://schemas.microsoft.com/office/drawing/2014/main" id="{0AF190B8-3E18-4FBD-8DDB-DF38276EA577}"/>
              </a:ext>
            </a:extLst>
          </p:cNvPr>
          <p:cNvSpPr txBox="1"/>
          <p:nvPr/>
        </p:nvSpPr>
        <p:spPr>
          <a:xfrm>
            <a:off x="723516" y="1057236"/>
            <a:ext cx="11076598" cy="1538883"/>
          </a:xfrm>
          <a:prstGeom prst="rect">
            <a:avLst/>
          </a:prstGeom>
          <a:noFill/>
        </p:spPr>
        <p:txBody>
          <a:bodyPr wrap="square" rtlCol="0">
            <a:spAutoFit/>
          </a:bodyPr>
          <a:lstStyle/>
          <a:p>
            <a:pPr marL="0" marR="0">
              <a:spcBef>
                <a:spcPts val="600"/>
              </a:spcBef>
              <a:spcAft>
                <a:spcPts val="600"/>
              </a:spcAft>
            </a:pPr>
            <a:r>
              <a:rPr lang="en-US" sz="1600" dirty="0">
                <a:solidFill>
                  <a:schemeClr val="tx2"/>
                </a:solidFill>
                <a:effectLst/>
                <a:ea typeface="Times New Roman" panose="02020603050405020304" pitchFamily="18" charset="0"/>
              </a:rPr>
              <a:t>Starting August 2022, DSS CalFresh added a hyperlink to CaliforniaLifeLine.com in its Additional Resources section</a:t>
            </a:r>
          </a:p>
          <a:p>
            <a:pPr marL="0" marR="0">
              <a:spcBef>
                <a:spcPts val="600"/>
              </a:spcBef>
              <a:spcAft>
                <a:spcPts val="600"/>
              </a:spcAft>
            </a:pPr>
            <a:r>
              <a:rPr lang="en-US" sz="1600" b="1" dirty="0">
                <a:solidFill>
                  <a:schemeClr val="tx2"/>
                </a:solidFill>
                <a:effectLst/>
                <a:ea typeface="Times New Roman" panose="02020603050405020304" pitchFamily="18" charset="0"/>
              </a:rPr>
              <a:t>Through May 2023, there have been 4,571 unique click-throughs to the LifeLine public website</a:t>
            </a:r>
          </a:p>
          <a:p>
            <a:pPr marL="0" marR="0">
              <a:spcBef>
                <a:spcPts val="600"/>
              </a:spcBef>
              <a:spcAft>
                <a:spcPts val="600"/>
              </a:spcAft>
            </a:pPr>
            <a:r>
              <a:rPr lang="en-US" sz="1600" dirty="0">
                <a:solidFill>
                  <a:schemeClr val="tx2"/>
                </a:solidFill>
                <a:effectLst/>
                <a:ea typeface="Times New Roman" panose="02020603050405020304" pitchFamily="18" charset="0"/>
              </a:rPr>
              <a:t> </a:t>
            </a:r>
          </a:p>
          <a:p>
            <a:pPr marL="0" marR="0">
              <a:spcBef>
                <a:spcPts val="600"/>
              </a:spcBef>
              <a:spcAft>
                <a:spcPts val="600"/>
              </a:spcAft>
            </a:pPr>
            <a:endParaRPr lang="en-US" sz="1600" dirty="0">
              <a:solidFill>
                <a:schemeClr val="tx2"/>
              </a:solidFill>
              <a:effectLst/>
              <a:ea typeface="Times New Roman" panose="02020603050405020304" pitchFamily="18" charset="0"/>
            </a:endParaRPr>
          </a:p>
        </p:txBody>
      </p:sp>
      <p:graphicFrame>
        <p:nvGraphicFramePr>
          <p:cNvPr id="5" name="Table 5">
            <a:extLst>
              <a:ext uri="{FF2B5EF4-FFF2-40B4-BE49-F238E27FC236}">
                <a16:creationId xmlns:a16="http://schemas.microsoft.com/office/drawing/2014/main" id="{7C20E4E4-386C-F56B-3A44-09BF2323B6B9}"/>
              </a:ext>
            </a:extLst>
          </p:cNvPr>
          <p:cNvGraphicFramePr>
            <a:graphicFrameLocks noGrp="1"/>
          </p:cNvGraphicFramePr>
          <p:nvPr>
            <p:extLst>
              <p:ext uri="{D42A27DB-BD31-4B8C-83A1-F6EECF244321}">
                <p14:modId xmlns:p14="http://schemas.microsoft.com/office/powerpoint/2010/main" val="3714047493"/>
              </p:ext>
            </p:extLst>
          </p:nvPr>
        </p:nvGraphicFramePr>
        <p:xfrm>
          <a:off x="1161143" y="1949588"/>
          <a:ext cx="7956731" cy="4079240"/>
        </p:xfrm>
        <a:graphic>
          <a:graphicData uri="http://schemas.openxmlformats.org/drawingml/2006/table">
            <a:tbl>
              <a:tblPr firstRow="1" bandRow="1">
                <a:tableStyleId>{5C22544A-7EE6-4342-B048-85BDC9FD1C3A}</a:tableStyleId>
              </a:tblPr>
              <a:tblGrid>
                <a:gridCol w="1306478">
                  <a:extLst>
                    <a:ext uri="{9D8B030D-6E8A-4147-A177-3AD203B41FA5}">
                      <a16:colId xmlns:a16="http://schemas.microsoft.com/office/drawing/2014/main" val="2748887305"/>
                    </a:ext>
                  </a:extLst>
                </a:gridCol>
                <a:gridCol w="6650253">
                  <a:extLst>
                    <a:ext uri="{9D8B030D-6E8A-4147-A177-3AD203B41FA5}">
                      <a16:colId xmlns:a16="http://schemas.microsoft.com/office/drawing/2014/main" val="1792855365"/>
                    </a:ext>
                  </a:extLst>
                </a:gridCol>
              </a:tblGrid>
              <a:tr h="370840">
                <a:tc>
                  <a:txBody>
                    <a:bodyPr/>
                    <a:lstStyle/>
                    <a:p>
                      <a:r>
                        <a:rPr lang="en-US" sz="1600" dirty="0"/>
                        <a:t>Month</a:t>
                      </a:r>
                    </a:p>
                  </a:txBody>
                  <a:tcPr/>
                </a:tc>
                <a:tc>
                  <a:txBody>
                    <a:bodyPr/>
                    <a:lstStyle/>
                    <a:p>
                      <a:r>
                        <a:rPr lang="en-US" sz="1600" dirty="0">
                          <a:solidFill>
                            <a:schemeClr val="bg1"/>
                          </a:solidFill>
                        </a:rPr>
                        <a:t>Users referred from www.cdss.ca.gov to CaliforniaLifeLine.com</a:t>
                      </a:r>
                    </a:p>
                  </a:txBody>
                  <a:tcPr/>
                </a:tc>
                <a:extLst>
                  <a:ext uri="{0D108BD9-81ED-4DB2-BD59-A6C34878D82A}">
                    <a16:rowId xmlns:a16="http://schemas.microsoft.com/office/drawing/2014/main" val="398553830"/>
                  </a:ext>
                </a:extLst>
              </a:tr>
              <a:tr h="370840">
                <a:tc>
                  <a:txBody>
                    <a:bodyPr/>
                    <a:lstStyle/>
                    <a:p>
                      <a:r>
                        <a:rPr lang="en-US" sz="1600" dirty="0">
                          <a:solidFill>
                            <a:schemeClr val="tx1"/>
                          </a:solidFill>
                        </a:rPr>
                        <a:t>Aug 2022</a:t>
                      </a:r>
                    </a:p>
                  </a:txBody>
                  <a:tcPr/>
                </a:tc>
                <a:tc>
                  <a:txBody>
                    <a:bodyPr/>
                    <a:lstStyle/>
                    <a:p>
                      <a:pPr algn="ctr"/>
                      <a:r>
                        <a:rPr lang="en-US" sz="1600" dirty="0">
                          <a:solidFill>
                            <a:schemeClr val="tx1"/>
                          </a:solidFill>
                        </a:rPr>
                        <a:t>770</a:t>
                      </a:r>
                    </a:p>
                  </a:txBody>
                  <a:tcPr/>
                </a:tc>
                <a:extLst>
                  <a:ext uri="{0D108BD9-81ED-4DB2-BD59-A6C34878D82A}">
                    <a16:rowId xmlns:a16="http://schemas.microsoft.com/office/drawing/2014/main" val="3912931123"/>
                  </a:ext>
                </a:extLst>
              </a:tr>
              <a:tr h="370840">
                <a:tc>
                  <a:txBody>
                    <a:bodyPr/>
                    <a:lstStyle/>
                    <a:p>
                      <a:r>
                        <a:rPr lang="en-US" sz="1600" dirty="0">
                          <a:solidFill>
                            <a:schemeClr val="tx1"/>
                          </a:solidFill>
                        </a:rPr>
                        <a:t>Sep 2022</a:t>
                      </a:r>
                    </a:p>
                  </a:txBody>
                  <a:tcPr/>
                </a:tc>
                <a:tc>
                  <a:txBody>
                    <a:bodyPr/>
                    <a:lstStyle/>
                    <a:p>
                      <a:pPr algn="ctr"/>
                      <a:r>
                        <a:rPr lang="en-US" sz="1600" dirty="0">
                          <a:solidFill>
                            <a:schemeClr val="tx1"/>
                          </a:solidFill>
                        </a:rPr>
                        <a:t>269</a:t>
                      </a:r>
                    </a:p>
                  </a:txBody>
                  <a:tcPr/>
                </a:tc>
                <a:extLst>
                  <a:ext uri="{0D108BD9-81ED-4DB2-BD59-A6C34878D82A}">
                    <a16:rowId xmlns:a16="http://schemas.microsoft.com/office/drawing/2014/main" val="203289156"/>
                  </a:ext>
                </a:extLst>
              </a:tr>
              <a:tr h="370840">
                <a:tc>
                  <a:txBody>
                    <a:bodyPr/>
                    <a:lstStyle/>
                    <a:p>
                      <a:r>
                        <a:rPr lang="en-US" sz="1600" dirty="0">
                          <a:solidFill>
                            <a:schemeClr val="tx1"/>
                          </a:solidFill>
                        </a:rPr>
                        <a:t>Oct 2022</a:t>
                      </a:r>
                    </a:p>
                  </a:txBody>
                  <a:tcPr/>
                </a:tc>
                <a:tc>
                  <a:txBody>
                    <a:bodyPr/>
                    <a:lstStyle/>
                    <a:p>
                      <a:pPr algn="ctr"/>
                      <a:r>
                        <a:rPr lang="en-US" sz="1600" dirty="0">
                          <a:solidFill>
                            <a:schemeClr val="tx1"/>
                          </a:solidFill>
                        </a:rPr>
                        <a:t>371</a:t>
                      </a:r>
                    </a:p>
                  </a:txBody>
                  <a:tcPr/>
                </a:tc>
                <a:extLst>
                  <a:ext uri="{0D108BD9-81ED-4DB2-BD59-A6C34878D82A}">
                    <a16:rowId xmlns:a16="http://schemas.microsoft.com/office/drawing/2014/main" val="1943960491"/>
                  </a:ext>
                </a:extLst>
              </a:tr>
              <a:tr h="370840">
                <a:tc>
                  <a:txBody>
                    <a:bodyPr/>
                    <a:lstStyle/>
                    <a:p>
                      <a:r>
                        <a:rPr lang="en-US" sz="1600" dirty="0">
                          <a:solidFill>
                            <a:schemeClr val="tx1"/>
                          </a:solidFill>
                        </a:rPr>
                        <a:t>Nov 2022</a:t>
                      </a:r>
                    </a:p>
                  </a:txBody>
                  <a:tcPr/>
                </a:tc>
                <a:tc>
                  <a:txBody>
                    <a:bodyPr/>
                    <a:lstStyle/>
                    <a:p>
                      <a:pPr algn="ctr"/>
                      <a:r>
                        <a:rPr lang="en-US" sz="1600" dirty="0">
                          <a:solidFill>
                            <a:schemeClr val="tx1"/>
                          </a:solidFill>
                        </a:rPr>
                        <a:t>444</a:t>
                      </a:r>
                    </a:p>
                  </a:txBody>
                  <a:tcPr/>
                </a:tc>
                <a:extLst>
                  <a:ext uri="{0D108BD9-81ED-4DB2-BD59-A6C34878D82A}">
                    <a16:rowId xmlns:a16="http://schemas.microsoft.com/office/drawing/2014/main" val="484044581"/>
                  </a:ext>
                </a:extLst>
              </a:tr>
              <a:tr h="370840">
                <a:tc>
                  <a:txBody>
                    <a:bodyPr/>
                    <a:lstStyle/>
                    <a:p>
                      <a:r>
                        <a:rPr lang="en-US" sz="1600" dirty="0">
                          <a:solidFill>
                            <a:schemeClr val="tx1"/>
                          </a:solidFill>
                        </a:rPr>
                        <a:t>Dec 2022</a:t>
                      </a:r>
                    </a:p>
                  </a:txBody>
                  <a:tcPr/>
                </a:tc>
                <a:tc>
                  <a:txBody>
                    <a:bodyPr/>
                    <a:lstStyle/>
                    <a:p>
                      <a:pPr algn="ctr"/>
                      <a:r>
                        <a:rPr lang="en-US" sz="1600" dirty="0">
                          <a:solidFill>
                            <a:schemeClr val="tx1"/>
                          </a:solidFill>
                        </a:rPr>
                        <a:t>349</a:t>
                      </a:r>
                    </a:p>
                  </a:txBody>
                  <a:tcPr/>
                </a:tc>
                <a:extLst>
                  <a:ext uri="{0D108BD9-81ED-4DB2-BD59-A6C34878D82A}">
                    <a16:rowId xmlns:a16="http://schemas.microsoft.com/office/drawing/2014/main" val="3297936342"/>
                  </a:ext>
                </a:extLst>
              </a:tr>
              <a:tr h="370840">
                <a:tc>
                  <a:txBody>
                    <a:bodyPr/>
                    <a:lstStyle/>
                    <a:p>
                      <a:r>
                        <a:rPr lang="en-US" sz="1600" dirty="0">
                          <a:solidFill>
                            <a:schemeClr val="tx1"/>
                          </a:solidFill>
                        </a:rPr>
                        <a:t>Jan 2023</a:t>
                      </a:r>
                    </a:p>
                  </a:txBody>
                  <a:tcPr/>
                </a:tc>
                <a:tc>
                  <a:txBody>
                    <a:bodyPr/>
                    <a:lstStyle/>
                    <a:p>
                      <a:pPr algn="ctr"/>
                      <a:r>
                        <a:rPr lang="en-US" sz="1600" dirty="0">
                          <a:solidFill>
                            <a:schemeClr val="tx1"/>
                          </a:solidFill>
                        </a:rPr>
                        <a:t>509</a:t>
                      </a:r>
                    </a:p>
                  </a:txBody>
                  <a:tcPr/>
                </a:tc>
                <a:extLst>
                  <a:ext uri="{0D108BD9-81ED-4DB2-BD59-A6C34878D82A}">
                    <a16:rowId xmlns:a16="http://schemas.microsoft.com/office/drawing/2014/main" val="843160290"/>
                  </a:ext>
                </a:extLst>
              </a:tr>
              <a:tr h="370840">
                <a:tc>
                  <a:txBody>
                    <a:bodyPr/>
                    <a:lstStyle/>
                    <a:p>
                      <a:r>
                        <a:rPr lang="en-US" sz="1600" dirty="0">
                          <a:solidFill>
                            <a:schemeClr val="tx1"/>
                          </a:solidFill>
                        </a:rPr>
                        <a:t>Feb 2023</a:t>
                      </a:r>
                    </a:p>
                  </a:txBody>
                  <a:tcPr/>
                </a:tc>
                <a:tc>
                  <a:txBody>
                    <a:bodyPr/>
                    <a:lstStyle/>
                    <a:p>
                      <a:pPr algn="ctr"/>
                      <a:r>
                        <a:rPr lang="en-US" sz="1600" dirty="0">
                          <a:solidFill>
                            <a:schemeClr val="tx1"/>
                          </a:solidFill>
                        </a:rPr>
                        <a:t>491</a:t>
                      </a:r>
                    </a:p>
                  </a:txBody>
                  <a:tcPr/>
                </a:tc>
                <a:extLst>
                  <a:ext uri="{0D108BD9-81ED-4DB2-BD59-A6C34878D82A}">
                    <a16:rowId xmlns:a16="http://schemas.microsoft.com/office/drawing/2014/main" val="1534504704"/>
                  </a:ext>
                </a:extLst>
              </a:tr>
              <a:tr h="370840">
                <a:tc>
                  <a:txBody>
                    <a:bodyPr/>
                    <a:lstStyle/>
                    <a:p>
                      <a:r>
                        <a:rPr lang="en-US" sz="1600" dirty="0">
                          <a:solidFill>
                            <a:schemeClr val="tx1"/>
                          </a:solidFill>
                        </a:rPr>
                        <a:t>Mar 2023</a:t>
                      </a:r>
                    </a:p>
                  </a:txBody>
                  <a:tcPr/>
                </a:tc>
                <a:tc>
                  <a:txBody>
                    <a:bodyPr/>
                    <a:lstStyle/>
                    <a:p>
                      <a:pPr algn="ctr"/>
                      <a:r>
                        <a:rPr lang="en-US" sz="1600" dirty="0">
                          <a:solidFill>
                            <a:schemeClr val="tx1"/>
                          </a:solidFill>
                        </a:rPr>
                        <a:t>530</a:t>
                      </a:r>
                    </a:p>
                  </a:txBody>
                  <a:tcPr/>
                </a:tc>
                <a:extLst>
                  <a:ext uri="{0D108BD9-81ED-4DB2-BD59-A6C34878D82A}">
                    <a16:rowId xmlns:a16="http://schemas.microsoft.com/office/drawing/2014/main" val="238688441"/>
                  </a:ext>
                </a:extLst>
              </a:tr>
              <a:tr h="370840">
                <a:tc>
                  <a:txBody>
                    <a:bodyPr/>
                    <a:lstStyle/>
                    <a:p>
                      <a:r>
                        <a:rPr lang="en-US" sz="1600" dirty="0">
                          <a:solidFill>
                            <a:schemeClr val="tx1"/>
                          </a:solidFill>
                        </a:rPr>
                        <a:t>Apr 2023</a:t>
                      </a:r>
                    </a:p>
                  </a:txBody>
                  <a:tcPr/>
                </a:tc>
                <a:tc>
                  <a:txBody>
                    <a:bodyPr/>
                    <a:lstStyle/>
                    <a:p>
                      <a:pPr algn="ctr"/>
                      <a:r>
                        <a:rPr lang="en-US" sz="1600" dirty="0">
                          <a:solidFill>
                            <a:schemeClr val="tx1"/>
                          </a:solidFill>
                        </a:rPr>
                        <a:t>420</a:t>
                      </a:r>
                    </a:p>
                  </a:txBody>
                  <a:tcPr/>
                </a:tc>
                <a:extLst>
                  <a:ext uri="{0D108BD9-81ED-4DB2-BD59-A6C34878D82A}">
                    <a16:rowId xmlns:a16="http://schemas.microsoft.com/office/drawing/2014/main" val="372668919"/>
                  </a:ext>
                </a:extLst>
              </a:tr>
              <a:tr h="370840">
                <a:tc>
                  <a:txBody>
                    <a:bodyPr/>
                    <a:lstStyle/>
                    <a:p>
                      <a:r>
                        <a:rPr lang="en-US" sz="1600" dirty="0">
                          <a:solidFill>
                            <a:schemeClr val="tx1"/>
                          </a:solidFill>
                        </a:rPr>
                        <a:t>May 2023</a:t>
                      </a:r>
                    </a:p>
                  </a:txBody>
                  <a:tcPr/>
                </a:tc>
                <a:tc>
                  <a:txBody>
                    <a:bodyPr/>
                    <a:lstStyle/>
                    <a:p>
                      <a:pPr algn="ctr"/>
                      <a:r>
                        <a:rPr lang="en-US" sz="1600" dirty="0">
                          <a:solidFill>
                            <a:schemeClr val="tx1"/>
                          </a:solidFill>
                        </a:rPr>
                        <a:t>418</a:t>
                      </a:r>
                    </a:p>
                  </a:txBody>
                  <a:tcPr/>
                </a:tc>
                <a:extLst>
                  <a:ext uri="{0D108BD9-81ED-4DB2-BD59-A6C34878D82A}">
                    <a16:rowId xmlns:a16="http://schemas.microsoft.com/office/drawing/2014/main" val="3321154646"/>
                  </a:ext>
                </a:extLst>
              </a:tr>
            </a:tbl>
          </a:graphicData>
        </a:graphic>
      </p:graphicFrame>
    </p:spTree>
    <p:custDataLst>
      <p:custData r:id="rId1"/>
      <p:custData r:id="rId2"/>
    </p:custDataLst>
    <p:extLst>
      <p:ext uri="{BB962C8B-B14F-4D97-AF65-F5344CB8AC3E}">
        <p14:creationId xmlns:p14="http://schemas.microsoft.com/office/powerpoint/2010/main" val="1073193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a:t>
            </a:r>
          </a:p>
          <a:p>
            <a:endParaRPr lang="en-US" sz="3200" dirty="0"/>
          </a:p>
        </p:txBody>
      </p:sp>
      <p:sp>
        <p:nvSpPr>
          <p:cNvPr id="4" name="TextBox 3">
            <a:extLst>
              <a:ext uri="{FF2B5EF4-FFF2-40B4-BE49-F238E27FC236}">
                <a16:creationId xmlns:a16="http://schemas.microsoft.com/office/drawing/2014/main" id="{CA8B0728-658B-4444-8652-F4D55563E647}"/>
              </a:ext>
            </a:extLst>
          </p:cNvPr>
          <p:cNvSpPr txBox="1"/>
          <p:nvPr/>
        </p:nvSpPr>
        <p:spPr>
          <a:xfrm>
            <a:off x="793184" y="1724296"/>
            <a:ext cx="9378425" cy="452431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solidFill>
                  <a:schemeClr val="tx2"/>
                </a:solidFill>
              </a:rPr>
              <a:t>Household worksheets are no longer be a part of the annual renewal form packets</a:t>
            </a:r>
          </a:p>
          <a:p>
            <a:pPr marL="285750" indent="-285750">
              <a:spcBef>
                <a:spcPts val="600"/>
              </a:spcBef>
              <a:spcAft>
                <a:spcPts val="600"/>
              </a:spcAft>
              <a:buFont typeface="Arial" panose="020B0604020202020204" pitchFamily="34" charset="0"/>
              <a:buChar char="•"/>
            </a:pPr>
            <a:r>
              <a:rPr lang="en-US" sz="1600" dirty="0">
                <a:solidFill>
                  <a:schemeClr val="tx2"/>
                </a:solidFill>
              </a:rPr>
              <a:t>Subscribers’ mid-term service address changes are evaluated for household worksheets</a:t>
            </a:r>
          </a:p>
          <a:p>
            <a:pPr marL="285750" indent="-285750">
              <a:spcBef>
                <a:spcPts val="600"/>
              </a:spcBef>
              <a:spcAft>
                <a:spcPts val="600"/>
              </a:spcAft>
              <a:buFont typeface="Arial" panose="020B0604020202020204" pitchFamily="34" charset="0"/>
              <a:buChar char="•"/>
            </a:pPr>
            <a:r>
              <a:rPr lang="en-US" sz="1600" dirty="0">
                <a:solidFill>
                  <a:schemeClr val="tx2"/>
                </a:solidFill>
              </a:rPr>
              <a:t>If a subscriber’s new service address matches the service address of an existing active subscriber, the subscriber whose address has changed must complete a household worksheet </a:t>
            </a:r>
          </a:p>
          <a:p>
            <a:pPr marL="285750" indent="-285750">
              <a:spcBef>
                <a:spcPts val="600"/>
              </a:spcBef>
              <a:spcAft>
                <a:spcPts val="600"/>
              </a:spcAft>
              <a:buFont typeface="Arial" panose="020B0604020202020204" pitchFamily="34" charset="0"/>
              <a:buChar char="•"/>
            </a:pPr>
            <a:r>
              <a:rPr lang="en-US" sz="1600" dirty="0">
                <a:solidFill>
                  <a:schemeClr val="tx2"/>
                </a:solidFill>
              </a:rPr>
              <a:t>Subscribers have thirty (30) calendar days to submit completed worksheets</a:t>
            </a:r>
          </a:p>
          <a:p>
            <a:pPr marL="285750" indent="-285750">
              <a:spcBef>
                <a:spcPts val="600"/>
              </a:spcBef>
              <a:spcAft>
                <a:spcPts val="600"/>
              </a:spcAft>
              <a:buFont typeface="Arial" panose="020B0604020202020204" pitchFamily="34" charset="0"/>
              <a:buChar char="•"/>
            </a:pPr>
            <a:r>
              <a:rPr lang="en-US" sz="1600" dirty="0">
                <a:solidFill>
                  <a:schemeClr val="tx2"/>
                </a:solidFill>
              </a:rPr>
              <a:t>Subscribers may submit completed worksheets to the TPA by mail, through CaliforniaLifeLine.com, through the TPA’s interactive voice response system, and through a Service Provider which uses the Service Provider Intake API (SPIA)</a:t>
            </a:r>
          </a:p>
          <a:p>
            <a:pPr>
              <a:spcBef>
                <a:spcPts val="600"/>
              </a:spcBef>
              <a:spcAft>
                <a:spcPts val="600"/>
              </a:spcAft>
            </a:pPr>
            <a:r>
              <a:rPr lang="en-US" sz="1600" b="1" dirty="0">
                <a:solidFill>
                  <a:schemeClr val="tx2"/>
                </a:solidFill>
              </a:rPr>
              <a:t>Benefits:</a:t>
            </a:r>
          </a:p>
          <a:p>
            <a:pPr marL="285750" indent="-285750">
              <a:spcBef>
                <a:spcPts val="600"/>
              </a:spcBef>
              <a:spcAft>
                <a:spcPts val="600"/>
              </a:spcAft>
              <a:buFont typeface="Arial" panose="020B0604020202020204" pitchFamily="34" charset="0"/>
              <a:buChar char="•"/>
            </a:pPr>
            <a:r>
              <a:rPr lang="en-US" sz="1600" dirty="0">
                <a:solidFill>
                  <a:schemeClr val="tx2"/>
                </a:solidFill>
              </a:rPr>
              <a:t>The LifeLine Administrator is better able to monitor compliance with the “one benefit per economic household” Program rule</a:t>
            </a:r>
          </a:p>
          <a:p>
            <a:pPr marL="285750" indent="-285750">
              <a:spcBef>
                <a:spcPts val="600"/>
              </a:spcBef>
              <a:spcAft>
                <a:spcPts val="600"/>
              </a:spcAft>
              <a:buFont typeface="Arial" panose="020B0604020202020204" pitchFamily="34" charset="0"/>
              <a:buChar char="•"/>
            </a:pPr>
            <a:r>
              <a:rPr lang="en-US" sz="1600" dirty="0">
                <a:solidFill>
                  <a:schemeClr val="tx2"/>
                </a:solidFill>
              </a:rPr>
              <a:t>Aligns to USAC’s household worksheet approach</a:t>
            </a:r>
          </a:p>
          <a:p>
            <a:pPr marL="285750" indent="-285750">
              <a:spcBef>
                <a:spcPts val="600"/>
              </a:spcBef>
              <a:spcAft>
                <a:spcPts val="600"/>
              </a:spcAft>
              <a:buFont typeface="Arial" panose="020B0604020202020204" pitchFamily="34" charset="0"/>
              <a:buChar char="•"/>
            </a:pPr>
            <a:r>
              <a:rPr lang="en-US" sz="1600" dirty="0">
                <a:solidFill>
                  <a:schemeClr val="tx2"/>
                </a:solidFill>
              </a:rPr>
              <a:t>More subscribers will be submitted on day 0 for CalFresh Confirm database matching </a:t>
            </a:r>
            <a:endParaRPr lang="en-US" dirty="0"/>
          </a:p>
        </p:txBody>
      </p:sp>
    </p:spTree>
    <p:custDataLst>
      <p:custData r:id="rId1"/>
      <p:custData r:id="rId2"/>
    </p:custDataLst>
    <p:extLst>
      <p:ext uri="{BB962C8B-B14F-4D97-AF65-F5344CB8AC3E}">
        <p14:creationId xmlns:p14="http://schemas.microsoft.com/office/powerpoint/2010/main" val="1190163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783041"/>
            <a:ext cx="10632462" cy="941255"/>
          </a:xfrm>
        </p:spPr>
        <p:txBody>
          <a:bodyPr>
            <a:noAutofit/>
          </a:bodyPr>
          <a:lstStyle/>
          <a:p>
            <a:r>
              <a:rPr lang="en-US" sz="3200" dirty="0"/>
              <a:t>New TPA Contract Deliverables - Standalone Household Worksheet Process – Data for 3/31/2023 – 6/5/2023</a:t>
            </a:r>
          </a:p>
          <a:p>
            <a:endParaRPr lang="en-US" sz="3200" dirty="0"/>
          </a:p>
        </p:txBody>
      </p:sp>
      <p:graphicFrame>
        <p:nvGraphicFramePr>
          <p:cNvPr id="3" name="Table 4">
            <a:extLst>
              <a:ext uri="{FF2B5EF4-FFF2-40B4-BE49-F238E27FC236}">
                <a16:creationId xmlns:a16="http://schemas.microsoft.com/office/drawing/2014/main" id="{8D511E0C-4711-B2E1-119F-19860DFBBB6B}"/>
              </a:ext>
            </a:extLst>
          </p:cNvPr>
          <p:cNvGraphicFramePr>
            <a:graphicFrameLocks noGrp="1"/>
          </p:cNvGraphicFramePr>
          <p:nvPr>
            <p:extLst>
              <p:ext uri="{D42A27DB-BD31-4B8C-83A1-F6EECF244321}">
                <p14:modId xmlns:p14="http://schemas.microsoft.com/office/powerpoint/2010/main" val="1275996594"/>
              </p:ext>
            </p:extLst>
          </p:nvPr>
        </p:nvGraphicFramePr>
        <p:xfrm>
          <a:off x="820014" y="2116608"/>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58130533"/>
                    </a:ext>
                  </a:extLst>
                </a:gridCol>
                <a:gridCol w="2709333">
                  <a:extLst>
                    <a:ext uri="{9D8B030D-6E8A-4147-A177-3AD203B41FA5}">
                      <a16:colId xmlns:a16="http://schemas.microsoft.com/office/drawing/2014/main" val="2466448883"/>
                    </a:ext>
                  </a:extLst>
                </a:gridCol>
                <a:gridCol w="2709333">
                  <a:extLst>
                    <a:ext uri="{9D8B030D-6E8A-4147-A177-3AD203B41FA5}">
                      <a16:colId xmlns:a16="http://schemas.microsoft.com/office/drawing/2014/main" val="2223548509"/>
                    </a:ext>
                  </a:extLst>
                </a:gridCol>
              </a:tblGrid>
              <a:tr h="370840">
                <a:tc>
                  <a:txBody>
                    <a:bodyPr/>
                    <a:lstStyle/>
                    <a:p>
                      <a:r>
                        <a:rPr lang="en-US" dirty="0"/>
                        <a:t>Issuance Month</a:t>
                      </a:r>
                    </a:p>
                  </a:txBody>
                  <a:tcPr/>
                </a:tc>
                <a:tc>
                  <a:txBody>
                    <a:bodyPr/>
                    <a:lstStyle/>
                    <a:p>
                      <a:r>
                        <a:rPr lang="en-US" dirty="0"/>
                        <a:t>Status</a:t>
                      </a:r>
                    </a:p>
                  </a:txBody>
                  <a:tcPr/>
                </a:tc>
                <a:tc>
                  <a:txBody>
                    <a:bodyPr/>
                    <a:lstStyle/>
                    <a:p>
                      <a:r>
                        <a:rPr lang="en-US" dirty="0"/>
                        <a:t>Count</a:t>
                      </a:r>
                    </a:p>
                  </a:txBody>
                  <a:tcPr/>
                </a:tc>
                <a:extLst>
                  <a:ext uri="{0D108BD9-81ED-4DB2-BD59-A6C34878D82A}">
                    <a16:rowId xmlns:a16="http://schemas.microsoft.com/office/drawing/2014/main" val="2557927218"/>
                  </a:ext>
                </a:extLst>
              </a:tr>
              <a:tr h="370840">
                <a:tc>
                  <a:txBody>
                    <a:bodyPr/>
                    <a:lstStyle/>
                    <a:p>
                      <a:r>
                        <a:rPr lang="en-US" dirty="0"/>
                        <a:t>March 2023</a:t>
                      </a:r>
                    </a:p>
                  </a:txBody>
                  <a:tcPr/>
                </a:tc>
                <a:tc>
                  <a:txBody>
                    <a:bodyPr/>
                    <a:lstStyle/>
                    <a:p>
                      <a:r>
                        <a:rPr lang="en-US" dirty="0"/>
                        <a:t>Approved</a:t>
                      </a:r>
                    </a:p>
                  </a:txBody>
                  <a:tcPr/>
                </a:tc>
                <a:tc>
                  <a:txBody>
                    <a:bodyPr/>
                    <a:lstStyle/>
                    <a:p>
                      <a:pPr algn="ctr"/>
                      <a:r>
                        <a:rPr lang="en-US" dirty="0"/>
                        <a:t>204</a:t>
                      </a:r>
                    </a:p>
                  </a:txBody>
                  <a:tcPr/>
                </a:tc>
                <a:extLst>
                  <a:ext uri="{0D108BD9-81ED-4DB2-BD59-A6C34878D82A}">
                    <a16:rowId xmlns:a16="http://schemas.microsoft.com/office/drawing/2014/main" val="1116915868"/>
                  </a:ext>
                </a:extLst>
              </a:tr>
              <a:tr h="370840">
                <a:tc>
                  <a:txBody>
                    <a:bodyPr/>
                    <a:lstStyle/>
                    <a:p>
                      <a:r>
                        <a:rPr lang="en-US" dirty="0"/>
                        <a:t>March 2023</a:t>
                      </a:r>
                    </a:p>
                  </a:txBody>
                  <a:tcPr/>
                </a:tc>
                <a:tc>
                  <a:txBody>
                    <a:bodyPr/>
                    <a:lstStyle/>
                    <a:p>
                      <a:r>
                        <a:rPr lang="en-US" dirty="0"/>
                        <a:t>Cancelled</a:t>
                      </a:r>
                    </a:p>
                  </a:txBody>
                  <a:tcPr/>
                </a:tc>
                <a:tc>
                  <a:txBody>
                    <a:bodyPr/>
                    <a:lstStyle/>
                    <a:p>
                      <a:pPr algn="ctr"/>
                      <a:r>
                        <a:rPr lang="en-US" dirty="0"/>
                        <a:t>17</a:t>
                      </a:r>
                    </a:p>
                  </a:txBody>
                  <a:tcPr/>
                </a:tc>
                <a:extLst>
                  <a:ext uri="{0D108BD9-81ED-4DB2-BD59-A6C34878D82A}">
                    <a16:rowId xmlns:a16="http://schemas.microsoft.com/office/drawing/2014/main" val="3405495764"/>
                  </a:ext>
                </a:extLst>
              </a:tr>
              <a:tr h="370840">
                <a:tc>
                  <a:txBody>
                    <a:bodyPr/>
                    <a:lstStyle/>
                    <a:p>
                      <a:r>
                        <a:rPr lang="en-US" dirty="0"/>
                        <a:t>March 2023</a:t>
                      </a:r>
                    </a:p>
                  </a:txBody>
                  <a:tcPr/>
                </a:tc>
                <a:tc>
                  <a:txBody>
                    <a:bodyPr/>
                    <a:lstStyle/>
                    <a:p>
                      <a:r>
                        <a:rPr lang="en-US" dirty="0"/>
                        <a:t>Denied</a:t>
                      </a:r>
                    </a:p>
                  </a:txBody>
                  <a:tcPr/>
                </a:tc>
                <a:tc>
                  <a:txBody>
                    <a:bodyPr/>
                    <a:lstStyle/>
                    <a:p>
                      <a:pPr algn="ctr"/>
                      <a:r>
                        <a:rPr lang="en-US" dirty="0"/>
                        <a:t>54</a:t>
                      </a:r>
                    </a:p>
                  </a:txBody>
                  <a:tcPr/>
                </a:tc>
                <a:extLst>
                  <a:ext uri="{0D108BD9-81ED-4DB2-BD59-A6C34878D82A}">
                    <a16:rowId xmlns:a16="http://schemas.microsoft.com/office/drawing/2014/main" val="1615391671"/>
                  </a:ext>
                </a:extLst>
              </a:tr>
            </a:tbl>
          </a:graphicData>
        </a:graphic>
      </p:graphicFrame>
    </p:spTree>
    <p:custDataLst>
      <p:custData r:id="rId1"/>
      <p:custData r:id="rId2"/>
    </p:custDataLst>
    <p:extLst>
      <p:ext uri="{BB962C8B-B14F-4D97-AF65-F5344CB8AC3E}">
        <p14:creationId xmlns:p14="http://schemas.microsoft.com/office/powerpoint/2010/main" val="2387504147"/>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FormConfiguration><![CDATA[{"formFields":[],"formDataEntries":[]}]]></TemplafySlideFormConfiguration>
</file>

<file path=customXml/item10.xml><?xml version="1.0" encoding="utf-8"?>
<TemplafySlideFormConfiguration><![CDATA[{"formFields":[],"formDataEntries":[]}]]></TemplafySlideFormConfiguration>
</file>

<file path=customXml/item11.xml><?xml version="1.0" encoding="utf-8"?>
<p:properties xmlns:p="http://schemas.microsoft.com/office/2006/metadata/properties" xmlns:xsi="http://www.w3.org/2001/XMLSchema-instance" xmlns:pc="http://schemas.microsoft.com/office/infopath/2007/PartnerControls">
  <documentManagement/>
</p:properties>
</file>

<file path=customXml/item12.xml><?xml version="1.0" encoding="utf-8"?>
<TemplafySlideFormConfiguration><![CDATA[{"formFields":[],"formDataEntries":[]}]]></TemplafySlideForm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FormConfiguration><![CDATA[{"formFields":[],"formDataEntries":[]}]]></TemplafySlideFormConfiguration>
</file>

<file path=customXml/item16.xml><?xml version="1.0" encoding="utf-8"?>
<TemplafySlideFormConfiguration><![CDATA[{"formFields":[],"formDataEntries":[]}]]></TemplafySlideFormConfiguration>
</file>

<file path=customXml/item17.xml><?xml version="1.0" encoding="utf-8"?>
<TemplafySlideTemplateConfiguration><![CDATA[{"slideVersion":1,"isValidatorEnabled":false,"isLocked":false,"elementsMetadata":[],"slideId":"637878478851687495","enableDocumentContentUpdater":false,"version":"2.0"}]]></TemplafySlideTemplateConfiguration>
</file>

<file path=customXml/item18.xml><?xml version="1.0" encoding="utf-8"?>
<TemplafySlideFormConfiguration><![CDATA[{"formFields":[],"formDataEntries":[]}]]></TemplafySlideFormConfiguration>
</file>

<file path=customXml/item19.xml><?xml version="1.0" encoding="utf-8"?>
<TemplafySlideFormConfiguration><![CDATA[{"formFields":[],"formDataEntries":[]}]]></TemplafySlideFormConfiguration>
</file>

<file path=customXml/item2.xml><?xml version="1.0" encoding="utf-8"?>
<TemplafySlideFormConfiguration><![CDATA[{"formFields":[],"formDataEntries":[]}]]></TemplafySlideFormConfiguration>
</file>

<file path=customXml/item20.xml><?xml version="1.0" encoding="utf-8"?>
<TemplafySlideTemplateConfiguration><![CDATA[{"slideVersion":1,"isValidatorEnabled":false,"isLocked":false,"elementsMetadata":[],"slideId":"637878478851687495","enableDocumentContentUpdater":false,"version":"2.0"}]]></TemplafySlideTemplateConfiguration>
</file>

<file path=customXml/item21.xml><?xml version="1.0" encoding="utf-8"?>
<TemplafySlideFormConfiguration><![CDATA[{"formFields":[],"formDataEntries":[]}]]></TemplafySlideFormConfiguration>
</file>

<file path=customXml/item22.xml><?xml version="1.0" encoding="utf-8"?>
<TemplafyTemplateConfiguration><![CDATA[{"elementsMetadata":[],"transformationConfigurations":[],"templateName":"PowerPoint-Template","templateDescription":"","enableDocumentContentUpdater":false,"version":"2.0"}]]></TemplafyTemplateConfiguration>
</file>

<file path=customXml/item23.xml><?xml version="1.0" encoding="utf-8"?>
<TemplafySlideFormConfiguration><![CDATA[{"formFields":[],"formDataEntries":[]}]]></TemplafySlideFormConfiguration>
</file>

<file path=customXml/item24.xml><?xml version="1.0" encoding="utf-8"?>
<TemplafySlideFormConfiguration><![CDATA[{"formFields":[],"formDataEntries":[]}]]></TemplafySlideFormConfiguration>
</file>

<file path=customXml/item25.xml><?xml version="1.0" encoding="utf-8"?>
<TemplafySlideFormConfiguration><![CDATA[{"formFields":[],"formDataEntries":[]}]]></TemplafySlideFormConfiguration>
</file>

<file path=customXml/item26.xml><?xml version="1.0" encoding="utf-8"?>
<TemplafySlideFormConfiguration><![CDATA[{"formFields":[],"formDataEntries":[]}]]></TemplafySlideFormConfiguration>
</file>

<file path=customXml/item27.xml><?xml version="1.0" encoding="utf-8"?>
<TemplafySlideTemplateConfiguration><![CDATA[{"slideVersion":1,"isValidatorEnabled":false,"isLocked":false,"elementsMetadata":[],"slideId":"637878478851687495","enableDocumentContentUpdater":false,"version":"2.0"}]]></TemplafySlideTemplateConfiguration>
</file>

<file path=customXml/item28.xml><?xml version="1.0" encoding="utf-8"?>
<TemplafySlideFormConfiguration><![CDATA[{"formFields":[],"formDataEntries":[]}]]></TemplafySlideFormConfiguration>
</file>

<file path=customXml/item29.xml><?xml version="1.0" encoding="utf-8"?>
<TemplafySlideFormConfiguration><![CDATA[{"formFields":[],"formDataEntries":[]}]]></TemplafySlideFormConfiguration>
</file>

<file path=customXml/item3.xml><?xml version="1.0" encoding="utf-8"?>
<TemplafySlideTemplateConfiguration><![CDATA[{"slideVersion":1,"isValidatorEnabled":false,"isLocked":false,"elementsMetadata":[],"slideId":"637878478851687495","enableDocumentContentUpdater":false,"version":"2.0"}]]></TemplafySlideTemplateConfiguration>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FormConfiguration><![CDATA[{"formFields":[],"formDataEntries":[]}]]></TemplafySlideFormConfiguration>
</file>

<file path=customXml/item32.xml><?xml version="1.0" encoding="utf-8"?>
<TemplafySlideTemplateConfiguration><![CDATA[{"slideVersion":1,"isValidatorEnabled":false,"isLocked":false,"elementsMetadata":[],"slideId":"637878478851687495","enableDocumentContentUpdater":false,"version":"2.0"}]]></TemplafySlideTemplateConfiguration>
</file>

<file path=customXml/item33.xml><?xml version="1.0" encoding="utf-8"?>
<TemplafySlideTemplateConfiguration><![CDATA[{"slideVersion":1,"isValidatorEnabled":false,"isLocked":false,"elementsMetadata":[],"slideId":"637878478851687495","enableDocumentContentUpdater":false,"version":"2.0"}]]></TemplafySlideTemplateConfiguration>
</file>

<file path=customXml/item34.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5.xml><?xml version="1.0" encoding="utf-8"?>
<TemplafySlideTemplateConfiguration><![CDATA[{"slideVersion":1,"isValidatorEnabled":false,"isLocked":false,"elementsMetadata":[],"slideId":"637878478851687495","enableDocumentContentUpdater":false,"version":"2.0"}]]></TemplafySlideTemplateConfiguration>
</file>

<file path=customXml/item36.xml><?xml version="1.0" encoding="utf-8"?>
<TemplafySlideTemplateConfiguration><![CDATA[{"slideVersion":1,"isValidatorEnabled":false,"isLocked":false,"elementsMetadata":[],"slideId":"637878478851687495","enableDocumentContentUpdater":false,"version":"2.0"}]]></TemplafySlideTemplate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TemplateConfiguration><![CDATA[{"slideVersion":1,"isValidatorEnabled":false,"isLocked":false,"elementsMetadata":[],"slideId":"637878478851687495","enableDocumentContentUpdater":false,"version":"2.0"}]]></TemplafySlideTemplateConfiguration>
</file>

<file path=customXml/item39.xml><?xml version="1.0" encoding="utf-8"?>
<TemplafySlideTemplateConfiguration><![CDATA[{"slideVersion":1,"isValidatorEnabled":false,"isLocked":false,"elementsMetadata":[],"slideId":"637878478851687495","enableDocumentContentUpdater":false,"version":"2.0"}]]></TemplafySlideTemplateConfiguration>
</file>

<file path=customXml/item4.xml><?xml version="1.0" encoding="utf-8"?>
<?mso-contentType ?>
<FormTemplates xmlns="http://schemas.microsoft.com/sharepoint/v3/contenttype/forms">
  <Display>DocumentLibraryForm</Display>
  <Edit>DocumentLibraryForm</Edit>
  <New>DocumentLibraryForm</New>
</FormTemplates>
</file>

<file path=customXml/item40.xml><?xml version="1.0" encoding="utf-8"?>
<TemplafySlideTemplateConfiguration><![CDATA[{"slideVersion":1,"isValidatorEnabled":false,"isLocked":false,"elementsMetadata":[],"slideId":"637878478851687495","enableDocumentContentUpdater":false,"version":"2.0"}]]></TemplafySlideTemplateConfiguration>
</file>

<file path=customXml/item41.xml><?xml version="1.0" encoding="utf-8"?>
<TemplafySlideTemplateConfiguration><![CDATA[{"slideVersion":1,"isValidatorEnabled":false,"isLocked":false,"elementsMetadata":[],"slideId":"637878478851687495","enableDocumentContentUpdater":false,"version":"2.0"}]]></TemplafySlideTemplateConfiguration>
</file>

<file path=customXml/item42.xml><?xml version="1.0" encoding="utf-8"?>
<TemplafySlideTemplateConfiguration><![CDATA[{"slideVersion":1,"isValidatorEnabled":false,"isLocked":false,"elementsMetadata":[],"slideId":"637878478851683961","enableDocumentContentUpdater":false,"version":"2.0"}]]></TemplafySlideTemplateConfiguration>
</file>

<file path=customXml/item43.xml><?xml version="1.0" encoding="utf-8"?>
<TemplafyFormConfiguration><![CDATA[{"formFields":[],"formDataEntries":[]}]]></TemplafyFormConfiguration>
</file>

<file path=customXml/item44.xml><?xml version="1.0" encoding="utf-8"?>
<TemplafySlideTemplateConfiguration><![CDATA[{"slideVersion":1,"isValidatorEnabled":false,"isLocked":false,"elementsMetadata":[],"slideId":"637878478851687495","enableDocumentContentUpdater":false,"version":"2.0"}]]></TemplafySlideTemplateConfiguration>
</file>

<file path=customXml/item45.xml><?xml version="1.0" encoding="utf-8"?>
<TemplafySlideTemplateConfiguration><![CDATA[{"slideVersion":1,"isValidatorEnabled":false,"isLocked":false,"elementsMetadata":[],"slideId":"637878478851687495","enableDocumentContentUpdater":false,"version":"2.0"}]]></TemplafySlideTemplateConfiguration>
</file>

<file path=customXml/item46.xml><?xml version="1.0" encoding="utf-8"?>
<TemplafySlideFormConfiguration><![CDATA[{"formFields":[],"formDataEntries":[]}]]></TemplafySlideFormConfiguration>
</file>

<file path=customXml/item47.xml><?xml version="1.0" encoding="utf-8"?>
<TemplafySlideFormConfiguration><![CDATA[{"formFields":[],"formDataEntries":[]}]]></TemplafySlideFormConfiguration>
</file>

<file path=customXml/item48.xml><?xml version="1.0" encoding="utf-8"?>
<TemplafySlideFormConfiguration><![CDATA[{"formFields":[],"formDataEntries":[]}]]></TemplafySlideFormConfiguration>
</file>

<file path=customXml/item49.xml><?xml version="1.0" encoding="utf-8"?>
<TemplafySlideTemplateConfiguration><![CDATA[{"slideVersion":1,"isValidatorEnabled":false,"isLocked":false,"elementsMetadata":[],"slideId":"637878478851687495","enableDocumentContentUpdater":false,"version":"2.0"}]]></TemplafySlideTemplateConfiguration>
</file>

<file path=customXml/item5.xml><?xml version="1.0" encoding="utf-8"?>
<TemplafySlideTemplateConfiguration><![CDATA[{"slideVersion":1,"isValidatorEnabled":false,"isLocked":false,"elementsMetadata":[],"slideId":"637878478851687495","enableDocumentContentUpdater":false,"version":"2.0"}]]></TemplafySlideTemplateConfiguration>
</file>

<file path=customXml/item50.xml><?xml version="1.0" encoding="utf-8"?>
<TemplafySlideTemplateConfiguration><![CDATA[{"slideVersion":1,"isValidatorEnabled":false,"isLocked":false,"elementsMetadata":[],"slideId":"637878478851687495","enableDocumentContentUpdater":false,"version":"2.0"}]]></TemplafySlideTemplateConfiguration>
</file>

<file path=customXml/item51.xml><?xml version="1.0" encoding="utf-8"?>
<TemplafySlideFormConfiguration><![CDATA[{"formFields":[],"formDataEntries":[]}]]></TemplafySlideFormConfiguration>
</file>

<file path=customXml/item52.xml><?xml version="1.0" encoding="utf-8"?>
<TemplafySlideTemplateConfiguration><![CDATA[{"slideVersion":1,"isValidatorEnabled":false,"isLocked":false,"elementsMetadata":[],"slideId":"637878478851687495","enableDocumentContentUpdater":false,"version":"2.0"}]]></TemplafySlideTemplateConfiguration>
</file>

<file path=customXml/item53.xml><?xml version="1.0" encoding="utf-8"?>
<TemplafySlideFormConfiguration><![CDATA[{"formFields":[],"formDataEntries":[]}]]></TemplafySlideFormConfiguration>
</file>

<file path=customXml/item54.xml><?xml version="1.0" encoding="utf-8"?>
<TemplafySlideTemplateConfiguration><![CDATA[{"slideVersion":1,"isValidatorEnabled":false,"isLocked":false,"elementsMetadata":[],"slideId":"637878478851687495","enableDocumentContentUpdater":false,"version":"2.0"}]]></TemplafySlideTemplateConfiguration>
</file>

<file path=customXml/item55.xml><?xml version="1.0" encoding="utf-8"?>
<TemplafySlideTemplateConfiguration><![CDATA[{"slideVersion":1,"isValidatorEnabled":false,"isLocked":false,"elementsMetadata":[],"slideId":"637878478851687495","enableDocumentContentUpdater":false,"version":"2.0"}]]></TemplafySlideTemplateConfiguration>
</file>

<file path=customXml/item56.xml><?xml version="1.0" encoding="utf-8"?>
<TemplafySlideFormConfiguration><![CDATA[{"formFields":[],"formDataEntries":[]}]]></TemplafySlideFormConfiguration>
</file>

<file path=customXml/item57.xml><?xml version="1.0" encoding="utf-8"?>
<TemplafySlideTemplateConfiguration><![CDATA[{"slideVersion":1,"isValidatorEnabled":false,"isLocked":false,"elementsMetadata":[],"slideId":"637878478851687495","enableDocumentContentUpdater":false,"version":"2.0"}]]></TemplafySlideTemplateConfiguration>
</file>

<file path=customXml/item58.xml><?xml version="1.0" encoding="utf-8"?>
<TemplafySlideFormConfiguration><![CDATA[{"formFields":[],"formDataEntries":[]}]]></TemplafySlideFormConfiguration>
</file>

<file path=customXml/item59.xml><?xml version="1.0" encoding="utf-8"?>
<TemplafySlideTemplateConfiguration><![CDATA[{"slideVersion":1,"isValidatorEnabled":false,"isLocked":false,"elementsMetadata":[],"slideId":"637878478851687495","enableDocumentContentUpdater":false,"version":"2.0"}]]></TemplafySlideTemplateConfiguration>
</file>

<file path=customXml/item6.xml><?xml version="1.0" encoding="utf-8"?>
<TemplafySlideTemplateConfiguration><![CDATA[{"slideVersion":1,"isValidatorEnabled":false,"isLocked":false,"elementsMetadata":[],"slideId":"637878478851687495","enableDocumentContentUpdater":false,"version":"2.0"}]]></TemplafySlideTemplateConfiguration>
</file>

<file path=customXml/item7.xml><?xml version="1.0" encoding="utf-8"?>
<TemplafySlideFormConfiguration><![CDATA[{"formFields":[],"formDataEntries":[]}]]></TemplafySlideFormConfiguration>
</file>

<file path=customXml/item8.xml><?xml version="1.0" encoding="utf-8"?>
<TemplafySlideTemplateConfiguration><![CDATA[{"slideVersion":1,"isValidatorEnabled":false,"isLocked":false,"elementsMetadata":[],"slideId":"637878478851687495","enableDocumentContentUpdater":false,"version":"2.0"}]]></TemplafySlideTemplateConfiguration>
</file>

<file path=customXml/item9.xml><?xml version="1.0" encoding="utf-8"?>
<TemplafySlideFormConfiguration><![CDATA[{"formFields":[],"formDataEntries":[]}]]></TemplafySlideFormConfiguration>
</file>

<file path=customXml/itemProps1.xml><?xml version="1.0" encoding="utf-8"?>
<ds:datastoreItem xmlns:ds="http://schemas.openxmlformats.org/officeDocument/2006/customXml" ds:itemID="{BE345EFA-2517-4EC0-A976-21424F4206EB}">
  <ds:schemaRefs/>
</ds:datastoreItem>
</file>

<file path=customXml/itemProps10.xml><?xml version="1.0" encoding="utf-8"?>
<ds:datastoreItem xmlns:ds="http://schemas.openxmlformats.org/officeDocument/2006/customXml" ds:itemID="{76FF478C-EBC1-46D7-ADDA-1ACE9F3EEFFA}">
  <ds:schemaRefs/>
</ds:datastoreItem>
</file>

<file path=customXml/itemProps11.xml><?xml version="1.0" encoding="utf-8"?>
<ds:datastoreItem xmlns:ds="http://schemas.openxmlformats.org/officeDocument/2006/customXml" ds:itemID="{BEA9EFE8-435D-4264-9D4E-7E8FA8CEB3FA}">
  <ds:schemaRefs>
    <ds:schemaRef ds:uri="http://purl.org/dc/dcmitype/"/>
    <ds:schemaRef ds:uri="http://purl.org/dc/terms/"/>
    <ds:schemaRef ds:uri="http://www.w3.org/XML/1998/namespace"/>
    <ds:schemaRef ds:uri="http://purl.org/dc/elements/1.1/"/>
    <ds:schemaRef ds:uri="http://schemas.microsoft.com/office/2006/documentManagement/types"/>
    <ds:schemaRef ds:uri="d08b0760-57dd-437e-be5d-5105d6842521"/>
    <ds:schemaRef ds:uri="http://schemas.microsoft.com/office/infopath/2007/PartnerControls"/>
    <ds:schemaRef ds:uri="http://schemas.openxmlformats.org/package/2006/metadata/core-properties"/>
    <ds:schemaRef ds:uri="64bed620-86a9-426b-81ad-a74481fd4b72"/>
    <ds:schemaRef ds:uri="http://schemas.microsoft.com/office/2006/metadata/properties"/>
  </ds:schemaRefs>
</ds:datastoreItem>
</file>

<file path=customXml/itemProps12.xml><?xml version="1.0" encoding="utf-8"?>
<ds:datastoreItem xmlns:ds="http://schemas.openxmlformats.org/officeDocument/2006/customXml" ds:itemID="{87D33864-CDDE-4DE1-8422-C71AF6E5A4D4}">
  <ds:schemaRefs/>
</ds:datastoreItem>
</file>

<file path=customXml/itemProps13.xml><?xml version="1.0" encoding="utf-8"?>
<ds:datastoreItem xmlns:ds="http://schemas.openxmlformats.org/officeDocument/2006/customXml" ds:itemID="{821A9BCF-F56E-4797-A820-6E8AA646086E}">
  <ds:schemaRefs/>
</ds:datastoreItem>
</file>

<file path=customXml/itemProps14.xml><?xml version="1.0" encoding="utf-8"?>
<ds:datastoreItem xmlns:ds="http://schemas.openxmlformats.org/officeDocument/2006/customXml" ds:itemID="{1731C678-D6EF-434C-AC7E-67BA21B6AA70}">
  <ds:schemaRefs/>
</ds:datastoreItem>
</file>

<file path=customXml/itemProps15.xml><?xml version="1.0" encoding="utf-8"?>
<ds:datastoreItem xmlns:ds="http://schemas.openxmlformats.org/officeDocument/2006/customXml" ds:itemID="{69D82CDB-A71B-4CE5-B6BC-3A94634F6829}">
  <ds:schemaRefs/>
</ds:datastoreItem>
</file>

<file path=customXml/itemProps16.xml><?xml version="1.0" encoding="utf-8"?>
<ds:datastoreItem xmlns:ds="http://schemas.openxmlformats.org/officeDocument/2006/customXml" ds:itemID="{98F2635A-9401-4058-9F42-A90AA0CC82E5}">
  <ds:schemaRefs/>
</ds:datastoreItem>
</file>

<file path=customXml/itemProps17.xml><?xml version="1.0" encoding="utf-8"?>
<ds:datastoreItem xmlns:ds="http://schemas.openxmlformats.org/officeDocument/2006/customXml" ds:itemID="{A098F3CE-032A-4D4F-87C5-B53611BF1A7F}">
  <ds:schemaRefs/>
</ds:datastoreItem>
</file>

<file path=customXml/itemProps18.xml><?xml version="1.0" encoding="utf-8"?>
<ds:datastoreItem xmlns:ds="http://schemas.openxmlformats.org/officeDocument/2006/customXml" ds:itemID="{20852C27-B4B2-4002-AC6A-E27C121C8B5D}">
  <ds:schemaRefs/>
</ds:datastoreItem>
</file>

<file path=customXml/itemProps19.xml><?xml version="1.0" encoding="utf-8"?>
<ds:datastoreItem xmlns:ds="http://schemas.openxmlformats.org/officeDocument/2006/customXml" ds:itemID="{466D806B-8CFF-4927-9A0A-D83AEE1E0B5A}">
  <ds:schemaRefs/>
</ds:datastoreItem>
</file>

<file path=customXml/itemProps2.xml><?xml version="1.0" encoding="utf-8"?>
<ds:datastoreItem xmlns:ds="http://schemas.openxmlformats.org/officeDocument/2006/customXml" ds:itemID="{1B60E64A-18E1-48A6-83FF-5B0D2D66A292}">
  <ds:schemaRefs/>
</ds:datastoreItem>
</file>

<file path=customXml/itemProps20.xml><?xml version="1.0" encoding="utf-8"?>
<ds:datastoreItem xmlns:ds="http://schemas.openxmlformats.org/officeDocument/2006/customXml" ds:itemID="{EA05BED5-AC20-4661-B544-32AA97693438}">
  <ds:schemaRefs/>
</ds:datastoreItem>
</file>

<file path=customXml/itemProps21.xml><?xml version="1.0" encoding="utf-8"?>
<ds:datastoreItem xmlns:ds="http://schemas.openxmlformats.org/officeDocument/2006/customXml" ds:itemID="{217EA1EC-90D8-4D4D-AEC1-5A080F3FA89C}">
  <ds:schemaRefs/>
</ds:datastoreItem>
</file>

<file path=customXml/itemProps22.xml><?xml version="1.0" encoding="utf-8"?>
<ds:datastoreItem xmlns:ds="http://schemas.openxmlformats.org/officeDocument/2006/customXml" ds:itemID="{66553269-4FF6-4D45-9727-85E374EDFFA8}">
  <ds:schemaRefs/>
</ds:datastoreItem>
</file>

<file path=customXml/itemProps23.xml><?xml version="1.0" encoding="utf-8"?>
<ds:datastoreItem xmlns:ds="http://schemas.openxmlformats.org/officeDocument/2006/customXml" ds:itemID="{47C1C4D1-2AA0-4E2D-9B5F-D6FD321DB166}">
  <ds:schemaRefs/>
</ds:datastoreItem>
</file>

<file path=customXml/itemProps24.xml><?xml version="1.0" encoding="utf-8"?>
<ds:datastoreItem xmlns:ds="http://schemas.openxmlformats.org/officeDocument/2006/customXml" ds:itemID="{8DDE7735-A405-48ED-9941-898C4E990751}">
  <ds:schemaRefs/>
</ds:datastoreItem>
</file>

<file path=customXml/itemProps25.xml><?xml version="1.0" encoding="utf-8"?>
<ds:datastoreItem xmlns:ds="http://schemas.openxmlformats.org/officeDocument/2006/customXml" ds:itemID="{BC3A7299-2785-41AB-8A6C-21CCB0CCC83C}">
  <ds:schemaRefs/>
</ds:datastoreItem>
</file>

<file path=customXml/itemProps26.xml><?xml version="1.0" encoding="utf-8"?>
<ds:datastoreItem xmlns:ds="http://schemas.openxmlformats.org/officeDocument/2006/customXml" ds:itemID="{8F0BC7FE-858F-4EBD-95C6-33A768EF6F77}">
  <ds:schemaRefs/>
</ds:datastoreItem>
</file>

<file path=customXml/itemProps27.xml><?xml version="1.0" encoding="utf-8"?>
<ds:datastoreItem xmlns:ds="http://schemas.openxmlformats.org/officeDocument/2006/customXml" ds:itemID="{5DE8B174-FA10-42B1-8B05-0CA67F0C5FE1}">
  <ds:schemaRefs/>
</ds:datastoreItem>
</file>

<file path=customXml/itemProps28.xml><?xml version="1.0" encoding="utf-8"?>
<ds:datastoreItem xmlns:ds="http://schemas.openxmlformats.org/officeDocument/2006/customXml" ds:itemID="{6CDB2BA5-7028-4DDA-BF22-A0AAABFE730E}">
  <ds:schemaRefs/>
</ds:datastoreItem>
</file>

<file path=customXml/itemProps29.xml><?xml version="1.0" encoding="utf-8"?>
<ds:datastoreItem xmlns:ds="http://schemas.openxmlformats.org/officeDocument/2006/customXml" ds:itemID="{5FD26C96-0520-466A-BA69-28D822A9AEEF}">
  <ds:schemaRefs/>
</ds:datastoreItem>
</file>

<file path=customXml/itemProps3.xml><?xml version="1.0" encoding="utf-8"?>
<ds:datastoreItem xmlns:ds="http://schemas.openxmlformats.org/officeDocument/2006/customXml" ds:itemID="{64B7CA21-5B42-4DD5-9D36-5F9A657A5E4C}">
  <ds:schemaRefs/>
</ds:datastoreItem>
</file>

<file path=customXml/itemProps30.xml><?xml version="1.0" encoding="utf-8"?>
<ds:datastoreItem xmlns:ds="http://schemas.openxmlformats.org/officeDocument/2006/customXml" ds:itemID="{9471CDD4-64D2-46AC-B78C-D8AE9BBD3ADC}">
  <ds:schemaRefs/>
</ds:datastoreItem>
</file>

<file path=customXml/itemProps31.xml><?xml version="1.0" encoding="utf-8"?>
<ds:datastoreItem xmlns:ds="http://schemas.openxmlformats.org/officeDocument/2006/customXml" ds:itemID="{52134617-82E4-4576-BBD9-3BD7F87D2B19}">
  <ds:schemaRefs/>
</ds:datastoreItem>
</file>

<file path=customXml/itemProps32.xml><?xml version="1.0" encoding="utf-8"?>
<ds:datastoreItem xmlns:ds="http://schemas.openxmlformats.org/officeDocument/2006/customXml" ds:itemID="{6B43964A-D402-46DB-9192-D22B26B001C1}">
  <ds:schemaRefs/>
</ds:datastoreItem>
</file>

<file path=customXml/itemProps33.xml><?xml version="1.0" encoding="utf-8"?>
<ds:datastoreItem xmlns:ds="http://schemas.openxmlformats.org/officeDocument/2006/customXml" ds:itemID="{672DA79E-AA62-42FA-B34B-1B158753B0A5}">
  <ds:schemaRefs/>
</ds:datastoreItem>
</file>

<file path=customXml/itemProps34.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5.xml><?xml version="1.0" encoding="utf-8"?>
<ds:datastoreItem xmlns:ds="http://schemas.openxmlformats.org/officeDocument/2006/customXml" ds:itemID="{FEEC7F1A-FBB1-4A28-920E-2B8DECA4F036}">
  <ds:schemaRefs/>
</ds:datastoreItem>
</file>

<file path=customXml/itemProps36.xml><?xml version="1.0" encoding="utf-8"?>
<ds:datastoreItem xmlns:ds="http://schemas.openxmlformats.org/officeDocument/2006/customXml" ds:itemID="{F3C553D9-8148-48F2-8AE6-BE8D15D17F83}">
  <ds:schemaRefs/>
</ds:datastoreItem>
</file>

<file path=customXml/itemProps37.xml><?xml version="1.0" encoding="utf-8"?>
<ds:datastoreItem xmlns:ds="http://schemas.openxmlformats.org/officeDocument/2006/customXml" ds:itemID="{FB2F1033-D560-4150-B4C8-0C85F9B5DEEF}">
  <ds:schemaRefs/>
</ds:datastoreItem>
</file>

<file path=customXml/itemProps38.xml><?xml version="1.0" encoding="utf-8"?>
<ds:datastoreItem xmlns:ds="http://schemas.openxmlformats.org/officeDocument/2006/customXml" ds:itemID="{BF2B9CB4-CDEB-4FF2-81AB-E0FBC3F29959}">
  <ds:schemaRefs/>
</ds:datastoreItem>
</file>

<file path=customXml/itemProps39.xml><?xml version="1.0" encoding="utf-8"?>
<ds:datastoreItem xmlns:ds="http://schemas.openxmlformats.org/officeDocument/2006/customXml" ds:itemID="{93CA535E-0B99-472C-9B3D-A5BEE8430385}">
  <ds:schemaRefs/>
</ds:datastoreItem>
</file>

<file path=customXml/itemProps4.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40.xml><?xml version="1.0" encoding="utf-8"?>
<ds:datastoreItem xmlns:ds="http://schemas.openxmlformats.org/officeDocument/2006/customXml" ds:itemID="{5F658EEE-6235-4B09-9CA3-1A12F59B3917}">
  <ds:schemaRefs/>
</ds:datastoreItem>
</file>

<file path=customXml/itemProps41.xml><?xml version="1.0" encoding="utf-8"?>
<ds:datastoreItem xmlns:ds="http://schemas.openxmlformats.org/officeDocument/2006/customXml" ds:itemID="{78385EB6-83CC-423C-9674-292A4C6ACF6D}">
  <ds:schemaRefs/>
</ds:datastoreItem>
</file>

<file path=customXml/itemProps42.xml><?xml version="1.0" encoding="utf-8"?>
<ds:datastoreItem xmlns:ds="http://schemas.openxmlformats.org/officeDocument/2006/customXml" ds:itemID="{2F91A98B-433B-412D-8A70-96F9008AB9F3}">
  <ds:schemaRefs/>
</ds:datastoreItem>
</file>

<file path=customXml/itemProps43.xml><?xml version="1.0" encoding="utf-8"?>
<ds:datastoreItem xmlns:ds="http://schemas.openxmlformats.org/officeDocument/2006/customXml" ds:itemID="{2C9624FA-BE37-4338-AFBA-10A015DA315A}">
  <ds:schemaRefs/>
</ds:datastoreItem>
</file>

<file path=customXml/itemProps44.xml><?xml version="1.0" encoding="utf-8"?>
<ds:datastoreItem xmlns:ds="http://schemas.openxmlformats.org/officeDocument/2006/customXml" ds:itemID="{5D3F7A5D-DB8E-4B92-91C8-CA3B9B2F90C4}">
  <ds:schemaRefs/>
</ds:datastoreItem>
</file>

<file path=customXml/itemProps45.xml><?xml version="1.0" encoding="utf-8"?>
<ds:datastoreItem xmlns:ds="http://schemas.openxmlformats.org/officeDocument/2006/customXml" ds:itemID="{DE93F3C5-3E82-48BC-9C54-D0998AE6B775}">
  <ds:schemaRefs/>
</ds:datastoreItem>
</file>

<file path=customXml/itemProps46.xml><?xml version="1.0" encoding="utf-8"?>
<ds:datastoreItem xmlns:ds="http://schemas.openxmlformats.org/officeDocument/2006/customXml" ds:itemID="{358D62D9-E7B8-482F-92DD-29D3FAA035F9}">
  <ds:schemaRefs/>
</ds:datastoreItem>
</file>

<file path=customXml/itemProps47.xml><?xml version="1.0" encoding="utf-8"?>
<ds:datastoreItem xmlns:ds="http://schemas.openxmlformats.org/officeDocument/2006/customXml" ds:itemID="{8FE1953B-2095-4EF9-BFF4-B7A8AC700EE9}">
  <ds:schemaRefs/>
</ds:datastoreItem>
</file>

<file path=customXml/itemProps48.xml><?xml version="1.0" encoding="utf-8"?>
<ds:datastoreItem xmlns:ds="http://schemas.openxmlformats.org/officeDocument/2006/customXml" ds:itemID="{B6059411-1D9F-4D6A-8BEF-BB0D60D2BD70}">
  <ds:schemaRefs/>
</ds:datastoreItem>
</file>

<file path=customXml/itemProps49.xml><?xml version="1.0" encoding="utf-8"?>
<ds:datastoreItem xmlns:ds="http://schemas.openxmlformats.org/officeDocument/2006/customXml" ds:itemID="{CBFB77DA-2D41-4192-8BDF-FC9A708BD228}">
  <ds:schemaRefs/>
</ds:datastoreItem>
</file>

<file path=customXml/itemProps5.xml><?xml version="1.0" encoding="utf-8"?>
<ds:datastoreItem xmlns:ds="http://schemas.openxmlformats.org/officeDocument/2006/customXml" ds:itemID="{0E00AA0D-8192-4690-AF46-96A26FDF7FDB}">
  <ds:schemaRefs/>
</ds:datastoreItem>
</file>

<file path=customXml/itemProps50.xml><?xml version="1.0" encoding="utf-8"?>
<ds:datastoreItem xmlns:ds="http://schemas.openxmlformats.org/officeDocument/2006/customXml" ds:itemID="{0DD0661E-7F76-45F4-AB95-2A632F822F8B}">
  <ds:schemaRefs/>
</ds:datastoreItem>
</file>

<file path=customXml/itemProps51.xml><?xml version="1.0" encoding="utf-8"?>
<ds:datastoreItem xmlns:ds="http://schemas.openxmlformats.org/officeDocument/2006/customXml" ds:itemID="{B62792EC-40B1-43DA-9E51-E72572A908CB}">
  <ds:schemaRefs/>
</ds:datastoreItem>
</file>

<file path=customXml/itemProps52.xml><?xml version="1.0" encoding="utf-8"?>
<ds:datastoreItem xmlns:ds="http://schemas.openxmlformats.org/officeDocument/2006/customXml" ds:itemID="{50D19462-7BE4-49EF-ACAD-55755F3ED23B}">
  <ds:schemaRefs/>
</ds:datastoreItem>
</file>

<file path=customXml/itemProps53.xml><?xml version="1.0" encoding="utf-8"?>
<ds:datastoreItem xmlns:ds="http://schemas.openxmlformats.org/officeDocument/2006/customXml" ds:itemID="{A8740789-15F3-4493-A0C3-2BA4EDB637ED}">
  <ds:schemaRefs/>
</ds:datastoreItem>
</file>

<file path=customXml/itemProps54.xml><?xml version="1.0" encoding="utf-8"?>
<ds:datastoreItem xmlns:ds="http://schemas.openxmlformats.org/officeDocument/2006/customXml" ds:itemID="{5465EBD8-B8B6-4F13-B908-51DFF12FE84C}">
  <ds:schemaRefs/>
</ds:datastoreItem>
</file>

<file path=customXml/itemProps55.xml><?xml version="1.0" encoding="utf-8"?>
<ds:datastoreItem xmlns:ds="http://schemas.openxmlformats.org/officeDocument/2006/customXml" ds:itemID="{F8680162-47D1-4064-A516-A2609545FF1A}">
  <ds:schemaRefs/>
</ds:datastoreItem>
</file>

<file path=customXml/itemProps56.xml><?xml version="1.0" encoding="utf-8"?>
<ds:datastoreItem xmlns:ds="http://schemas.openxmlformats.org/officeDocument/2006/customXml" ds:itemID="{9671EC5C-A300-405A-87BA-BD843A8EFBAD}">
  <ds:schemaRefs/>
</ds:datastoreItem>
</file>

<file path=customXml/itemProps57.xml><?xml version="1.0" encoding="utf-8"?>
<ds:datastoreItem xmlns:ds="http://schemas.openxmlformats.org/officeDocument/2006/customXml" ds:itemID="{ACA278B8-16F6-4A78-95D0-0EF5A17613C2}">
  <ds:schemaRefs/>
</ds:datastoreItem>
</file>

<file path=customXml/itemProps58.xml><?xml version="1.0" encoding="utf-8"?>
<ds:datastoreItem xmlns:ds="http://schemas.openxmlformats.org/officeDocument/2006/customXml" ds:itemID="{553FBE29-FB31-4CE0-BD70-93D558AF4ED1}">
  <ds:schemaRefs/>
</ds:datastoreItem>
</file>

<file path=customXml/itemProps59.xml><?xml version="1.0" encoding="utf-8"?>
<ds:datastoreItem xmlns:ds="http://schemas.openxmlformats.org/officeDocument/2006/customXml" ds:itemID="{3C5ACE92-E09E-4C1E-8E63-8A1B7BFAB94A}">
  <ds:schemaRefs/>
</ds:datastoreItem>
</file>

<file path=customXml/itemProps6.xml><?xml version="1.0" encoding="utf-8"?>
<ds:datastoreItem xmlns:ds="http://schemas.openxmlformats.org/officeDocument/2006/customXml" ds:itemID="{6D8AFB91-D837-41D2-A6F8-A09876AB17A0}">
  <ds:schemaRefs/>
</ds:datastoreItem>
</file>

<file path=customXml/itemProps7.xml><?xml version="1.0" encoding="utf-8"?>
<ds:datastoreItem xmlns:ds="http://schemas.openxmlformats.org/officeDocument/2006/customXml" ds:itemID="{C933C782-22D0-4975-B117-31F87261EE62}">
  <ds:schemaRefs/>
</ds:datastoreItem>
</file>

<file path=customXml/itemProps8.xml><?xml version="1.0" encoding="utf-8"?>
<ds:datastoreItem xmlns:ds="http://schemas.openxmlformats.org/officeDocument/2006/customXml" ds:itemID="{B3DCD8D5-822F-4693-8221-159F02362F5F}">
  <ds:schemaRefs/>
</ds:datastoreItem>
</file>

<file path=customXml/itemProps9.xml><?xml version="1.0" encoding="utf-8"?>
<ds:datastoreItem xmlns:ds="http://schemas.openxmlformats.org/officeDocument/2006/customXml" ds:itemID="{3661572F-5E86-4757-8B8F-0307AD5CB25A}">
  <ds:schemaRefs/>
</ds:datastoreItem>
</file>

<file path=docProps/app.xml><?xml version="1.0" encoding="utf-8"?>
<Properties xmlns="http://schemas.openxmlformats.org/officeDocument/2006/extended-properties" xmlns:vt="http://schemas.openxmlformats.org/officeDocument/2006/docPropsVTypes">
  <Template/>
  <TotalTime>3633</TotalTime>
  <Words>1747</Words>
  <Application>Microsoft Office PowerPoint</Application>
  <PresentationFormat>Widescreen</PresentationFormat>
  <Paragraphs>418</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Avenir Next</vt:lpstr>
      <vt:lpstr>Calibri</vt:lpstr>
      <vt:lpstr>Courier New</vt:lpstr>
      <vt:lpstr>Symbol</vt:lpstr>
      <vt:lpstr>Wingdings</vt:lpstr>
      <vt:lpstr>Maximus-22</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Wireless: Response &amp; Approval Rates – All Form Types</vt:lpstr>
      <vt:lpstr>Wireline: Response &amp; Approval Rates – All Form Types</vt:lpstr>
      <vt:lpstr>PowerPoint Presentation</vt:lpstr>
      <vt:lpstr>Top 5 Service Providers by Subscriber Counts</vt:lpstr>
      <vt:lpstr>Enrollment Eligibility Methods – Program versus Income</vt:lpstr>
      <vt:lpstr>Enrollment Eligibility Methods – By Qualifying Program</vt:lpstr>
      <vt:lpstr>Enrollment Application Volume By Received Channel June 2022 through May 2023</vt:lpstr>
      <vt:lpstr>Renewal Form Volume By Received Channel  June 2022 – May 2023</vt:lpstr>
      <vt:lpstr>Standalone IEH Volume By Received Channel  June 2022 – May 2023</vt:lpstr>
      <vt:lpstr>Monthly Inbound Call Volumes – English &amp; Spanish June 2022 through May 2023</vt:lpstr>
      <vt:lpstr>Monthly Inbound Call Volumes – Other Languages June 2022 through May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Bass, Lisa</cp:lastModifiedBy>
  <cp:revision>65</cp:revision>
  <dcterms:created xsi:type="dcterms:W3CDTF">2022-06-20T13:30:03Z</dcterms:created>
  <dcterms:modified xsi:type="dcterms:W3CDTF">2023-06-13T22:04:30Z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