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8"/>
  </p:sldMasterIdLst>
  <p:notesMasterIdLst>
    <p:notesMasterId r:id="rId70"/>
  </p:notesMasterIdLst>
  <p:handoutMasterIdLst>
    <p:handoutMasterId r:id="rId71"/>
  </p:handoutMasterIdLst>
  <p:sldIdLst>
    <p:sldId id="257" r:id="rId49"/>
    <p:sldId id="280" r:id="rId50"/>
    <p:sldId id="284" r:id="rId51"/>
    <p:sldId id="279" r:id="rId52"/>
    <p:sldId id="287" r:id="rId53"/>
    <p:sldId id="275" r:id="rId54"/>
    <p:sldId id="277" r:id="rId55"/>
    <p:sldId id="262" r:id="rId56"/>
    <p:sldId id="263" r:id="rId57"/>
    <p:sldId id="265" r:id="rId58"/>
    <p:sldId id="264" r:id="rId59"/>
    <p:sldId id="266" r:id="rId60"/>
    <p:sldId id="267" r:id="rId61"/>
    <p:sldId id="268" r:id="rId62"/>
    <p:sldId id="269" r:id="rId63"/>
    <p:sldId id="270" r:id="rId64"/>
    <p:sldId id="271" r:id="rId65"/>
    <p:sldId id="285" r:id="rId66"/>
    <p:sldId id="272" r:id="rId67"/>
    <p:sldId id="273" r:id="rId68"/>
    <p:sldId id="274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557CCB-07EE-AD44-4E05-4EE3ECE06D8E}" name="Bass, Lisa" initials="BL" userId="S::Lisa.Bass@cpuc.ca.gov::8a59481d-43b8-47d0-9351-1da338195b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E91"/>
    <a:srgbClr val="FFFFFF"/>
    <a:srgbClr val="44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8"/>
  </p:normalViewPr>
  <p:slideViewPr>
    <p:cSldViewPr snapToGrid="0" snapToObjects="1">
      <p:cViewPr varScale="1">
        <p:scale>
          <a:sx n="77" d="100"/>
          <a:sy n="77" d="100"/>
        </p:scale>
        <p:origin x="5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1891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15.xml"/><Relationship Id="rId68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66" Type="http://schemas.openxmlformats.org/officeDocument/2006/relationships/slide" Target="slides/slide18.xml"/><Relationship Id="rId74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slide" Target="slides/slide1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Master" Target="slideMasters/slideMaster1.xml"/><Relationship Id="rId56" Type="http://schemas.openxmlformats.org/officeDocument/2006/relationships/slide" Target="slides/slide8.xml"/><Relationship Id="rId64" Type="http://schemas.openxmlformats.org/officeDocument/2006/relationships/slide" Target="slides/slide16.xml"/><Relationship Id="rId69" Type="http://schemas.openxmlformats.org/officeDocument/2006/relationships/slide" Target="slides/slide21.xml"/><Relationship Id="rId8" Type="http://schemas.openxmlformats.org/officeDocument/2006/relationships/customXml" Target="../customXml/item8.xml"/><Relationship Id="rId51" Type="http://schemas.openxmlformats.org/officeDocument/2006/relationships/slide" Target="slides/slide3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1.xml"/><Relationship Id="rId67" Type="http://schemas.openxmlformats.org/officeDocument/2006/relationships/slide" Target="slides/slide19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6.xml"/><Relationship Id="rId62" Type="http://schemas.openxmlformats.org/officeDocument/2006/relationships/slide" Target="slides/slide14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4.xml"/><Relationship Id="rId60" Type="http://schemas.openxmlformats.org/officeDocument/2006/relationships/slide" Target="slides/slide12.xml"/><Relationship Id="rId65" Type="http://schemas.openxmlformats.org/officeDocument/2006/relationships/slide" Target="slides/slide17.xml"/><Relationship Id="rId73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76" Type="http://schemas.microsoft.com/office/2018/10/relationships/authors" Target="authors.xml"/><Relationship Id="rId7" Type="http://schemas.openxmlformats.org/officeDocument/2006/relationships/customXml" Target="../customXml/item7.xml"/><Relationship Id="rId7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ximus365-my.sharepoint.com/personal/jamesrgraettinger_maximus_com/Documents/Downloads/bd147fbb-bf96-4462-911c-d5aebe0200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5 Denial</a:t>
            </a:r>
            <a:r>
              <a:rPr lang="en-US" baseline="0" dirty="0"/>
              <a:t> Reasons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8-9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400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# Denied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101410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4-466D-BC08-99CF9854AF4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5-16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400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# Denied</c:v>
                </c:pt>
              </c:strCache>
            </c:strRef>
          </c:cat>
          <c:val>
            <c:numRef>
              <c:f>Sheet1!$B$3</c:f>
              <c:numCache>
                <c:formatCode>#,##0</c:formatCode>
                <c:ptCount val="1"/>
                <c:pt idx="0">
                  <c:v>54484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4-466D-BC08-99CF9854AF4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6-22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400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# Denied</c:v>
                </c:pt>
              </c:strCache>
            </c:strRef>
          </c:cat>
          <c:val>
            <c:numRef>
              <c:f>Sheet1!$B$4</c:f>
              <c:numCache>
                <c:formatCode>#,##0</c:formatCode>
                <c:ptCount val="1"/>
                <c:pt idx="0">
                  <c:v>52553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4-466D-BC08-99CF9854AF4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6-21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400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# Denied</c:v>
                </c:pt>
              </c:strCache>
            </c:strRef>
          </c:cat>
          <c:val>
            <c:numRef>
              <c:f>Sheet1!$B$5</c:f>
              <c:numCache>
                <c:formatCode>#,##0</c:formatCode>
                <c:ptCount val="1"/>
                <c:pt idx="0">
                  <c:v>52312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04-466D-BC08-99CF9854AF4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5-12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400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# Denied</c:v>
                </c:pt>
              </c:strCache>
            </c:strRef>
          </c:cat>
          <c:val>
            <c:numRef>
              <c:f>Sheet1!$B$6</c:f>
              <c:numCache>
                <c:formatCode>#,##0</c:formatCode>
                <c:ptCount val="1"/>
                <c:pt idx="0">
                  <c:v>25839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4-466D-BC08-99CF9854AF4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73619615"/>
        <c:axId val="1673618783"/>
      </c:barChart>
      <c:catAx>
        <c:axId val="1673619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618783"/>
        <c:crosses val="autoZero"/>
        <c:auto val="1"/>
        <c:lblAlgn val="ctr"/>
        <c:lblOffset val="100"/>
        <c:noMultiLvlLbl val="0"/>
      </c:catAx>
      <c:valAx>
        <c:axId val="167361878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619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4EE502-1DE0-414E-9C15-0B2705663C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8E557-4278-42DC-B083-F285608D59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385BA-B95E-4186-86D8-BABFEA880C0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12F17-502E-47C7-B9CF-F63C2E697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48BE6-41C9-49D5-BF53-07BCB58726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97703-F35D-44AF-90AE-8C9527F80D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42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06FA-8DFC-4643-A388-580874438022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867F-770D-4202-805A-3FE73A5D0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3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1">
    <p:bg>
      <p:bgPr>
        <a:solidFill>
          <a:srgbClr val="502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F08D-ADF8-4EC5-B658-5328A20C68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8724" y="1572595"/>
            <a:ext cx="11274552" cy="3712811"/>
          </a:xfrm>
        </p:spPr>
        <p:txBody>
          <a:bodyPr anchor="ctr" anchorCtr="0">
            <a:spAutoFit/>
          </a:bodyPr>
          <a:lstStyle>
            <a:lvl1pPr algn="ctr">
              <a:lnSpc>
                <a:spcPct val="80000"/>
              </a:lnSpc>
              <a:spcAft>
                <a:spcPts val="2400"/>
              </a:spcAft>
              <a:defRPr sz="6000" b="0" i="0">
                <a:solidFill>
                  <a:schemeClr val="bg1"/>
                </a:solidFill>
              </a:defRPr>
            </a:lvl1pPr>
            <a:lvl2pPr algn="ctr">
              <a:defRPr sz="3600" b="1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marL="0" indent="0" algn="ctr">
              <a:buNone/>
              <a:defRPr sz="2400">
                <a:solidFill>
                  <a:schemeClr val="bg1"/>
                </a:solidFill>
              </a:defRPr>
            </a:lvl4pPr>
            <a:lvl5pPr marL="0" indent="0" algn="ctr">
              <a:buNone/>
              <a:defRPr sz="1800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596CAF-F233-4A87-AD06-EDCF9FFEF706}"/>
              </a:ext>
            </a:extLst>
          </p:cNvPr>
          <p:cNvGrpSpPr>
            <a:grpSpLocks noChangeAspect="1"/>
          </p:cNvGrpSpPr>
          <p:nvPr/>
        </p:nvGrpSpPr>
        <p:grpSpPr>
          <a:xfrm>
            <a:off x="4292665" y="457200"/>
            <a:ext cx="3606670" cy="457200"/>
            <a:chOff x="2931072" y="-829430"/>
            <a:chExt cx="6003607" cy="761048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7DDA8F-287C-4ADD-91C1-23D1E2F28F3F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1881521-6FAA-417A-96C1-310012211E9E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33FF76F-2113-4A71-BA99-9E2FEA5E455F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46ED1D8-AC8B-4877-99C3-890B4124BB6A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C5DC76-87D4-4DDB-B894-9F330CD81E2E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609E53C-48F1-4679-A483-25C5D426CFFD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876E3ED-44E7-4E3B-9531-05B0F1E29805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A85B1B-79FB-497E-8427-70F2E992FD17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7C25B42-BCBC-45D3-A573-D79CF6E0DE71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1643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37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ACCD25C-DA1B-45C9-A660-92C94876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889"/>
            <a:ext cx="11277600" cy="615553"/>
          </a:xfrm>
        </p:spPr>
        <p:txBody>
          <a:bodyPr anchor="ctr" anchorCtr="0"/>
          <a:lstStyle>
            <a:lvl1pPr>
              <a:defRPr sz="4000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938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EE15-C254-43DC-B077-8867D2968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43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F08D-ADF8-4EC5-B658-5328A20C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24" y="1076267"/>
            <a:ext cx="11274552" cy="1595309"/>
          </a:xfrm>
        </p:spPr>
        <p:txBody>
          <a:bodyPr>
            <a:spAutoFit/>
          </a:bodyPr>
          <a:lstStyle>
            <a:lvl1pPr algn="l">
              <a:defRPr/>
            </a:lvl1pPr>
            <a:lvl2pPr algn="l">
              <a:defRPr sz="2400"/>
            </a:lvl2pPr>
            <a:lvl3pPr algn="l">
              <a:defRPr sz="1800">
                <a:solidFill>
                  <a:schemeClr val="tx1"/>
                </a:solidFill>
              </a:defRPr>
            </a:lvl3pPr>
            <a:lvl4pPr marL="0" indent="0" algn="l">
              <a:buNone/>
              <a:defRPr sz="1600"/>
            </a:lvl4pPr>
            <a:lvl5pPr marL="0" indent="0" algn="l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4D29F-FD13-465F-8951-315C9780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889"/>
            <a:ext cx="11277600" cy="615553"/>
          </a:xfrm>
        </p:spPr>
        <p:txBody>
          <a:bodyPr anchor="ctr" anchorCtr="0"/>
          <a:lstStyle>
            <a:lvl1pPr>
              <a:defRPr sz="4000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941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D4B79-9454-49D2-AC52-CF193552D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CB1A69-F507-4261-80B8-4607BB5DAA8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8724" y="1737406"/>
            <a:ext cx="11274552" cy="1595309"/>
          </a:xfrm>
        </p:spPr>
        <p:txBody>
          <a:bodyPr>
            <a:spAutoFit/>
          </a:bodyPr>
          <a:lstStyle>
            <a:lvl1pPr algn="l">
              <a:defRPr/>
            </a:lvl1pPr>
            <a:lvl2pPr algn="l">
              <a:defRPr sz="2400"/>
            </a:lvl2pPr>
            <a:lvl3pPr algn="l">
              <a:defRPr sz="1800">
                <a:solidFill>
                  <a:schemeClr val="tx1"/>
                </a:solidFill>
              </a:defRPr>
            </a:lvl3pPr>
            <a:lvl4pPr marL="0" indent="0" algn="l">
              <a:buNone/>
              <a:defRPr sz="1600"/>
            </a:lvl4pPr>
            <a:lvl5pPr marL="0" indent="0" algn="l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F08D-ADF8-4EC5-B658-5328A20C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C6EEE-2D74-49E2-9EFE-D6C04C31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9522"/>
            <a:ext cx="11277600" cy="1138773"/>
          </a:xfrm>
        </p:spPr>
        <p:txBody>
          <a:bodyPr/>
          <a:lstStyle>
            <a:lvl1pPr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69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har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EE15-C254-43DC-B077-8867D2968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9522"/>
            <a:ext cx="11277600" cy="1138773"/>
          </a:xfrm>
        </p:spPr>
        <p:txBody>
          <a:bodyPr/>
          <a:lstStyle>
            <a:lvl1pPr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1025CB0-1BD3-4800-A9D9-53A31E01899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3" y="2008803"/>
            <a:ext cx="11277592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/>
            </a:lvl1pPr>
            <a:lvl2pPr algn="l">
              <a:defRPr/>
            </a:lvl2pPr>
            <a:lvl3pPr algn="ctr">
              <a:defRPr/>
            </a:lvl3pPr>
            <a:lvl5pPr marL="475476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1"/>
            <a:r>
              <a:rPr lang="en-US"/>
              <a:t>Click to edit Template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07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har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EE15-C254-43DC-B077-8867D2968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9522"/>
            <a:ext cx="11277600" cy="1138773"/>
          </a:xfrm>
        </p:spPr>
        <p:txBody>
          <a:bodyPr/>
          <a:lstStyle>
            <a:lvl1pPr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CD18B82-ACDC-4A34-9717-7D698C37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59430"/>
            <a:ext cx="11277594" cy="37204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  <a:lvl5pPr marL="475476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1025CB0-1BD3-4800-A9D9-53A31E01899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3" y="2008803"/>
            <a:ext cx="11277592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>
              <a:defRPr/>
            </a:lvl1pPr>
            <a:lvl2pPr algn="l">
              <a:defRPr/>
            </a:lvl2pPr>
            <a:lvl3pPr algn="ctr">
              <a:defRPr/>
            </a:lvl3pPr>
            <a:lvl5pPr marL="475476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1"/>
            <a:r>
              <a:rPr lang="en-US"/>
              <a:t>Click to edit Template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001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65065E-851A-48FF-92F0-3C413BB209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09442"/>
            <a:ext cx="5486400" cy="4039119"/>
          </a:xfrm>
          <a:prstGeom prst="rect">
            <a:avLst/>
          </a:prstGeom>
        </p:spPr>
        <p:txBody>
          <a:bodyPr vert="horz" lIns="0" tIns="45720" rIns="0" bIns="45720" rtlCol="0" anchor="ctr" anchorCtr="0">
            <a:sp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bg2"/>
                </a:solidFill>
              </a:defRPr>
            </a:lvl1pPr>
            <a:lvl2pPr algn="l">
              <a:lnSpc>
                <a:spcPct val="85000"/>
              </a:lnSpc>
              <a:spcAft>
                <a:spcPts val="800"/>
              </a:spcAft>
              <a:defRPr sz="4267" b="0" i="0" spc="-133" baseline="0">
                <a:solidFill>
                  <a:schemeClr val="bg2"/>
                </a:solidFill>
              </a:defRPr>
            </a:lvl2pPr>
            <a:lvl3pPr algn="l">
              <a:lnSpc>
                <a:spcPct val="85000"/>
              </a:lnSpc>
              <a:spcAft>
                <a:spcPts val="800"/>
              </a:spcAft>
              <a:defRPr sz="3600" b="0" i="0" spc="-200">
                <a:solidFill>
                  <a:schemeClr val="bg2"/>
                </a:solidFill>
              </a:defRPr>
            </a:lvl3pPr>
            <a:lvl4pPr marL="0" indent="0" algn="l">
              <a:buNone/>
              <a:defRPr sz="1867">
                <a:solidFill>
                  <a:schemeClr val="tx1"/>
                </a:solidFill>
              </a:defRPr>
            </a:lvl4pPr>
            <a:lvl5pPr marL="109728" indent="-109728" algn="l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Title Style</a:t>
            </a:r>
          </a:p>
          <a:p>
            <a:pPr lvl="1"/>
            <a:r>
              <a:rPr lang="en-US" dirty="0"/>
              <a:t>Second </a:t>
            </a:r>
            <a:br>
              <a:rPr lang="en-US" dirty="0"/>
            </a:br>
            <a:r>
              <a:rPr lang="en-US" dirty="0"/>
              <a:t>Level</a:t>
            </a:r>
          </a:p>
          <a:p>
            <a:pPr lvl="2"/>
            <a:r>
              <a:rPr lang="en-US" dirty="0"/>
              <a:t>Third </a:t>
            </a:r>
            <a:br>
              <a:rPr lang="en-US" dirty="0"/>
            </a:b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87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77D1C1-0D0A-40A2-9152-AFB7C138FB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457202"/>
            <a:ext cx="4572000" cy="594359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4400" b="0" i="0" spc="-107" baseline="0">
                <a:solidFill>
                  <a:schemeClr val="bg2"/>
                </a:solidFill>
              </a:defRPr>
            </a:lvl1pPr>
            <a:lvl2pPr algn="l">
              <a:defRPr sz="1800" b="1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/>
            </a:lvl4pPr>
            <a:lvl5pPr marL="475464" algn="l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050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2 Line Conten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094B4D-3008-4855-8B57-135BA3528DFE}"/>
              </a:ext>
            </a:extLst>
          </p:cNvPr>
          <p:cNvGrpSpPr>
            <a:grpSpLocks noChangeAspect="1"/>
          </p:cNvGrpSpPr>
          <p:nvPr/>
        </p:nvGrpSpPr>
        <p:grpSpPr>
          <a:xfrm>
            <a:off x="3896348" y="6494246"/>
            <a:ext cx="1066177" cy="135154"/>
            <a:chOff x="2931072" y="-829430"/>
            <a:chExt cx="6003607" cy="76104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4CF801-689B-4469-B6ED-4D6BFBB2E292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B63F58-8C3F-4B44-B0B7-F6002F92A131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20D36E-6462-4F5E-89E1-0D34C06509D9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B55852-84C1-40A1-83E6-0059A832E047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AD716-F6D3-4707-81D9-29A03D699BF3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29FE5F-0978-434C-A78F-96F6FE1643D3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A0BD45-6573-4422-B47A-62D25E66EC39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C2C676-A0C2-4F24-BA97-6C41A4975CC1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3EBBBB-A89C-4670-B63B-6D35921BC110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A1FDFBB-DB60-4E60-8358-E92BEBA8546A}"/>
              </a:ext>
            </a:extLst>
          </p:cNvPr>
          <p:cNvSpPr txBox="1">
            <a:spLocks/>
          </p:cNvSpPr>
          <p:nvPr/>
        </p:nvSpPr>
        <p:spPr>
          <a:xfrm>
            <a:off x="764126" y="6485443"/>
            <a:ext cx="3053926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5E6837-D10F-473B-AC4F-3D7E824A3357}"/>
              </a:ext>
            </a:extLst>
          </p:cNvPr>
          <p:cNvSpPr/>
          <p:nvPr/>
        </p:nvSpPr>
        <p:spPr>
          <a:xfrm>
            <a:off x="5191125" y="0"/>
            <a:ext cx="7000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9EEF3-D014-4609-ABE1-D13B83B7DE47}"/>
              </a:ext>
            </a:extLst>
          </p:cNvPr>
          <p:cNvSpPr/>
          <p:nvPr/>
        </p:nvSpPr>
        <p:spPr>
          <a:xfrm>
            <a:off x="5421745" y="3007445"/>
            <a:ext cx="6541655" cy="362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DEAE43-E17D-4B18-BBE7-4508577C59A8}"/>
              </a:ext>
            </a:extLst>
          </p:cNvPr>
          <p:cNvSpPr/>
          <p:nvPr/>
        </p:nvSpPr>
        <p:spPr>
          <a:xfrm>
            <a:off x="5421745" y="228600"/>
            <a:ext cx="6541655" cy="2560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1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2">
    <p:bg>
      <p:bgPr>
        <a:solidFill>
          <a:srgbClr val="502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44CF600-8977-4B99-922B-A470C2CE113D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463295" y="1856229"/>
            <a:ext cx="5975605" cy="314554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tx1"/>
                </a:solidFill>
              </a:defRPr>
            </a:lvl1pPr>
            <a:lvl2pPr algn="ctr">
              <a:lnSpc>
                <a:spcPct val="85000"/>
              </a:lnSpc>
              <a:spcAft>
                <a:spcPts val="800"/>
              </a:spcAft>
              <a:defRPr sz="4267" b="0" i="0" spc="-133" baseline="0">
                <a:solidFill>
                  <a:schemeClr val="tx1"/>
                </a:solidFill>
              </a:defRPr>
            </a:lvl2pPr>
            <a:lvl3pPr algn="ctr">
              <a:lnSpc>
                <a:spcPct val="85000"/>
              </a:lnSpc>
              <a:spcAft>
                <a:spcPts val="800"/>
              </a:spcAft>
              <a:defRPr sz="3600" b="0" i="0" spc="-200">
                <a:solidFill>
                  <a:schemeClr val="tx1"/>
                </a:solidFill>
              </a:defRPr>
            </a:lvl3pPr>
            <a:lvl4pPr marL="0" indent="0" algn="ctr">
              <a:buNone/>
              <a:defRPr sz="2667" spc="-107" baseline="0">
                <a:solidFill>
                  <a:schemeClr val="tx1"/>
                </a:solidFill>
              </a:defRPr>
            </a:lvl4pPr>
            <a:lvl5pPr marL="3048" indent="0" algn="ctr">
              <a:buClr>
                <a:schemeClr val="tx2"/>
              </a:buClr>
              <a:buFontTx/>
              <a:buNone/>
              <a:defRPr sz="1867" spc="3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69AE500-AC9E-4AD4-A365-360F9927D3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5867" y="457295"/>
            <a:ext cx="4838933" cy="6400705"/>
          </a:xfrm>
          <a:custGeom>
            <a:avLst/>
            <a:gdLst>
              <a:gd name="connsiteX0" fmla="*/ 0 w 4666183"/>
              <a:gd name="connsiteY0" fmla="*/ 0 h 6172200"/>
              <a:gd name="connsiteX1" fmla="*/ 3633368 w 4666183"/>
              <a:gd name="connsiteY1" fmla="*/ 0 h 6172200"/>
              <a:gd name="connsiteX2" fmla="*/ 3637483 w 4666183"/>
              <a:gd name="connsiteY2" fmla="*/ 0 h 6172200"/>
              <a:gd name="connsiteX3" fmla="*/ 3635426 w 4666183"/>
              <a:gd name="connsiteY3" fmla="*/ 105 h 6172200"/>
              <a:gd name="connsiteX4" fmla="*/ 3738968 w 4666183"/>
              <a:gd name="connsiteY4" fmla="*/ 5333 h 6172200"/>
              <a:gd name="connsiteX5" fmla="*/ 4660851 w 4666183"/>
              <a:gd name="connsiteY5" fmla="*/ 927216 h 6172200"/>
              <a:gd name="connsiteX6" fmla="*/ 4666079 w 4666183"/>
              <a:gd name="connsiteY6" fmla="*/ 1030757 h 6172200"/>
              <a:gd name="connsiteX7" fmla="*/ 4666183 w 4666183"/>
              <a:gd name="connsiteY7" fmla="*/ 1028700 h 6172200"/>
              <a:gd name="connsiteX8" fmla="*/ 4666183 w 4666183"/>
              <a:gd name="connsiteY8" fmla="*/ 1032815 h 6172200"/>
              <a:gd name="connsiteX9" fmla="*/ 4666183 w 4666183"/>
              <a:gd name="connsiteY9" fmla="*/ 6172200 h 6172200"/>
              <a:gd name="connsiteX10" fmla="*/ 0 w 4666183"/>
              <a:gd name="connsiteY10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66183" h="6172200">
                <a:moveTo>
                  <a:pt x="0" y="0"/>
                </a:moveTo>
                <a:lnTo>
                  <a:pt x="3633368" y="0"/>
                </a:lnTo>
                <a:lnTo>
                  <a:pt x="3637483" y="0"/>
                </a:lnTo>
                <a:lnTo>
                  <a:pt x="3635426" y="105"/>
                </a:lnTo>
                <a:lnTo>
                  <a:pt x="3738968" y="5333"/>
                </a:lnTo>
                <a:cubicBezTo>
                  <a:pt x="4225051" y="54697"/>
                  <a:pt x="4611487" y="441133"/>
                  <a:pt x="4660851" y="927216"/>
                </a:cubicBezTo>
                <a:lnTo>
                  <a:pt x="4666079" y="1030757"/>
                </a:lnTo>
                <a:lnTo>
                  <a:pt x="4666183" y="1028700"/>
                </a:lnTo>
                <a:lnTo>
                  <a:pt x="4666183" y="1032815"/>
                </a:lnTo>
                <a:lnTo>
                  <a:pt x="4666183" y="6172200"/>
                </a:lnTo>
                <a:lnTo>
                  <a:pt x="0" y="617220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600" b="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FA6559E-A6EE-4F7A-BEF2-4452E56DC828}"/>
              </a:ext>
            </a:extLst>
          </p:cNvPr>
          <p:cNvSpPr/>
          <p:nvPr/>
        </p:nvSpPr>
        <p:spPr>
          <a:xfrm>
            <a:off x="0" y="4447238"/>
            <a:ext cx="1745736" cy="2410763"/>
          </a:xfrm>
          <a:custGeom>
            <a:avLst/>
            <a:gdLst>
              <a:gd name="connsiteX0" fmla="*/ 0 w 1745736"/>
              <a:gd name="connsiteY0" fmla="*/ 0 h 2410763"/>
              <a:gd name="connsiteX1" fmla="*/ 1745736 w 1745736"/>
              <a:gd name="connsiteY1" fmla="*/ 2410763 h 2410763"/>
              <a:gd name="connsiteX2" fmla="*/ 0 w 1745736"/>
              <a:gd name="connsiteY2" fmla="*/ 2410763 h 24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736" h="2410763">
                <a:moveTo>
                  <a:pt x="0" y="0"/>
                </a:moveTo>
                <a:lnTo>
                  <a:pt x="1745736" y="2410763"/>
                </a:lnTo>
                <a:lnTo>
                  <a:pt x="0" y="2410763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8C3A638-067D-4C72-A84C-E9F38B40D89B}"/>
              </a:ext>
            </a:extLst>
          </p:cNvPr>
          <p:cNvSpPr/>
          <p:nvPr/>
        </p:nvSpPr>
        <p:spPr>
          <a:xfrm>
            <a:off x="0" y="1"/>
            <a:ext cx="1743701" cy="2399681"/>
          </a:xfrm>
          <a:custGeom>
            <a:avLst/>
            <a:gdLst>
              <a:gd name="connsiteX0" fmla="*/ 0 w 1743701"/>
              <a:gd name="connsiteY0" fmla="*/ 0 h 2399681"/>
              <a:gd name="connsiteX1" fmla="*/ 1743701 w 1743701"/>
              <a:gd name="connsiteY1" fmla="*/ 0 h 2399681"/>
              <a:gd name="connsiteX2" fmla="*/ 0 w 1743701"/>
              <a:gd name="connsiteY2" fmla="*/ 2399681 h 239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3701" h="2399681">
                <a:moveTo>
                  <a:pt x="0" y="0"/>
                </a:moveTo>
                <a:lnTo>
                  <a:pt x="1743701" y="0"/>
                </a:lnTo>
                <a:lnTo>
                  <a:pt x="0" y="2399681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16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8" pos="4344">
          <p15:clr>
            <a:srgbClr val="FBAE40"/>
          </p15:clr>
        </p15:guide>
        <p15:guide id="9" pos="4200">
          <p15:clr>
            <a:srgbClr val="FBAE40"/>
          </p15:clr>
        </p15:guide>
        <p15:guide id="10" pos="4056">
          <p15:clr>
            <a:srgbClr val="FBAE40"/>
          </p15:clr>
        </p15:guide>
        <p15:guide id="11" pos="7536">
          <p15:clr>
            <a:srgbClr val="FBAE40"/>
          </p15:clr>
        </p15:guide>
        <p15:guide id="12" pos="739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2 Line Conten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094B4D-3008-4855-8B57-135BA3528DFE}"/>
              </a:ext>
            </a:extLst>
          </p:cNvPr>
          <p:cNvGrpSpPr>
            <a:grpSpLocks noChangeAspect="1"/>
          </p:cNvGrpSpPr>
          <p:nvPr/>
        </p:nvGrpSpPr>
        <p:grpSpPr>
          <a:xfrm>
            <a:off x="3896348" y="6490703"/>
            <a:ext cx="1066177" cy="135154"/>
            <a:chOff x="2931072" y="-829430"/>
            <a:chExt cx="6003607" cy="76104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4CF801-689B-4469-B6ED-4D6BFBB2E292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B63F58-8C3F-4B44-B0B7-F6002F92A131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20D36E-6462-4F5E-89E1-0D34C06509D9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B55852-84C1-40A1-83E6-0059A832E047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AD716-F6D3-4707-81D9-29A03D699BF3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29FE5F-0978-434C-A78F-96F6FE1643D3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A0BD45-6573-4422-B47A-62D25E66EC39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C2C676-A0C2-4F24-BA97-6C41A4975CC1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3EBBBB-A89C-4670-B63B-6D35921BC110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A1FDFBB-DB60-4E60-8358-E92BEBA8546A}"/>
              </a:ext>
            </a:extLst>
          </p:cNvPr>
          <p:cNvSpPr txBox="1">
            <a:spLocks/>
          </p:cNvSpPr>
          <p:nvPr/>
        </p:nvSpPr>
        <p:spPr>
          <a:xfrm>
            <a:off x="759333" y="6485690"/>
            <a:ext cx="2904608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5E6837-D10F-473B-AC4F-3D7E824A3357}"/>
              </a:ext>
            </a:extLst>
          </p:cNvPr>
          <p:cNvSpPr/>
          <p:nvPr/>
        </p:nvSpPr>
        <p:spPr>
          <a:xfrm>
            <a:off x="5191125" y="0"/>
            <a:ext cx="7000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C5E0FD-165D-4608-9C2F-DC95199C7675}"/>
              </a:ext>
            </a:extLst>
          </p:cNvPr>
          <p:cNvSpPr/>
          <p:nvPr/>
        </p:nvSpPr>
        <p:spPr>
          <a:xfrm>
            <a:off x="5421745" y="228599"/>
            <a:ext cx="6541655" cy="6415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31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65065E-851A-48FF-92F0-3C413BB209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8400" y="1182778"/>
            <a:ext cx="5486400" cy="4492448"/>
          </a:xfrm>
          <a:prstGeom prst="rect">
            <a:avLst/>
          </a:prstGeom>
        </p:spPr>
        <p:txBody>
          <a:bodyPr vert="horz" lIns="0" tIns="45720" rIns="0" bIns="45720" rtlCol="0" anchor="ctr" anchorCtr="0">
            <a:sp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bg2"/>
                </a:solidFill>
              </a:defRPr>
            </a:lvl1pPr>
            <a:lvl2pPr algn="l">
              <a:lnSpc>
                <a:spcPct val="85000"/>
              </a:lnSpc>
              <a:spcAft>
                <a:spcPts val="800"/>
              </a:spcAft>
              <a:defRPr sz="4267" b="0" i="0" spc="-133" baseline="0">
                <a:solidFill>
                  <a:schemeClr val="bg2"/>
                </a:solidFill>
              </a:defRPr>
            </a:lvl2pPr>
            <a:lvl3pPr algn="l">
              <a:lnSpc>
                <a:spcPct val="85000"/>
              </a:lnSpc>
              <a:spcAft>
                <a:spcPts val="800"/>
              </a:spcAft>
              <a:defRPr sz="5333" b="0" i="0" spc="-200">
                <a:solidFill>
                  <a:schemeClr val="bg2"/>
                </a:solidFill>
              </a:defRPr>
            </a:lvl3pPr>
            <a:lvl4pPr marL="0" indent="0" algn="l">
              <a:buNone/>
              <a:defRPr sz="1867">
                <a:solidFill>
                  <a:schemeClr val="tx1"/>
                </a:solidFill>
              </a:defRPr>
            </a:lvl4pPr>
            <a:lvl5pPr marL="109728" indent="-109728" algn="l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Title Style</a:t>
            </a:r>
          </a:p>
          <a:p>
            <a:pPr lvl="1"/>
            <a:r>
              <a:rPr lang="en-US" dirty="0"/>
              <a:t>Second </a:t>
            </a:r>
            <a:br>
              <a:rPr lang="en-US" dirty="0"/>
            </a:br>
            <a:r>
              <a:rPr lang="en-US" dirty="0"/>
              <a:t>Level</a:t>
            </a:r>
          </a:p>
          <a:p>
            <a:pPr lvl="2"/>
            <a:r>
              <a:rPr lang="en-US" dirty="0"/>
              <a:t>Third </a:t>
            </a:r>
            <a:br>
              <a:rPr lang="en-US" dirty="0"/>
            </a:b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4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77D1C1-0D0A-40A2-9152-AFB7C138FB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67600" y="457202"/>
            <a:ext cx="4267200" cy="594359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4000" b="0" i="0" spc="-107" baseline="0">
                <a:solidFill>
                  <a:schemeClr val="bg2"/>
                </a:solidFill>
              </a:defRPr>
            </a:lvl1pPr>
            <a:lvl2pPr algn="l">
              <a:defRPr sz="1800" b="1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/>
            </a:lvl4pPr>
            <a:lvl5pPr marL="475464" algn="l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533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cked Bar Graph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92291D-DF8C-4B66-87E1-1D98D33A3DB0}"/>
              </a:ext>
            </a:extLst>
          </p:cNvPr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167BBE-C2B3-4B6F-B2B6-1B72C19310F1}"/>
              </a:ext>
            </a:extLst>
          </p:cNvPr>
          <p:cNvSpPr/>
          <p:nvPr/>
        </p:nvSpPr>
        <p:spPr>
          <a:xfrm>
            <a:off x="228600" y="3557017"/>
            <a:ext cx="6400800" cy="307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C79DDE-7FE1-4C75-8EFC-AC748CCB3BAD}"/>
              </a:ext>
            </a:extLst>
          </p:cNvPr>
          <p:cNvSpPr/>
          <p:nvPr/>
        </p:nvSpPr>
        <p:spPr>
          <a:xfrm>
            <a:off x="228600" y="242317"/>
            <a:ext cx="6400800" cy="307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1" y="6515100"/>
            <a:ext cx="296359" cy="228600"/>
          </a:xfrm>
        </p:spPr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33E42E-05C5-437E-B1FD-9C2D96B2CDCC}"/>
              </a:ext>
            </a:extLst>
          </p:cNvPr>
          <p:cNvSpPr txBox="1">
            <a:spLocks/>
          </p:cNvSpPr>
          <p:nvPr/>
        </p:nvSpPr>
        <p:spPr>
          <a:xfrm>
            <a:off x="7322342" y="6515100"/>
            <a:ext cx="2929097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919051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Content Lef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9E9299-EC2D-47FD-ADDA-BC0C48628F18}"/>
              </a:ext>
            </a:extLst>
          </p:cNvPr>
          <p:cNvSpPr/>
          <p:nvPr/>
        </p:nvSpPr>
        <p:spPr>
          <a:xfrm>
            <a:off x="0" y="-6096"/>
            <a:ext cx="4572000" cy="686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201459-D08B-4B58-8EBE-983F10EC53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1" y="457200"/>
            <a:ext cx="3658508" cy="59436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bg1"/>
                </a:solidFill>
              </a:defRPr>
            </a:lvl1pPr>
            <a:lvl2pPr algn="l">
              <a:defRPr sz="1800" b="1">
                <a:solidFill>
                  <a:schemeClr val="bg1"/>
                </a:solidFill>
              </a:defRPr>
            </a:lvl2pPr>
            <a:lvl3pPr algn="l">
              <a:defRPr sz="1400">
                <a:solidFill>
                  <a:schemeClr val="bg1"/>
                </a:solidFill>
              </a:defRPr>
            </a:lvl3pPr>
            <a:lvl4pPr algn="l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475476" algn="l">
              <a:buClr>
                <a:schemeClr val="bg1">
                  <a:lumMod val="6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741E74-AF81-4148-9E14-11BBE01D94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FBE0F4-9FA7-47AA-851D-D5500410F0E8}"/>
              </a:ext>
            </a:extLst>
          </p:cNvPr>
          <p:cNvSpPr txBox="1">
            <a:spLocks/>
          </p:cNvSpPr>
          <p:nvPr/>
        </p:nvSpPr>
        <p:spPr>
          <a:xfrm>
            <a:off x="774173" y="6470878"/>
            <a:ext cx="3341536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bg1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003102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2592">
          <p15:clr>
            <a:srgbClr val="FBAE40"/>
          </p15:clr>
        </p15:guide>
        <p15:guide id="9" pos="2736">
          <p15:clr>
            <a:srgbClr val="FBAE40"/>
          </p15:clr>
        </p15:guide>
        <p15:guide id="10" pos="2880">
          <p15:clr>
            <a:srgbClr val="FBAE40"/>
          </p15:clr>
        </p15:guide>
        <p15:guide id="11" pos="3024">
          <p15:clr>
            <a:srgbClr val="FBAE40"/>
          </p15:clr>
        </p15:guide>
        <p15:guide id="12" pos="316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Med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0A530C3-8F59-4E0F-A812-B3CCEF38F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4037076 w 5181600"/>
              <a:gd name="connsiteY1" fmla="*/ 0 h 6858000"/>
              <a:gd name="connsiteX2" fmla="*/ 4041648 w 5181600"/>
              <a:gd name="connsiteY2" fmla="*/ 0 h 6858000"/>
              <a:gd name="connsiteX3" fmla="*/ 4039362 w 5181600"/>
              <a:gd name="connsiteY3" fmla="*/ 116 h 6858000"/>
              <a:gd name="connsiteX4" fmla="*/ 4154409 w 5181600"/>
              <a:gd name="connsiteY4" fmla="*/ 5925 h 6858000"/>
              <a:gd name="connsiteX5" fmla="*/ 5178723 w 5181600"/>
              <a:gd name="connsiteY5" fmla="*/ 1030240 h 6858000"/>
              <a:gd name="connsiteX6" fmla="*/ 5181600 w 5181600"/>
              <a:gd name="connsiteY6" fmla="*/ 1087209 h 6858000"/>
              <a:gd name="connsiteX7" fmla="*/ 5181600 w 5181600"/>
              <a:gd name="connsiteY7" fmla="*/ 6858000 h 6858000"/>
              <a:gd name="connsiteX8" fmla="*/ 0 w 51816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4037076" y="0"/>
                </a:lnTo>
                <a:lnTo>
                  <a:pt x="4041648" y="0"/>
                </a:lnTo>
                <a:lnTo>
                  <a:pt x="4039362" y="116"/>
                </a:lnTo>
                <a:lnTo>
                  <a:pt x="4154409" y="5925"/>
                </a:lnTo>
                <a:cubicBezTo>
                  <a:pt x="4694501" y="60774"/>
                  <a:pt x="5123874" y="490148"/>
                  <a:pt x="5178723" y="1030240"/>
                </a:cubicBezTo>
                <a:lnTo>
                  <a:pt x="5181600" y="1087209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0E14-AE13-48D9-A1E1-1D029C325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334003" y="65151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A731898C-46C3-4096-86C9-F93C44868782}"/>
              </a:ext>
            </a:extLst>
          </p:cNvPr>
          <p:cNvSpPr txBox="1">
            <a:spLocks/>
          </p:cNvSpPr>
          <p:nvPr/>
        </p:nvSpPr>
        <p:spPr>
          <a:xfrm>
            <a:off x="5645944" y="6515100"/>
            <a:ext cx="4107655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029181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9" pos="3408">
          <p15:clr>
            <a:srgbClr val="FBAE40"/>
          </p15:clr>
        </p15:guide>
        <p15:guide id="10" pos="7536">
          <p15:clr>
            <a:srgbClr val="FBAE40"/>
          </p15:clr>
        </p15:guide>
        <p15:guide id="12" pos="3552">
          <p15:clr>
            <a:srgbClr val="FBAE40"/>
          </p15:clr>
        </p15:guide>
        <p15:guide id="13" pos="73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Med Half Im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5F86-DE37-405F-91F0-8FAA2BF75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8800" y="2807292"/>
            <a:ext cx="6096000" cy="124341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0E14-AE13-48D9-A1E1-1D029C325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334003" y="65151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A731898C-46C3-4096-86C9-F93C44868782}"/>
              </a:ext>
            </a:extLst>
          </p:cNvPr>
          <p:cNvSpPr txBox="1">
            <a:spLocks/>
          </p:cNvSpPr>
          <p:nvPr/>
        </p:nvSpPr>
        <p:spPr>
          <a:xfrm>
            <a:off x="5645944" y="6515100"/>
            <a:ext cx="4351495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5C8209D-33E6-4861-B580-B682A9C480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4037076 w 5181600"/>
              <a:gd name="connsiteY1" fmla="*/ 0 h 6858000"/>
              <a:gd name="connsiteX2" fmla="*/ 4041648 w 5181600"/>
              <a:gd name="connsiteY2" fmla="*/ 0 h 6858000"/>
              <a:gd name="connsiteX3" fmla="*/ 4039362 w 5181600"/>
              <a:gd name="connsiteY3" fmla="*/ 116 h 6858000"/>
              <a:gd name="connsiteX4" fmla="*/ 4154409 w 5181600"/>
              <a:gd name="connsiteY4" fmla="*/ 5925 h 6858000"/>
              <a:gd name="connsiteX5" fmla="*/ 5178723 w 5181600"/>
              <a:gd name="connsiteY5" fmla="*/ 1030240 h 6858000"/>
              <a:gd name="connsiteX6" fmla="*/ 5181600 w 5181600"/>
              <a:gd name="connsiteY6" fmla="*/ 1087209 h 6858000"/>
              <a:gd name="connsiteX7" fmla="*/ 5181600 w 5181600"/>
              <a:gd name="connsiteY7" fmla="*/ 6858000 h 6858000"/>
              <a:gd name="connsiteX8" fmla="*/ 0 w 51816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4037076" y="0"/>
                </a:lnTo>
                <a:lnTo>
                  <a:pt x="4041648" y="0"/>
                </a:lnTo>
                <a:lnTo>
                  <a:pt x="4039362" y="116"/>
                </a:lnTo>
                <a:lnTo>
                  <a:pt x="4154409" y="5925"/>
                </a:lnTo>
                <a:cubicBezTo>
                  <a:pt x="4694501" y="60774"/>
                  <a:pt x="5123874" y="490148"/>
                  <a:pt x="5178723" y="1030240"/>
                </a:cubicBezTo>
                <a:lnTo>
                  <a:pt x="5181600" y="1087209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4224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9" pos="3408">
          <p15:clr>
            <a:srgbClr val="FBAE40"/>
          </p15:clr>
        </p15:guide>
        <p15:guide id="10" pos="7536">
          <p15:clr>
            <a:srgbClr val="FBAE40"/>
          </p15:clr>
        </p15:guide>
        <p15:guide id="12" pos="3552">
          <p15:clr>
            <a:srgbClr val="FBAE40"/>
          </p15:clr>
        </p15:guide>
        <p15:guide id="13" pos="73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Med Half Im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5F86-DE37-405F-91F0-8FAA2BF75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8800" y="457200"/>
            <a:ext cx="6096000" cy="108952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0E14-AE13-48D9-A1E1-1D029C325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334003" y="65151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A731898C-46C3-4096-86C9-F93C44868782}"/>
              </a:ext>
            </a:extLst>
          </p:cNvPr>
          <p:cNvSpPr txBox="1">
            <a:spLocks/>
          </p:cNvSpPr>
          <p:nvPr/>
        </p:nvSpPr>
        <p:spPr>
          <a:xfrm>
            <a:off x="5645944" y="6515100"/>
            <a:ext cx="4148295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601FC2-84EF-406D-97F1-10B0DEB20B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4037076 w 5181600"/>
              <a:gd name="connsiteY1" fmla="*/ 0 h 6858000"/>
              <a:gd name="connsiteX2" fmla="*/ 4041648 w 5181600"/>
              <a:gd name="connsiteY2" fmla="*/ 0 h 6858000"/>
              <a:gd name="connsiteX3" fmla="*/ 4039362 w 5181600"/>
              <a:gd name="connsiteY3" fmla="*/ 116 h 6858000"/>
              <a:gd name="connsiteX4" fmla="*/ 4154409 w 5181600"/>
              <a:gd name="connsiteY4" fmla="*/ 5925 h 6858000"/>
              <a:gd name="connsiteX5" fmla="*/ 5178723 w 5181600"/>
              <a:gd name="connsiteY5" fmla="*/ 1030240 h 6858000"/>
              <a:gd name="connsiteX6" fmla="*/ 5181600 w 5181600"/>
              <a:gd name="connsiteY6" fmla="*/ 1087209 h 6858000"/>
              <a:gd name="connsiteX7" fmla="*/ 5181600 w 5181600"/>
              <a:gd name="connsiteY7" fmla="*/ 6858000 h 6858000"/>
              <a:gd name="connsiteX8" fmla="*/ 0 w 51816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4037076" y="0"/>
                </a:lnTo>
                <a:lnTo>
                  <a:pt x="4041648" y="0"/>
                </a:lnTo>
                <a:lnTo>
                  <a:pt x="4039362" y="116"/>
                </a:lnTo>
                <a:lnTo>
                  <a:pt x="4154409" y="5925"/>
                </a:lnTo>
                <a:cubicBezTo>
                  <a:pt x="4694501" y="60774"/>
                  <a:pt x="5123874" y="490148"/>
                  <a:pt x="5178723" y="1030240"/>
                </a:cubicBezTo>
                <a:lnTo>
                  <a:pt x="5181600" y="1087209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9364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9" pos="3408">
          <p15:clr>
            <a:srgbClr val="FBAE40"/>
          </p15:clr>
        </p15:guide>
        <p15:guide id="10" pos="7536">
          <p15:clr>
            <a:srgbClr val="FBAE40"/>
          </p15:clr>
        </p15:guide>
        <p15:guide id="12" pos="3552">
          <p15:clr>
            <a:srgbClr val="FBAE40"/>
          </p15:clr>
        </p15:guide>
        <p15:guide id="13" pos="739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Med Half Image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75D685BD-A577-EA48-AB79-78E89A76F6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8800" y="2008803"/>
            <a:ext cx="6095998" cy="4271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475476" algn="l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75F86-DE37-405F-91F0-8FAA2BF75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8800" y="432578"/>
            <a:ext cx="6096000" cy="1138773"/>
          </a:xfrm>
        </p:spPr>
        <p:txBody>
          <a:bodyPr/>
          <a:lstStyle>
            <a:lvl1pPr algn="l"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0E14-AE13-48D9-A1E1-1D029C325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334003" y="65151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A731898C-46C3-4096-86C9-F93C44868782}"/>
              </a:ext>
            </a:extLst>
          </p:cNvPr>
          <p:cNvSpPr txBox="1">
            <a:spLocks/>
          </p:cNvSpPr>
          <p:nvPr/>
        </p:nvSpPr>
        <p:spPr>
          <a:xfrm>
            <a:off x="5645944" y="6515100"/>
            <a:ext cx="4300695" cy="222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F93B50-360D-48AF-8A98-5D163AC8A7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4037076 w 5181600"/>
              <a:gd name="connsiteY1" fmla="*/ 0 h 6858000"/>
              <a:gd name="connsiteX2" fmla="*/ 4041648 w 5181600"/>
              <a:gd name="connsiteY2" fmla="*/ 0 h 6858000"/>
              <a:gd name="connsiteX3" fmla="*/ 4039362 w 5181600"/>
              <a:gd name="connsiteY3" fmla="*/ 116 h 6858000"/>
              <a:gd name="connsiteX4" fmla="*/ 4154409 w 5181600"/>
              <a:gd name="connsiteY4" fmla="*/ 5925 h 6858000"/>
              <a:gd name="connsiteX5" fmla="*/ 5178723 w 5181600"/>
              <a:gd name="connsiteY5" fmla="*/ 1030240 h 6858000"/>
              <a:gd name="connsiteX6" fmla="*/ 5181600 w 5181600"/>
              <a:gd name="connsiteY6" fmla="*/ 1087209 h 6858000"/>
              <a:gd name="connsiteX7" fmla="*/ 5181600 w 5181600"/>
              <a:gd name="connsiteY7" fmla="*/ 6858000 h 6858000"/>
              <a:gd name="connsiteX8" fmla="*/ 0 w 51816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4037076" y="0"/>
                </a:lnTo>
                <a:lnTo>
                  <a:pt x="4041648" y="0"/>
                </a:lnTo>
                <a:lnTo>
                  <a:pt x="4039362" y="116"/>
                </a:lnTo>
                <a:lnTo>
                  <a:pt x="4154409" y="5925"/>
                </a:lnTo>
                <a:cubicBezTo>
                  <a:pt x="4694501" y="60774"/>
                  <a:pt x="5123874" y="490148"/>
                  <a:pt x="5178723" y="1030240"/>
                </a:cubicBezTo>
                <a:lnTo>
                  <a:pt x="5181600" y="1087209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1926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4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9" pos="3408">
          <p15:clr>
            <a:srgbClr val="FBAE40"/>
          </p15:clr>
        </p15:guide>
        <p15:guide id="10" pos="7536">
          <p15:clr>
            <a:srgbClr val="FBAE40"/>
          </p15:clr>
        </p15:guide>
        <p15:guide id="12" pos="3552">
          <p15:clr>
            <a:srgbClr val="FBAE40"/>
          </p15:clr>
        </p15:guide>
        <p15:guide id="13" pos="739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itl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B252-2002-4153-9FDD-988D8844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1E74-AF81-4148-9E14-11BBE01D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77D1C1-0D0A-40A2-9152-AFB7C138FB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457202"/>
            <a:ext cx="5029200" cy="594359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lnSpc>
                <a:spcPct val="85000"/>
              </a:lnSpc>
              <a:spcAft>
                <a:spcPts val="800"/>
              </a:spcAft>
              <a:defRPr sz="4000" b="0" i="0" spc="-107" baseline="0">
                <a:solidFill>
                  <a:schemeClr val="bg2"/>
                </a:solidFill>
              </a:defRPr>
            </a:lvl1pPr>
            <a:lvl2pPr algn="l">
              <a:defRPr sz="1800" b="1">
                <a:solidFill>
                  <a:schemeClr val="tx1"/>
                </a:solidFill>
              </a:defRPr>
            </a:lvl2pPr>
            <a:lvl3pPr algn="l">
              <a:defRPr sz="1400">
                <a:solidFill>
                  <a:schemeClr val="tx1"/>
                </a:solidFill>
              </a:defRPr>
            </a:lvl3pPr>
            <a:lvl4pPr algn="l">
              <a:defRPr/>
            </a:lvl4pPr>
            <a:lvl5pPr marL="475464" algn="l"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AC2E674-34E8-4122-8105-B32A4496582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089989" y="609599"/>
            <a:ext cx="1633728" cy="1636774"/>
          </a:xfrm>
          <a:custGeom>
            <a:avLst/>
            <a:gdLst>
              <a:gd name="connsiteX0" fmla="*/ 0 w 1633728"/>
              <a:gd name="connsiteY0" fmla="*/ 0 h 1636774"/>
              <a:gd name="connsiteX1" fmla="*/ 1271444 w 1633728"/>
              <a:gd name="connsiteY1" fmla="*/ 0 h 1636774"/>
              <a:gd name="connsiteX2" fmla="*/ 1272887 w 1633728"/>
              <a:gd name="connsiteY2" fmla="*/ 0 h 1636774"/>
              <a:gd name="connsiteX3" fmla="*/ 1272165 w 1633728"/>
              <a:gd name="connsiteY3" fmla="*/ 37 h 1636774"/>
              <a:gd name="connsiteX4" fmla="*/ 1308485 w 1633728"/>
              <a:gd name="connsiteY4" fmla="*/ 1871 h 1636774"/>
              <a:gd name="connsiteX5" fmla="*/ 1631858 w 1633728"/>
              <a:gd name="connsiteY5" fmla="*/ 325243 h 1636774"/>
              <a:gd name="connsiteX6" fmla="*/ 1633692 w 1633728"/>
              <a:gd name="connsiteY6" fmla="*/ 361563 h 1636774"/>
              <a:gd name="connsiteX7" fmla="*/ 1633728 w 1633728"/>
              <a:gd name="connsiteY7" fmla="*/ 360841 h 1636774"/>
              <a:gd name="connsiteX8" fmla="*/ 1633728 w 1633728"/>
              <a:gd name="connsiteY8" fmla="*/ 362285 h 1636774"/>
              <a:gd name="connsiteX9" fmla="*/ 1633728 w 1633728"/>
              <a:gd name="connsiteY9" fmla="*/ 1636774 h 1636774"/>
              <a:gd name="connsiteX10" fmla="*/ 0 w 1633728"/>
              <a:gd name="connsiteY10" fmla="*/ 1636774 h 16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3728" h="1636774">
                <a:moveTo>
                  <a:pt x="0" y="0"/>
                </a:moveTo>
                <a:lnTo>
                  <a:pt x="1271444" y="0"/>
                </a:lnTo>
                <a:lnTo>
                  <a:pt x="1272887" y="0"/>
                </a:lnTo>
                <a:lnTo>
                  <a:pt x="1272165" y="37"/>
                </a:lnTo>
                <a:lnTo>
                  <a:pt x="1308485" y="1871"/>
                </a:lnTo>
                <a:cubicBezTo>
                  <a:pt x="1478990" y="19186"/>
                  <a:pt x="1614542" y="154738"/>
                  <a:pt x="1631858" y="325243"/>
                </a:cubicBezTo>
                <a:lnTo>
                  <a:pt x="1633692" y="361563"/>
                </a:lnTo>
                <a:lnTo>
                  <a:pt x="1633728" y="360841"/>
                </a:lnTo>
                <a:lnTo>
                  <a:pt x="1633728" y="362285"/>
                </a:lnTo>
                <a:lnTo>
                  <a:pt x="1633728" y="1636774"/>
                </a:lnTo>
                <a:lnTo>
                  <a:pt x="0" y="1636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5C505DF-DD76-48EC-9FD1-17DE2065C22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089989" y="2614718"/>
            <a:ext cx="1633728" cy="1636774"/>
          </a:xfrm>
          <a:custGeom>
            <a:avLst/>
            <a:gdLst>
              <a:gd name="connsiteX0" fmla="*/ 0 w 1633728"/>
              <a:gd name="connsiteY0" fmla="*/ 0 h 1636774"/>
              <a:gd name="connsiteX1" fmla="*/ 1271444 w 1633728"/>
              <a:gd name="connsiteY1" fmla="*/ 0 h 1636774"/>
              <a:gd name="connsiteX2" fmla="*/ 1272887 w 1633728"/>
              <a:gd name="connsiteY2" fmla="*/ 0 h 1636774"/>
              <a:gd name="connsiteX3" fmla="*/ 1272165 w 1633728"/>
              <a:gd name="connsiteY3" fmla="*/ 37 h 1636774"/>
              <a:gd name="connsiteX4" fmla="*/ 1308485 w 1633728"/>
              <a:gd name="connsiteY4" fmla="*/ 1871 h 1636774"/>
              <a:gd name="connsiteX5" fmla="*/ 1631858 w 1633728"/>
              <a:gd name="connsiteY5" fmla="*/ 325243 h 1636774"/>
              <a:gd name="connsiteX6" fmla="*/ 1633692 w 1633728"/>
              <a:gd name="connsiteY6" fmla="*/ 361563 h 1636774"/>
              <a:gd name="connsiteX7" fmla="*/ 1633728 w 1633728"/>
              <a:gd name="connsiteY7" fmla="*/ 360841 h 1636774"/>
              <a:gd name="connsiteX8" fmla="*/ 1633728 w 1633728"/>
              <a:gd name="connsiteY8" fmla="*/ 362285 h 1636774"/>
              <a:gd name="connsiteX9" fmla="*/ 1633728 w 1633728"/>
              <a:gd name="connsiteY9" fmla="*/ 1636774 h 1636774"/>
              <a:gd name="connsiteX10" fmla="*/ 0 w 1633728"/>
              <a:gd name="connsiteY10" fmla="*/ 1636774 h 16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3728" h="1636774">
                <a:moveTo>
                  <a:pt x="0" y="0"/>
                </a:moveTo>
                <a:lnTo>
                  <a:pt x="1271444" y="0"/>
                </a:lnTo>
                <a:lnTo>
                  <a:pt x="1272887" y="0"/>
                </a:lnTo>
                <a:lnTo>
                  <a:pt x="1272165" y="37"/>
                </a:lnTo>
                <a:lnTo>
                  <a:pt x="1308485" y="1871"/>
                </a:lnTo>
                <a:cubicBezTo>
                  <a:pt x="1478990" y="19186"/>
                  <a:pt x="1614542" y="154738"/>
                  <a:pt x="1631858" y="325243"/>
                </a:cubicBezTo>
                <a:lnTo>
                  <a:pt x="1633692" y="361563"/>
                </a:lnTo>
                <a:lnTo>
                  <a:pt x="1633728" y="360841"/>
                </a:lnTo>
                <a:lnTo>
                  <a:pt x="1633728" y="362285"/>
                </a:lnTo>
                <a:lnTo>
                  <a:pt x="1633728" y="1636774"/>
                </a:lnTo>
                <a:lnTo>
                  <a:pt x="0" y="1636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EB4504F-C3A4-46CD-91DE-4134B4DD20D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089989" y="4617730"/>
            <a:ext cx="1633728" cy="1636774"/>
          </a:xfrm>
          <a:custGeom>
            <a:avLst/>
            <a:gdLst>
              <a:gd name="connsiteX0" fmla="*/ 0 w 1633728"/>
              <a:gd name="connsiteY0" fmla="*/ 0 h 1636774"/>
              <a:gd name="connsiteX1" fmla="*/ 1271444 w 1633728"/>
              <a:gd name="connsiteY1" fmla="*/ 0 h 1636774"/>
              <a:gd name="connsiteX2" fmla="*/ 1272887 w 1633728"/>
              <a:gd name="connsiteY2" fmla="*/ 0 h 1636774"/>
              <a:gd name="connsiteX3" fmla="*/ 1272165 w 1633728"/>
              <a:gd name="connsiteY3" fmla="*/ 37 h 1636774"/>
              <a:gd name="connsiteX4" fmla="*/ 1308485 w 1633728"/>
              <a:gd name="connsiteY4" fmla="*/ 1871 h 1636774"/>
              <a:gd name="connsiteX5" fmla="*/ 1631858 w 1633728"/>
              <a:gd name="connsiteY5" fmla="*/ 325243 h 1636774"/>
              <a:gd name="connsiteX6" fmla="*/ 1633692 w 1633728"/>
              <a:gd name="connsiteY6" fmla="*/ 361563 h 1636774"/>
              <a:gd name="connsiteX7" fmla="*/ 1633728 w 1633728"/>
              <a:gd name="connsiteY7" fmla="*/ 360841 h 1636774"/>
              <a:gd name="connsiteX8" fmla="*/ 1633728 w 1633728"/>
              <a:gd name="connsiteY8" fmla="*/ 362285 h 1636774"/>
              <a:gd name="connsiteX9" fmla="*/ 1633728 w 1633728"/>
              <a:gd name="connsiteY9" fmla="*/ 1636774 h 1636774"/>
              <a:gd name="connsiteX10" fmla="*/ 0 w 1633728"/>
              <a:gd name="connsiteY10" fmla="*/ 1636774 h 16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3728" h="1636774">
                <a:moveTo>
                  <a:pt x="0" y="0"/>
                </a:moveTo>
                <a:lnTo>
                  <a:pt x="1271444" y="0"/>
                </a:lnTo>
                <a:lnTo>
                  <a:pt x="1272887" y="0"/>
                </a:lnTo>
                <a:lnTo>
                  <a:pt x="1272165" y="37"/>
                </a:lnTo>
                <a:lnTo>
                  <a:pt x="1308485" y="1871"/>
                </a:lnTo>
                <a:cubicBezTo>
                  <a:pt x="1478990" y="19186"/>
                  <a:pt x="1614542" y="154738"/>
                  <a:pt x="1631858" y="325243"/>
                </a:cubicBezTo>
                <a:lnTo>
                  <a:pt x="1633692" y="361563"/>
                </a:lnTo>
                <a:lnTo>
                  <a:pt x="1633728" y="360841"/>
                </a:lnTo>
                <a:lnTo>
                  <a:pt x="1633728" y="362285"/>
                </a:lnTo>
                <a:lnTo>
                  <a:pt x="1633728" y="1636774"/>
                </a:lnTo>
                <a:lnTo>
                  <a:pt x="0" y="1636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9C33CC-BE94-4A93-987C-93CDDA16171A}"/>
              </a:ext>
            </a:extLst>
          </p:cNvPr>
          <p:cNvCxnSpPr>
            <a:cxnSpLocks/>
          </p:cNvCxnSpPr>
          <p:nvPr/>
        </p:nvCxnSpPr>
        <p:spPr>
          <a:xfrm>
            <a:off x="6089990" y="4433556"/>
            <a:ext cx="5486061" cy="0"/>
          </a:xfrm>
          <a:prstGeom prst="line">
            <a:avLst/>
          </a:prstGeom>
          <a:ln w="9525" cap="sq" cmpd="sng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5BC642-A0E8-4526-AA7D-DB07A9AD1986}"/>
              </a:ext>
            </a:extLst>
          </p:cNvPr>
          <p:cNvCxnSpPr>
            <a:cxnSpLocks/>
          </p:cNvCxnSpPr>
          <p:nvPr/>
        </p:nvCxnSpPr>
        <p:spPr>
          <a:xfrm>
            <a:off x="6089990" y="2430545"/>
            <a:ext cx="5486061" cy="0"/>
          </a:xfrm>
          <a:prstGeom prst="line">
            <a:avLst/>
          </a:prstGeom>
          <a:ln w="9525" cap="sq" cmpd="sng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04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44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B3893579-91D2-254C-B20E-8F23C13B839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-1" y="0"/>
            <a:ext cx="2747264" cy="227380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68DFFF5C-C576-FB47-A6E6-DF31C36642B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-1" y="4584192"/>
            <a:ext cx="2747264" cy="227380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0674A712-B576-2641-B3F5-C5D67F02618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-1" y="2273808"/>
            <a:ext cx="2747264" cy="231038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328A3B26-0B11-F34E-B08F-8436482F40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4736" y="0"/>
            <a:ext cx="2747264" cy="227380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7B825D32-817B-BB45-AB47-C6671013BF3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444736" y="4584192"/>
            <a:ext cx="2747264" cy="227380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id="{98EC7B97-05E7-7A4E-88DB-DED59D401E0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444736" y="2273808"/>
            <a:ext cx="2747264" cy="231038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0B6FD433-6B1E-4EF2-8E33-BA5EEE72DDCA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3200400" y="1856229"/>
            <a:ext cx="5791200" cy="314554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lnSpc>
                <a:spcPct val="85000"/>
              </a:lnSpc>
              <a:spcAft>
                <a:spcPts val="800"/>
              </a:spcAft>
              <a:defRPr sz="3333" b="0" i="0" spc="-107" baseline="0">
                <a:solidFill>
                  <a:schemeClr val="bg2"/>
                </a:solidFill>
              </a:defRPr>
            </a:lvl1pPr>
            <a:lvl2pPr algn="ctr">
              <a:lnSpc>
                <a:spcPct val="85000"/>
              </a:lnSpc>
              <a:spcAft>
                <a:spcPts val="800"/>
              </a:spcAft>
              <a:defRPr sz="4267" b="0" i="0" spc="-133" baseline="0">
                <a:solidFill>
                  <a:schemeClr val="bg2"/>
                </a:solidFill>
              </a:defRPr>
            </a:lvl2pPr>
            <a:lvl3pPr algn="ctr">
              <a:lnSpc>
                <a:spcPct val="85000"/>
              </a:lnSpc>
              <a:spcAft>
                <a:spcPts val="800"/>
              </a:spcAft>
              <a:defRPr sz="3600" b="0" i="0" spc="-200">
                <a:solidFill>
                  <a:schemeClr val="bg2"/>
                </a:solidFill>
              </a:defRPr>
            </a:lvl3pPr>
            <a:lvl4pPr marL="0" indent="0" algn="ctr">
              <a:buNone/>
              <a:defRPr sz="2667" spc="-107" baseline="0">
                <a:solidFill>
                  <a:schemeClr val="accent1"/>
                </a:solidFill>
              </a:defRPr>
            </a:lvl4pPr>
            <a:lvl5pPr marL="3048" indent="0" algn="ctr">
              <a:buClr>
                <a:schemeClr val="tx2"/>
              </a:buClr>
              <a:buFontTx/>
              <a:buNone/>
              <a:defRPr sz="1867" spc="3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E46A6A-7759-4B13-A8FB-4FF8335DA518}"/>
              </a:ext>
            </a:extLst>
          </p:cNvPr>
          <p:cNvGrpSpPr>
            <a:grpSpLocks noChangeAspect="1"/>
          </p:cNvGrpSpPr>
          <p:nvPr/>
        </p:nvGrpSpPr>
        <p:grpSpPr>
          <a:xfrm>
            <a:off x="4292669" y="457199"/>
            <a:ext cx="3606662" cy="457199"/>
            <a:chOff x="2931072" y="-829430"/>
            <a:chExt cx="6003607" cy="76104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2E071-1D82-48C8-83D7-E3BB83318545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7DA692-63B6-4FA7-AC7C-6174C277DED1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44205-A5D2-490E-A15C-F46572BEAB2D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5E96FC-E771-4808-8D22-ADA7F96AD4F1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698C94-5D0E-4B27-9252-70243AACB982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4BDABB-1FA7-4654-B6E8-026E175DB2A3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EA55DE5-9DAF-4A69-8F7B-328CA280C083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87D0798-163C-42A7-B7A9-E9FADDF15EFA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37A9C59-C810-4E53-BCED-B132E9881486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653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5808">
          <p15:clr>
            <a:srgbClr val="FBAE40"/>
          </p15:clr>
        </p15:guide>
        <p15:guide id="5" pos="5952">
          <p15:clr>
            <a:srgbClr val="FBAE40"/>
          </p15:clr>
        </p15:guide>
        <p15:guide id="8" pos="1728">
          <p15:clr>
            <a:srgbClr val="FBAE40"/>
          </p15:clr>
        </p15:guide>
        <p15:guide id="9" pos="1872">
          <p15:clr>
            <a:srgbClr val="FBAE40"/>
          </p15:clr>
        </p15:guide>
        <p15:guide id="10" pos="2016">
          <p15:clr>
            <a:srgbClr val="FBAE40"/>
          </p15:clr>
        </p15:guide>
        <p15:guide id="11" pos="566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Lin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909-ACA0-497E-B7C2-1D1B5F478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EE15-C254-43DC-B077-8867D2968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09522"/>
            <a:ext cx="11277600" cy="1138773"/>
          </a:xfrm>
        </p:spPr>
        <p:txBody>
          <a:bodyPr/>
          <a:lstStyle>
            <a:lvl1pPr>
              <a:defRPr sz="4000" i="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14F0B4B-AC70-4958-B8D9-CA963F87FA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6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6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2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35A8153-41BE-4B59-A111-37ED2D8A47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59024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6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6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2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724032F-050D-46C3-B9B2-FA6C750B9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08448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6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6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2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076BDE7-EFCD-47D2-ADA7-0CB5B71514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57872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5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5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1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AEE3F05-2862-48CD-9133-7CF4779F1A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07296" y="2130552"/>
            <a:ext cx="1975104" cy="2596896"/>
          </a:xfrm>
          <a:custGeom>
            <a:avLst/>
            <a:gdLst>
              <a:gd name="connsiteX0" fmla="*/ 0 w 1975104"/>
              <a:gd name="connsiteY0" fmla="*/ 0 h 2596896"/>
              <a:gd name="connsiteX1" fmla="*/ 1537934 w 1975104"/>
              <a:gd name="connsiteY1" fmla="*/ 0 h 2596896"/>
              <a:gd name="connsiteX2" fmla="*/ 1539675 w 1975104"/>
              <a:gd name="connsiteY2" fmla="*/ 0 h 2596896"/>
              <a:gd name="connsiteX3" fmla="*/ 1538805 w 1975104"/>
              <a:gd name="connsiteY3" fmla="*/ 44 h 2596896"/>
              <a:gd name="connsiteX4" fmla="*/ 1582632 w 1975104"/>
              <a:gd name="connsiteY4" fmla="*/ 2257 h 2596896"/>
              <a:gd name="connsiteX5" fmla="*/ 1972847 w 1975104"/>
              <a:gd name="connsiteY5" fmla="*/ 392473 h 2596896"/>
              <a:gd name="connsiteX6" fmla="*/ 1975060 w 1975104"/>
              <a:gd name="connsiteY6" fmla="*/ 436300 h 2596896"/>
              <a:gd name="connsiteX7" fmla="*/ 1975104 w 1975104"/>
              <a:gd name="connsiteY7" fmla="*/ 435429 h 2596896"/>
              <a:gd name="connsiteX8" fmla="*/ 1975104 w 1975104"/>
              <a:gd name="connsiteY8" fmla="*/ 437171 h 2596896"/>
              <a:gd name="connsiteX9" fmla="*/ 1975104 w 1975104"/>
              <a:gd name="connsiteY9" fmla="*/ 2596896 h 2596896"/>
              <a:gd name="connsiteX10" fmla="*/ 0 w 1975104"/>
              <a:gd name="connsiteY10" fmla="*/ 2596896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5104" h="2596896">
                <a:moveTo>
                  <a:pt x="0" y="0"/>
                </a:moveTo>
                <a:lnTo>
                  <a:pt x="1537934" y="0"/>
                </a:lnTo>
                <a:lnTo>
                  <a:pt x="1539675" y="0"/>
                </a:lnTo>
                <a:lnTo>
                  <a:pt x="1538805" y="44"/>
                </a:lnTo>
                <a:lnTo>
                  <a:pt x="1582632" y="2257"/>
                </a:lnTo>
                <a:cubicBezTo>
                  <a:pt x="1788381" y="23152"/>
                  <a:pt x="1951952" y="186723"/>
                  <a:pt x="1972847" y="392473"/>
                </a:cubicBezTo>
                <a:lnTo>
                  <a:pt x="1975060" y="436300"/>
                </a:lnTo>
                <a:lnTo>
                  <a:pt x="1975104" y="435429"/>
                </a:lnTo>
                <a:lnTo>
                  <a:pt x="1975104" y="437171"/>
                </a:lnTo>
                <a:lnTo>
                  <a:pt x="1975104" y="2596896"/>
                </a:lnTo>
                <a:lnTo>
                  <a:pt x="0" y="2596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357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144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ABE601-271A-74A3-8B23-1E41139D57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2E91"/>
              </a:solidFill>
            </a:endParaRP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286143AA-10AF-029E-FA4C-9D5D393DF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7536" y="-3"/>
            <a:ext cx="7001471" cy="6857999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07C2A6F-9724-E478-25BD-54E4D08C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545" y="2194587"/>
            <a:ext cx="6117374" cy="2247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CD5B6-F745-E986-A527-FBB92F6D57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8119" y="4713061"/>
            <a:ext cx="6118225" cy="392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49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33D0EA6E-CB14-731E-CCB8-92C07A817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786" y="0"/>
            <a:ext cx="1854214" cy="1854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AF3B55-BF44-F020-85D4-FB9A5E9D0264}"/>
              </a:ext>
            </a:extLst>
          </p:cNvPr>
          <p:cNvSpPr txBox="1"/>
          <p:nvPr userDrawn="1"/>
        </p:nvSpPr>
        <p:spPr>
          <a:xfrm>
            <a:off x="10920914" y="239173"/>
            <a:ext cx="1071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6B0878C-769E-1B43-B7EC-09BB50880372}" type="slidenum">
              <a:rPr lang="en-US" sz="1200">
                <a:solidFill>
                  <a:schemeClr val="bg1"/>
                </a:solidFill>
                <a:latin typeface="Avenir Next" panose="020B0503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F3A3361B-D289-263B-C4DB-DAC10DA19A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868" y="387226"/>
            <a:ext cx="327022" cy="32059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DEAEF-FB86-CF42-8BB2-2F5C7D476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185" y="1964971"/>
            <a:ext cx="7918450" cy="587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502E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5A247-EE8D-65AE-2984-5372D02C70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185" y="2875180"/>
            <a:ext cx="10741025" cy="3123685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1B4DA15-C0E3-D2EA-A62F-831A0590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464300"/>
            <a:ext cx="296359" cy="228600"/>
          </a:xfrm>
        </p:spPr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95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10AA47-5BC3-7074-A23B-8E6405990F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2E91"/>
              </a:solidFill>
            </a:endParaRPr>
          </a:p>
        </p:txBody>
      </p:sp>
      <p:pic>
        <p:nvPicPr>
          <p:cNvPr id="9" name="Picture 8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F5F30B61-D1D5-F3FF-3E42-D03580B76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4870" y="3010111"/>
            <a:ext cx="4362259" cy="5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5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021124-939F-4CBD-BC61-7FA152E05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831848"/>
            <a:ext cx="11277600" cy="31943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None/>
              <a:defRPr sz="5400" b="0" i="0" spc="-2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4800" spc="-200">
                <a:solidFill>
                  <a:schemeClr val="bg1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4267" spc="-133" baseline="0">
                <a:solidFill>
                  <a:schemeClr val="bg1"/>
                </a:solidFill>
              </a:defRPr>
            </a:lvl3pPr>
            <a:lvl4pPr marL="0" indent="0" algn="ctr">
              <a:lnSpc>
                <a:spcPct val="90000"/>
              </a:lnSpc>
              <a:spcBef>
                <a:spcPts val="800"/>
              </a:spcBef>
              <a:buNone/>
              <a:defRPr sz="3733" spc="-67" baseline="0">
                <a:solidFill>
                  <a:schemeClr val="bg1"/>
                </a:solidFill>
              </a:defRPr>
            </a:lvl4pPr>
            <a:lvl5pPr marL="3048" indent="0" algn="ctr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None/>
              <a:defRPr sz="2400" b="1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927E3-AB15-4894-BF12-D8595DF561DB}"/>
              </a:ext>
            </a:extLst>
          </p:cNvPr>
          <p:cNvSpPr txBox="1">
            <a:spLocks/>
          </p:cNvSpPr>
          <p:nvPr/>
        </p:nvSpPr>
        <p:spPr>
          <a:xfrm>
            <a:off x="822034" y="6472284"/>
            <a:ext cx="5792125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bg1"/>
                </a:solidFill>
              </a:rPr>
              <a:t>PRESENTATION NAME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A1941-E604-4149-A950-8E6B4A93A767}"/>
              </a:ext>
            </a:extLst>
          </p:cNvPr>
          <p:cNvGrpSpPr>
            <a:grpSpLocks noChangeAspect="1"/>
          </p:cNvGrpSpPr>
          <p:nvPr/>
        </p:nvGrpSpPr>
        <p:grpSpPr>
          <a:xfrm>
            <a:off x="10180094" y="6431280"/>
            <a:ext cx="1562890" cy="198120"/>
            <a:chOff x="2931072" y="-829430"/>
            <a:chExt cx="6003607" cy="761048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23C51B-6FA2-4622-A877-CC694A9F839D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9DBEA-113C-45A7-AD49-88D224BFE40D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6FD3941-0CDB-4FE6-860A-510828B14D12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6CE130-FFA8-429E-A61D-1266D3D23403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EFD2DD6-2F2A-4021-9D00-2B9325616FC2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241D4B2-AA52-4E3D-BA70-FB185FC11D98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9AC82-346E-408E-9BFB-FBD1C1E735F6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337F52D-DD9B-441C-9F46-21CAF37357FB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B3E9936-B162-43AA-B474-9B2B52A4A7AD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2248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E0291D-9EB3-4EEE-8502-757D833E6BB9}"/>
              </a:ext>
            </a:extLst>
          </p:cNvPr>
          <p:cNvGrpSpPr/>
          <p:nvPr/>
        </p:nvGrpSpPr>
        <p:grpSpPr>
          <a:xfrm>
            <a:off x="4960467" y="0"/>
            <a:ext cx="7231533" cy="6858000"/>
            <a:chOff x="4960467" y="0"/>
            <a:chExt cx="7231533" cy="6858000"/>
          </a:xfrm>
          <a:solidFill>
            <a:schemeClr val="tx2">
              <a:alpha val="70000"/>
            </a:schemeClr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C356984-8A53-44D3-8728-BC163330A500}"/>
                </a:ext>
              </a:extLst>
            </p:cNvPr>
            <p:cNvSpPr/>
            <p:nvPr/>
          </p:nvSpPr>
          <p:spPr>
            <a:xfrm>
              <a:off x="9402667" y="4408356"/>
              <a:ext cx="2789333" cy="2449644"/>
            </a:xfrm>
            <a:custGeom>
              <a:avLst/>
              <a:gdLst>
                <a:gd name="connsiteX0" fmla="*/ 1246456 w 2789333"/>
                <a:gd name="connsiteY0" fmla="*/ 0 h 2449644"/>
                <a:gd name="connsiteX1" fmla="*/ 2789333 w 2789333"/>
                <a:gd name="connsiteY1" fmla="*/ 2130627 h 2449644"/>
                <a:gd name="connsiteX2" fmla="*/ 2789333 w 2789333"/>
                <a:gd name="connsiteY2" fmla="*/ 2449644 h 2449644"/>
                <a:gd name="connsiteX3" fmla="*/ 526043 w 2789333"/>
                <a:gd name="connsiteY3" fmla="*/ 2449644 h 2449644"/>
                <a:gd name="connsiteX4" fmla="*/ 0 w 2789333"/>
                <a:gd name="connsiteY4" fmla="*/ 1725001 h 244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333" h="2449644">
                  <a:moveTo>
                    <a:pt x="1246456" y="0"/>
                  </a:moveTo>
                  <a:lnTo>
                    <a:pt x="2789333" y="2130627"/>
                  </a:lnTo>
                  <a:lnTo>
                    <a:pt x="2789333" y="2449644"/>
                  </a:lnTo>
                  <a:lnTo>
                    <a:pt x="526043" y="2449644"/>
                  </a:lnTo>
                  <a:lnTo>
                    <a:pt x="0" y="1725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92F183-84B4-4046-A3CD-67B3C688C9AF}"/>
                </a:ext>
              </a:extLst>
            </p:cNvPr>
            <p:cNvSpPr/>
            <p:nvPr/>
          </p:nvSpPr>
          <p:spPr>
            <a:xfrm>
              <a:off x="9413792" y="0"/>
              <a:ext cx="2778208" cy="2438531"/>
            </a:xfrm>
            <a:custGeom>
              <a:avLst/>
              <a:gdLst>
                <a:gd name="connsiteX0" fmla="*/ 526040 w 2778208"/>
                <a:gd name="connsiteY0" fmla="*/ 0 h 2438531"/>
                <a:gd name="connsiteX1" fmla="*/ 2778208 w 2778208"/>
                <a:gd name="connsiteY1" fmla="*/ 0 h 2438531"/>
                <a:gd name="connsiteX2" fmla="*/ 2778208 w 2778208"/>
                <a:gd name="connsiteY2" fmla="*/ 315213 h 2438531"/>
                <a:gd name="connsiteX3" fmla="*/ 1235323 w 2778208"/>
                <a:gd name="connsiteY3" fmla="*/ 2438531 h 2438531"/>
                <a:gd name="connsiteX4" fmla="*/ 0 w 2778208"/>
                <a:gd name="connsiteY4" fmla="*/ 724648 h 243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208" h="2438531">
                  <a:moveTo>
                    <a:pt x="526040" y="0"/>
                  </a:moveTo>
                  <a:lnTo>
                    <a:pt x="2778208" y="0"/>
                  </a:lnTo>
                  <a:lnTo>
                    <a:pt x="2778208" y="315213"/>
                  </a:lnTo>
                  <a:lnTo>
                    <a:pt x="1235323" y="2438531"/>
                  </a:lnTo>
                  <a:lnTo>
                    <a:pt x="0" y="7246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DFE6DF-042B-47EB-9B63-0D0ACB6BA75B}"/>
                </a:ext>
              </a:extLst>
            </p:cNvPr>
            <p:cNvSpPr/>
            <p:nvPr/>
          </p:nvSpPr>
          <p:spPr>
            <a:xfrm>
              <a:off x="4960467" y="0"/>
              <a:ext cx="4976426" cy="6858000"/>
            </a:xfrm>
            <a:custGeom>
              <a:avLst/>
              <a:gdLst>
                <a:gd name="connsiteX0" fmla="*/ 9068 w 4976426"/>
                <a:gd name="connsiteY0" fmla="*/ 0 h 6858000"/>
                <a:gd name="connsiteX1" fmla="*/ 2490843 w 4976426"/>
                <a:gd name="connsiteY1" fmla="*/ 0 h 6858000"/>
                <a:gd name="connsiteX2" fmla="*/ 4976426 w 4976426"/>
                <a:gd name="connsiteY2" fmla="*/ 3429006 h 6858000"/>
                <a:gd name="connsiteX3" fmla="*/ 3741106 w 4976426"/>
                <a:gd name="connsiteY3" fmla="*/ 5131741 h 6858000"/>
                <a:gd name="connsiteX4" fmla="*/ 2475178 w 4976426"/>
                <a:gd name="connsiteY4" fmla="*/ 6858000 h 6858000"/>
                <a:gd name="connsiteX5" fmla="*/ 0 w 4976426"/>
                <a:gd name="connsiteY5" fmla="*/ 6858000 h 6858000"/>
                <a:gd name="connsiteX6" fmla="*/ 2494651 w 4976426"/>
                <a:gd name="connsiteY6" fmla="*/ 342900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6426" h="6858000">
                  <a:moveTo>
                    <a:pt x="9068" y="0"/>
                  </a:moveTo>
                  <a:lnTo>
                    <a:pt x="2490843" y="0"/>
                  </a:lnTo>
                  <a:lnTo>
                    <a:pt x="4976426" y="3429006"/>
                  </a:lnTo>
                  <a:lnTo>
                    <a:pt x="3741106" y="5131741"/>
                  </a:lnTo>
                  <a:lnTo>
                    <a:pt x="2475178" y="6858000"/>
                  </a:lnTo>
                  <a:lnTo>
                    <a:pt x="0" y="6858000"/>
                  </a:lnTo>
                  <a:lnTo>
                    <a:pt x="2494651" y="3429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021124-939F-4CBD-BC61-7FA152E05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066399"/>
            <a:ext cx="11277600" cy="4143698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marL="0" indent="0" algn="l">
              <a:lnSpc>
                <a:spcPct val="80000"/>
              </a:lnSpc>
              <a:spcBef>
                <a:spcPts val="800"/>
              </a:spcBef>
              <a:buFont typeface="Arial" panose="020B0604020202020204" pitchFamily="34" charset="0"/>
              <a:buNone/>
              <a:defRPr sz="5400" b="0" i="0" spc="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None/>
              <a:defRPr sz="4000" i="0" spc="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200" spc="0" baseline="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800"/>
              </a:spcBef>
              <a:buNone/>
              <a:defRPr sz="2800" spc="0" baseline="0">
                <a:solidFill>
                  <a:schemeClr val="bg1"/>
                </a:solidFill>
              </a:defRPr>
            </a:lvl4pPr>
            <a:lvl5pPr marL="3048" indent="0" algn="l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None/>
              <a:defRPr sz="2400" b="1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Template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927E3-AB15-4894-BF12-D8595DF561DB}"/>
              </a:ext>
            </a:extLst>
          </p:cNvPr>
          <p:cNvSpPr txBox="1">
            <a:spLocks/>
          </p:cNvSpPr>
          <p:nvPr/>
        </p:nvSpPr>
        <p:spPr>
          <a:xfrm>
            <a:off x="883506" y="6484034"/>
            <a:ext cx="4976425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bg1"/>
                </a:solidFill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314980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021124-939F-4CBD-BC61-7FA152E057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831848"/>
            <a:ext cx="11277600" cy="31943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None/>
              <a:defRPr sz="5400" b="0" i="0" spc="-200">
                <a:solidFill>
                  <a:schemeClr val="bg2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4800" b="1" spc="-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4267" spc="-133" baseline="0">
                <a:solidFill>
                  <a:schemeClr val="tx1"/>
                </a:solidFill>
              </a:defRPr>
            </a:lvl3pPr>
            <a:lvl4pPr marL="0" indent="0" algn="l">
              <a:lnSpc>
                <a:spcPct val="90000"/>
              </a:lnSpc>
              <a:spcBef>
                <a:spcPts val="800"/>
              </a:spcBef>
              <a:buNone/>
              <a:defRPr sz="3733" b="1" spc="-67" baseline="0">
                <a:solidFill>
                  <a:schemeClr val="tx1"/>
                </a:solidFill>
              </a:defRPr>
            </a:lvl4pPr>
            <a:lvl5pPr marL="3048" indent="0" algn="l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None/>
              <a:defRPr sz="2400" b="1" spc="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Template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6684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5E4363-2FCB-41C1-979D-8702DFED09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652354"/>
            <a:ext cx="11277600" cy="69756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5333" b="0" i="0" spc="0">
                <a:solidFill>
                  <a:schemeClr val="bg2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800"/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267"/>
            </a:lvl3pPr>
            <a:lvl4pPr marL="0" indent="0" algn="ctr">
              <a:spcBef>
                <a:spcPts val="0"/>
              </a:spcBef>
              <a:buNone/>
              <a:defRPr sz="3733"/>
            </a:lvl4pPr>
            <a:lvl5pPr marL="3048" indent="0" algn="ctr">
              <a:spcBef>
                <a:spcPts val="0"/>
              </a:spcBef>
              <a:buClr>
                <a:schemeClr val="bg1">
                  <a:lumMod val="65000"/>
                </a:schemeClr>
              </a:buClr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Template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151D55-A115-45D4-B38C-EC1B9816A78E}"/>
              </a:ext>
            </a:extLst>
          </p:cNvPr>
          <p:cNvCxnSpPr/>
          <p:nvPr/>
        </p:nvCxnSpPr>
        <p:spPr>
          <a:xfrm>
            <a:off x="5791200" y="3654704"/>
            <a:ext cx="609600" cy="0"/>
          </a:xfrm>
          <a:prstGeom prst="line">
            <a:avLst/>
          </a:prstGeom>
          <a:ln w="50800" cap="flat" cmpd="sng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1967CB-C526-4CCC-BF31-91673D8DBAB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0" y="3959493"/>
            <a:ext cx="1127760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800"/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267"/>
            </a:lvl3pPr>
            <a:lvl4pPr marL="0" indent="0" algn="ctr">
              <a:spcBef>
                <a:spcPts val="0"/>
              </a:spcBef>
              <a:buNone/>
              <a:defRPr sz="3733"/>
            </a:lvl4pPr>
            <a:lvl5pPr marL="3048" indent="0" algn="ctr">
              <a:spcBef>
                <a:spcPts val="0"/>
              </a:spcBef>
              <a:buClr>
                <a:schemeClr val="bg1">
                  <a:lumMod val="65000"/>
                </a:schemeClr>
              </a:buClr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Template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85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7C332-4F1D-4C9C-BD64-843B87412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4028D5-EFEA-4300-998A-7A540A5F9A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283084"/>
            <a:ext cx="11277600" cy="139512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5333" b="0" i="0" spc="0">
                <a:solidFill>
                  <a:schemeClr val="bg2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800"/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267"/>
            </a:lvl3pPr>
            <a:lvl4pPr marL="0" indent="0" algn="ctr">
              <a:spcBef>
                <a:spcPts val="0"/>
              </a:spcBef>
              <a:buNone/>
              <a:defRPr sz="3733"/>
            </a:lvl4pPr>
            <a:lvl5pPr marL="3048" indent="0" algn="ctr">
              <a:spcBef>
                <a:spcPts val="0"/>
              </a:spcBef>
              <a:buClr>
                <a:schemeClr val="bg1">
                  <a:lumMod val="65000"/>
                </a:schemeClr>
              </a:buClr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Template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5AFE86-C950-4DAD-A713-819A7036912A}"/>
              </a:ext>
            </a:extLst>
          </p:cNvPr>
          <p:cNvCxnSpPr/>
          <p:nvPr/>
        </p:nvCxnSpPr>
        <p:spPr>
          <a:xfrm>
            <a:off x="5791200" y="3982997"/>
            <a:ext cx="609600" cy="0"/>
          </a:xfrm>
          <a:prstGeom prst="line">
            <a:avLst/>
          </a:prstGeom>
          <a:ln w="50800" cap="flat" cmpd="sng">
            <a:solidFill>
              <a:schemeClr val="bg1">
                <a:lumMod val="85000"/>
              </a:schemeClr>
            </a:solidFill>
            <a:prstDash val="solid"/>
            <a:beve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31D3052-E314-4BB7-8CAC-4FA86287D22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0" y="4287787"/>
            <a:ext cx="11277600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800"/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4267"/>
            </a:lvl3pPr>
            <a:lvl4pPr marL="0" indent="0" algn="ctr">
              <a:spcBef>
                <a:spcPts val="0"/>
              </a:spcBef>
              <a:buNone/>
              <a:defRPr sz="3733"/>
            </a:lvl4pPr>
            <a:lvl5pPr marL="3048" indent="0" algn="ctr">
              <a:spcBef>
                <a:spcPts val="0"/>
              </a:spcBef>
              <a:buClr>
                <a:schemeClr val="bg1">
                  <a:lumMod val="65000"/>
                </a:schemeClr>
              </a:buClr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Template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969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144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  <p15:guide id="7" pos="75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D033E-882F-4905-8721-38F845341B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24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  <p15:guide id="4" pos="753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DF9DC-5703-4178-B33C-1F784C8F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243417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F9B61-FE06-4AD3-BFD0-849AD957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24" y="1964077"/>
            <a:ext cx="11274552" cy="43158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1">
            <a:extLst>
              <a:ext uri="{FF2B5EF4-FFF2-40B4-BE49-F238E27FC236}">
                <a16:creationId xmlns:a16="http://schemas.microsoft.com/office/drawing/2014/main" id="{76C2FCC9-2F09-4721-9A6D-A8D770C76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64300"/>
            <a:ext cx="296359" cy="2286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Autofit/>
          </a:bodyPr>
          <a:lstStyle>
            <a:lvl1pPr algn="r">
              <a:defRPr sz="1200" b="1" i="0">
                <a:solidFill>
                  <a:schemeClr val="bg2"/>
                </a:solidFill>
              </a:defRPr>
            </a:lvl1pPr>
          </a:lstStyle>
          <a:p>
            <a:fld id="{C24CE0DD-0081-7A4A-817B-7ACC0C2B4A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EE6105E-4C9A-4B95-89E5-B4D8F1DCB443}"/>
              </a:ext>
            </a:extLst>
          </p:cNvPr>
          <p:cNvSpPr txBox="1">
            <a:spLocks/>
          </p:cNvSpPr>
          <p:nvPr/>
        </p:nvSpPr>
        <p:spPr>
          <a:xfrm>
            <a:off x="764280" y="6477456"/>
            <a:ext cx="6582701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50" baseline="0" dirty="0">
                <a:solidFill>
                  <a:schemeClr val="tx1"/>
                </a:solidFill>
              </a:rPr>
              <a:t>Presentation to the ULTS Administrative Committee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75405C-B2DF-4F58-9801-02AE2578731C}"/>
              </a:ext>
            </a:extLst>
          </p:cNvPr>
          <p:cNvGrpSpPr>
            <a:grpSpLocks noChangeAspect="1"/>
          </p:cNvGrpSpPr>
          <p:nvPr/>
        </p:nvGrpSpPr>
        <p:grpSpPr>
          <a:xfrm>
            <a:off x="10683863" y="6539890"/>
            <a:ext cx="1066177" cy="135154"/>
            <a:chOff x="2931072" y="-829430"/>
            <a:chExt cx="6003607" cy="76104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D2A2581-A149-4D6E-B65C-0B123B2B9D79}"/>
                </a:ext>
              </a:extLst>
            </p:cNvPr>
            <p:cNvSpPr/>
            <p:nvPr/>
          </p:nvSpPr>
          <p:spPr>
            <a:xfrm>
              <a:off x="8294599" y="-826572"/>
              <a:ext cx="640080" cy="758190"/>
            </a:xfrm>
            <a:custGeom>
              <a:avLst/>
              <a:gdLst>
                <a:gd name="connsiteX0" fmla="*/ 100965 w 640080"/>
                <a:gd name="connsiteY0" fmla="*/ 493395 h 758190"/>
                <a:gd name="connsiteX1" fmla="*/ 318135 w 640080"/>
                <a:gd name="connsiteY1" fmla="*/ 597218 h 758190"/>
                <a:gd name="connsiteX2" fmla="*/ 455295 w 640080"/>
                <a:gd name="connsiteY2" fmla="*/ 531495 h 758190"/>
                <a:gd name="connsiteX3" fmla="*/ 312420 w 640080"/>
                <a:gd name="connsiteY3" fmla="*/ 452438 h 758190"/>
                <a:gd name="connsiteX4" fmla="*/ 44768 w 640080"/>
                <a:gd name="connsiteY4" fmla="*/ 224790 h 758190"/>
                <a:gd name="connsiteX5" fmla="*/ 355283 w 640080"/>
                <a:gd name="connsiteY5" fmla="*/ 0 h 758190"/>
                <a:gd name="connsiteX6" fmla="*/ 625793 w 640080"/>
                <a:gd name="connsiteY6" fmla="*/ 88583 h 758190"/>
                <a:gd name="connsiteX7" fmla="*/ 534353 w 640080"/>
                <a:gd name="connsiteY7" fmla="*/ 221932 h 758190"/>
                <a:gd name="connsiteX8" fmla="*/ 355283 w 640080"/>
                <a:gd name="connsiteY8" fmla="*/ 160020 h 758190"/>
                <a:gd name="connsiteX9" fmla="*/ 224790 w 640080"/>
                <a:gd name="connsiteY9" fmla="*/ 228600 h 758190"/>
                <a:gd name="connsiteX10" fmla="*/ 395288 w 640080"/>
                <a:gd name="connsiteY10" fmla="*/ 309563 h 758190"/>
                <a:gd name="connsiteX11" fmla="*/ 640080 w 640080"/>
                <a:gd name="connsiteY11" fmla="*/ 536257 h 758190"/>
                <a:gd name="connsiteX12" fmla="*/ 325755 w 640080"/>
                <a:gd name="connsiteY12" fmla="*/ 758190 h 758190"/>
                <a:gd name="connsiteX13" fmla="*/ 0 w 640080"/>
                <a:gd name="connsiteY13" fmla="*/ 627697 h 758190"/>
                <a:gd name="connsiteX14" fmla="*/ 100965 w 640080"/>
                <a:gd name="connsiteY14" fmla="*/ 493395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080" h="758190">
                  <a:moveTo>
                    <a:pt x="100965" y="493395"/>
                  </a:moveTo>
                  <a:cubicBezTo>
                    <a:pt x="100965" y="493395"/>
                    <a:pt x="197168" y="597218"/>
                    <a:pt x="318135" y="597218"/>
                  </a:cubicBezTo>
                  <a:cubicBezTo>
                    <a:pt x="392430" y="597218"/>
                    <a:pt x="455295" y="576263"/>
                    <a:pt x="455295" y="531495"/>
                  </a:cubicBezTo>
                  <a:cubicBezTo>
                    <a:pt x="455295" y="484822"/>
                    <a:pt x="421958" y="475297"/>
                    <a:pt x="312420" y="452438"/>
                  </a:cubicBezTo>
                  <a:cubicBezTo>
                    <a:pt x="169545" y="421957"/>
                    <a:pt x="44768" y="360997"/>
                    <a:pt x="44768" y="224790"/>
                  </a:cubicBezTo>
                  <a:cubicBezTo>
                    <a:pt x="44768" y="112395"/>
                    <a:pt x="157163" y="0"/>
                    <a:pt x="355283" y="0"/>
                  </a:cubicBezTo>
                  <a:cubicBezTo>
                    <a:pt x="518160" y="0"/>
                    <a:pt x="625793" y="88583"/>
                    <a:pt x="625793" y="88583"/>
                  </a:cubicBezTo>
                  <a:lnTo>
                    <a:pt x="534353" y="221932"/>
                  </a:lnTo>
                  <a:cubicBezTo>
                    <a:pt x="534353" y="221932"/>
                    <a:pt x="452438" y="160020"/>
                    <a:pt x="355283" y="160020"/>
                  </a:cubicBezTo>
                  <a:cubicBezTo>
                    <a:pt x="286703" y="160020"/>
                    <a:pt x="224790" y="183832"/>
                    <a:pt x="224790" y="228600"/>
                  </a:cubicBezTo>
                  <a:cubicBezTo>
                    <a:pt x="224790" y="272415"/>
                    <a:pt x="273368" y="282893"/>
                    <a:pt x="395288" y="309563"/>
                  </a:cubicBezTo>
                  <a:cubicBezTo>
                    <a:pt x="538163" y="340043"/>
                    <a:pt x="640080" y="386715"/>
                    <a:pt x="640080" y="536257"/>
                  </a:cubicBezTo>
                  <a:cubicBezTo>
                    <a:pt x="640080" y="659130"/>
                    <a:pt x="509588" y="758190"/>
                    <a:pt x="325755" y="758190"/>
                  </a:cubicBezTo>
                  <a:cubicBezTo>
                    <a:pt x="114300" y="758190"/>
                    <a:pt x="0" y="627697"/>
                    <a:pt x="0" y="627697"/>
                  </a:cubicBezTo>
                  <a:lnTo>
                    <a:pt x="100965" y="49339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DC8D56B-3D68-4FE3-9F03-89ACA7EDF220}"/>
                </a:ext>
              </a:extLst>
            </p:cNvPr>
            <p:cNvSpPr/>
            <p:nvPr/>
          </p:nvSpPr>
          <p:spPr>
            <a:xfrm>
              <a:off x="7506882" y="-809427"/>
              <a:ext cx="649604" cy="737235"/>
            </a:xfrm>
            <a:custGeom>
              <a:avLst/>
              <a:gdLst>
                <a:gd name="connsiteX0" fmla="*/ 0 w 649604"/>
                <a:gd name="connsiteY0" fmla="*/ 465773 h 737235"/>
                <a:gd name="connsiteX1" fmla="*/ 0 w 649604"/>
                <a:gd name="connsiteY1" fmla="*/ 0 h 737235"/>
                <a:gd name="connsiteX2" fmla="*/ 181927 w 649604"/>
                <a:gd name="connsiteY2" fmla="*/ 0 h 737235"/>
                <a:gd name="connsiteX3" fmla="*/ 181927 w 649604"/>
                <a:gd name="connsiteY3" fmla="*/ 415290 h 737235"/>
                <a:gd name="connsiteX4" fmla="*/ 324802 w 649604"/>
                <a:gd name="connsiteY4" fmla="*/ 566737 h 737235"/>
                <a:gd name="connsiteX5" fmla="*/ 467677 w 649604"/>
                <a:gd name="connsiteY5" fmla="*/ 501015 h 737235"/>
                <a:gd name="connsiteX6" fmla="*/ 467677 w 649604"/>
                <a:gd name="connsiteY6" fmla="*/ 0 h 737235"/>
                <a:gd name="connsiteX7" fmla="*/ 649605 w 649604"/>
                <a:gd name="connsiteY7" fmla="*/ 0 h 737235"/>
                <a:gd name="connsiteX8" fmla="*/ 649605 w 649604"/>
                <a:gd name="connsiteY8" fmla="*/ 721043 h 737235"/>
                <a:gd name="connsiteX9" fmla="*/ 467677 w 649604"/>
                <a:gd name="connsiteY9" fmla="*/ 721043 h 737235"/>
                <a:gd name="connsiteX10" fmla="*/ 467677 w 649604"/>
                <a:gd name="connsiteY10" fmla="*/ 614362 h 737235"/>
                <a:gd name="connsiteX11" fmla="*/ 264795 w 649604"/>
                <a:gd name="connsiteY11" fmla="*/ 737235 h 737235"/>
                <a:gd name="connsiteX12" fmla="*/ 0 w 649604"/>
                <a:gd name="connsiteY12" fmla="*/ 465773 h 7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604" h="737235">
                  <a:moveTo>
                    <a:pt x="0" y="465773"/>
                  </a:moveTo>
                  <a:lnTo>
                    <a:pt x="0" y="0"/>
                  </a:lnTo>
                  <a:lnTo>
                    <a:pt x="181927" y="0"/>
                  </a:lnTo>
                  <a:lnTo>
                    <a:pt x="181927" y="415290"/>
                  </a:lnTo>
                  <a:cubicBezTo>
                    <a:pt x="181927" y="521017"/>
                    <a:pt x="232410" y="566737"/>
                    <a:pt x="324802" y="566737"/>
                  </a:cubicBezTo>
                  <a:cubicBezTo>
                    <a:pt x="419100" y="566737"/>
                    <a:pt x="467677" y="501015"/>
                    <a:pt x="467677" y="501015"/>
                  </a:cubicBezTo>
                  <a:lnTo>
                    <a:pt x="467677" y="0"/>
                  </a:lnTo>
                  <a:lnTo>
                    <a:pt x="649605" y="0"/>
                  </a:lnTo>
                  <a:lnTo>
                    <a:pt x="649605" y="721043"/>
                  </a:lnTo>
                  <a:lnTo>
                    <a:pt x="467677" y="721043"/>
                  </a:lnTo>
                  <a:lnTo>
                    <a:pt x="467677" y="614362"/>
                  </a:lnTo>
                  <a:cubicBezTo>
                    <a:pt x="467677" y="614362"/>
                    <a:pt x="411480" y="737235"/>
                    <a:pt x="264795" y="737235"/>
                  </a:cubicBezTo>
                  <a:cubicBezTo>
                    <a:pt x="125730" y="737235"/>
                    <a:pt x="0" y="638175"/>
                    <a:pt x="0" y="4657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45015DA-2801-4267-853F-30DDB91F5BD8}"/>
                </a:ext>
              </a:extLst>
            </p:cNvPr>
            <p:cNvSpPr/>
            <p:nvPr/>
          </p:nvSpPr>
          <p:spPr>
            <a:xfrm>
              <a:off x="6234341" y="-829430"/>
              <a:ext cx="1089660" cy="740092"/>
            </a:xfrm>
            <a:custGeom>
              <a:avLst/>
              <a:gdLst>
                <a:gd name="connsiteX0" fmla="*/ 1089660 w 1089660"/>
                <a:gd name="connsiteY0" fmla="*/ 276225 h 740092"/>
                <a:gd name="connsiteX1" fmla="*/ 1089660 w 1089660"/>
                <a:gd name="connsiteY1" fmla="*/ 740093 h 740092"/>
                <a:gd name="connsiteX2" fmla="*/ 906780 w 1089660"/>
                <a:gd name="connsiteY2" fmla="*/ 740093 h 740092"/>
                <a:gd name="connsiteX3" fmla="*/ 906780 w 1089660"/>
                <a:gd name="connsiteY3" fmla="*/ 323850 h 740092"/>
                <a:gd name="connsiteX4" fmla="*/ 777240 w 1089660"/>
                <a:gd name="connsiteY4" fmla="*/ 171450 h 740092"/>
                <a:gd name="connsiteX5" fmla="*/ 636270 w 1089660"/>
                <a:gd name="connsiteY5" fmla="*/ 226695 h 740092"/>
                <a:gd name="connsiteX6" fmla="*/ 636270 w 1089660"/>
                <a:gd name="connsiteY6" fmla="*/ 740093 h 740092"/>
                <a:gd name="connsiteX7" fmla="*/ 453390 w 1089660"/>
                <a:gd name="connsiteY7" fmla="*/ 740093 h 740092"/>
                <a:gd name="connsiteX8" fmla="*/ 453390 w 1089660"/>
                <a:gd name="connsiteY8" fmla="*/ 323850 h 740092"/>
                <a:gd name="connsiteX9" fmla="*/ 323850 w 1089660"/>
                <a:gd name="connsiteY9" fmla="*/ 171450 h 740092"/>
                <a:gd name="connsiteX10" fmla="*/ 182880 w 1089660"/>
                <a:gd name="connsiteY10" fmla="*/ 226695 h 740092"/>
                <a:gd name="connsiteX11" fmla="*/ 182880 w 1089660"/>
                <a:gd name="connsiteY11" fmla="*/ 740093 h 740092"/>
                <a:gd name="connsiteX12" fmla="*/ 0 w 1089660"/>
                <a:gd name="connsiteY12" fmla="*/ 740093 h 740092"/>
                <a:gd name="connsiteX13" fmla="*/ 0 w 1089660"/>
                <a:gd name="connsiteY13" fmla="*/ 19050 h 740092"/>
                <a:gd name="connsiteX14" fmla="*/ 182880 w 1089660"/>
                <a:gd name="connsiteY14" fmla="*/ 19050 h 740092"/>
                <a:gd name="connsiteX15" fmla="*/ 182880 w 1089660"/>
                <a:gd name="connsiteY15" fmla="*/ 123825 h 740092"/>
                <a:gd name="connsiteX16" fmla="*/ 382905 w 1089660"/>
                <a:gd name="connsiteY16" fmla="*/ 0 h 740092"/>
                <a:gd name="connsiteX17" fmla="*/ 606743 w 1089660"/>
                <a:gd name="connsiteY17" fmla="*/ 125730 h 740092"/>
                <a:gd name="connsiteX18" fmla="*/ 836295 w 1089660"/>
                <a:gd name="connsiteY18" fmla="*/ 0 h 740092"/>
                <a:gd name="connsiteX19" fmla="*/ 1089660 w 1089660"/>
                <a:gd name="connsiteY19" fmla="*/ 276225 h 7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60" h="740092">
                  <a:moveTo>
                    <a:pt x="1089660" y="276225"/>
                  </a:moveTo>
                  <a:lnTo>
                    <a:pt x="1089660" y="740093"/>
                  </a:lnTo>
                  <a:lnTo>
                    <a:pt x="906780" y="740093"/>
                  </a:lnTo>
                  <a:lnTo>
                    <a:pt x="906780" y="323850"/>
                  </a:lnTo>
                  <a:cubicBezTo>
                    <a:pt x="906780" y="224790"/>
                    <a:pt x="868680" y="171450"/>
                    <a:pt x="777240" y="171450"/>
                  </a:cubicBezTo>
                  <a:cubicBezTo>
                    <a:pt x="681038" y="171450"/>
                    <a:pt x="636270" y="226695"/>
                    <a:pt x="636270" y="226695"/>
                  </a:cubicBezTo>
                  <a:lnTo>
                    <a:pt x="636270" y="740093"/>
                  </a:lnTo>
                  <a:lnTo>
                    <a:pt x="453390" y="740093"/>
                  </a:lnTo>
                  <a:lnTo>
                    <a:pt x="453390" y="323850"/>
                  </a:lnTo>
                  <a:cubicBezTo>
                    <a:pt x="453390" y="224790"/>
                    <a:pt x="415290" y="171450"/>
                    <a:pt x="323850" y="171450"/>
                  </a:cubicBezTo>
                  <a:cubicBezTo>
                    <a:pt x="227648" y="171450"/>
                    <a:pt x="182880" y="226695"/>
                    <a:pt x="182880" y="226695"/>
                  </a:cubicBezTo>
                  <a:lnTo>
                    <a:pt x="182880" y="740093"/>
                  </a:lnTo>
                  <a:lnTo>
                    <a:pt x="0" y="740093"/>
                  </a:lnTo>
                  <a:lnTo>
                    <a:pt x="0" y="19050"/>
                  </a:lnTo>
                  <a:lnTo>
                    <a:pt x="182880" y="19050"/>
                  </a:lnTo>
                  <a:lnTo>
                    <a:pt x="182880" y="123825"/>
                  </a:lnTo>
                  <a:cubicBezTo>
                    <a:pt x="182880" y="123825"/>
                    <a:pt x="235268" y="0"/>
                    <a:pt x="382905" y="0"/>
                  </a:cubicBezTo>
                  <a:cubicBezTo>
                    <a:pt x="556260" y="0"/>
                    <a:pt x="606743" y="125730"/>
                    <a:pt x="606743" y="125730"/>
                  </a:cubicBezTo>
                  <a:cubicBezTo>
                    <a:pt x="606743" y="125730"/>
                    <a:pt x="667703" y="0"/>
                    <a:pt x="836295" y="0"/>
                  </a:cubicBezTo>
                  <a:cubicBezTo>
                    <a:pt x="982980" y="1905"/>
                    <a:pt x="1089660" y="102870"/>
                    <a:pt x="1089660" y="2762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FEDFE6-6D64-4A15-BC73-D0D3F971885C}"/>
                </a:ext>
              </a:extLst>
            </p:cNvPr>
            <p:cNvSpPr/>
            <p:nvPr/>
          </p:nvSpPr>
          <p:spPr>
            <a:xfrm>
              <a:off x="5841912" y="-809427"/>
              <a:ext cx="182879" cy="721042"/>
            </a:xfrm>
            <a:custGeom>
              <a:avLst/>
              <a:gdLst>
                <a:gd name="connsiteX0" fmla="*/ 0 w 182879"/>
                <a:gd name="connsiteY0" fmla="*/ 0 h 721042"/>
                <a:gd name="connsiteX1" fmla="*/ 182880 w 182879"/>
                <a:gd name="connsiteY1" fmla="*/ 0 h 721042"/>
                <a:gd name="connsiteX2" fmla="*/ 182880 w 182879"/>
                <a:gd name="connsiteY2" fmla="*/ 721043 h 721042"/>
                <a:gd name="connsiteX3" fmla="*/ 0 w 182879"/>
                <a:gd name="connsiteY3" fmla="*/ 721043 h 72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79" h="721042">
                  <a:moveTo>
                    <a:pt x="0" y="0"/>
                  </a:moveTo>
                  <a:lnTo>
                    <a:pt x="182880" y="0"/>
                  </a:lnTo>
                  <a:lnTo>
                    <a:pt x="182880" y="721043"/>
                  </a:lnTo>
                  <a:lnTo>
                    <a:pt x="0" y="72104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70722C-1442-42DE-9D16-247602FF4D57}"/>
                </a:ext>
              </a:extLst>
            </p:cNvPr>
            <p:cNvSpPr/>
            <p:nvPr/>
          </p:nvSpPr>
          <p:spPr>
            <a:xfrm>
              <a:off x="5406619" y="-365563"/>
              <a:ext cx="306705" cy="276225"/>
            </a:xfrm>
            <a:custGeom>
              <a:avLst/>
              <a:gdLst>
                <a:gd name="connsiteX0" fmla="*/ 106680 w 306705"/>
                <a:gd name="connsiteY0" fmla="*/ 0 h 276225"/>
                <a:gd name="connsiteX1" fmla="*/ 306705 w 306705"/>
                <a:gd name="connsiteY1" fmla="*/ 276225 h 276225"/>
                <a:gd name="connsiteX2" fmla="*/ 93345 w 306705"/>
                <a:gd name="connsiteY2" fmla="*/ 276225 h 276225"/>
                <a:gd name="connsiteX3" fmla="*/ 0 w 306705"/>
                <a:gd name="connsiteY3" fmla="*/ 14763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276225">
                  <a:moveTo>
                    <a:pt x="106680" y="0"/>
                  </a:moveTo>
                  <a:lnTo>
                    <a:pt x="306705" y="276225"/>
                  </a:lnTo>
                  <a:lnTo>
                    <a:pt x="93345" y="276225"/>
                  </a:lnTo>
                  <a:lnTo>
                    <a:pt x="0" y="14763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CBA79E-CAAC-4523-8747-65718A49628E}"/>
                </a:ext>
              </a:extLst>
            </p:cNvPr>
            <p:cNvSpPr/>
            <p:nvPr/>
          </p:nvSpPr>
          <p:spPr>
            <a:xfrm>
              <a:off x="5407572" y="-809427"/>
              <a:ext cx="305752" cy="275272"/>
            </a:xfrm>
            <a:custGeom>
              <a:avLst/>
              <a:gdLst>
                <a:gd name="connsiteX0" fmla="*/ 105728 w 305752"/>
                <a:gd name="connsiteY0" fmla="*/ 275273 h 275272"/>
                <a:gd name="connsiteX1" fmla="*/ 305753 w 305752"/>
                <a:gd name="connsiteY1" fmla="*/ 0 h 275272"/>
                <a:gd name="connsiteX2" fmla="*/ 93345 w 305752"/>
                <a:gd name="connsiteY2" fmla="*/ 0 h 275272"/>
                <a:gd name="connsiteX3" fmla="*/ 0 w 305752"/>
                <a:gd name="connsiteY3" fmla="*/ 128587 h 2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52" h="275272">
                  <a:moveTo>
                    <a:pt x="105728" y="275273"/>
                  </a:moveTo>
                  <a:lnTo>
                    <a:pt x="305753" y="0"/>
                  </a:lnTo>
                  <a:lnTo>
                    <a:pt x="93345" y="0"/>
                  </a:lnTo>
                  <a:lnTo>
                    <a:pt x="0" y="128587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80304FC-C366-4BDB-A2C6-4D5741C00D35}"/>
                </a:ext>
              </a:extLst>
            </p:cNvPr>
            <p:cNvSpPr/>
            <p:nvPr/>
          </p:nvSpPr>
          <p:spPr>
            <a:xfrm>
              <a:off x="4977994" y="-809427"/>
              <a:ext cx="474345" cy="720089"/>
            </a:xfrm>
            <a:custGeom>
              <a:avLst/>
              <a:gdLst>
                <a:gd name="connsiteX0" fmla="*/ 213360 w 474345"/>
                <a:gd name="connsiteY0" fmla="*/ 0 h 720089"/>
                <a:gd name="connsiteX1" fmla="*/ 953 w 474345"/>
                <a:gd name="connsiteY1" fmla="*/ 0 h 720089"/>
                <a:gd name="connsiteX2" fmla="*/ 261938 w 474345"/>
                <a:gd name="connsiteY2" fmla="*/ 360045 h 720089"/>
                <a:gd name="connsiteX3" fmla="*/ 0 w 474345"/>
                <a:gd name="connsiteY3" fmla="*/ 720090 h 720089"/>
                <a:gd name="connsiteX4" fmla="*/ 211455 w 474345"/>
                <a:gd name="connsiteY4" fmla="*/ 720090 h 720089"/>
                <a:gd name="connsiteX5" fmla="*/ 368618 w 474345"/>
                <a:gd name="connsiteY5" fmla="*/ 505777 h 720089"/>
                <a:gd name="connsiteX6" fmla="*/ 474345 w 474345"/>
                <a:gd name="connsiteY6" fmla="*/ 360045 h 7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45" h="720089">
                  <a:moveTo>
                    <a:pt x="213360" y="0"/>
                  </a:moveTo>
                  <a:lnTo>
                    <a:pt x="953" y="0"/>
                  </a:lnTo>
                  <a:lnTo>
                    <a:pt x="261938" y="360045"/>
                  </a:lnTo>
                  <a:lnTo>
                    <a:pt x="0" y="720090"/>
                  </a:lnTo>
                  <a:lnTo>
                    <a:pt x="211455" y="720090"/>
                  </a:lnTo>
                  <a:lnTo>
                    <a:pt x="368618" y="505777"/>
                  </a:lnTo>
                  <a:lnTo>
                    <a:pt x="474345" y="3600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FE65FC-513D-4292-B667-A3E8B7158317}"/>
                </a:ext>
              </a:extLst>
            </p:cNvPr>
            <p:cNvSpPr/>
            <p:nvPr/>
          </p:nvSpPr>
          <p:spPr>
            <a:xfrm>
              <a:off x="2931072" y="-828477"/>
              <a:ext cx="1089659" cy="739139"/>
            </a:xfrm>
            <a:custGeom>
              <a:avLst/>
              <a:gdLst>
                <a:gd name="connsiteX0" fmla="*/ 1089660 w 1089659"/>
                <a:gd name="connsiteY0" fmla="*/ 275273 h 739139"/>
                <a:gd name="connsiteX1" fmla="*/ 1089660 w 1089659"/>
                <a:gd name="connsiteY1" fmla="*/ 739140 h 739139"/>
                <a:gd name="connsiteX2" fmla="*/ 906780 w 1089659"/>
                <a:gd name="connsiteY2" fmla="*/ 739140 h 739139"/>
                <a:gd name="connsiteX3" fmla="*/ 906780 w 1089659"/>
                <a:gd name="connsiteY3" fmla="*/ 322898 h 739139"/>
                <a:gd name="connsiteX4" fmla="*/ 777240 w 1089659"/>
                <a:gd name="connsiteY4" fmla="*/ 170498 h 739139"/>
                <a:gd name="connsiteX5" fmla="*/ 636270 w 1089659"/>
                <a:gd name="connsiteY5" fmla="*/ 224790 h 739139"/>
                <a:gd name="connsiteX6" fmla="*/ 636270 w 1089659"/>
                <a:gd name="connsiteY6" fmla="*/ 739140 h 739139"/>
                <a:gd name="connsiteX7" fmla="*/ 453390 w 1089659"/>
                <a:gd name="connsiteY7" fmla="*/ 739140 h 739139"/>
                <a:gd name="connsiteX8" fmla="*/ 453390 w 1089659"/>
                <a:gd name="connsiteY8" fmla="*/ 322898 h 739139"/>
                <a:gd name="connsiteX9" fmla="*/ 323850 w 1089659"/>
                <a:gd name="connsiteY9" fmla="*/ 170498 h 739139"/>
                <a:gd name="connsiteX10" fmla="*/ 182880 w 1089659"/>
                <a:gd name="connsiteY10" fmla="*/ 225742 h 739139"/>
                <a:gd name="connsiteX11" fmla="*/ 182880 w 1089659"/>
                <a:gd name="connsiteY11" fmla="*/ 739140 h 739139"/>
                <a:gd name="connsiteX12" fmla="*/ 0 w 1089659"/>
                <a:gd name="connsiteY12" fmla="*/ 739140 h 739139"/>
                <a:gd name="connsiteX13" fmla="*/ 0 w 1089659"/>
                <a:gd name="connsiteY13" fmla="*/ 18097 h 739139"/>
                <a:gd name="connsiteX14" fmla="*/ 182880 w 1089659"/>
                <a:gd name="connsiteY14" fmla="*/ 18097 h 739139"/>
                <a:gd name="connsiteX15" fmla="*/ 182880 w 1089659"/>
                <a:gd name="connsiteY15" fmla="*/ 122872 h 739139"/>
                <a:gd name="connsiteX16" fmla="*/ 383858 w 1089659"/>
                <a:gd name="connsiteY16" fmla="*/ 0 h 739139"/>
                <a:gd name="connsiteX17" fmla="*/ 607695 w 1089659"/>
                <a:gd name="connsiteY17" fmla="*/ 125730 h 739139"/>
                <a:gd name="connsiteX18" fmla="*/ 837247 w 1089659"/>
                <a:gd name="connsiteY18" fmla="*/ 0 h 739139"/>
                <a:gd name="connsiteX19" fmla="*/ 1089660 w 1089659"/>
                <a:gd name="connsiteY19" fmla="*/ 275273 h 7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9659" h="739139">
                  <a:moveTo>
                    <a:pt x="1089660" y="275273"/>
                  </a:moveTo>
                  <a:lnTo>
                    <a:pt x="1089660" y="739140"/>
                  </a:lnTo>
                  <a:lnTo>
                    <a:pt x="906780" y="739140"/>
                  </a:lnTo>
                  <a:lnTo>
                    <a:pt x="906780" y="322898"/>
                  </a:lnTo>
                  <a:cubicBezTo>
                    <a:pt x="906780" y="223837"/>
                    <a:pt x="868680" y="170498"/>
                    <a:pt x="777240" y="170498"/>
                  </a:cubicBezTo>
                  <a:cubicBezTo>
                    <a:pt x="681038" y="170498"/>
                    <a:pt x="636270" y="224790"/>
                    <a:pt x="636270" y="224790"/>
                  </a:cubicBezTo>
                  <a:lnTo>
                    <a:pt x="636270" y="739140"/>
                  </a:lnTo>
                  <a:lnTo>
                    <a:pt x="453390" y="739140"/>
                  </a:lnTo>
                  <a:lnTo>
                    <a:pt x="453390" y="322898"/>
                  </a:lnTo>
                  <a:cubicBezTo>
                    <a:pt x="453390" y="223837"/>
                    <a:pt x="415290" y="170498"/>
                    <a:pt x="323850" y="170498"/>
                  </a:cubicBezTo>
                  <a:cubicBezTo>
                    <a:pt x="227647" y="170498"/>
                    <a:pt x="182880" y="225742"/>
                    <a:pt x="182880" y="225742"/>
                  </a:cubicBezTo>
                  <a:lnTo>
                    <a:pt x="182880" y="739140"/>
                  </a:lnTo>
                  <a:lnTo>
                    <a:pt x="0" y="739140"/>
                  </a:lnTo>
                  <a:lnTo>
                    <a:pt x="0" y="18097"/>
                  </a:lnTo>
                  <a:lnTo>
                    <a:pt x="182880" y="18097"/>
                  </a:lnTo>
                  <a:lnTo>
                    <a:pt x="182880" y="122872"/>
                  </a:lnTo>
                  <a:cubicBezTo>
                    <a:pt x="182880" y="122872"/>
                    <a:pt x="236220" y="0"/>
                    <a:pt x="383858" y="0"/>
                  </a:cubicBezTo>
                  <a:cubicBezTo>
                    <a:pt x="557213" y="0"/>
                    <a:pt x="607695" y="125730"/>
                    <a:pt x="607695" y="125730"/>
                  </a:cubicBezTo>
                  <a:cubicBezTo>
                    <a:pt x="607695" y="125730"/>
                    <a:pt x="668655" y="0"/>
                    <a:pt x="837247" y="0"/>
                  </a:cubicBezTo>
                  <a:cubicBezTo>
                    <a:pt x="982980" y="952"/>
                    <a:pt x="1089660" y="101917"/>
                    <a:pt x="1089660" y="2752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852962B-BF8B-4F79-9667-AEA13077FD18}"/>
                </a:ext>
              </a:extLst>
            </p:cNvPr>
            <p:cNvSpPr/>
            <p:nvPr/>
          </p:nvSpPr>
          <p:spPr>
            <a:xfrm>
              <a:off x="4159797" y="-827525"/>
              <a:ext cx="692467" cy="756284"/>
            </a:xfrm>
            <a:custGeom>
              <a:avLst/>
              <a:gdLst>
                <a:gd name="connsiteX0" fmla="*/ 509588 w 692467"/>
                <a:gd name="connsiteY0" fmla="*/ 738188 h 756284"/>
                <a:gd name="connsiteX1" fmla="*/ 509588 w 692467"/>
                <a:gd name="connsiteY1" fmla="*/ 640080 h 756284"/>
                <a:gd name="connsiteX2" fmla="*/ 314325 w 692467"/>
                <a:gd name="connsiteY2" fmla="*/ 756285 h 756284"/>
                <a:gd name="connsiteX3" fmla="*/ 0 w 692467"/>
                <a:gd name="connsiteY3" fmla="*/ 378143 h 756284"/>
                <a:gd name="connsiteX4" fmla="*/ 314325 w 692467"/>
                <a:gd name="connsiteY4" fmla="*/ 0 h 756284"/>
                <a:gd name="connsiteX5" fmla="*/ 509588 w 692467"/>
                <a:gd name="connsiteY5" fmla="*/ 117158 h 756284"/>
                <a:gd name="connsiteX6" fmla="*/ 509588 w 692467"/>
                <a:gd name="connsiteY6" fmla="*/ 18098 h 756284"/>
                <a:gd name="connsiteX7" fmla="*/ 692468 w 692467"/>
                <a:gd name="connsiteY7" fmla="*/ 18098 h 756284"/>
                <a:gd name="connsiteX8" fmla="*/ 692468 w 692467"/>
                <a:gd name="connsiteY8" fmla="*/ 739140 h 756284"/>
                <a:gd name="connsiteX9" fmla="*/ 509588 w 692467"/>
                <a:gd name="connsiteY9" fmla="*/ 739140 h 756284"/>
                <a:gd name="connsiteX10" fmla="*/ 509588 w 692467"/>
                <a:gd name="connsiteY10" fmla="*/ 230505 h 756284"/>
                <a:gd name="connsiteX11" fmla="*/ 361950 w 692467"/>
                <a:gd name="connsiteY11" fmla="*/ 170497 h 756284"/>
                <a:gd name="connsiteX12" fmla="*/ 185738 w 692467"/>
                <a:gd name="connsiteY12" fmla="*/ 379095 h 756284"/>
                <a:gd name="connsiteX13" fmla="*/ 361950 w 692467"/>
                <a:gd name="connsiteY13" fmla="*/ 587693 h 756284"/>
                <a:gd name="connsiteX14" fmla="*/ 509588 w 692467"/>
                <a:gd name="connsiteY14" fmla="*/ 526733 h 756284"/>
                <a:gd name="connsiteX15" fmla="*/ 509588 w 692467"/>
                <a:gd name="connsiteY15" fmla="*/ 230505 h 7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67" h="756284">
                  <a:moveTo>
                    <a:pt x="509588" y="738188"/>
                  </a:moveTo>
                  <a:lnTo>
                    <a:pt x="509588" y="640080"/>
                  </a:lnTo>
                  <a:cubicBezTo>
                    <a:pt x="509588" y="640080"/>
                    <a:pt x="449580" y="756285"/>
                    <a:pt x="314325" y="756285"/>
                  </a:cubicBezTo>
                  <a:cubicBezTo>
                    <a:pt x="146685" y="756285"/>
                    <a:pt x="0" y="600075"/>
                    <a:pt x="0" y="378143"/>
                  </a:cubicBezTo>
                  <a:cubicBezTo>
                    <a:pt x="0" y="156210"/>
                    <a:pt x="146685" y="0"/>
                    <a:pt x="314325" y="0"/>
                  </a:cubicBezTo>
                  <a:cubicBezTo>
                    <a:pt x="453390" y="0"/>
                    <a:pt x="509588" y="117158"/>
                    <a:pt x="509588" y="117158"/>
                  </a:cubicBezTo>
                  <a:lnTo>
                    <a:pt x="509588" y="18098"/>
                  </a:lnTo>
                  <a:lnTo>
                    <a:pt x="692468" y="18098"/>
                  </a:lnTo>
                  <a:lnTo>
                    <a:pt x="692468" y="739140"/>
                  </a:lnTo>
                  <a:lnTo>
                    <a:pt x="509588" y="739140"/>
                  </a:lnTo>
                  <a:close/>
                  <a:moveTo>
                    <a:pt x="509588" y="230505"/>
                  </a:moveTo>
                  <a:cubicBezTo>
                    <a:pt x="509588" y="230505"/>
                    <a:pt x="466725" y="170497"/>
                    <a:pt x="361950" y="170497"/>
                  </a:cubicBezTo>
                  <a:cubicBezTo>
                    <a:pt x="251460" y="170497"/>
                    <a:pt x="185738" y="260033"/>
                    <a:pt x="185738" y="379095"/>
                  </a:cubicBezTo>
                  <a:cubicBezTo>
                    <a:pt x="185738" y="497205"/>
                    <a:pt x="251460" y="587693"/>
                    <a:pt x="361950" y="587693"/>
                  </a:cubicBezTo>
                  <a:cubicBezTo>
                    <a:pt x="466725" y="587693"/>
                    <a:pt x="509588" y="526733"/>
                    <a:pt x="509588" y="526733"/>
                  </a:cubicBezTo>
                  <a:lnTo>
                    <a:pt x="509588" y="2305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209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2" r:id="rId31"/>
    <p:sldLayoutId id="2147483693" r:id="rId32"/>
    <p:sldLayoutId id="2147483656" r:id="rId3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0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73736" indent="-173736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56616" indent="-173736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10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9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3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4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4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2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3.xml"/><Relationship Id="rId6" Type="http://schemas.openxmlformats.org/officeDocument/2006/relationships/image" Target="../media/image6.png"/><Relationship Id="rId5" Type="http://schemas.openxmlformats.org/officeDocument/2006/relationships/hyperlink" Target="https://www.cdss.ca.gov/calfresh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CEEB-44BC-5A1B-093E-E875800E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California LifeLine Third Party Administrator</a:t>
            </a:r>
            <a:br>
              <a:rPr lang="en-US" sz="4800" dirty="0"/>
            </a:br>
            <a:endParaRPr lang="en-US" sz="4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CCEEA-5B28-575D-ED20-ECD74435E9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8119" y="4713061"/>
            <a:ext cx="6118225" cy="305979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latin typeface="Arial"/>
                <a:cs typeface="Arial"/>
              </a:rPr>
              <a:t>Presentation to the Administrative Committee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A78BA2-8743-4C64-8AF8-907A5F925590}"/>
              </a:ext>
            </a:extLst>
          </p:cNvPr>
          <p:cNvSpPr txBox="1">
            <a:spLocks/>
          </p:cNvSpPr>
          <p:nvPr/>
        </p:nvSpPr>
        <p:spPr>
          <a:xfrm>
            <a:off x="1338545" y="5190581"/>
            <a:ext cx="6118225" cy="30597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Arial"/>
                <a:cs typeface="Arial"/>
              </a:rPr>
              <a:t>September 20, 2022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+mn-lt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334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185" y="463386"/>
            <a:ext cx="9955680" cy="587308"/>
          </a:xfrm>
        </p:spPr>
        <p:txBody>
          <a:bodyPr>
            <a:normAutofit/>
          </a:bodyPr>
          <a:lstStyle/>
          <a:p>
            <a:r>
              <a:rPr lang="en-US" sz="3200" dirty="0"/>
              <a:t>Program Participation – Active LifeLine Subscribers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5B4F2-1782-17EF-CA1C-DF5D6D1BF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185" y="1730158"/>
            <a:ext cx="10741025" cy="416730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48660-B14E-46A0-87A7-9A990EABC68C}"/>
              </a:ext>
            </a:extLst>
          </p:cNvPr>
          <p:cNvSpPr txBox="1">
            <a:spLocks/>
          </p:cNvSpPr>
          <p:nvPr/>
        </p:nvSpPr>
        <p:spPr>
          <a:xfrm>
            <a:off x="669268" y="1640674"/>
            <a:ext cx="6140740" cy="16383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>
              <a:lnSpc>
                <a:spcPct val="150000"/>
              </a:lnSpc>
              <a:spcBef>
                <a:spcPct val="20000"/>
              </a:spcBef>
            </a:pPr>
            <a:r>
              <a:rPr lang="en-US" sz="800" i="1" dirty="0">
                <a:solidFill>
                  <a:schemeClr val="tx2"/>
                </a:solidFill>
                <a:latin typeface="Arial" panose="020B0604020202020204" pitchFamily="34" charset="0"/>
              </a:rPr>
              <a:t>Current: </a:t>
            </a:r>
            <a:r>
              <a:rPr lang="en-US" sz="800" i="1" dirty="0">
                <a:solidFill>
                  <a:schemeClr val="tx2"/>
                </a:solidFill>
              </a:rPr>
              <a:t>Total Number of Active LifeLine Subscribers as of September 1, 2022</a:t>
            </a:r>
          </a:p>
          <a:p>
            <a:pPr marL="227965" lvl="1" indent="-227965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Wireless: 1,039,949</a:t>
            </a:r>
            <a:endParaRPr lang="en-US" sz="1800" dirty="0">
              <a:solidFill>
                <a:schemeClr val="tx2"/>
              </a:solidFill>
              <a:cs typeface="Arial"/>
            </a:endParaRPr>
          </a:p>
          <a:p>
            <a:pPr marL="227965" lvl="1" indent="-227965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Wireline:</a:t>
            </a:r>
            <a:r>
              <a:rPr lang="en-US" dirty="0">
                <a:solidFill>
                  <a:schemeClr val="tx2"/>
                </a:solidFill>
              </a:rPr>
              <a:t>  210,257</a:t>
            </a:r>
          </a:p>
          <a:p>
            <a:pPr marL="227965" lvl="1" indent="-227965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Total: 1,250,206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5A4C4-A42F-4009-AE71-B6A53DFA6492}"/>
              </a:ext>
            </a:extLst>
          </p:cNvPr>
          <p:cNvSpPr txBox="1">
            <a:spLocks/>
          </p:cNvSpPr>
          <p:nvPr/>
        </p:nvSpPr>
        <p:spPr>
          <a:xfrm>
            <a:off x="657790" y="3813809"/>
            <a:ext cx="6140740" cy="1638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sz="800" i="1" dirty="0">
                <a:solidFill>
                  <a:schemeClr val="tx2"/>
                </a:solidFill>
                <a:latin typeface="Arial" panose="020B0604020202020204" pitchFamily="34" charset="0"/>
              </a:rPr>
              <a:t>June 2022 AC Meeting: </a:t>
            </a:r>
            <a:r>
              <a:rPr lang="en-US" sz="800" i="1" dirty="0">
                <a:solidFill>
                  <a:schemeClr val="tx2"/>
                </a:solidFill>
              </a:rPr>
              <a:t>Total Number of Enrolled Subscribers as of June 1, 2022</a:t>
            </a:r>
          </a:p>
          <a:p>
            <a:pPr marL="227965" lvl="1" indent="-227965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Wireless: 1,008,727</a:t>
            </a:r>
            <a:endParaRPr lang="en-US" sz="1800" dirty="0">
              <a:solidFill>
                <a:schemeClr val="tx2"/>
              </a:solidFill>
              <a:cs typeface="Arial"/>
            </a:endParaRPr>
          </a:p>
          <a:p>
            <a:pPr marL="227965" lvl="1" indent="-227965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Wireline:</a:t>
            </a:r>
            <a:r>
              <a:rPr lang="en-US" dirty="0">
                <a:solidFill>
                  <a:schemeClr val="tx2"/>
                </a:solidFill>
              </a:rPr>
              <a:t> 217,187</a:t>
            </a:r>
          </a:p>
          <a:p>
            <a:pPr marL="227965" lvl="1" indent="-227965">
              <a:lnSpc>
                <a:spcPct val="150000"/>
              </a:lnSpc>
              <a:spcBef>
                <a:spcPct val="20000"/>
              </a:spcBef>
              <a:buClr>
                <a:srgbClr val="4D4D4D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Total: 1,225,914</a:t>
            </a:r>
            <a:endParaRPr lang="en-US" sz="1800" dirty="0">
              <a:solidFill>
                <a:schemeClr val="tx2"/>
              </a:solidFill>
              <a:cs typeface="Arial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531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0770" y="454874"/>
            <a:ext cx="10543509" cy="587308"/>
          </a:xfrm>
        </p:spPr>
        <p:txBody>
          <a:bodyPr>
            <a:normAutofit/>
          </a:bodyPr>
          <a:lstStyle/>
          <a:p>
            <a:r>
              <a:rPr lang="en-US" sz="3200" dirty="0"/>
              <a:t>Wireless: Response &amp; Approval Rates – All Form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5B4F2-1782-17EF-CA1C-DF5D6D1BF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185" y="1730158"/>
            <a:ext cx="10741025" cy="416730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58AC6A-AA02-4BAD-B435-16BE485E5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41889"/>
              </p:ext>
            </p:extLst>
          </p:nvPr>
        </p:nvGraphicFramePr>
        <p:xfrm>
          <a:off x="1189052" y="1666875"/>
          <a:ext cx="8915400" cy="3524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13170191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2269588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43261848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07990942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2571598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83057476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Month Year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Total Forms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# Responded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% Responded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# Approved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% Approved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43545451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Sep-21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98,190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90,627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92.30%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87,154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96.20%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2672479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Oct-21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102,379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95,064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92.90%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92,945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97.80%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18580881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Nov-21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196,981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188,749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95.80%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186,537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98.80%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64870471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Dec-21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161,133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151,696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94.10%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147,728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97.40%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9768773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Jan-22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140,933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128,853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91.40%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125,099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97.10%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6927053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Feb-22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113,648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103,681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91.20%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100,880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97.30%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40516442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Mar-22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133,937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122,820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91.70%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120,690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98.27%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50545583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Apr-22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129,820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119,653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92.17%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116,922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97.72%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55272120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May-22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139,125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127,262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91.47%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120,398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94.61%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12329780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Jun-22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137,527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123,115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89.52%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118,917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96.59%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72945384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Jul-22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125,525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114,007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90.82%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111,076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97.43%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8678432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Aug-22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193,112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175,629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90.95%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172,428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98.18%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120216684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Totals</a:t>
                      </a:r>
                      <a:endParaRPr lang="en-US" sz="1600" b="1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1,672,310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1,541,156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92.16%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1,500,774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97.38%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283943240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5310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912" y="418005"/>
            <a:ext cx="10442172" cy="587308"/>
          </a:xfrm>
        </p:spPr>
        <p:txBody>
          <a:bodyPr>
            <a:noAutofit/>
          </a:bodyPr>
          <a:lstStyle/>
          <a:p>
            <a:r>
              <a:rPr lang="en-US" sz="3200" dirty="0"/>
              <a:t>Wireline: Response &amp; Approval Rates – All Form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5B4F2-1782-17EF-CA1C-DF5D6D1BF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185" y="1730158"/>
            <a:ext cx="10741025" cy="416730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0F85EF-0E91-4984-A38D-45A7461AA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57465"/>
              </p:ext>
            </p:extLst>
          </p:nvPr>
        </p:nvGraphicFramePr>
        <p:xfrm>
          <a:off x="1249680" y="1740001"/>
          <a:ext cx="8915400" cy="3775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947897188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37244464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15045607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278544516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209207106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3666566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Month Year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Total Forms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# Responded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% Responded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# Approved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% Approved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57238917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Sep-21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1,749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887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50.70%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733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82.60%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01930432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Oct-21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1,687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790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46.80%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629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79.60%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990972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Nov-21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24,609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23,730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96.40%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23,590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99.40%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65721687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Dec-21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23,537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22,643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96.20%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22,498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99.40%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9905498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Jan-22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14,103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13,272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94.10%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13,174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99.30%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4305120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Feb-22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3,659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3,089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84.40%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2,990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96.80%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59336059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Mar-22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3,164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2,430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76.80%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2,273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93.54%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64250584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Apr-22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2,591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1,724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66.54%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1,599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92.75%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37593836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May-22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3,025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2,141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70.78%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1,993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93.09%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2809615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Jun-22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2,440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1,627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66.68%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1,498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92.07%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5932732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Jul-22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2,379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1,562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65.66%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1,438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92.06%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6944897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Aug-22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17,716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17,039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96.18%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16,775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98.45%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053461707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Totals</a:t>
                      </a:r>
                      <a:endParaRPr lang="en-US" sz="1600" b="1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100,659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90,934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90.34%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89,190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98.08%</a:t>
                      </a:r>
                      <a:endParaRPr lang="en-US" sz="1600" b="0" i="0" u="none" strike="noStrike" dirty="0">
                        <a:solidFill>
                          <a:srgbClr val="60497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188378947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9855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406" y="407166"/>
            <a:ext cx="10207444" cy="587308"/>
          </a:xfrm>
        </p:spPr>
        <p:txBody>
          <a:bodyPr>
            <a:noAutofit/>
          </a:bodyPr>
          <a:lstStyle/>
          <a:p>
            <a:r>
              <a:rPr lang="en-US" sz="3200" dirty="0"/>
              <a:t>Top 5 Denial Reasons: September 2021- August 2022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1155D62-4264-4666-9608-ADD2E5BE92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989436"/>
              </p:ext>
            </p:extLst>
          </p:nvPr>
        </p:nvGraphicFramePr>
        <p:xfrm>
          <a:off x="793184" y="1588817"/>
          <a:ext cx="5707007" cy="442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493012-5F6B-4076-BFD9-4D5072A3A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123382"/>
              </p:ext>
            </p:extLst>
          </p:nvPr>
        </p:nvGraphicFramePr>
        <p:xfrm>
          <a:off x="6500191" y="1592847"/>
          <a:ext cx="5545759" cy="442318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24621">
                  <a:extLst>
                    <a:ext uri="{9D8B030D-6E8A-4147-A177-3AD203B41FA5}">
                      <a16:colId xmlns:a16="http://schemas.microsoft.com/office/drawing/2014/main" val="21863790"/>
                    </a:ext>
                  </a:extLst>
                </a:gridCol>
                <a:gridCol w="1088659">
                  <a:extLst>
                    <a:ext uri="{9D8B030D-6E8A-4147-A177-3AD203B41FA5}">
                      <a16:colId xmlns:a16="http://schemas.microsoft.com/office/drawing/2014/main" val="1308206253"/>
                    </a:ext>
                  </a:extLst>
                </a:gridCol>
                <a:gridCol w="1178314">
                  <a:extLst>
                    <a:ext uri="{9D8B030D-6E8A-4147-A177-3AD203B41FA5}">
                      <a16:colId xmlns:a16="http://schemas.microsoft.com/office/drawing/2014/main" val="2043326056"/>
                    </a:ext>
                  </a:extLst>
                </a:gridCol>
                <a:gridCol w="2254165">
                  <a:extLst>
                    <a:ext uri="{9D8B030D-6E8A-4147-A177-3AD203B41FA5}">
                      <a16:colId xmlns:a16="http://schemas.microsoft.com/office/drawing/2014/main" val="1809491091"/>
                    </a:ext>
                  </a:extLst>
                </a:gridCol>
              </a:tblGrid>
              <a:tr h="223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Denial Code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Type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Form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Description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766137525"/>
                  </a:ext>
                </a:extLst>
              </a:tr>
              <a:tr h="1233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5-12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Hard Denial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Application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An active phone number and service start date was not provided by the carrier within 30 days from receipt of status code 53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773981549"/>
                  </a:ext>
                </a:extLst>
              </a:tr>
              <a:tr h="741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6-21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Correctible Denial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Application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We do not have evidence that the Application Form was returned to us.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047795597"/>
                  </a:ext>
                </a:extLst>
              </a:tr>
              <a:tr h="741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6-22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Correctible Denial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Application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Documentation provided does not meet the eligibility guidelines.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4220436212"/>
                  </a:ext>
                </a:extLst>
              </a:tr>
              <a:tr h="741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5-16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Hard Denial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Application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Applicant failed to return ID verification form and documentation (for IDV)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436440158"/>
                  </a:ext>
                </a:extLst>
              </a:tr>
              <a:tr h="741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8-9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Hard Denial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Application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We do not have evidence that the   Application Form was returned to us.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342800680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7425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0893" y="394151"/>
            <a:ext cx="10171664" cy="587308"/>
          </a:xfrm>
        </p:spPr>
        <p:txBody>
          <a:bodyPr>
            <a:noAutofit/>
          </a:bodyPr>
          <a:lstStyle/>
          <a:p>
            <a:r>
              <a:rPr lang="en-US" sz="3200" dirty="0"/>
              <a:t>Subscriber Count Trends for Largest Service Providers</a:t>
            </a:r>
          </a:p>
        </p:txBody>
      </p:sp>
      <p:pic>
        <p:nvPicPr>
          <p:cNvPr id="4" name="Picture 3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722856E9-9E40-4912-BEFD-EA96CD160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3148"/>
            <a:ext cx="12192000" cy="299170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3966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A576C1AC-F9C2-48F6-BF94-099B73A34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38" y="1801074"/>
            <a:ext cx="11514670" cy="4663440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22"/>
            <a:ext cx="11277600" cy="1138773"/>
          </a:xfrm>
        </p:spPr>
        <p:txBody>
          <a:bodyPr wrap="square" anchor="ctr">
            <a:normAutofit/>
          </a:bodyPr>
          <a:lstStyle/>
          <a:p>
            <a:r>
              <a:rPr lang="en-US" sz="3200" dirty="0"/>
              <a:t>Enrollment Eligibility Methods – Program versus Income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7099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025" y="454874"/>
            <a:ext cx="10273003" cy="587308"/>
          </a:xfrm>
        </p:spPr>
        <p:txBody>
          <a:bodyPr>
            <a:noAutofit/>
          </a:bodyPr>
          <a:lstStyle/>
          <a:p>
            <a:r>
              <a:rPr lang="en-US" sz="3200" dirty="0"/>
              <a:t>Enrollment Eligibility Methods – By Qualifying Program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487F5332-BFA5-4150-AC31-EB48077B3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908" y="1060268"/>
            <a:ext cx="6099587" cy="576072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81205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1B1C591A-0A19-42FC-8B7F-8DF9662CA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6" y="1275108"/>
            <a:ext cx="10691098" cy="4410075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1" y="464767"/>
            <a:ext cx="11277600" cy="615553"/>
          </a:xfrm>
        </p:spPr>
        <p:txBody>
          <a:bodyPr wrap="square" anchor="ctr">
            <a:noAutofit/>
          </a:bodyPr>
          <a:lstStyle/>
          <a:p>
            <a:r>
              <a:rPr lang="en-US" sz="3200" dirty="0"/>
              <a:t>Enrollment Application Volume By Received Channel September 2021 - August 2022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8200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001" y="344788"/>
            <a:ext cx="10273003" cy="941198"/>
          </a:xfrm>
        </p:spPr>
        <p:txBody>
          <a:bodyPr>
            <a:noAutofit/>
          </a:bodyPr>
          <a:lstStyle/>
          <a:p>
            <a:r>
              <a:rPr lang="en-US" sz="3200" dirty="0"/>
              <a:t>Renewal Form Volume By Received Channel </a:t>
            </a:r>
          </a:p>
          <a:p>
            <a:r>
              <a:rPr lang="en-US" sz="3200" dirty="0"/>
              <a:t>November 2021 - August 2022</a:t>
            </a:r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14D6B069-C4B0-4415-8CFC-A144FCD56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58" y="1385377"/>
            <a:ext cx="11549816" cy="475488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3700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9498" y="475313"/>
            <a:ext cx="10273003" cy="587308"/>
          </a:xfrm>
        </p:spPr>
        <p:txBody>
          <a:bodyPr>
            <a:noAutofit/>
          </a:bodyPr>
          <a:lstStyle/>
          <a:p>
            <a:r>
              <a:rPr lang="en-US" sz="3200" dirty="0"/>
              <a:t>Monthly Inbound Call Volumes – English &amp; Spanish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47468-1A8B-4456-80DF-E01AD35F4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44" y="1062621"/>
            <a:ext cx="10516511" cy="551735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2900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185" y="980902"/>
            <a:ext cx="11286963" cy="503769"/>
          </a:xfrm>
        </p:spPr>
        <p:txBody>
          <a:bodyPr>
            <a:noAutofit/>
          </a:bodyPr>
          <a:lstStyle/>
          <a:p>
            <a:r>
              <a:rPr lang="en-US" sz="3200" dirty="0"/>
              <a:t>Preemptive Recertification – Final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F190B8-3E18-4FBD-8DDB-DF38276EA577}"/>
              </a:ext>
            </a:extLst>
          </p:cNvPr>
          <p:cNvSpPr txBox="1"/>
          <p:nvPr/>
        </p:nvSpPr>
        <p:spPr>
          <a:xfrm>
            <a:off x="793185" y="1642830"/>
            <a:ext cx="10440872" cy="4344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For the period of November 11, 2021, through June 30, 2022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353,557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Subscribers preemptively recertified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as a result 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CalFresh Confirm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eligibility checks</a:t>
            </a:r>
          </a:p>
          <a:p>
            <a:pPr marL="1200150" lvl="2" indent="-285750" defTabSz="18288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  <a:tab pos="274320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28.59%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of the total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1,236,733 active LifeLine Subscribers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on June 30th</a:t>
            </a:r>
          </a:p>
          <a:p>
            <a:pPr marL="1200150" lvl="2" indent="-285750" defTabSz="18288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  <a:tab pos="27432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Wireless subscribers =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289,111		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[28.32% of active wireless subscribers]</a:t>
            </a:r>
          </a:p>
          <a:p>
            <a:pPr marL="1200150" marR="0" lvl="2" indent="-285750" algn="l" defTabSz="18288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82880" algn="l"/>
                <a:tab pos="27432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Wireline subscribers	 =	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64,446	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[30.00% of active wireline subscribers]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Positive </a:t>
            </a:r>
            <a:r>
              <a:rPr lang="en-US" dirty="0">
                <a:solidFill>
                  <a:schemeClr val="tx2"/>
                </a:solidFill>
                <a:latin typeface="Arial" panose="020B0604020202020204"/>
                <a:cs typeface="Arial" panose="020B0604020202020204" pitchFamily="34" charset="0"/>
              </a:rPr>
              <a:t>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mpact: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/>
                <a:cs typeface="Arial" panose="020B0604020202020204" pitchFamily="34" charset="0"/>
              </a:rPr>
              <a:t>Improved Subscriber Renewal Experience &amp; Provided Upfront Benefit Stability &amp; Certainty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/>
                <a:cs typeface="Arial" panose="020B0604020202020204" pitchFamily="34" charset="0"/>
              </a:rPr>
              <a:t>Decreased the number of subscribers required for renewal catch up period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Fiscally Sound Use of Program Funds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opportunity to fine tune CalFresh Confirm Hub to meet our Program requirements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7408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6878" y="411392"/>
            <a:ext cx="10596732" cy="587308"/>
          </a:xfrm>
        </p:spPr>
        <p:txBody>
          <a:bodyPr>
            <a:noAutofit/>
          </a:bodyPr>
          <a:lstStyle/>
          <a:p>
            <a:r>
              <a:rPr lang="en-US" sz="2800" dirty="0"/>
              <a:t>Monthly Inbound Call Volumes – Other Supported Languages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3B598-3A96-48AA-9C4B-CAC3B6B9E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78" y="1081068"/>
            <a:ext cx="10516511" cy="551735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30707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481" y="454874"/>
            <a:ext cx="10273003" cy="587308"/>
          </a:xfrm>
        </p:spPr>
        <p:txBody>
          <a:bodyPr>
            <a:noAutofit/>
          </a:bodyPr>
          <a:lstStyle/>
          <a:p>
            <a:r>
              <a:rPr lang="en-US" sz="3200" dirty="0"/>
              <a:t>Inbound Call Reasons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44010B35-FC0C-4AA8-B9DF-3090172C7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4" y="1149763"/>
            <a:ext cx="11747476" cy="521208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7096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185" y="980902"/>
            <a:ext cx="1128696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Renewal Process Resumption – Key Data Points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D3AC6-ABDD-4C72-A5BF-4B99B9975378}"/>
              </a:ext>
            </a:extLst>
          </p:cNvPr>
          <p:cNvSpPr txBox="1"/>
          <p:nvPr/>
        </p:nvSpPr>
        <p:spPr>
          <a:xfrm>
            <a:off x="793185" y="1646950"/>
            <a:ext cx="10150118" cy="467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July 1 through September 11: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263,952 renewal processes started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284 subscribers started renewal during the July 30-day Ramp Up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255,162 started renewal on or after August 1 – Official &amp; Full Volume Start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19.28% Day 0 CalFresh Confirm PASS rate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3.01% CalFresh Confirm PASS rate before issuing a soft denial due to nonresponse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28.39% required Household Worksheets (HHWS) </a:t>
            </a:r>
          </a:p>
          <a:p>
            <a:pPr marL="742950" lvl="1" indent="-28575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94,515 final decisions are registered in the TPA’s system [35.8%]: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Approved – initial form:          91,485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Approved – 2nd form:              1,098 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Hard denied – initial form:        1,133 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Hard denied – 2nd form:             799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0972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185" y="980902"/>
            <a:ext cx="11286963" cy="58730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02E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CalFresh Confirm Hub Updates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D3AC6-ABDD-4C72-A5BF-4B99B9975378}"/>
              </a:ext>
            </a:extLst>
          </p:cNvPr>
          <p:cNvSpPr txBox="1"/>
          <p:nvPr/>
        </p:nvSpPr>
        <p:spPr>
          <a:xfrm>
            <a:off x="793184" y="1675218"/>
            <a:ext cx="10238609" cy="395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 Story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 capacity constraints were identified where the Program’s increased volume of real-time eligibility checks tied to the renewal resumption and more SPs using SPIA would not be met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a cooperative partnering, DSS reprioritized its budget &amp; development, set up a UAT environment for TPA, and then released a 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Dedicated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erver into production just in time to meet the Program’s significantly higher capacity needs that began in August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 Story II</a:t>
            </a:r>
          </a:p>
          <a:p>
            <a:pPr marL="285750" marR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refreshes of active SNAP participants from CalFresh’s 58 counties were inconsistent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now dependable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weekly data refreshes reporting into Hub from all counties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0869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F34AE-E9D1-460B-B6A3-B04DE40F2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770" y="1874973"/>
            <a:ext cx="6868167" cy="4615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7D3AC6-ABDD-4C72-A5BF-4B99B9975378}"/>
              </a:ext>
            </a:extLst>
          </p:cNvPr>
          <p:cNvSpPr txBox="1"/>
          <p:nvPr/>
        </p:nvSpPr>
        <p:spPr>
          <a:xfrm>
            <a:off x="855329" y="674703"/>
            <a:ext cx="10238608" cy="112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 Story III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DSS CalFresh adds the California LifeLine Program website link on its website, and establishes a first-time inter-agency outreach partnership  </a:t>
            </a:r>
            <a:r>
              <a:rPr lang="en-US" sz="1800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https://www.cdss.ca.gov/calfresh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8574A-7EFB-4146-8710-12EC570AF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181" y="1874973"/>
            <a:ext cx="2616737" cy="442477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4760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184" y="1076696"/>
            <a:ext cx="9428217" cy="587308"/>
          </a:xfrm>
        </p:spPr>
        <p:txBody>
          <a:bodyPr>
            <a:noAutofit/>
          </a:bodyPr>
          <a:lstStyle/>
          <a:p>
            <a:r>
              <a:rPr lang="en-US" sz="3200" dirty="0"/>
              <a:t>Completed Initiatives  6/28/2022 – 9/20/2022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B0728-658B-4444-8652-F4D55563E647}"/>
              </a:ext>
            </a:extLst>
          </p:cNvPr>
          <p:cNvSpPr txBox="1"/>
          <p:nvPr/>
        </p:nvSpPr>
        <p:spPr>
          <a:xfrm>
            <a:off x="793185" y="1759131"/>
            <a:ext cx="937842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Renewal Resumption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Transitioned 8 wireless Service Providers to the Service Provider Intake Application Programming Interface (SPIA). 11 of the 13 wireless SPs have moved from DAP to SPIA</a:t>
            </a:r>
          </a:p>
          <a:p>
            <a:pPr marL="519113" indent="-177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SPIA connects SPs’ systems to the TPA system and enables real-time submissions and status reviews for new subscriber enrollment, updates, disconnects, removals, and LifeLine application mailing requests </a:t>
            </a:r>
          </a:p>
          <a:p>
            <a:pPr marL="519113" indent="-177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SPIA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seamlessly inserts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etadata captured by SPs’ systems into application submissions</a:t>
            </a:r>
          </a:p>
          <a:p>
            <a:pPr marL="519113" indent="-177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SPIA streamlines all subscriber processes by displaying immediate responses that identify required documentation from subscribers to SPs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systems, and aiding SPs to work with their customers to complete TPA displayed actions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	 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3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185" y="1076696"/>
            <a:ext cx="9788998" cy="587308"/>
          </a:xfrm>
        </p:spPr>
        <p:txBody>
          <a:bodyPr>
            <a:normAutofit/>
          </a:bodyPr>
          <a:lstStyle/>
          <a:p>
            <a:r>
              <a:rPr lang="en-US" sz="3200" dirty="0"/>
              <a:t>Initiatives In Progress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B0728-658B-4444-8652-F4D55563E647}"/>
              </a:ext>
            </a:extLst>
          </p:cNvPr>
          <p:cNvSpPr txBox="1"/>
          <p:nvPr/>
        </p:nvSpPr>
        <p:spPr>
          <a:xfrm>
            <a:off x="793185" y="1759131"/>
            <a:ext cx="937842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Modernizing the Program’s Print Framework – Go Live 4/1/2023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Remove the barriers to adding and modifying forms, letters, and postcards, which is essential to implementing future initiatives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Increase accessibility and readability of complex communications through design and content improvements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Enable flexibility, inefficiencies, and cost savings for continuous improvement of the Program’s communication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marL="459486" lvl="3" indent="-285750"/>
            <a:r>
              <a:rPr lang="en-US" dirty="0"/>
              <a:t> </a:t>
            </a:r>
          </a:p>
          <a:p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7396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185" y="1102822"/>
            <a:ext cx="7918450" cy="587308"/>
          </a:xfrm>
        </p:spPr>
        <p:txBody>
          <a:bodyPr>
            <a:normAutofit/>
          </a:bodyPr>
          <a:lstStyle/>
          <a:p>
            <a:r>
              <a:rPr lang="en-US" sz="3200" dirty="0"/>
              <a:t>Upcoming Initiatives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88D88-6F4F-4B96-A200-76BBD7777F66}"/>
              </a:ext>
            </a:extLst>
          </p:cNvPr>
          <p:cNvSpPr txBox="1"/>
          <p:nvPr/>
        </p:nvSpPr>
        <p:spPr>
          <a:xfrm>
            <a:off x="793185" y="1767840"/>
            <a:ext cx="10348291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Personal Identification Number (PIN) removal and an identity authentication replacement to meet AB 74 Compliance </a:t>
            </a:r>
            <a:r>
              <a:rPr lang="en-US" sz="1600" dirty="0"/>
              <a:t>(requires Print Framework Modernization as a prerequisite for form &amp; letter changes)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De-coupling Household Worksheet (IEH) from the renewal process to a stand-alone process triggered by a service address change </a:t>
            </a:r>
            <a:r>
              <a:rPr lang="en-US" sz="1600" dirty="0"/>
              <a:t>(requires Print Framework Modernization for form change)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Updating SMS text message opt-in and opt-out policies and procedures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Geo-coding active LifeLine subscribers for reporting and trend analysis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Registration and tracking of SPs’ representatives who interact with consumers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Documenting participants’ who qualify based on Benefit Qualifying Persons (BQP)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Developing and implementing a monthly connections and conversions report for wireline SPs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Preventing mid-service term Tribal changes across all Service Provider update methods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Implementing API to confirm federal Lifeline broadband-only subscribers administered by USAC 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146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317B44-90A8-441B-E964-B0AD1A853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2820" y="454874"/>
            <a:ext cx="7918450" cy="587308"/>
          </a:xfrm>
        </p:spPr>
        <p:txBody>
          <a:bodyPr>
            <a:normAutofit/>
          </a:bodyPr>
          <a:lstStyle/>
          <a:p>
            <a:r>
              <a:rPr lang="en-US" sz="3500" dirty="0"/>
              <a:t>Program and Operations Reports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5B4F2-1782-17EF-CA1C-DF5D6D1BF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755" y="1345348"/>
            <a:ext cx="10741025" cy="41673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Program Participation – Active LifeLine Subscribers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Wireless:  Response &amp; Approval Rates – All Form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Wireline:  Response &amp; Approval Rates – All Form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Top 5 Denial Reasons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Subscriber Count Trends for Largest Service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Enrollment Eligibility Methods – Program versus Income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Enrollment Eligibility Methods – By Qualifying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Enrollment Application Volume By Received Channel, September 2021 - August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Renewal Form Volume By Received Channel, November 2021 - August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Call Volumes – English &amp; 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Call Volumes – Other Supported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Inbound Call Reasons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89114264"/>
      </p:ext>
    </p:extLst>
  </p:cSld>
  <p:clrMapOvr>
    <a:masterClrMapping/>
  </p:clrMapOvr>
</p:sld>
</file>

<file path=ppt/theme/theme1.xml><?xml version="1.0" encoding="utf-8"?>
<a:theme xmlns:a="http://schemas.openxmlformats.org/drawingml/2006/main" name="Maximus-22">
  <a:themeElements>
    <a:clrScheme name="Maximus 22">
      <a:dk1>
        <a:srgbClr val="414141"/>
      </a:dk1>
      <a:lt1>
        <a:srgbClr val="FFFFFF"/>
      </a:lt1>
      <a:dk2>
        <a:srgbClr val="6C489C"/>
      </a:dk2>
      <a:lt2>
        <a:srgbClr val="502E91"/>
      </a:lt2>
      <a:accent1>
        <a:srgbClr val="9F7FC9"/>
      </a:accent1>
      <a:accent2>
        <a:srgbClr val="CBB7E5"/>
      </a:accent2>
      <a:accent3>
        <a:srgbClr val="EBE3F3"/>
      </a:accent3>
      <a:accent4>
        <a:srgbClr val="468C40"/>
      </a:accent4>
      <a:accent5>
        <a:srgbClr val="6177B9"/>
      </a:accent5>
      <a:accent6>
        <a:srgbClr val="7CBE64"/>
      </a:accent6>
      <a:hlink>
        <a:srgbClr val="200649"/>
      </a:hlink>
      <a:folHlink>
        <a:srgbClr val="767676"/>
      </a:folHlink>
    </a:clrScheme>
    <a:fontScheme name="Trinse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sz="1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ximus-22" id="{B5EF012B-ACC9-1449-BD61-29E8FD2A1C41}" vid="{EABC7A0F-6978-6743-BCAA-D589D6D8F4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1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5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FormConfiguration><![CDATA[{"formFields":[],"formDataEntries":[]}]]></TemplafyFormConfiguration>
</file>

<file path=customXml/item18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21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TemplateConfiguration><![CDATA[{"elementsMetadata":[],"transformationConfigurations":[],"templateName":"PowerPoint-Template","templateDescription":"","enableDocumentContentUpdater":false,"version":"2.0"}]]></Templafy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2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A1B08E6C45B4EB8C40B073BBFD68D" ma:contentTypeVersion="11" ma:contentTypeDescription="Create a new document." ma:contentTypeScope="" ma:versionID="9c078fc66ebc8c3b5d3e8d348228076b">
  <xsd:schema xmlns:xsd="http://www.w3.org/2001/XMLSchema" xmlns:xs="http://www.w3.org/2001/XMLSchema" xmlns:p="http://schemas.microsoft.com/office/2006/metadata/properties" xmlns:ns3="64bed620-86a9-426b-81ad-a74481fd4b72" xmlns:ns4="d08b0760-57dd-437e-be5d-5105d6842521" targetNamespace="http://schemas.microsoft.com/office/2006/metadata/properties" ma:root="true" ma:fieldsID="122db19aa0fd98eecb72fcd9145b8fa2" ns3:_="" ns4:_="">
    <xsd:import namespace="64bed620-86a9-426b-81ad-a74481fd4b72"/>
    <xsd:import namespace="d08b0760-57dd-437e-be5d-5105d68425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ed620-86a9-426b-81ad-a74481fd4b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b0760-57dd-437e-be5d-5105d6842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32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.xml><?xml version="1.0" encoding="utf-8"?>
<TemplafySlideTemplateConfiguration><![CDATA[{"slideVersion":1,"isValidatorEnabled":false,"isLocked":false,"elementsMetadata":[],"slideId":"637878478851683961","enableDocumentContentUpdater":false,"version":"2.0"}]]></TemplafySlideTemplateConfiguration>
</file>

<file path=customXml/item40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1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2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3.xml><?xml version="1.0" encoding="utf-8"?>
<TemplafySlideFormConfiguration><![CDATA[{"formFields":[],"formDataEntries":[]}]]></TemplafySlideFormConfiguration>
</file>

<file path=customXml/item44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45.xml><?xml version="1.0" encoding="utf-8"?>
<TemplafySlideFormConfiguration><![CDATA[{"formFields":[],"formDataEntries":[]}]]></TemplafySlideFormConfiguration>
</file>

<file path=customXml/item46.xml><?xml version="1.0" encoding="utf-8"?>
<TemplafySlideFormConfiguration><![CDATA[{"formFields":[],"formDataEntries":[]}]]></TemplafySlideFormConfiguration>
</file>

<file path=customXml/item47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7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TemplafySlideTemplateConfiguration><![CDATA[{"slideVersion":1,"isValidatorEnabled":false,"isLocked":false,"elementsMetadata":[],"slideId":"637878478851687495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60C5D165-A177-4A2D-8B5A-1077AED44FA5}">
  <ds:schemaRefs/>
</ds:datastoreItem>
</file>

<file path=customXml/itemProps10.xml><?xml version="1.0" encoding="utf-8"?>
<ds:datastoreItem xmlns:ds="http://schemas.openxmlformats.org/officeDocument/2006/customXml" ds:itemID="{F8680162-47D1-4064-A516-A2609545FF1A}">
  <ds:schemaRefs/>
</ds:datastoreItem>
</file>

<file path=customXml/itemProps11.xml><?xml version="1.0" encoding="utf-8"?>
<ds:datastoreItem xmlns:ds="http://schemas.openxmlformats.org/officeDocument/2006/customXml" ds:itemID="{5F658EEE-6235-4B09-9CA3-1A12F59B3917}">
  <ds:schemaRefs/>
</ds:datastoreItem>
</file>

<file path=customXml/itemProps12.xml><?xml version="1.0" encoding="utf-8"?>
<ds:datastoreItem xmlns:ds="http://schemas.openxmlformats.org/officeDocument/2006/customXml" ds:itemID="{47C1C4D1-2AA0-4E2D-9B5F-D6FD321DB166}">
  <ds:schemaRefs/>
</ds:datastoreItem>
</file>

<file path=customXml/itemProps13.xml><?xml version="1.0" encoding="utf-8"?>
<ds:datastoreItem xmlns:ds="http://schemas.openxmlformats.org/officeDocument/2006/customXml" ds:itemID="{20852C27-B4B2-4002-AC6A-E27C121C8B5D}">
  <ds:schemaRefs/>
</ds:datastoreItem>
</file>

<file path=customXml/itemProps14.xml><?xml version="1.0" encoding="utf-8"?>
<ds:datastoreItem xmlns:ds="http://schemas.openxmlformats.org/officeDocument/2006/customXml" ds:itemID="{50D19462-7BE4-49EF-ACAD-55755F3ED23B}">
  <ds:schemaRefs/>
</ds:datastoreItem>
</file>

<file path=customXml/itemProps15.xml><?xml version="1.0" encoding="utf-8"?>
<ds:datastoreItem xmlns:ds="http://schemas.openxmlformats.org/officeDocument/2006/customXml" ds:itemID="{672DA79E-AA62-42FA-B34B-1B158753B0A5}">
  <ds:schemaRefs/>
</ds:datastoreItem>
</file>

<file path=customXml/itemProps16.xml><?xml version="1.0" encoding="utf-8"?>
<ds:datastoreItem xmlns:ds="http://schemas.openxmlformats.org/officeDocument/2006/customXml" ds:itemID="{5FD26C96-0520-466A-BA69-28D822A9AEEF}">
  <ds:schemaRefs/>
</ds:datastoreItem>
</file>

<file path=customXml/itemProps17.xml><?xml version="1.0" encoding="utf-8"?>
<ds:datastoreItem xmlns:ds="http://schemas.openxmlformats.org/officeDocument/2006/customXml" ds:itemID="{2C9624FA-BE37-4338-AFBA-10A015DA315A}">
  <ds:schemaRefs/>
</ds:datastoreItem>
</file>

<file path=customXml/itemProps18.xml><?xml version="1.0" encoding="utf-8"?>
<ds:datastoreItem xmlns:ds="http://schemas.openxmlformats.org/officeDocument/2006/customXml" ds:itemID="{4D783755-2438-4345-A1B8-42B2A7D2DF98}">
  <ds:schemaRefs/>
</ds:datastoreItem>
</file>

<file path=customXml/itemProps19.xml><?xml version="1.0" encoding="utf-8"?>
<ds:datastoreItem xmlns:ds="http://schemas.openxmlformats.org/officeDocument/2006/customXml" ds:itemID="{9671EC5C-A300-405A-87BA-BD843A8EFBAD}">
  <ds:schemaRefs/>
</ds:datastoreItem>
</file>

<file path=customXml/itemProps2.xml><?xml version="1.0" encoding="utf-8"?>
<ds:datastoreItem xmlns:ds="http://schemas.openxmlformats.org/officeDocument/2006/customXml" ds:itemID="{1B60E64A-18E1-48A6-83FF-5B0D2D66A292}">
  <ds:schemaRefs/>
</ds:datastoreItem>
</file>

<file path=customXml/itemProps20.xml><?xml version="1.0" encoding="utf-8"?>
<ds:datastoreItem xmlns:ds="http://schemas.openxmlformats.org/officeDocument/2006/customXml" ds:itemID="{30BC5D2B-6291-4228-8E8A-94B4B7287EA8}">
  <ds:schemaRefs/>
</ds:datastoreItem>
</file>

<file path=customXml/itemProps21.xml><?xml version="1.0" encoding="utf-8"?>
<ds:datastoreItem xmlns:ds="http://schemas.openxmlformats.org/officeDocument/2006/customXml" ds:itemID="{B2E90C21-F6C4-4543-9ABE-3C782854D5A7}">
  <ds:schemaRefs/>
</ds:datastoreItem>
</file>

<file path=customXml/itemProps22.xml><?xml version="1.0" encoding="utf-8"?>
<ds:datastoreItem xmlns:ds="http://schemas.openxmlformats.org/officeDocument/2006/customXml" ds:itemID="{98F2635A-9401-4058-9F42-A90AA0CC82E5}">
  <ds:schemaRefs/>
</ds:datastoreItem>
</file>

<file path=customXml/itemProps23.xml><?xml version="1.0" encoding="utf-8"?>
<ds:datastoreItem xmlns:ds="http://schemas.openxmlformats.org/officeDocument/2006/customXml" ds:itemID="{97EA5178-7CB0-4A42-B221-11016A94A33E}">
  <ds:schemaRefs/>
</ds:datastoreItem>
</file>

<file path=customXml/itemProps24.xml><?xml version="1.0" encoding="utf-8"?>
<ds:datastoreItem xmlns:ds="http://schemas.openxmlformats.org/officeDocument/2006/customXml" ds:itemID="{8FE1953B-2095-4EF9-BFF4-B7A8AC700EE9}">
  <ds:schemaRefs/>
</ds:datastoreItem>
</file>

<file path=customXml/itemProps25.xml><?xml version="1.0" encoding="utf-8"?>
<ds:datastoreItem xmlns:ds="http://schemas.openxmlformats.org/officeDocument/2006/customXml" ds:itemID="{66553269-4FF6-4D45-9727-85E374EDFFA8}">
  <ds:schemaRefs/>
</ds:datastoreItem>
</file>

<file path=customXml/itemProps26.xml><?xml version="1.0" encoding="utf-8"?>
<ds:datastoreItem xmlns:ds="http://schemas.openxmlformats.org/officeDocument/2006/customXml" ds:itemID="{6CDB2BA5-7028-4DDA-BF22-A0AAABFE730E}">
  <ds:schemaRefs/>
</ds:datastoreItem>
</file>

<file path=customXml/itemProps27.xml><?xml version="1.0" encoding="utf-8"?>
<ds:datastoreItem xmlns:ds="http://schemas.openxmlformats.org/officeDocument/2006/customXml" ds:itemID="{EA05BED5-AC20-4661-B544-32AA97693438}">
  <ds:schemaRefs/>
</ds:datastoreItem>
</file>

<file path=customXml/itemProps28.xml><?xml version="1.0" encoding="utf-8"?>
<ds:datastoreItem xmlns:ds="http://schemas.openxmlformats.org/officeDocument/2006/customXml" ds:itemID="{DA1955B8-8BF6-4A61-B82D-7A963C4B3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bed620-86a9-426b-81ad-a74481fd4b72"/>
    <ds:schemaRef ds:uri="d08b0760-57dd-437e-be5d-5105d68425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9.xml><?xml version="1.0" encoding="utf-8"?>
<ds:datastoreItem xmlns:ds="http://schemas.openxmlformats.org/officeDocument/2006/customXml" ds:itemID="{7500B966-CCAC-4FCD-A670-E0573EA1FFDA}">
  <ds:schemaRefs/>
</ds:datastoreItem>
</file>

<file path=customXml/itemProps3.xml><?xml version="1.0" encoding="utf-8"?>
<ds:datastoreItem xmlns:ds="http://schemas.openxmlformats.org/officeDocument/2006/customXml" ds:itemID="{E96BC2F4-4AF0-438B-8601-04690B2105D7}">
  <ds:schemaRefs/>
</ds:datastoreItem>
</file>

<file path=customXml/itemProps30.xml><?xml version="1.0" encoding="utf-8"?>
<ds:datastoreItem xmlns:ds="http://schemas.openxmlformats.org/officeDocument/2006/customXml" ds:itemID="{B62792EC-40B1-43DA-9E51-E72572A908CB}">
  <ds:schemaRefs/>
</ds:datastoreItem>
</file>

<file path=customXml/itemProps31.xml><?xml version="1.0" encoding="utf-8"?>
<ds:datastoreItem xmlns:ds="http://schemas.openxmlformats.org/officeDocument/2006/customXml" ds:itemID="{BF2B9CB4-CDEB-4FF2-81AB-E0FBC3F29959}">
  <ds:schemaRefs/>
</ds:datastoreItem>
</file>

<file path=customXml/itemProps32.xml><?xml version="1.0" encoding="utf-8"?>
<ds:datastoreItem xmlns:ds="http://schemas.openxmlformats.org/officeDocument/2006/customXml" ds:itemID="{A098F3CE-032A-4D4F-87C5-B53611BF1A7F}">
  <ds:schemaRefs/>
</ds:datastoreItem>
</file>

<file path=customXml/itemProps33.xml><?xml version="1.0" encoding="utf-8"?>
<ds:datastoreItem xmlns:ds="http://schemas.openxmlformats.org/officeDocument/2006/customXml" ds:itemID="{87D33864-CDDE-4DE1-8422-C71AF6E5A4D4}">
  <ds:schemaRefs/>
</ds:datastoreItem>
</file>

<file path=customXml/itemProps34.xml><?xml version="1.0" encoding="utf-8"?>
<ds:datastoreItem xmlns:ds="http://schemas.openxmlformats.org/officeDocument/2006/customXml" ds:itemID="{93CA535E-0B99-472C-9B3D-A5BEE8430385}">
  <ds:schemaRefs/>
</ds:datastoreItem>
</file>

<file path=customXml/itemProps35.xml><?xml version="1.0" encoding="utf-8"?>
<ds:datastoreItem xmlns:ds="http://schemas.openxmlformats.org/officeDocument/2006/customXml" ds:itemID="{76FF478C-EBC1-46D7-ADDA-1ACE9F3EEFFA}">
  <ds:schemaRefs/>
</ds:datastoreItem>
</file>

<file path=customXml/itemProps36.xml><?xml version="1.0" encoding="utf-8"?>
<ds:datastoreItem xmlns:ds="http://schemas.openxmlformats.org/officeDocument/2006/customXml" ds:itemID="{BEA9EFE8-435D-4264-9D4E-7E8FA8CEB3FA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d08b0760-57dd-437e-be5d-5105d6842521"/>
    <ds:schemaRef ds:uri="http://schemas.microsoft.com/office/infopath/2007/PartnerControls"/>
    <ds:schemaRef ds:uri="http://schemas.openxmlformats.org/package/2006/metadata/core-properties"/>
    <ds:schemaRef ds:uri="64bed620-86a9-426b-81ad-a74481fd4b72"/>
    <ds:schemaRef ds:uri="http://schemas.microsoft.com/office/2006/metadata/properties"/>
  </ds:schemaRefs>
</ds:datastoreItem>
</file>

<file path=customXml/itemProps37.xml><?xml version="1.0" encoding="utf-8"?>
<ds:datastoreItem xmlns:ds="http://schemas.openxmlformats.org/officeDocument/2006/customXml" ds:itemID="{0710CE55-9FBF-4A22-9F01-B6D8C76A1AAE}">
  <ds:schemaRefs/>
</ds:datastoreItem>
</file>

<file path=customXml/itemProps38.xml><?xml version="1.0" encoding="utf-8"?>
<ds:datastoreItem xmlns:ds="http://schemas.openxmlformats.org/officeDocument/2006/customXml" ds:itemID="{C933C782-22D0-4975-B117-31F87261EE62}">
  <ds:schemaRefs/>
</ds:datastoreItem>
</file>

<file path=customXml/itemProps39.xml><?xml version="1.0" encoding="utf-8"?>
<ds:datastoreItem xmlns:ds="http://schemas.openxmlformats.org/officeDocument/2006/customXml" ds:itemID="{F3C553D9-8148-48F2-8AE6-BE8D15D17F83}">
  <ds:schemaRefs/>
</ds:datastoreItem>
</file>

<file path=customXml/itemProps4.xml><?xml version="1.0" encoding="utf-8"?>
<ds:datastoreItem xmlns:ds="http://schemas.openxmlformats.org/officeDocument/2006/customXml" ds:itemID="{2F91A98B-433B-412D-8A70-96F9008AB9F3}">
  <ds:schemaRefs/>
</ds:datastoreItem>
</file>

<file path=customXml/itemProps40.xml><?xml version="1.0" encoding="utf-8"?>
<ds:datastoreItem xmlns:ds="http://schemas.openxmlformats.org/officeDocument/2006/customXml" ds:itemID="{15A936E3-A7B5-4BE2-A8B4-24A5C1403383}">
  <ds:schemaRefs/>
</ds:datastoreItem>
</file>

<file path=customXml/itemProps41.xml><?xml version="1.0" encoding="utf-8"?>
<ds:datastoreItem xmlns:ds="http://schemas.openxmlformats.org/officeDocument/2006/customXml" ds:itemID="{64B7CA21-5B42-4DD5-9D36-5F9A657A5E4C}">
  <ds:schemaRefs/>
</ds:datastoreItem>
</file>

<file path=customXml/itemProps42.xml><?xml version="1.0" encoding="utf-8"?>
<ds:datastoreItem xmlns:ds="http://schemas.openxmlformats.org/officeDocument/2006/customXml" ds:itemID="{A5B2D224-B997-4AAE-AB3A-CD861B6B045A}">
  <ds:schemaRefs/>
</ds:datastoreItem>
</file>

<file path=customXml/itemProps43.xml><?xml version="1.0" encoding="utf-8"?>
<ds:datastoreItem xmlns:ds="http://schemas.openxmlformats.org/officeDocument/2006/customXml" ds:itemID="{BE3ED030-5548-4D31-91A1-748982AD004B}">
  <ds:schemaRefs/>
</ds:datastoreItem>
</file>

<file path=customXml/itemProps44.xml><?xml version="1.0" encoding="utf-8"?>
<ds:datastoreItem xmlns:ds="http://schemas.openxmlformats.org/officeDocument/2006/customXml" ds:itemID="{B3DCD8D5-822F-4693-8221-159F02362F5F}">
  <ds:schemaRefs/>
</ds:datastoreItem>
</file>

<file path=customXml/itemProps45.xml><?xml version="1.0" encoding="utf-8"?>
<ds:datastoreItem xmlns:ds="http://schemas.openxmlformats.org/officeDocument/2006/customXml" ds:itemID="{BE345EFA-2517-4EC0-A976-21424F4206EB}">
  <ds:schemaRefs/>
</ds:datastoreItem>
</file>

<file path=customXml/itemProps46.xml><?xml version="1.0" encoding="utf-8"?>
<ds:datastoreItem xmlns:ds="http://schemas.openxmlformats.org/officeDocument/2006/customXml" ds:itemID="{7A3E731A-B2AB-4809-B184-CF0280D9CF32}">
  <ds:schemaRefs/>
</ds:datastoreItem>
</file>

<file path=customXml/itemProps47.xml><?xml version="1.0" encoding="utf-8"?>
<ds:datastoreItem xmlns:ds="http://schemas.openxmlformats.org/officeDocument/2006/customXml" ds:itemID="{0AEB45B1-E4BB-4E86-84D1-F4F8A4722ADD}">
  <ds:schemaRefs/>
</ds:datastoreItem>
</file>

<file path=customXml/itemProps5.xml><?xml version="1.0" encoding="utf-8"?>
<ds:datastoreItem xmlns:ds="http://schemas.openxmlformats.org/officeDocument/2006/customXml" ds:itemID="{358D62D9-E7B8-482F-92DD-29D3FAA035F9}">
  <ds:schemaRefs/>
</ds:datastoreItem>
</file>

<file path=customXml/itemProps6.xml><?xml version="1.0" encoding="utf-8"?>
<ds:datastoreItem xmlns:ds="http://schemas.openxmlformats.org/officeDocument/2006/customXml" ds:itemID="{5DE8B174-FA10-42B1-8B05-0CA67F0C5FE1}">
  <ds:schemaRefs/>
</ds:datastoreItem>
</file>

<file path=customXml/itemProps7.xml><?xml version="1.0" encoding="utf-8"?>
<ds:datastoreItem xmlns:ds="http://schemas.openxmlformats.org/officeDocument/2006/customXml" ds:itemID="{562FC7DF-3A39-4BE9-A8BE-106870AB4DAE}">
  <ds:schemaRefs/>
</ds:datastoreItem>
</file>

<file path=customXml/itemProps8.xml><?xml version="1.0" encoding="utf-8"?>
<ds:datastoreItem xmlns:ds="http://schemas.openxmlformats.org/officeDocument/2006/customXml" ds:itemID="{A9491512-FD94-4FB0-A3D9-43AAD14981F0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6B43964A-D402-46DB-9192-D22B26B001C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Maximus-22</Template>
  <TotalTime>2998</TotalTime>
  <Words>1271</Words>
  <Application>Microsoft Office PowerPoint</Application>
  <PresentationFormat>Widescreen</PresentationFormat>
  <Paragraphs>292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Next</vt:lpstr>
      <vt:lpstr>Calibri</vt:lpstr>
      <vt:lpstr>Wingdings</vt:lpstr>
      <vt:lpstr>Maximus-22</vt:lpstr>
      <vt:lpstr>California LifeLine Third Party Administrator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Enrollment Eligibility Methods – Program versus Income</vt:lpstr>
      <vt:lpstr>PowerPoint Presentation</vt:lpstr>
      <vt:lpstr>Enrollment Application Volume By Received Channel September 2021 - August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Graettinger, James R</dc:creator>
  <cp:lastModifiedBy>Rottman, Mary</cp:lastModifiedBy>
  <cp:revision>62</cp:revision>
  <dcterms:created xsi:type="dcterms:W3CDTF">2022-06-20T13:30:03Z</dcterms:created>
  <dcterms:modified xsi:type="dcterms:W3CDTF">2022-09-23T00:37:08Z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0x010100187A1B08E6C45B4EB8C40B073BBFD68D</vt:lpwstr>
  </property>
  <property fmtid="{D5CDD505-2E9C-101B-9397-08002B2CF9AE}" pid="3" name="TemplafyTimeStamp">
    <vt:lpwstr>2022-05-11T06:38:05</vt:lpwstr>
  </property>
  <property fmtid="{D5CDD505-2E9C-101B-9397-08002B2CF9AE}" pid="4" name="TemplafyTenantId">
    <vt:lpwstr>maximus</vt:lpwstr>
  </property>
  <property fmtid="{D5CDD505-2E9C-101B-9397-08002B2CF9AE}" pid="5" name="TemplafyTemplateId">
    <vt:lpwstr>637878478838814905</vt:lpwstr>
  </property>
  <property fmtid="{D5CDD505-2E9C-101B-9397-08002B2CF9AE}" pid="6" name="TemplafyUserProfileId">
    <vt:lpwstr>637878257776275529</vt:lpwstr>
  </property>
  <property fmtid="{D5CDD505-2E9C-101B-9397-08002B2CF9AE}" pid="7" name="TemplafyFromBlank">
    <vt:bool>false</vt:bool>
  </property>
</Properties>
</file>