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34"/>
  </p:notesMasterIdLst>
  <p:sldIdLst>
    <p:sldId id="256" r:id="rId6"/>
    <p:sldId id="311" r:id="rId7"/>
    <p:sldId id="424" r:id="rId8"/>
    <p:sldId id="313" r:id="rId9"/>
    <p:sldId id="290" r:id="rId10"/>
    <p:sldId id="402" r:id="rId11"/>
    <p:sldId id="440" r:id="rId12"/>
    <p:sldId id="444" r:id="rId13"/>
    <p:sldId id="445" r:id="rId14"/>
    <p:sldId id="448" r:id="rId15"/>
    <p:sldId id="446" r:id="rId16"/>
    <p:sldId id="399" r:id="rId17"/>
    <p:sldId id="421" r:id="rId18"/>
    <p:sldId id="329" r:id="rId19"/>
    <p:sldId id="328" r:id="rId20"/>
    <p:sldId id="343" r:id="rId21"/>
    <p:sldId id="431" r:id="rId22"/>
    <p:sldId id="398" r:id="rId23"/>
    <p:sldId id="439" r:id="rId24"/>
    <p:sldId id="434" r:id="rId25"/>
    <p:sldId id="451" r:id="rId26"/>
    <p:sldId id="442" r:id="rId27"/>
    <p:sldId id="453" r:id="rId28"/>
    <p:sldId id="454" r:id="rId29"/>
    <p:sldId id="452" r:id="rId30"/>
    <p:sldId id="273" r:id="rId31"/>
    <p:sldId id="264" r:id="rId32"/>
    <p:sldId id="26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74735-954E-7D27-91D4-C63FA060C20C}" name="Khoury, Lina" initials="KL" userId="S::Lina.Khoury@cpuc.ca.gov::164be73d-2003-498a-99fd-010031afe6f9" providerId="AD"/>
  <p188:author id="{34B90E8C-E141-07CA-C567-EA3FFB5C6E94}" name="Alba-Librojo, Jocelyn" initials="JA" userId="S::Jocelyn.Alba-Librojo@cpuc.ca.gov::a36b4303-df4e-49ed-ae78-3b35c4889a8a" providerId="AD"/>
  <p188:author id="{62D5EFA2-CA47-2562-B927-9189CDFFBEAF}" name="Osborn, Robert B." initials="ORB" userId="S::robert.osborn@cpuc.ca.gov::bb2e4427-87e8-4f65-9546-3321f0bacd8f" providerId="AD"/>
  <p188:author id="{4A1B71C9-DA2C-59DA-C32E-D5D7D5930CA0}" name="Lyulkin, Daniel" initials="LD" userId="S::Daniel.Lyulkin@cpuc.ca.gov::d7c14bb1-1e89-4127-82e2-54fca7b2a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5"/>
    <a:srgbClr val="3D6CB4"/>
    <a:srgbClr val="3C80C3"/>
    <a:srgbClr val="445860"/>
    <a:srgbClr val="41719D"/>
    <a:srgbClr val="306284"/>
    <a:srgbClr val="CBD8E7"/>
    <a:srgbClr val="BABED0"/>
    <a:srgbClr val="23475F"/>
    <a:srgbClr val="2D8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4C460-C7D3-408C-AFB7-7DBF85F20EEA}" v="6" dt="2024-02-08T20:08:21.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3557" autoAdjust="0"/>
  </p:normalViewPr>
  <p:slideViewPr>
    <p:cSldViewPr snapToGrid="0" snapToObjects="1" showGuides="1">
      <p:cViewPr varScale="1">
        <p:scale>
          <a:sx n="106" d="100"/>
          <a:sy n="106" d="100"/>
        </p:scale>
        <p:origin x="8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cus Interpreting" userId="a3aa6738f26316c7" providerId="LiveId" clId="{4F0B640E-574E-47DD-BC51-5D6454944543}"/>
    <pc:docChg chg="undo custSel modSld">
      <pc:chgData name="Focus Interpreting" userId="a3aa6738f26316c7" providerId="LiveId" clId="{4F0B640E-574E-47DD-BC51-5D6454944543}" dt="2024-02-05T22:40:52" v="5" actId="1076"/>
      <pc:docMkLst>
        <pc:docMk/>
      </pc:docMkLst>
      <pc:sldChg chg="addSp modSp">
        <pc:chgData name="Focus Interpreting" userId="a3aa6738f26316c7" providerId="LiveId" clId="{4F0B640E-574E-47DD-BC51-5D6454944543}" dt="2024-02-05T22:34:47.907" v="0"/>
        <pc:sldMkLst>
          <pc:docMk/>
          <pc:sldMk cId="1823559437" sldId="328"/>
        </pc:sldMkLst>
        <pc:spChg chg="add mod">
          <ac:chgData name="Focus Interpreting" userId="a3aa6738f26316c7" providerId="LiveId" clId="{4F0B640E-574E-47DD-BC51-5D6454944543}" dt="2024-02-05T22:34:47.907" v="0"/>
          <ac:spMkLst>
            <pc:docMk/>
            <pc:sldMk cId="1823559437" sldId="328"/>
            <ac:spMk id="2" creationId="{00907830-7E2B-141A-F4CB-64A76EC5332A}"/>
          </ac:spMkLst>
        </pc:spChg>
      </pc:sldChg>
      <pc:sldChg chg="modSp mod">
        <pc:chgData name="Focus Interpreting" userId="a3aa6738f26316c7" providerId="LiveId" clId="{4F0B640E-574E-47DD-BC51-5D6454944543}" dt="2024-02-05T22:40:52" v="5" actId="1076"/>
        <pc:sldMkLst>
          <pc:docMk/>
          <pc:sldMk cId="88638872" sldId="343"/>
        </pc:sldMkLst>
        <pc:picChg chg="mod">
          <ac:chgData name="Focus Interpreting" userId="a3aa6738f26316c7" providerId="LiveId" clId="{4F0B640E-574E-47DD-BC51-5D6454944543}" dt="2024-02-05T22:40:52" v="5" actId="1076"/>
          <ac:picMkLst>
            <pc:docMk/>
            <pc:sldMk cId="88638872" sldId="343"/>
            <ac:picMk id="5" creationId="{EC0C8ACA-6C0B-DF1C-867A-4558347DADA4}"/>
          </ac:picMkLst>
        </pc:picChg>
        <pc:picChg chg="mod">
          <ac:chgData name="Focus Interpreting" userId="a3aa6738f26316c7" providerId="LiveId" clId="{4F0B640E-574E-47DD-BC51-5D6454944543}" dt="2024-02-05T22:36:09.256" v="1" actId="1076"/>
          <ac:picMkLst>
            <pc:docMk/>
            <pc:sldMk cId="88638872" sldId="343"/>
            <ac:picMk id="8" creationId="{D406FF4A-9742-BE9B-A75F-D8B436BE7559}"/>
          </ac:picMkLst>
        </pc:picChg>
      </pc:sldChg>
      <pc:sldChg chg="addSp delSp mod">
        <pc:chgData name="Focus Interpreting" userId="a3aa6738f26316c7" providerId="LiveId" clId="{4F0B640E-574E-47DD-BC51-5D6454944543}" dt="2024-02-05T22:39:42.666" v="3" actId="21"/>
        <pc:sldMkLst>
          <pc:docMk/>
          <pc:sldMk cId="3804757464" sldId="421"/>
        </pc:sldMkLst>
        <pc:spChg chg="add del">
          <ac:chgData name="Focus Interpreting" userId="a3aa6738f26316c7" providerId="LiveId" clId="{4F0B640E-574E-47DD-BC51-5D6454944543}" dt="2024-02-05T22:39:42.666" v="3" actId="21"/>
          <ac:spMkLst>
            <pc:docMk/>
            <pc:sldMk cId="3804757464" sldId="421"/>
            <ac:spMk id="27" creationId="{00000000-0000-0000-0000-000000000000}"/>
          </ac:spMkLst>
        </pc:spChg>
      </pc:sldChg>
    </pc:docChg>
  </pc:docChgLst>
  <pc:docChgLst>
    <pc:chgData name="Focus Interpreting" userId="a3aa6738f26316c7" providerId="LiveId" clId="{D284C460-C7D3-408C-AFB7-7DBF85F20EEA}"/>
    <pc:docChg chg="undo custSel modSld">
      <pc:chgData name="Focus Interpreting" userId="a3aa6738f26316c7" providerId="LiveId" clId="{D284C460-C7D3-408C-AFB7-7DBF85F20EEA}" dt="2024-02-08T20:11:43.259" v="61" actId="2711"/>
      <pc:docMkLst>
        <pc:docMk/>
      </pc:docMkLst>
      <pc:sldChg chg="modSp mod">
        <pc:chgData name="Focus Interpreting" userId="a3aa6738f26316c7" providerId="LiveId" clId="{D284C460-C7D3-408C-AFB7-7DBF85F20EEA}" dt="2024-02-08T20:11:43.259" v="61" actId="2711"/>
        <pc:sldMkLst>
          <pc:docMk/>
          <pc:sldMk cId="3269202233" sldId="264"/>
        </pc:sldMkLst>
        <pc:spChg chg="mod">
          <ac:chgData name="Focus Interpreting" userId="a3aa6738f26316c7" providerId="LiveId" clId="{D284C460-C7D3-408C-AFB7-7DBF85F20EEA}" dt="2024-02-08T20:11:43.259" v="61" actId="2711"/>
          <ac:spMkLst>
            <pc:docMk/>
            <pc:sldMk cId="3269202233" sldId="264"/>
            <ac:spMk id="7" creationId="{F15472F1-D24F-E448-9A57-3E83DE1A4B04}"/>
          </ac:spMkLst>
        </pc:spChg>
      </pc:sldChg>
      <pc:sldChg chg="modSp mod">
        <pc:chgData name="Focus Interpreting" userId="a3aa6738f26316c7" providerId="LiveId" clId="{D284C460-C7D3-408C-AFB7-7DBF85F20EEA}" dt="2024-02-08T19:58:39.691" v="17" actId="2711"/>
        <pc:sldMkLst>
          <pc:docMk/>
          <pc:sldMk cId="1823559437" sldId="328"/>
        </pc:sldMkLst>
        <pc:spChg chg="mod">
          <ac:chgData name="Focus Interpreting" userId="a3aa6738f26316c7" providerId="LiveId" clId="{D284C460-C7D3-408C-AFB7-7DBF85F20EEA}" dt="2024-02-08T19:58:39.691" v="17" actId="2711"/>
          <ac:spMkLst>
            <pc:docMk/>
            <pc:sldMk cId="1823559437" sldId="328"/>
            <ac:spMk id="5" creationId="{00000000-0000-0000-0000-000000000000}"/>
          </ac:spMkLst>
        </pc:spChg>
      </pc:sldChg>
      <pc:sldChg chg="modSp mod">
        <pc:chgData name="Focus Interpreting" userId="a3aa6738f26316c7" providerId="LiveId" clId="{D284C460-C7D3-408C-AFB7-7DBF85F20EEA}" dt="2024-02-08T19:57:09.159" v="12" actId="2711"/>
        <pc:sldMkLst>
          <pc:docMk/>
          <pc:sldMk cId="2209350496" sldId="329"/>
        </pc:sldMkLst>
        <pc:spChg chg="mod">
          <ac:chgData name="Focus Interpreting" userId="a3aa6738f26316c7" providerId="LiveId" clId="{D284C460-C7D3-408C-AFB7-7DBF85F20EEA}" dt="2024-02-08T19:56:42.730" v="8" actId="14100"/>
          <ac:spMkLst>
            <pc:docMk/>
            <pc:sldMk cId="2209350496" sldId="329"/>
            <ac:spMk id="83" creationId="{C674F9E4-EA08-9383-0121-13C3B568B46C}"/>
          </ac:spMkLst>
        </pc:spChg>
        <pc:spChg chg="mod">
          <ac:chgData name="Focus Interpreting" userId="a3aa6738f26316c7" providerId="LiveId" clId="{D284C460-C7D3-408C-AFB7-7DBF85F20EEA}" dt="2024-02-08T19:57:09.159" v="12" actId="2711"/>
          <ac:spMkLst>
            <pc:docMk/>
            <pc:sldMk cId="2209350496" sldId="329"/>
            <ac:spMk id="84" creationId="{5B6E4482-45BB-9443-A6F3-6D04D34AA9E2}"/>
          </ac:spMkLst>
        </pc:spChg>
      </pc:sldChg>
      <pc:sldChg chg="modSp mod">
        <pc:chgData name="Focus Interpreting" userId="a3aa6738f26316c7" providerId="LiveId" clId="{D284C460-C7D3-408C-AFB7-7DBF85F20EEA}" dt="2024-02-08T20:05:52.274" v="52" actId="6549"/>
        <pc:sldMkLst>
          <pc:docMk/>
          <pc:sldMk cId="88638872" sldId="343"/>
        </pc:sldMkLst>
        <pc:spChg chg="mod">
          <ac:chgData name="Focus Interpreting" userId="a3aa6738f26316c7" providerId="LiveId" clId="{D284C460-C7D3-408C-AFB7-7DBF85F20EEA}" dt="2024-02-08T20:03:47.196" v="44" actId="2711"/>
          <ac:spMkLst>
            <pc:docMk/>
            <pc:sldMk cId="88638872" sldId="343"/>
            <ac:spMk id="11" creationId="{00000000-0000-0000-0000-000000000000}"/>
          </ac:spMkLst>
        </pc:spChg>
        <pc:spChg chg="mod">
          <ac:chgData name="Focus Interpreting" userId="a3aa6738f26316c7" providerId="LiveId" clId="{D284C460-C7D3-408C-AFB7-7DBF85F20EEA}" dt="2024-02-08T20:03:57.888" v="45" actId="2711"/>
          <ac:spMkLst>
            <pc:docMk/>
            <pc:sldMk cId="88638872" sldId="343"/>
            <ac:spMk id="12" creationId="{00000000-0000-0000-0000-000000000000}"/>
          </ac:spMkLst>
        </pc:spChg>
        <pc:spChg chg="mod">
          <ac:chgData name="Focus Interpreting" userId="a3aa6738f26316c7" providerId="LiveId" clId="{D284C460-C7D3-408C-AFB7-7DBF85F20EEA}" dt="2024-02-08T20:04:39.210" v="47" actId="113"/>
          <ac:spMkLst>
            <pc:docMk/>
            <pc:sldMk cId="88638872" sldId="343"/>
            <ac:spMk id="15" creationId="{00000000-0000-0000-0000-000000000000}"/>
          </ac:spMkLst>
        </pc:spChg>
        <pc:spChg chg="mod">
          <ac:chgData name="Focus Interpreting" userId="a3aa6738f26316c7" providerId="LiveId" clId="{D284C460-C7D3-408C-AFB7-7DBF85F20EEA}" dt="2024-02-08T20:05:52.274" v="52" actId="6549"/>
          <ac:spMkLst>
            <pc:docMk/>
            <pc:sldMk cId="88638872" sldId="343"/>
            <ac:spMk id="17" creationId="{00000000-0000-0000-0000-000000000000}"/>
          </ac:spMkLst>
        </pc:spChg>
        <pc:spChg chg="mod">
          <ac:chgData name="Focus Interpreting" userId="a3aa6738f26316c7" providerId="LiveId" clId="{D284C460-C7D3-408C-AFB7-7DBF85F20EEA}" dt="2024-02-08T20:00:17.670" v="28" actId="1076"/>
          <ac:spMkLst>
            <pc:docMk/>
            <pc:sldMk cId="88638872" sldId="343"/>
            <ac:spMk id="20" creationId="{00000000-0000-0000-0000-000000000000}"/>
          </ac:spMkLst>
        </pc:spChg>
        <pc:spChg chg="mod">
          <ac:chgData name="Focus Interpreting" userId="a3aa6738f26316c7" providerId="LiveId" clId="{D284C460-C7D3-408C-AFB7-7DBF85F20EEA}" dt="2024-02-08T20:00:12.822" v="27" actId="1076"/>
          <ac:spMkLst>
            <pc:docMk/>
            <pc:sldMk cId="88638872" sldId="343"/>
            <ac:spMk id="21" creationId="{00000000-0000-0000-0000-000000000000}"/>
          </ac:spMkLst>
        </pc:spChg>
        <pc:spChg chg="mod">
          <ac:chgData name="Focus Interpreting" userId="a3aa6738f26316c7" providerId="LiveId" clId="{D284C460-C7D3-408C-AFB7-7DBF85F20EEA}" dt="2024-02-08T20:03:28.122" v="43" actId="1076"/>
          <ac:spMkLst>
            <pc:docMk/>
            <pc:sldMk cId="88638872" sldId="343"/>
            <ac:spMk id="25" creationId="{00000000-0000-0000-0000-000000000000}"/>
          </ac:spMkLst>
        </pc:spChg>
        <pc:spChg chg="mod">
          <ac:chgData name="Focus Interpreting" userId="a3aa6738f26316c7" providerId="LiveId" clId="{D284C460-C7D3-408C-AFB7-7DBF85F20EEA}" dt="2024-02-08T20:03:10.511" v="42" actId="14100"/>
          <ac:spMkLst>
            <pc:docMk/>
            <pc:sldMk cId="88638872" sldId="343"/>
            <ac:spMk id="26" creationId="{00000000-0000-0000-0000-000000000000}"/>
          </ac:spMkLst>
        </pc:spChg>
        <pc:spChg chg="mod">
          <ac:chgData name="Focus Interpreting" userId="a3aa6738f26316c7" providerId="LiveId" clId="{D284C460-C7D3-408C-AFB7-7DBF85F20EEA}" dt="2024-02-08T20:02:54.719" v="40" actId="14100"/>
          <ac:spMkLst>
            <pc:docMk/>
            <pc:sldMk cId="88638872" sldId="343"/>
            <ac:spMk id="27" creationId="{00000000-0000-0000-0000-000000000000}"/>
          </ac:spMkLst>
        </pc:spChg>
        <pc:spChg chg="mod">
          <ac:chgData name="Focus Interpreting" userId="a3aa6738f26316c7" providerId="LiveId" clId="{D284C460-C7D3-408C-AFB7-7DBF85F20EEA}" dt="2024-02-08T20:03:02.935" v="41" actId="14100"/>
          <ac:spMkLst>
            <pc:docMk/>
            <pc:sldMk cId="88638872" sldId="343"/>
            <ac:spMk id="28" creationId="{00000000-0000-0000-0000-000000000000}"/>
          </ac:spMkLst>
        </pc:spChg>
        <pc:spChg chg="mod">
          <ac:chgData name="Focus Interpreting" userId="a3aa6738f26316c7" providerId="LiveId" clId="{D284C460-C7D3-408C-AFB7-7DBF85F20EEA}" dt="2024-02-08T20:05:12.824" v="49" actId="1076"/>
          <ac:spMkLst>
            <pc:docMk/>
            <pc:sldMk cId="88638872" sldId="343"/>
            <ac:spMk id="29" creationId="{00000000-0000-0000-0000-000000000000}"/>
          </ac:spMkLst>
        </pc:spChg>
        <pc:spChg chg="mod">
          <ac:chgData name="Focus Interpreting" userId="a3aa6738f26316c7" providerId="LiveId" clId="{D284C460-C7D3-408C-AFB7-7DBF85F20EEA}" dt="2024-02-08T20:02:45.543" v="37" actId="1076"/>
          <ac:spMkLst>
            <pc:docMk/>
            <pc:sldMk cId="88638872" sldId="343"/>
            <ac:spMk id="31" creationId="{00000000-0000-0000-0000-000000000000}"/>
          </ac:spMkLst>
        </pc:spChg>
        <pc:spChg chg="mod">
          <ac:chgData name="Focus Interpreting" userId="a3aa6738f26316c7" providerId="LiveId" clId="{D284C460-C7D3-408C-AFB7-7DBF85F20EEA}" dt="2024-02-08T20:02:48.111" v="38" actId="1076"/>
          <ac:spMkLst>
            <pc:docMk/>
            <pc:sldMk cId="88638872" sldId="343"/>
            <ac:spMk id="33" creationId="{00000000-0000-0000-0000-000000000000}"/>
          </ac:spMkLst>
        </pc:spChg>
        <pc:spChg chg="mod">
          <ac:chgData name="Focus Interpreting" userId="a3aa6738f26316c7" providerId="LiveId" clId="{D284C460-C7D3-408C-AFB7-7DBF85F20EEA}" dt="2024-02-08T20:02:51.143" v="39" actId="1076"/>
          <ac:spMkLst>
            <pc:docMk/>
            <pc:sldMk cId="88638872" sldId="343"/>
            <ac:spMk id="34" creationId="{00000000-0000-0000-0000-000000000000}"/>
          </ac:spMkLst>
        </pc:spChg>
        <pc:spChg chg="mod">
          <ac:chgData name="Focus Interpreting" userId="a3aa6738f26316c7" providerId="LiveId" clId="{D284C460-C7D3-408C-AFB7-7DBF85F20EEA}" dt="2024-02-08T20:02:38.735" v="36" actId="1076"/>
          <ac:spMkLst>
            <pc:docMk/>
            <pc:sldMk cId="88638872" sldId="343"/>
            <ac:spMk id="37" creationId="{00000000-0000-0000-0000-000000000000}"/>
          </ac:spMkLst>
        </pc:spChg>
        <pc:spChg chg="mod">
          <ac:chgData name="Focus Interpreting" userId="a3aa6738f26316c7" providerId="LiveId" clId="{D284C460-C7D3-408C-AFB7-7DBF85F20EEA}" dt="2024-02-08T20:02:25.383" v="35" actId="1076"/>
          <ac:spMkLst>
            <pc:docMk/>
            <pc:sldMk cId="88638872" sldId="343"/>
            <ac:spMk id="38" creationId="{00000000-0000-0000-0000-000000000000}"/>
          </ac:spMkLst>
        </pc:spChg>
        <pc:spChg chg="mod">
          <ac:chgData name="Focus Interpreting" userId="a3aa6738f26316c7" providerId="LiveId" clId="{D284C460-C7D3-408C-AFB7-7DBF85F20EEA}" dt="2024-02-08T20:02:22.079" v="34" actId="1076"/>
          <ac:spMkLst>
            <pc:docMk/>
            <pc:sldMk cId="88638872" sldId="343"/>
            <ac:spMk id="39" creationId="{00000000-0000-0000-0000-000000000000}"/>
          </ac:spMkLst>
        </pc:spChg>
        <pc:spChg chg="mod">
          <ac:chgData name="Focus Interpreting" userId="a3aa6738f26316c7" providerId="LiveId" clId="{D284C460-C7D3-408C-AFB7-7DBF85F20EEA}" dt="2024-02-08T20:02:16.136" v="33" actId="1076"/>
          <ac:spMkLst>
            <pc:docMk/>
            <pc:sldMk cId="88638872" sldId="343"/>
            <ac:spMk id="40" creationId="{00000000-0000-0000-0000-000000000000}"/>
          </ac:spMkLst>
        </pc:spChg>
        <pc:spChg chg="mod">
          <ac:chgData name="Focus Interpreting" userId="a3aa6738f26316c7" providerId="LiveId" clId="{D284C460-C7D3-408C-AFB7-7DBF85F20EEA}" dt="2024-02-08T20:02:09.455" v="32" actId="2711"/>
          <ac:spMkLst>
            <pc:docMk/>
            <pc:sldMk cId="88638872" sldId="343"/>
            <ac:spMk id="47" creationId="{00000000-0000-0000-0000-000000000000}"/>
          </ac:spMkLst>
        </pc:spChg>
        <pc:spChg chg="mod">
          <ac:chgData name="Focus Interpreting" userId="a3aa6738f26316c7" providerId="LiveId" clId="{D284C460-C7D3-408C-AFB7-7DBF85F20EEA}" dt="2024-02-08T20:01:56.018" v="31" actId="2711"/>
          <ac:spMkLst>
            <pc:docMk/>
            <pc:sldMk cId="88638872" sldId="343"/>
            <ac:spMk id="48" creationId="{00000000-0000-0000-0000-000000000000}"/>
          </ac:spMkLst>
        </pc:spChg>
        <pc:spChg chg="mod">
          <ac:chgData name="Focus Interpreting" userId="a3aa6738f26316c7" providerId="LiveId" clId="{D284C460-C7D3-408C-AFB7-7DBF85F20EEA}" dt="2024-02-08T20:01:47.877" v="30" actId="2711"/>
          <ac:spMkLst>
            <pc:docMk/>
            <pc:sldMk cId="88638872" sldId="343"/>
            <ac:spMk id="49" creationId="{00000000-0000-0000-0000-000000000000}"/>
          </ac:spMkLst>
        </pc:spChg>
        <pc:spChg chg="mod">
          <ac:chgData name="Focus Interpreting" userId="a3aa6738f26316c7" providerId="LiveId" clId="{D284C460-C7D3-408C-AFB7-7DBF85F20EEA}" dt="2024-02-08T20:01:38.718" v="29" actId="2711"/>
          <ac:spMkLst>
            <pc:docMk/>
            <pc:sldMk cId="88638872" sldId="343"/>
            <ac:spMk id="50" creationId="{00000000-0000-0000-0000-000000000000}"/>
          </ac:spMkLst>
        </pc:spChg>
        <pc:picChg chg="mod">
          <ac:chgData name="Focus Interpreting" userId="a3aa6738f26316c7" providerId="LiveId" clId="{D284C460-C7D3-408C-AFB7-7DBF85F20EEA}" dt="2024-02-08T19:59:06.347" v="22" actId="1076"/>
          <ac:picMkLst>
            <pc:docMk/>
            <pc:sldMk cId="88638872" sldId="343"/>
            <ac:picMk id="5" creationId="{EC0C8ACA-6C0B-DF1C-867A-4558347DADA4}"/>
          </ac:picMkLst>
        </pc:picChg>
      </pc:sldChg>
      <pc:sldChg chg="modSp">
        <pc:chgData name="Focus Interpreting" userId="a3aa6738f26316c7" providerId="LiveId" clId="{D284C460-C7D3-408C-AFB7-7DBF85F20EEA}" dt="2024-02-08T20:08:21.565" v="57" actId="2711"/>
        <pc:sldMkLst>
          <pc:docMk/>
          <pc:sldMk cId="268883528" sldId="434"/>
        </pc:sldMkLst>
        <pc:graphicFrameChg chg="mod">
          <ac:chgData name="Focus Interpreting" userId="a3aa6738f26316c7" providerId="LiveId" clId="{D284C460-C7D3-408C-AFB7-7DBF85F20EEA}" dt="2024-02-08T20:08:21.565" v="57" actId="2711"/>
          <ac:graphicFrameMkLst>
            <pc:docMk/>
            <pc:sldMk cId="268883528" sldId="434"/>
            <ac:graphicFrameMk id="5" creationId="{F2B0189A-9C0F-9D7F-63B9-C74AFE747187}"/>
          </ac:graphicFrameMkLst>
        </pc:graphicFrameChg>
      </pc:sldChg>
      <pc:sldChg chg="modSp mod">
        <pc:chgData name="Focus Interpreting" userId="a3aa6738f26316c7" providerId="LiveId" clId="{D284C460-C7D3-408C-AFB7-7DBF85F20EEA}" dt="2024-02-08T20:09:05.372" v="58" actId="2711"/>
        <pc:sldMkLst>
          <pc:docMk/>
          <pc:sldMk cId="3452475723" sldId="451"/>
        </pc:sldMkLst>
        <pc:spChg chg="mod">
          <ac:chgData name="Focus Interpreting" userId="a3aa6738f26316c7" providerId="LiveId" clId="{D284C460-C7D3-408C-AFB7-7DBF85F20EEA}" dt="2024-02-08T20:09:05.372" v="58" actId="2711"/>
          <ac:spMkLst>
            <pc:docMk/>
            <pc:sldMk cId="3452475723" sldId="451"/>
            <ac:spMk id="3" creationId="{2E4B5EA7-DC90-7744-BA82-A7B28E9F7194}"/>
          </ac:spMkLst>
        </pc:spChg>
      </pc:sldChg>
      <pc:sldChg chg="modSp mod">
        <pc:chgData name="Focus Interpreting" userId="a3aa6738f26316c7" providerId="LiveId" clId="{D284C460-C7D3-408C-AFB7-7DBF85F20EEA}" dt="2024-02-08T20:10:11.310" v="59" actId="2711"/>
        <pc:sldMkLst>
          <pc:docMk/>
          <pc:sldMk cId="3581080957" sldId="453"/>
        </pc:sldMkLst>
        <pc:spChg chg="mod">
          <ac:chgData name="Focus Interpreting" userId="a3aa6738f26316c7" providerId="LiveId" clId="{D284C460-C7D3-408C-AFB7-7DBF85F20EEA}" dt="2024-02-08T20:10:11.310" v="59" actId="2711"/>
          <ac:spMkLst>
            <pc:docMk/>
            <pc:sldMk cId="3581080957" sldId="453"/>
            <ac:spMk id="6" creationId="{1CD69727-6077-E7C7-DE4E-53C08CAB4CDC}"/>
          </ac:spMkLst>
        </pc:spChg>
      </pc:sldChg>
      <pc:sldChg chg="modSp mod">
        <pc:chgData name="Focus Interpreting" userId="a3aa6738f26316c7" providerId="LiveId" clId="{D284C460-C7D3-408C-AFB7-7DBF85F20EEA}" dt="2024-02-08T20:10:51.327" v="60" actId="2711"/>
        <pc:sldMkLst>
          <pc:docMk/>
          <pc:sldMk cId="1888040342" sldId="454"/>
        </pc:sldMkLst>
        <pc:spChg chg="mod">
          <ac:chgData name="Focus Interpreting" userId="a3aa6738f26316c7" providerId="LiveId" clId="{D284C460-C7D3-408C-AFB7-7DBF85F20EEA}" dt="2024-02-08T20:10:51.327" v="60" actId="2711"/>
          <ac:spMkLst>
            <pc:docMk/>
            <pc:sldMk cId="1888040342" sldId="454"/>
            <ac:spMk id="10" creationId="{EC2385B4-D6C0-51A5-1751-6ECC9C570DA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D7D1F-3F25-481A-B6B9-E856B3405C35}" type="doc">
      <dgm:prSet loTypeId="urn:microsoft.com/office/officeart/2005/8/layout/vList4" loCatId="list" qsTypeId="urn:microsoft.com/office/officeart/2005/8/quickstyle/3d3" qsCatId="3D" csTypeId="urn:microsoft.com/office/officeart/2005/8/colors/accent0_3" csCatId="mainScheme" phldr="1"/>
      <dgm:spPr/>
      <dgm:t>
        <a:bodyPr/>
        <a:lstStyle/>
        <a:p>
          <a:endParaRPr lang="en-US"/>
        </a:p>
      </dgm:t>
    </dgm:pt>
    <dgm:pt modelId="{F7DB5854-5574-4924-BCC3-13BAB15306F9}" type="parTrans" cxnId="{9E200751-2305-4E2C-AC2C-44C3E9396B5C}">
      <dgm:prSet/>
      <dgm:spPr/>
      <dgm:t>
        <a:bodyPr/>
        <a:lstStyle/>
        <a:p>
          <a:endParaRPr lang="en-US"/>
        </a:p>
      </dgm:t>
    </dgm:pt>
    <dgm:pt modelId="{D76B3D19-8855-4469-A063-A61786751FB2}">
      <dgm:prSet phldrT="[Text]" custT="1"/>
      <dgm:spPr>
        <a:solidFill>
          <a:srgbClr val="306284"/>
        </a:solidFill>
      </dgm:spPr>
      <dgm:t>
        <a:bodyPr>
          <a:noAutofit/>
        </a:bodyPr>
        <a:lstStyle/>
        <a:p>
          <a:pPr rtl="0"/>
          <a:r>
            <a:rPr lang="zh-Hans" sz="3600" b="1" i="0" u="none" strike="noStrike" dirty="0">
              <a:latin typeface="Simsun"/>
              <a:ea typeface="Simsun"/>
            </a:rPr>
            <a:t>报销申请输入错误</a:t>
          </a:r>
        </a:p>
      </dgm:t>
    </dgm:pt>
    <dgm:pt modelId="{63E55B53-B246-49BC-9FA2-D9E0D78D3581}" type="sibTrans" cxnId="{9E200751-2305-4E2C-AC2C-44C3E9396B5C}">
      <dgm:prSet/>
      <dgm:spPr/>
      <dgm:t>
        <a:bodyPr/>
        <a:lstStyle/>
        <a:p>
          <a:endParaRPr lang="en-US"/>
        </a:p>
      </dgm:t>
    </dgm:pt>
    <dgm:pt modelId="{F976F9A0-F200-48C4-8D10-9045E0B116E0}" type="parTrans" cxnId="{1E1B3E67-27CA-4F36-ADC6-E62A97304F2F}">
      <dgm:prSet/>
      <dgm:spPr/>
      <dgm:t>
        <a:bodyPr/>
        <a:lstStyle/>
        <a:p>
          <a:endParaRPr lang="en-US"/>
        </a:p>
      </dgm:t>
    </dgm:pt>
    <dgm:pt modelId="{DBDF7ED7-730C-4624-9AB3-0EA503D04205}">
      <dgm:prSet phldrT="[Text]" custT="1"/>
      <dgm:spPr>
        <a:solidFill>
          <a:srgbClr val="306284"/>
        </a:solidFill>
      </dgm:spPr>
      <dgm:t>
        <a:bodyPr>
          <a:noAutofit/>
        </a:bodyPr>
        <a:lstStyle/>
        <a:p>
          <a:pPr rtl="0"/>
          <a:r>
            <a:rPr lang="zh-Hans" sz="3600" b="1" i="0" u="none" strike="noStrike">
              <a:latin typeface="Simsun"/>
              <a:ea typeface="Simsun"/>
            </a:rPr>
            <a:t>未完成报销申请工作表</a:t>
          </a:r>
        </a:p>
      </dgm:t>
    </dgm:pt>
    <dgm:pt modelId="{9F9F7592-D309-4836-951E-3E516A8CA5B2}" type="sibTrans" cxnId="{1E1B3E67-27CA-4F36-ADC6-E62A97304F2F}">
      <dgm:prSet/>
      <dgm:spPr/>
      <dgm:t>
        <a:bodyPr/>
        <a:lstStyle/>
        <a:p>
          <a:endParaRPr lang="en-US"/>
        </a:p>
      </dgm:t>
    </dgm:pt>
    <dgm:pt modelId="{8A4197A8-BB1B-4AE9-95C7-45DB19512F10}" type="parTrans" cxnId="{2D9A8650-8444-47FF-9C6B-966B03E01898}">
      <dgm:prSet/>
      <dgm:spPr/>
      <dgm:t>
        <a:bodyPr/>
        <a:lstStyle/>
        <a:p>
          <a:endParaRPr lang="en-US"/>
        </a:p>
      </dgm:t>
    </dgm:pt>
    <dgm:pt modelId="{4CE7D45C-C2FE-4E3F-BBAC-8DA9BB101A74}">
      <dgm:prSet phldrT="[Text]" custT="1"/>
      <dgm:spPr>
        <a:solidFill>
          <a:srgbClr val="306284"/>
        </a:solidFill>
      </dgm:spPr>
      <dgm:t>
        <a:bodyPr>
          <a:noAutofit/>
        </a:bodyPr>
        <a:lstStyle/>
        <a:p>
          <a:pPr rtl="0"/>
          <a:r>
            <a:rPr lang="zh-Hans" sz="3600" b="1" i="0" u="none" strike="noStrike">
              <a:latin typeface="Simsun"/>
              <a:ea typeface="Simsun"/>
            </a:rPr>
            <a:t>错过报销申请提交截止日期</a:t>
          </a:r>
        </a:p>
      </dgm:t>
    </dgm:pt>
    <dgm:pt modelId="{A268AFFE-7080-44BB-BB1C-FC789444A551}" type="sibTrans" cxnId="{2D9A8650-8444-47FF-9C6B-966B03E01898}">
      <dgm:prSet/>
      <dgm:spPr/>
      <dgm:t>
        <a:bodyPr/>
        <a:lstStyle/>
        <a:p>
          <a:endParaRPr lang="en-US"/>
        </a:p>
      </dgm:t>
    </dgm:pt>
    <dgm:pt modelId="{CEB63BCB-DD41-4249-8064-F8F5DF0F409D}" type="pres">
      <dgm:prSet presAssocID="{D99D7D1F-3F25-481A-B6B9-E856B3405C35}" presName="linear" presStyleCnt="0">
        <dgm:presLayoutVars>
          <dgm:dir/>
          <dgm:resizeHandles val="exact"/>
        </dgm:presLayoutVars>
      </dgm:prSet>
      <dgm:spPr/>
    </dgm:pt>
    <dgm:pt modelId="{72FFB1B1-3A7C-4DAA-8EF0-811B9205ECD5}" type="pres">
      <dgm:prSet presAssocID="{D76B3D19-8855-4469-A063-A61786751FB2}" presName="comp" presStyleCnt="0"/>
      <dgm:spPr/>
    </dgm:pt>
    <dgm:pt modelId="{9820A81C-D6D6-4B5A-9510-64D032C1BD4B}" type="pres">
      <dgm:prSet presAssocID="{D76B3D19-8855-4469-A063-A61786751FB2}" presName="box" presStyleLbl="node1" presStyleIdx="0" presStyleCnt="3"/>
      <dgm:spPr/>
    </dgm:pt>
    <dgm:pt modelId="{77306A65-8FCD-4EFA-A833-B464522332AE}" type="pres">
      <dgm:prSet presAssocID="{D76B3D19-8855-4469-A063-A61786751FB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l="-7000" r="-7000"/>
          </a:stretch>
        </a:blipFill>
      </dgm:spPr>
      <dgm:extLst>
        <a:ext uri="{E40237B7-FDA0-4F09-8148-C483321AD2D9}">
          <dgm14:cNvPr xmlns:dgm14="http://schemas.microsoft.com/office/drawing/2010/diagram" id="0" name="" descr="Different numbers in 3D"/>
        </a:ext>
      </dgm:extLst>
    </dgm:pt>
    <dgm:pt modelId="{5DADDB83-31A0-4E45-8883-72A3743A5751}" type="pres">
      <dgm:prSet presAssocID="{D76B3D19-8855-4469-A063-A61786751FB2}" presName="text" presStyleLbl="node1" presStyleIdx="0" presStyleCnt="3">
        <dgm:presLayoutVars>
          <dgm:bulletEnabled val="1"/>
        </dgm:presLayoutVars>
      </dgm:prSet>
      <dgm:spPr/>
    </dgm:pt>
    <dgm:pt modelId="{FBB35350-7BA2-4386-B164-FDBF8D396AE4}" type="pres">
      <dgm:prSet presAssocID="{63E55B53-B246-49BC-9FA2-D9E0D78D3581}" presName="spacer" presStyleCnt="0"/>
      <dgm:spPr/>
    </dgm:pt>
    <dgm:pt modelId="{42D5999C-CE81-4F76-B26D-6C1AA647A564}" type="pres">
      <dgm:prSet presAssocID="{DBDF7ED7-730C-4624-9AB3-0EA503D04205}" presName="comp" presStyleCnt="0"/>
      <dgm:spPr/>
    </dgm:pt>
    <dgm:pt modelId="{3F90AB6A-442D-4684-8561-43FBC469642C}" type="pres">
      <dgm:prSet presAssocID="{DBDF7ED7-730C-4624-9AB3-0EA503D04205}" presName="box" presStyleLbl="node1" presStyleIdx="1" presStyleCnt="3"/>
      <dgm:spPr/>
    </dgm:pt>
    <dgm:pt modelId="{7F7E34CC-8F5F-4ADA-8187-240C6CEC4108}" type="pres">
      <dgm:prSet presAssocID="{DBDF7ED7-730C-4624-9AB3-0EA503D04205}" presName="img" presStyleLbl="fgImgPlace1" presStyleIdx="1" presStyleCnt="3"/>
      <dgm:spPr>
        <a:blipFill>
          <a:blip xmlns:r="http://schemas.openxmlformats.org/officeDocument/2006/relationships" r:embed="rId2"/>
          <a:stretch>
            <a:fillRect t="-2000" b="-2000"/>
          </a:stretch>
        </a:blipFill>
      </dgm:spPr>
    </dgm:pt>
    <dgm:pt modelId="{B3451DA7-921E-4889-9A57-CBD2FCFBE0F9}" type="pres">
      <dgm:prSet presAssocID="{DBDF7ED7-730C-4624-9AB3-0EA503D04205}" presName="text" presStyleLbl="node1" presStyleIdx="1" presStyleCnt="3">
        <dgm:presLayoutVars>
          <dgm:bulletEnabled val="1"/>
        </dgm:presLayoutVars>
      </dgm:prSet>
      <dgm:spPr/>
    </dgm:pt>
    <dgm:pt modelId="{CAA25E32-C1C4-46E7-89AA-D625A470221C}" type="pres">
      <dgm:prSet presAssocID="{9F9F7592-D309-4836-951E-3E516A8CA5B2}" presName="spacer" presStyleCnt="0"/>
      <dgm:spPr/>
    </dgm:pt>
    <dgm:pt modelId="{B2773A30-D895-4372-8E7F-7A080077D0EE}" type="pres">
      <dgm:prSet presAssocID="{4CE7D45C-C2FE-4E3F-BBAC-8DA9BB101A74}" presName="comp" presStyleCnt="0"/>
      <dgm:spPr/>
    </dgm:pt>
    <dgm:pt modelId="{C48F8E81-CADB-4B7B-95AF-07A5DCE71A75}" type="pres">
      <dgm:prSet presAssocID="{4CE7D45C-C2FE-4E3F-BBAC-8DA9BB101A74}" presName="box" presStyleLbl="node1" presStyleIdx="2" presStyleCnt="3"/>
      <dgm:spPr/>
    </dgm:pt>
    <dgm:pt modelId="{7C59D88F-4687-4CCC-B86B-851BDCA664FE}" type="pres">
      <dgm:prSet presAssocID="{4CE7D45C-C2FE-4E3F-BBAC-8DA9BB101A7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t="-2000" b="-2000"/>
          </a:stretch>
        </a:blipFill>
      </dgm:spPr>
      <dgm:extLst>
        <a:ext uri="{E40237B7-FDA0-4F09-8148-C483321AD2D9}">
          <dgm14:cNvPr xmlns:dgm14="http://schemas.microsoft.com/office/drawing/2010/diagram" id="0" name="" descr="Close up of pin and stethoscope, pinned on doctor's appointment"/>
        </a:ext>
      </dgm:extLst>
    </dgm:pt>
    <dgm:pt modelId="{2A5AD34C-09CB-4F04-B201-0899ADCAD812}" type="pres">
      <dgm:prSet presAssocID="{4CE7D45C-C2FE-4E3F-BBAC-8DA9BB101A74}" presName="text" presStyleLbl="node1" presStyleIdx="2" presStyleCnt="3">
        <dgm:presLayoutVars>
          <dgm:bulletEnabled val="1"/>
        </dgm:presLayoutVars>
      </dgm:prSet>
      <dgm:spPr/>
    </dgm:pt>
  </dgm:ptLst>
  <dgm:cxnLst>
    <dgm:cxn modelId="{693B9407-491D-430E-BB03-DCE7D48608BF}" type="presOf" srcId="{D76B3D19-8855-4469-A063-A61786751FB2}" destId="{9820A81C-D6D6-4B5A-9510-64D032C1BD4B}" srcOrd="0" destOrd="0" presId="urn:microsoft.com/office/officeart/2005/8/layout/vList4"/>
    <dgm:cxn modelId="{EA77BA19-FD24-4181-B167-1EBC6100DC19}" type="presOf" srcId="{4CE7D45C-C2FE-4E3F-BBAC-8DA9BB101A74}" destId="{2A5AD34C-09CB-4F04-B201-0899ADCAD812}" srcOrd="1" destOrd="0" presId="urn:microsoft.com/office/officeart/2005/8/layout/vList4"/>
    <dgm:cxn modelId="{6D7B4A1B-5C80-4319-AC6B-8E4FD86C0A70}" type="presOf" srcId="{D99D7D1F-3F25-481A-B6B9-E856B3405C35}" destId="{CEB63BCB-DD41-4249-8064-F8F5DF0F409D}" srcOrd="0" destOrd="0" presId="urn:microsoft.com/office/officeart/2005/8/layout/vList4"/>
    <dgm:cxn modelId="{F7265322-4B28-4167-8F33-38C61ACB6E26}" type="presOf" srcId="{DBDF7ED7-730C-4624-9AB3-0EA503D04205}" destId="{B3451DA7-921E-4889-9A57-CBD2FCFBE0F9}" srcOrd="1" destOrd="0" presId="urn:microsoft.com/office/officeart/2005/8/layout/vList4"/>
    <dgm:cxn modelId="{1E1B3E67-27CA-4F36-ADC6-E62A97304F2F}" srcId="{D99D7D1F-3F25-481A-B6B9-E856B3405C35}" destId="{DBDF7ED7-730C-4624-9AB3-0EA503D04205}" srcOrd="1" destOrd="0" parTransId="{F976F9A0-F200-48C4-8D10-9045E0B116E0}" sibTransId="{9F9F7592-D309-4836-951E-3E516A8CA5B2}"/>
    <dgm:cxn modelId="{2D9A8650-8444-47FF-9C6B-966B03E01898}" srcId="{D99D7D1F-3F25-481A-B6B9-E856B3405C35}" destId="{4CE7D45C-C2FE-4E3F-BBAC-8DA9BB101A74}" srcOrd="2" destOrd="0" parTransId="{8A4197A8-BB1B-4AE9-95C7-45DB19512F10}" sibTransId="{A268AFFE-7080-44BB-BB1C-FC789444A551}"/>
    <dgm:cxn modelId="{9E200751-2305-4E2C-AC2C-44C3E9396B5C}" srcId="{D99D7D1F-3F25-481A-B6B9-E856B3405C35}" destId="{D76B3D19-8855-4469-A063-A61786751FB2}" srcOrd="0" destOrd="0" parTransId="{F7DB5854-5574-4924-BCC3-13BAB15306F9}" sibTransId="{63E55B53-B246-49BC-9FA2-D9E0D78D3581}"/>
    <dgm:cxn modelId="{43578590-E7EF-4506-ADCD-A97E633C9835}" type="presOf" srcId="{DBDF7ED7-730C-4624-9AB3-0EA503D04205}" destId="{3F90AB6A-442D-4684-8561-43FBC469642C}" srcOrd="0" destOrd="0" presId="urn:microsoft.com/office/officeart/2005/8/layout/vList4"/>
    <dgm:cxn modelId="{5F0C2F9C-8529-469B-BD42-A6CA6E7C1922}" type="presOf" srcId="{4CE7D45C-C2FE-4E3F-BBAC-8DA9BB101A74}" destId="{C48F8E81-CADB-4B7B-95AF-07A5DCE71A75}" srcOrd="0" destOrd="0" presId="urn:microsoft.com/office/officeart/2005/8/layout/vList4"/>
    <dgm:cxn modelId="{308523E9-04FB-4CA9-8F67-B0A3040AB4B2}" type="presOf" srcId="{D76B3D19-8855-4469-A063-A61786751FB2}" destId="{5DADDB83-31A0-4E45-8883-72A3743A5751}" srcOrd="1" destOrd="0" presId="urn:microsoft.com/office/officeart/2005/8/layout/vList4"/>
    <dgm:cxn modelId="{1510410F-F2BF-4672-BF6D-C827773D3F59}" type="presParOf" srcId="{CEB63BCB-DD41-4249-8064-F8F5DF0F409D}" destId="{72FFB1B1-3A7C-4DAA-8EF0-811B9205ECD5}" srcOrd="0" destOrd="0" presId="urn:microsoft.com/office/officeart/2005/8/layout/vList4"/>
    <dgm:cxn modelId="{15320585-C9E5-42F0-A915-CBE20DD5ABA0}" type="presParOf" srcId="{72FFB1B1-3A7C-4DAA-8EF0-811B9205ECD5}" destId="{9820A81C-D6D6-4B5A-9510-64D032C1BD4B}" srcOrd="0" destOrd="0" presId="urn:microsoft.com/office/officeart/2005/8/layout/vList4"/>
    <dgm:cxn modelId="{86451B3E-874E-4E03-BD6F-4E6D0F14D0C0}" type="presParOf" srcId="{72FFB1B1-3A7C-4DAA-8EF0-811B9205ECD5}" destId="{77306A65-8FCD-4EFA-A833-B464522332AE}" srcOrd="1" destOrd="0" presId="urn:microsoft.com/office/officeart/2005/8/layout/vList4"/>
    <dgm:cxn modelId="{B4462F14-3D58-43C6-AEAD-DFF97417AFD4}" type="presParOf" srcId="{72FFB1B1-3A7C-4DAA-8EF0-811B9205ECD5}" destId="{5DADDB83-31A0-4E45-8883-72A3743A5751}" srcOrd="2" destOrd="0" presId="urn:microsoft.com/office/officeart/2005/8/layout/vList4"/>
    <dgm:cxn modelId="{9AE668B3-F556-4895-810E-70E6ECD22621}" type="presParOf" srcId="{CEB63BCB-DD41-4249-8064-F8F5DF0F409D}" destId="{FBB35350-7BA2-4386-B164-FDBF8D396AE4}" srcOrd="1" destOrd="0" presId="urn:microsoft.com/office/officeart/2005/8/layout/vList4"/>
    <dgm:cxn modelId="{5E7BA27A-0794-4FD9-A97E-D12DE50514DC}" type="presParOf" srcId="{CEB63BCB-DD41-4249-8064-F8F5DF0F409D}" destId="{42D5999C-CE81-4F76-B26D-6C1AA647A564}" srcOrd="2" destOrd="0" presId="urn:microsoft.com/office/officeart/2005/8/layout/vList4"/>
    <dgm:cxn modelId="{B878DD54-B322-447A-A8DC-4A31A8E505D6}" type="presParOf" srcId="{42D5999C-CE81-4F76-B26D-6C1AA647A564}" destId="{3F90AB6A-442D-4684-8561-43FBC469642C}" srcOrd="0" destOrd="0" presId="urn:microsoft.com/office/officeart/2005/8/layout/vList4"/>
    <dgm:cxn modelId="{7BDDD776-9B9B-46F3-AE72-2D173D2AB0FB}" type="presParOf" srcId="{42D5999C-CE81-4F76-B26D-6C1AA647A564}" destId="{7F7E34CC-8F5F-4ADA-8187-240C6CEC4108}" srcOrd="1" destOrd="0" presId="urn:microsoft.com/office/officeart/2005/8/layout/vList4"/>
    <dgm:cxn modelId="{B4675CAC-E263-438D-BE3F-E3C8F24B75CF}" type="presParOf" srcId="{42D5999C-CE81-4F76-B26D-6C1AA647A564}" destId="{B3451DA7-921E-4889-9A57-CBD2FCFBE0F9}" srcOrd="2" destOrd="0" presId="urn:microsoft.com/office/officeart/2005/8/layout/vList4"/>
    <dgm:cxn modelId="{707EC055-54F1-4766-9821-C25B35AA7923}" type="presParOf" srcId="{CEB63BCB-DD41-4249-8064-F8F5DF0F409D}" destId="{CAA25E32-C1C4-46E7-89AA-D625A470221C}" srcOrd="3" destOrd="0" presId="urn:microsoft.com/office/officeart/2005/8/layout/vList4"/>
    <dgm:cxn modelId="{49BFF175-06E1-4F9A-AC47-924C1F80A288}" type="presParOf" srcId="{CEB63BCB-DD41-4249-8064-F8F5DF0F409D}" destId="{B2773A30-D895-4372-8E7F-7A080077D0EE}" srcOrd="4" destOrd="0" presId="urn:microsoft.com/office/officeart/2005/8/layout/vList4"/>
    <dgm:cxn modelId="{7F491440-B9F7-4DD4-BFC9-3AC353A62289}" type="presParOf" srcId="{B2773A30-D895-4372-8E7F-7A080077D0EE}" destId="{C48F8E81-CADB-4B7B-95AF-07A5DCE71A75}" srcOrd="0" destOrd="0" presId="urn:microsoft.com/office/officeart/2005/8/layout/vList4"/>
    <dgm:cxn modelId="{2A3BD879-CB8A-41E1-9856-2C20C98C8DCE}" type="presParOf" srcId="{B2773A30-D895-4372-8E7F-7A080077D0EE}" destId="{7C59D88F-4687-4CCC-B86B-851BDCA664FE}" srcOrd="1" destOrd="0" presId="urn:microsoft.com/office/officeart/2005/8/layout/vList4"/>
    <dgm:cxn modelId="{587991FD-7330-4890-A75A-F94063E0E0FE}" type="presParOf" srcId="{B2773A30-D895-4372-8E7F-7A080077D0EE}" destId="{2A5AD34C-09CB-4F04-B201-0899ADCAD81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1AFF0FB9-BFA8-405F-A32C-4A5636528BCC}"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3462FBC5-C667-4C00-BAEE-FC9CD7C51513}" type="parTrans" cxnId="{927722E6-EADB-48CB-B1E5-6E67467BE0DE}">
      <dgm:prSet/>
      <dgm:spPr/>
      <dgm:t>
        <a:bodyPr/>
        <a:lstStyle/>
        <a:p>
          <a:endParaRPr lang="en-US"/>
        </a:p>
      </dgm:t>
    </dgm:pt>
    <dgm:pt modelId="{2B27E7EF-E0F2-4DC9-8D35-57F49C1895A9}">
      <dgm:prSet custT="1"/>
      <dgm:spPr/>
      <dgm:t>
        <a:bodyPr>
          <a:noAutofit/>
        </a:bodyPr>
        <a:lstStyle/>
        <a:p>
          <a:pPr rtl="0"/>
          <a:r>
            <a:rPr lang="zh-Hans" sz="3200" b="1" i="0" u="none" strike="noStrike">
              <a:latin typeface="Simsun"/>
              <a:ea typeface="Simsun"/>
            </a:rPr>
            <a:t>错误选项卡</a:t>
          </a:r>
        </a:p>
      </dgm:t>
    </dgm:pt>
    <dgm:pt modelId="{C0747E7A-D5A5-4641-B508-CFA94958D2FD}" type="parTrans" cxnId="{079B8C83-4BFC-42A1-8E00-7DA5170007C2}">
      <dgm:prSet/>
      <dgm:spPr/>
      <dgm:t>
        <a:bodyPr/>
        <a:lstStyle/>
        <a:p>
          <a:endParaRPr lang="en-US"/>
        </a:p>
      </dgm:t>
    </dgm:pt>
    <dgm:pt modelId="{B5AFA1D2-291A-4588-ACB5-F02D1D83CA22}">
      <dgm:prSet custT="1"/>
      <dgm:spPr>
        <a:solidFill>
          <a:srgbClr val="306284"/>
        </a:solidFill>
      </dgm:spPr>
      <dgm:t>
        <a:bodyPr>
          <a:noAutofit/>
        </a:bodyPr>
        <a:lstStyle/>
        <a:p>
          <a:pPr rtl="0"/>
          <a:r>
            <a:rPr lang="zh-Hans" sz="2000" b="0" i="0" u="none" strike="noStrike">
              <a:latin typeface="Simsun"/>
              <a:ea typeface="Simsun"/>
            </a:rPr>
            <a:t>提供服务类别</a:t>
          </a:r>
        </a:p>
      </dgm:t>
    </dgm:pt>
    <dgm:pt modelId="{56F3E7EF-42F5-4EF0-A879-8D70891443F8}" type="sibTrans" cxnId="{079B8C83-4BFC-42A1-8E00-7DA5170007C2}">
      <dgm:prSet/>
      <dgm:spPr/>
      <dgm:t>
        <a:bodyPr/>
        <a:lstStyle/>
        <a:p>
          <a:endParaRPr lang="en-US"/>
        </a:p>
      </dgm:t>
    </dgm:pt>
    <dgm:pt modelId="{002A600C-5425-4CDE-8D68-364F391EA259}" type="parTrans" cxnId="{F46440E4-156D-49A7-8C5B-69AB5BB01148}">
      <dgm:prSet/>
      <dgm:spPr/>
      <dgm:t>
        <a:bodyPr/>
        <a:lstStyle/>
        <a:p>
          <a:endParaRPr lang="en-US"/>
        </a:p>
      </dgm:t>
    </dgm:pt>
    <dgm:pt modelId="{22751E39-69B2-4DF7-A832-4070F07D1003}">
      <dgm:prSet custT="1"/>
      <dgm:spPr>
        <a:solidFill>
          <a:srgbClr val="306284"/>
        </a:solidFill>
      </dgm:spPr>
      <dgm:t>
        <a:bodyPr>
          <a:noAutofit/>
        </a:bodyPr>
        <a:lstStyle/>
        <a:p>
          <a:pPr rtl="0"/>
          <a:r>
            <a:rPr lang="zh-Hans" sz="2000" b="0" i="0" u="none" strike="noStrike">
              <a:latin typeface="Simsun"/>
              <a:ea typeface="Simsun"/>
            </a:rPr>
            <a:t>需要填写数量</a:t>
          </a:r>
        </a:p>
      </dgm:t>
    </dgm:pt>
    <dgm:pt modelId="{3B8227DA-3EBA-47CF-A21F-AFB5BA95BB4F}" type="sibTrans" cxnId="{F46440E4-156D-49A7-8C5B-69AB5BB01148}">
      <dgm:prSet/>
      <dgm:spPr/>
      <dgm:t>
        <a:bodyPr/>
        <a:lstStyle/>
        <a:p>
          <a:endParaRPr lang="en-US"/>
        </a:p>
      </dgm:t>
    </dgm:pt>
    <dgm:pt modelId="{C9EB5157-117F-449E-BB9C-BBA0BCD57DED}" type="parTrans" cxnId="{34F97281-107A-4B95-857B-79542B51086D}">
      <dgm:prSet/>
      <dgm:spPr/>
      <dgm:t>
        <a:bodyPr/>
        <a:lstStyle/>
        <a:p>
          <a:endParaRPr lang="en-US"/>
        </a:p>
      </dgm:t>
    </dgm:pt>
    <dgm:pt modelId="{599F41CF-07C7-4D45-99DE-87FB31F60357}">
      <dgm:prSet custT="1"/>
      <dgm:spPr>
        <a:solidFill>
          <a:srgbClr val="306284"/>
        </a:solidFill>
      </dgm:spPr>
      <dgm:t>
        <a:bodyPr>
          <a:noAutofit/>
        </a:bodyPr>
        <a:lstStyle/>
        <a:p>
          <a:pPr rtl="0"/>
          <a:r>
            <a:rPr lang="zh-Hans" sz="2000" b="0" i="0" u="none" strike="noStrike" dirty="0">
              <a:latin typeface="Simsun"/>
              <a:ea typeface="Simsun"/>
            </a:rPr>
            <a:t>需要填写申请号码或 </a:t>
          </a:r>
          <a:r>
            <a:rPr lang="zh-Hans" sz="2000" b="0" i="0" u="none" strike="noStrike" dirty="0">
              <a:latin typeface="+mj-lt"/>
              <a:ea typeface="Simsun"/>
            </a:rPr>
            <a:t>CTF ID</a:t>
          </a:r>
        </a:p>
      </dgm:t>
    </dgm:pt>
    <dgm:pt modelId="{0E2B720E-319D-4632-9F7E-99AFAEA84CEF}" type="sibTrans" cxnId="{34F97281-107A-4B95-857B-79542B51086D}">
      <dgm:prSet/>
      <dgm:spPr/>
      <dgm:t>
        <a:bodyPr/>
        <a:lstStyle/>
        <a:p>
          <a:endParaRPr lang="en-US"/>
        </a:p>
      </dgm:t>
    </dgm:pt>
    <dgm:pt modelId="{7A922565-4B11-4392-B968-3AE0B338BB8E}" type="parTrans" cxnId="{B6076D13-DF09-4796-B51C-9ED2CA802374}">
      <dgm:prSet/>
      <dgm:spPr/>
      <dgm:t>
        <a:bodyPr/>
        <a:lstStyle/>
        <a:p>
          <a:endParaRPr lang="en-US"/>
        </a:p>
      </dgm:t>
    </dgm:pt>
    <dgm:pt modelId="{7322A97B-D004-4447-AC53-9188708C18E7}">
      <dgm:prSet custT="1"/>
      <dgm:spPr>
        <a:solidFill>
          <a:srgbClr val="306284"/>
        </a:solidFill>
      </dgm:spPr>
      <dgm:t>
        <a:bodyPr>
          <a:noAutofit/>
        </a:bodyPr>
        <a:lstStyle/>
        <a:p>
          <a:pPr rtl="0"/>
          <a:r>
            <a:rPr lang="zh-Hans" sz="2000" b="0" i="0" u="none" strike="noStrike" dirty="0">
              <a:latin typeface="Simsun"/>
              <a:ea typeface="Simsun"/>
            </a:rPr>
            <a:t>“参与者类别”与“</a:t>
          </a:r>
          <a:r>
            <a:rPr lang="zh-Hans" sz="2000" b="0" i="0" u="none" strike="noStrike" dirty="0">
              <a:latin typeface="+mj-lt"/>
              <a:ea typeface="Simsun"/>
            </a:rPr>
            <a:t>CTF ID/</a:t>
          </a:r>
          <a:r>
            <a:rPr lang="zh-Hans" sz="2000" b="0" i="0" u="none" strike="noStrike" dirty="0">
              <a:latin typeface="Simsun"/>
              <a:ea typeface="Simsun"/>
            </a:rPr>
            <a:t>申请号码”不匹配</a:t>
          </a:r>
        </a:p>
      </dgm:t>
    </dgm:pt>
    <dgm:pt modelId="{FC05600D-46AB-463C-BD04-41E87D48A8A2}" type="sibTrans" cxnId="{B6076D13-DF09-4796-B51C-9ED2CA802374}">
      <dgm:prSet/>
      <dgm:spPr/>
      <dgm:t>
        <a:bodyPr/>
        <a:lstStyle/>
        <a:p>
          <a:endParaRPr lang="en-US"/>
        </a:p>
      </dgm:t>
    </dgm:pt>
    <dgm:pt modelId="{2F5ECA94-7517-4FBC-B64E-69D27CB3EAD6}" type="parTrans" cxnId="{CBA8EF9D-B1CC-4A56-9DF5-8E992983502C}">
      <dgm:prSet/>
      <dgm:spPr/>
      <dgm:t>
        <a:bodyPr/>
        <a:lstStyle/>
        <a:p>
          <a:endParaRPr lang="en-US"/>
        </a:p>
      </dgm:t>
    </dgm:pt>
    <dgm:pt modelId="{275E2DE4-F892-4E09-B71D-1D5226DC9497}">
      <dgm:prSet custT="1"/>
      <dgm:spPr>
        <a:solidFill>
          <a:srgbClr val="306284"/>
        </a:solidFill>
      </dgm:spPr>
      <dgm:t>
        <a:bodyPr>
          <a:noAutofit/>
        </a:bodyPr>
        <a:lstStyle/>
        <a:p>
          <a:pPr rtl="0"/>
          <a:r>
            <a:rPr lang="zh-Hans" sz="2000" b="0" i="0" u="none" strike="noStrike">
              <a:latin typeface="Simsun"/>
              <a:ea typeface="Simsun"/>
            </a:rPr>
            <a:t>无效服务月</a:t>
          </a:r>
        </a:p>
      </dgm:t>
    </dgm:pt>
    <dgm:pt modelId="{C75C7289-B288-48B4-BA57-7F76ADEF9832}" type="sibTrans" cxnId="{CBA8EF9D-B1CC-4A56-9DF5-8E992983502C}">
      <dgm:prSet/>
      <dgm:spPr/>
      <dgm:t>
        <a:bodyPr/>
        <a:lstStyle/>
        <a:p>
          <a:endParaRPr lang="en-US"/>
        </a:p>
      </dgm:t>
    </dgm:pt>
    <dgm:pt modelId="{1DEFA353-6028-4095-A2FF-201AEF2AF402}" type="parTrans" cxnId="{29CBDAA8-26EC-496F-B643-F605A04A0DAD}">
      <dgm:prSet/>
      <dgm:spPr/>
      <dgm:t>
        <a:bodyPr/>
        <a:lstStyle/>
        <a:p>
          <a:endParaRPr lang="en-US"/>
        </a:p>
      </dgm:t>
    </dgm:pt>
    <dgm:pt modelId="{97F8E6A5-D5B1-426C-8905-BB51A2711CFB}">
      <dgm:prSet custT="1"/>
      <dgm:spPr>
        <a:solidFill>
          <a:srgbClr val="306284"/>
        </a:solidFill>
      </dgm:spPr>
      <dgm:t>
        <a:bodyPr>
          <a:noAutofit/>
        </a:bodyPr>
        <a:lstStyle/>
        <a:p>
          <a:pPr rtl="0"/>
          <a:r>
            <a:rPr lang="zh-Hans" sz="2000" b="0" i="0" u="none" strike="noStrike" dirty="0">
              <a:latin typeface="Simsun"/>
              <a:ea typeface="Simsun"/>
            </a:rPr>
            <a:t>无效提供商 </a:t>
          </a:r>
          <a:r>
            <a:rPr lang="zh-Hans" sz="2000" b="0" i="0" u="none" strike="noStrike" dirty="0">
              <a:latin typeface="+mj-lt"/>
              <a:ea typeface="Simsun"/>
            </a:rPr>
            <a:t>DBA</a:t>
          </a:r>
        </a:p>
      </dgm:t>
    </dgm:pt>
    <dgm:pt modelId="{E11F3C8D-BB19-48CB-8B65-C4111CD70D91}" type="sibTrans" cxnId="{29CBDAA8-26EC-496F-B643-F605A04A0DAD}">
      <dgm:prSet/>
      <dgm:spPr/>
      <dgm:t>
        <a:bodyPr/>
        <a:lstStyle/>
        <a:p>
          <a:endParaRPr lang="en-US"/>
        </a:p>
      </dgm:t>
    </dgm:pt>
    <dgm:pt modelId="{BE7A79A9-4758-471B-9CEF-2C4F96234E96}" type="parTrans" cxnId="{6B18169F-8427-4E71-951B-C92A05973C8B}">
      <dgm:prSet/>
      <dgm:spPr/>
      <dgm:t>
        <a:bodyPr/>
        <a:lstStyle/>
        <a:p>
          <a:endParaRPr lang="en-US"/>
        </a:p>
      </dgm:t>
    </dgm:pt>
    <dgm:pt modelId="{2DFBF5F3-FAE4-4FF3-B3C7-8A2BDE34E0BD}">
      <dgm:prSet custT="1"/>
      <dgm:spPr>
        <a:solidFill>
          <a:srgbClr val="306284"/>
        </a:solidFill>
      </dgm:spPr>
      <dgm:t>
        <a:bodyPr>
          <a:noAutofit/>
        </a:bodyPr>
        <a:lstStyle/>
        <a:p>
          <a:endParaRPr lang="en-US" sz="2000"/>
        </a:p>
      </dgm:t>
    </dgm:pt>
    <dgm:pt modelId="{3EDD0351-D03C-4CEF-A770-CF73080A6691}" type="sibTrans" cxnId="{6B18169F-8427-4E71-951B-C92A05973C8B}">
      <dgm:prSet/>
      <dgm:spPr/>
      <dgm:t>
        <a:bodyPr/>
        <a:lstStyle/>
        <a:p>
          <a:endParaRPr lang="en-US"/>
        </a:p>
      </dgm:t>
    </dgm:pt>
    <dgm:pt modelId="{4CDF4768-6EE4-411C-A0B2-DFA46799E595}" type="sibTrans" cxnId="{927722E6-EADB-48CB-B1E5-6E67467BE0DE}">
      <dgm:prSet/>
      <dgm:spPr/>
      <dgm:t>
        <a:bodyPr/>
        <a:lstStyle/>
        <a:p>
          <a:endParaRPr lang="en-US"/>
        </a:p>
      </dgm:t>
    </dgm:pt>
    <dgm:pt modelId="{C047D656-B8A1-466B-8CA3-C5B0561E83E2}" type="parTrans" cxnId="{8A3F23A0-0011-444C-A5B9-EBE116032243}">
      <dgm:prSet/>
      <dgm:spPr/>
      <dgm:t>
        <a:bodyPr/>
        <a:lstStyle/>
        <a:p>
          <a:endParaRPr lang="en-US"/>
        </a:p>
      </dgm:t>
    </dgm:pt>
    <dgm:pt modelId="{14AC76E0-EFD0-4F92-8A7C-05BB427BD08F}">
      <dgm:prSet custT="1"/>
      <dgm:spPr/>
      <dgm:t>
        <a:bodyPr>
          <a:noAutofit/>
        </a:bodyPr>
        <a:lstStyle/>
        <a:p>
          <a:pPr rtl="0"/>
          <a:r>
            <a:rPr lang="zh-Hans" sz="3200" b="1" i="0" u="none" strike="noStrike">
              <a:latin typeface="Simsun"/>
              <a:ea typeface="Simsun"/>
            </a:rPr>
            <a:t>提醒选项卡</a:t>
          </a:r>
        </a:p>
      </dgm:t>
    </dgm:pt>
    <dgm:pt modelId="{79C78AB4-C317-4A7F-B21E-DC6A9425211C}" type="parTrans" cxnId="{ECAEFD8B-39D9-40C5-989A-33C29A6C2335}">
      <dgm:prSet/>
      <dgm:spPr/>
      <dgm:t>
        <a:bodyPr/>
        <a:lstStyle/>
        <a:p>
          <a:endParaRPr lang="en-US"/>
        </a:p>
      </dgm:t>
    </dgm:pt>
    <dgm:pt modelId="{A88763DC-6E58-468F-8FE3-36D7C70FF6F1}">
      <dgm:prSet custT="1"/>
      <dgm:spPr>
        <a:solidFill>
          <a:srgbClr val="306284"/>
        </a:solidFill>
      </dgm:spPr>
      <dgm:t>
        <a:bodyPr>
          <a:noAutofit/>
        </a:bodyPr>
        <a:lstStyle/>
        <a:p>
          <a:pPr rtl="0"/>
          <a:r>
            <a:rPr lang="zh-Hans" sz="2100" b="0" i="0" u="none" strike="noStrike" dirty="0">
              <a:latin typeface="Simsun"/>
              <a:ea typeface="Simsun"/>
            </a:rPr>
            <a:t>报销申请金额</a:t>
          </a:r>
          <a:r>
            <a:rPr lang="zh-Hans" sz="2100" b="0" i="0" u="none" strike="noStrike" dirty="0">
              <a:latin typeface="+mj-lt"/>
              <a:ea typeface="Simsun"/>
            </a:rPr>
            <a:t>/CTF </a:t>
          </a:r>
          <a:r>
            <a:rPr lang="zh-Hans" sz="2100" b="0" i="0" u="none" strike="noStrike" dirty="0">
              <a:latin typeface="Simsun"/>
              <a:ea typeface="Simsun"/>
            </a:rPr>
            <a:t>折扣不准确</a:t>
          </a:r>
        </a:p>
      </dgm:t>
    </dgm:pt>
    <dgm:pt modelId="{7E1DA20B-7EC5-4315-BD7A-13DDE41B2A07}" type="sibTrans" cxnId="{ECAEFD8B-39D9-40C5-989A-33C29A6C2335}">
      <dgm:prSet/>
      <dgm:spPr/>
      <dgm:t>
        <a:bodyPr/>
        <a:lstStyle/>
        <a:p>
          <a:endParaRPr lang="en-US"/>
        </a:p>
      </dgm:t>
    </dgm:pt>
    <dgm:pt modelId="{2C54CDF8-4A68-467B-AF32-E40FC1774729}" type="parTrans" cxnId="{B8BE9426-C9FF-4E8A-A62E-309F261E3C27}">
      <dgm:prSet/>
      <dgm:spPr/>
      <dgm:t>
        <a:bodyPr/>
        <a:lstStyle/>
        <a:p>
          <a:endParaRPr lang="en-US"/>
        </a:p>
      </dgm:t>
    </dgm:pt>
    <dgm:pt modelId="{C7A64C11-1069-4922-B3AB-619EBE222CA4}">
      <dgm:prSet custT="1"/>
      <dgm:spPr>
        <a:solidFill>
          <a:srgbClr val="306284"/>
        </a:solidFill>
      </dgm:spPr>
      <dgm:t>
        <a:bodyPr>
          <a:noAutofit/>
        </a:bodyPr>
        <a:lstStyle/>
        <a:p>
          <a:pPr rtl="0"/>
          <a:r>
            <a:rPr lang="zh-Hans" sz="2100" b="0" i="0" u="none" strike="noStrike" dirty="0">
              <a:latin typeface="+mj-lt"/>
              <a:ea typeface="Simsun"/>
            </a:rPr>
            <a:t>CTF </a:t>
          </a:r>
          <a:r>
            <a:rPr lang="zh-Hans" sz="2100" b="0" i="0" u="none" strike="noStrike" dirty="0">
              <a:latin typeface="Simsun"/>
              <a:ea typeface="Simsun"/>
            </a:rPr>
            <a:t>折扣超过</a:t>
          </a:r>
          <a:r>
            <a:rPr lang="zh-Hans" sz="2100" b="0" i="0" u="none" strike="noStrike" dirty="0">
              <a:latin typeface="+mj-lt"/>
              <a:ea typeface="Simsun"/>
            </a:rPr>
            <a:t> E-Rate </a:t>
          </a:r>
          <a:r>
            <a:rPr lang="zh-Hans" sz="2100" b="0" i="0" u="none" strike="noStrike" dirty="0">
              <a:latin typeface="Simsun"/>
              <a:ea typeface="Simsun"/>
            </a:rPr>
            <a:t>支持</a:t>
          </a:r>
        </a:p>
      </dgm:t>
    </dgm:pt>
    <dgm:pt modelId="{A15A71F0-7EC3-4E68-BC4E-9FCE170BAE85}" type="sibTrans" cxnId="{B8BE9426-C9FF-4E8A-A62E-309F261E3C27}">
      <dgm:prSet/>
      <dgm:spPr/>
      <dgm:t>
        <a:bodyPr/>
        <a:lstStyle/>
        <a:p>
          <a:endParaRPr lang="en-US"/>
        </a:p>
      </dgm:t>
    </dgm:pt>
    <dgm:pt modelId="{F520E64A-7092-4966-B1EF-0940AE7EEF20}" type="parTrans" cxnId="{51BDE534-CF3C-4D9A-A1A6-1B7C52B507D0}">
      <dgm:prSet/>
      <dgm:spPr/>
      <dgm:t>
        <a:bodyPr/>
        <a:lstStyle/>
        <a:p>
          <a:endParaRPr lang="en-US"/>
        </a:p>
      </dgm:t>
    </dgm:pt>
    <dgm:pt modelId="{F93F61F8-FB43-4136-8258-D707D7B05EC3}">
      <dgm:prSet custT="1"/>
      <dgm:spPr>
        <a:solidFill>
          <a:srgbClr val="306284"/>
        </a:solidFill>
      </dgm:spPr>
      <dgm:t>
        <a:bodyPr>
          <a:noAutofit/>
        </a:bodyPr>
        <a:lstStyle/>
        <a:p>
          <a:pPr rtl="0"/>
          <a:r>
            <a:rPr lang="zh-Hans" sz="2100" b="0" i="0" u="none" strike="noStrike" dirty="0">
              <a:latin typeface="+mj-lt"/>
              <a:ea typeface="Simsun"/>
            </a:rPr>
            <a:t>E-Rate </a:t>
          </a:r>
          <a:r>
            <a:rPr lang="zh-Hans" sz="2100" b="0" i="0" u="none" strike="noStrike" dirty="0">
              <a:latin typeface="Simsun"/>
              <a:ea typeface="Simsun"/>
            </a:rPr>
            <a:t>须在 1% 至 </a:t>
          </a:r>
          <a:r>
            <a:rPr lang="zh-Hans" sz="2100" b="0" i="0" u="none" strike="noStrike" dirty="0">
              <a:latin typeface="+mj-lt"/>
              <a:ea typeface="Simsun"/>
            </a:rPr>
            <a:t>100% </a:t>
          </a:r>
          <a:r>
            <a:rPr lang="zh-Hans" sz="2100" b="0" i="0" u="none" strike="noStrike" dirty="0">
              <a:latin typeface="Simsun"/>
              <a:ea typeface="Simsun"/>
            </a:rPr>
            <a:t>之间</a:t>
          </a:r>
        </a:p>
      </dgm:t>
    </dgm:pt>
    <dgm:pt modelId="{A5B35E5E-2D6F-4909-B528-DDACD54F1575}" type="sibTrans" cxnId="{51BDE534-CF3C-4D9A-A1A6-1B7C52B507D0}">
      <dgm:prSet/>
      <dgm:spPr/>
      <dgm:t>
        <a:bodyPr/>
        <a:lstStyle/>
        <a:p>
          <a:endParaRPr lang="en-US"/>
        </a:p>
      </dgm:t>
    </dgm:pt>
    <dgm:pt modelId="{90029D2E-0424-4D7B-BC4F-99F7B0E359C4}" type="parTrans" cxnId="{4DEBBB03-99EB-44CF-BCE1-AA3086C26B79}">
      <dgm:prSet/>
      <dgm:spPr/>
      <dgm:t>
        <a:bodyPr/>
        <a:lstStyle/>
        <a:p>
          <a:endParaRPr lang="en-US"/>
        </a:p>
      </dgm:t>
    </dgm:pt>
    <dgm:pt modelId="{C84D943E-4DF3-45E7-AC03-67C607725F27}">
      <dgm:prSet custT="1"/>
      <dgm:spPr>
        <a:solidFill>
          <a:srgbClr val="306284"/>
        </a:solidFill>
      </dgm:spPr>
      <dgm:t>
        <a:bodyPr>
          <a:noAutofit/>
        </a:bodyPr>
        <a:lstStyle/>
        <a:p>
          <a:pPr rtl="0"/>
          <a:r>
            <a:rPr lang="zh-Hans" sz="2100" b="0" i="0" u="none" strike="noStrike" dirty="0">
              <a:latin typeface="+mj-lt"/>
              <a:ea typeface="Simsun"/>
            </a:rPr>
            <a:t>E-Rate </a:t>
          </a:r>
          <a:r>
            <a:rPr lang="zh-Hans" sz="2100" b="0" i="0" u="none" strike="noStrike" dirty="0">
              <a:latin typeface="Simsun"/>
              <a:ea typeface="Simsun"/>
            </a:rPr>
            <a:t>平均值须在 </a:t>
          </a:r>
          <a:r>
            <a:rPr lang="zh-Hans" sz="2100" b="0" i="0" u="none" strike="noStrike" dirty="0">
              <a:latin typeface="+mj-lt"/>
              <a:ea typeface="Simsun"/>
            </a:rPr>
            <a:t>1% </a:t>
          </a:r>
          <a:r>
            <a:rPr lang="zh-Hans" sz="2100" b="0" i="0" u="none" strike="noStrike" dirty="0">
              <a:latin typeface="Simsun"/>
              <a:ea typeface="Simsun"/>
            </a:rPr>
            <a:t>至 </a:t>
          </a:r>
          <a:r>
            <a:rPr lang="zh-Hans" sz="2100" b="0" i="0" u="none" strike="noStrike" dirty="0">
              <a:latin typeface="+mj-lt"/>
              <a:ea typeface="Simsun"/>
            </a:rPr>
            <a:t>100% </a:t>
          </a:r>
          <a:r>
            <a:rPr lang="zh-Hans" sz="2100" b="0" i="0" u="none" strike="noStrike" dirty="0">
              <a:latin typeface="Simsun"/>
              <a:ea typeface="Simsun"/>
            </a:rPr>
            <a:t>之间</a:t>
          </a:r>
        </a:p>
      </dgm:t>
    </dgm:pt>
    <dgm:pt modelId="{96E0BF71-F7BF-4F5B-B102-9ACCCCA5D35C}" type="sibTrans" cxnId="{4DEBBB03-99EB-44CF-BCE1-AA3086C26B79}">
      <dgm:prSet/>
      <dgm:spPr/>
      <dgm:t>
        <a:bodyPr/>
        <a:lstStyle/>
        <a:p>
          <a:endParaRPr lang="en-US"/>
        </a:p>
      </dgm:t>
    </dgm:pt>
    <dgm:pt modelId="{4C9A8411-8732-43C7-84E9-CAF12A2A0819}" type="parTrans" cxnId="{95BADA20-D8E0-41D3-818E-9D457D3D0237}">
      <dgm:prSet/>
      <dgm:spPr/>
      <dgm:t>
        <a:bodyPr/>
        <a:lstStyle/>
        <a:p>
          <a:endParaRPr lang="en-US"/>
        </a:p>
      </dgm:t>
    </dgm:pt>
    <dgm:pt modelId="{F560AB8C-AF19-4C29-969B-365A8C5DF3EA}">
      <dgm:prSet custT="1"/>
      <dgm:spPr>
        <a:solidFill>
          <a:srgbClr val="306284"/>
        </a:solidFill>
      </dgm:spPr>
      <dgm:t>
        <a:bodyPr>
          <a:noAutofit/>
        </a:bodyPr>
        <a:lstStyle/>
        <a:p>
          <a:pPr rtl="0"/>
          <a:r>
            <a:rPr lang="zh-Hans" sz="2100" b="0" i="0" u="none" strike="noStrike" dirty="0">
              <a:latin typeface="+mj-lt"/>
              <a:ea typeface="Simsun"/>
            </a:rPr>
            <a:t>RHCP </a:t>
          </a:r>
          <a:r>
            <a:rPr lang="zh-Hans" sz="2100" b="0" i="0" u="none" strike="noStrike" dirty="0">
              <a:latin typeface="Simsun"/>
              <a:ea typeface="Simsun"/>
            </a:rPr>
            <a:t>须在 1% 至 </a:t>
          </a:r>
          <a:r>
            <a:rPr lang="zh-Hans" sz="2100" b="0" i="0" u="none" strike="noStrike" dirty="0">
              <a:latin typeface="+mj-lt"/>
              <a:ea typeface="Simsun"/>
            </a:rPr>
            <a:t>100% </a:t>
          </a:r>
          <a:r>
            <a:rPr lang="zh-Hans" sz="2100" b="0" i="0" u="none" strike="noStrike" dirty="0">
              <a:latin typeface="Simsun"/>
              <a:ea typeface="Simsun"/>
            </a:rPr>
            <a:t>之间</a:t>
          </a:r>
        </a:p>
      </dgm:t>
    </dgm:pt>
    <dgm:pt modelId="{55991C30-7AB6-41A0-830C-62FAD1A4109D}" type="sibTrans" cxnId="{95BADA20-D8E0-41D3-818E-9D457D3D0237}">
      <dgm:prSet/>
      <dgm:spPr/>
      <dgm:t>
        <a:bodyPr/>
        <a:lstStyle/>
        <a:p>
          <a:endParaRPr lang="en-US"/>
        </a:p>
      </dgm:t>
    </dgm:pt>
    <dgm:pt modelId="{ADB2CA77-42F1-463C-B43A-122F91EE1D98}" type="sibTrans" cxnId="{8A3F23A0-0011-444C-A5B9-EBE116032243}">
      <dgm:prSet/>
      <dgm:spPr/>
      <dgm:t>
        <a:bodyPr/>
        <a:lstStyle/>
        <a:p>
          <a:endParaRPr lang="en-US"/>
        </a:p>
      </dgm:t>
    </dgm:pt>
    <dgm:pt modelId="{3EB5ECBF-5990-45A3-BB2B-3FE158881DCE}" type="pres">
      <dgm:prSet presAssocID="{1AFF0FB9-BFA8-405F-A32C-4A5636528BCC}" presName="linearFlow" presStyleCnt="0">
        <dgm:presLayoutVars>
          <dgm:dir/>
          <dgm:animLvl val="lvl"/>
          <dgm:resizeHandles/>
        </dgm:presLayoutVars>
      </dgm:prSet>
      <dgm:spPr/>
    </dgm:pt>
    <dgm:pt modelId="{A8074159-8B0A-4F4C-B21F-10AD57437CC3}" type="pres">
      <dgm:prSet presAssocID="{2B27E7EF-E0F2-4DC9-8D35-57F49C1895A9}" presName="compositeNode" presStyleCnt="0">
        <dgm:presLayoutVars>
          <dgm:bulletEnabled val="1"/>
        </dgm:presLayoutVars>
      </dgm:prSet>
      <dgm:spPr/>
    </dgm:pt>
    <dgm:pt modelId="{05E7CBA3-4F6E-4CC7-8C58-668ABBEFC757}" type="pres">
      <dgm:prSet presAssocID="{2B27E7EF-E0F2-4DC9-8D35-57F49C1895A9}" presName="image" presStyleLbl="fgImgPlace1" presStyleIdx="0" presStyleCnt="2" custScaleX="55085" custScaleY="51245"/>
      <dgm:spPr>
        <a:blipFill>
          <a:blip xmlns:r="http://schemas.openxmlformats.org/officeDocument/2006/relationships" r:embed="rId1"/>
          <a:stretch>
            <a:fillRect/>
          </a:stretch>
        </a:blipFill>
      </dgm:spPr>
    </dgm:pt>
    <dgm:pt modelId="{574D5E22-B2A0-4410-9164-530EF0FDC7FE}" type="pres">
      <dgm:prSet presAssocID="{2B27E7EF-E0F2-4DC9-8D35-57F49C1895A9}" presName="childNode" presStyleLbl="node1" presStyleIdx="0" presStyleCnt="2" custScaleX="111243">
        <dgm:presLayoutVars>
          <dgm:bulletEnabled val="1"/>
        </dgm:presLayoutVars>
      </dgm:prSet>
      <dgm:spPr/>
    </dgm:pt>
    <dgm:pt modelId="{035C2F87-6637-4552-99C4-8EC4DF2A445D}" type="pres">
      <dgm:prSet presAssocID="{2B27E7EF-E0F2-4DC9-8D35-57F49C1895A9}" presName="parentNode" presStyleLbl="revTx" presStyleIdx="0" presStyleCnt="2">
        <dgm:presLayoutVars>
          <dgm:chMax val="0"/>
          <dgm:bulletEnabled val="1"/>
        </dgm:presLayoutVars>
      </dgm:prSet>
      <dgm:spPr/>
    </dgm:pt>
    <dgm:pt modelId="{54622EEF-8939-4670-B560-E7E6869CD6E4}" type="pres">
      <dgm:prSet presAssocID="{4CDF4768-6EE4-411C-A0B2-DFA46799E595}" presName="sibTrans" presStyleCnt="0"/>
      <dgm:spPr/>
    </dgm:pt>
    <dgm:pt modelId="{48E1E70E-ED15-42B0-9886-E7DE7510ED7B}" type="pres">
      <dgm:prSet presAssocID="{14AC76E0-EFD0-4F92-8A7C-05BB427BD08F}" presName="compositeNode" presStyleCnt="0">
        <dgm:presLayoutVars>
          <dgm:bulletEnabled val="1"/>
        </dgm:presLayoutVars>
      </dgm:prSet>
      <dgm:spPr/>
    </dgm:pt>
    <dgm:pt modelId="{8D60EB54-4565-43C3-B160-9751585A591D}" type="pres">
      <dgm:prSet presAssocID="{14AC76E0-EFD0-4F92-8A7C-05BB427BD08F}" presName="image" presStyleLbl="fgImgPlace1" presStyleIdx="1" presStyleCnt="2" custScaleX="56431" custScaleY="48179"/>
      <dgm:spPr>
        <a:blipFill>
          <a:blip xmlns:r="http://schemas.openxmlformats.org/officeDocument/2006/relationships" r:embed="rId2">
            <a:extLst>
              <a:ext uri="{28A0092B-C50C-407E-A947-70E740481C1C}">
                <a14:useLocalDpi xmlns:a14="http://schemas.microsoft.com/office/drawing/2010/main" val="0"/>
              </a:ext>
            </a:extLst>
          </a:blip>
          <a:stretch>
            <a:fillRect l="-7000" r="-7000"/>
          </a:stretch>
        </a:blipFill>
      </dgm:spPr>
    </dgm:pt>
    <dgm:pt modelId="{136123B3-8814-4638-94FA-766CA262E605}" type="pres">
      <dgm:prSet presAssocID="{14AC76E0-EFD0-4F92-8A7C-05BB427BD08F}" presName="childNode" presStyleLbl="node1" presStyleIdx="1" presStyleCnt="2" custScaleX="110570">
        <dgm:presLayoutVars>
          <dgm:bulletEnabled val="1"/>
        </dgm:presLayoutVars>
      </dgm:prSet>
      <dgm:spPr/>
    </dgm:pt>
    <dgm:pt modelId="{9051E5A3-23B6-4F59-808E-17782D6CF2E5}" type="pres">
      <dgm:prSet presAssocID="{14AC76E0-EFD0-4F92-8A7C-05BB427BD08F}" presName="parentNode" presStyleLbl="revTx" presStyleIdx="1" presStyleCnt="2">
        <dgm:presLayoutVars>
          <dgm:chMax val="0"/>
          <dgm:bulletEnabled val="1"/>
        </dgm:presLayoutVars>
      </dgm:prSet>
      <dgm:spPr/>
    </dgm:pt>
  </dgm:ptLst>
  <dgm:cxnLst>
    <dgm:cxn modelId="{4DEBBB03-99EB-44CF-BCE1-AA3086C26B79}" srcId="{14AC76E0-EFD0-4F92-8A7C-05BB427BD08F}" destId="{C84D943E-4DF3-45E7-AC03-67C607725F27}" srcOrd="3" destOrd="0" parTransId="{90029D2E-0424-4D7B-BC4F-99F7B0E359C4}" sibTransId="{96E0BF71-F7BF-4F5B-B102-9ACCCCA5D35C}"/>
    <dgm:cxn modelId="{1C2D8E0F-8319-4C26-9B44-A95521FCF180}" type="presOf" srcId="{C84D943E-4DF3-45E7-AC03-67C607725F27}" destId="{136123B3-8814-4638-94FA-766CA262E605}" srcOrd="0" destOrd="3" presId="urn:microsoft.com/office/officeart/2005/8/layout/hList2"/>
    <dgm:cxn modelId="{B6076D13-DF09-4796-B51C-9ED2CA802374}" srcId="{2B27E7EF-E0F2-4DC9-8D35-57F49C1895A9}" destId="{7322A97B-D004-4447-AC53-9188708C18E7}" srcOrd="3" destOrd="0" parTransId="{7A922565-4B11-4392-B968-3AE0B338BB8E}" sibTransId="{FC05600D-46AB-463C-BD04-41E87D48A8A2}"/>
    <dgm:cxn modelId="{5DA95118-96A2-4570-A791-958A4D17F45F}" type="presOf" srcId="{275E2DE4-F892-4E09-B71D-1D5226DC9497}" destId="{574D5E22-B2A0-4410-9164-530EF0FDC7FE}" srcOrd="0" destOrd="4" presId="urn:microsoft.com/office/officeart/2005/8/layout/hList2"/>
    <dgm:cxn modelId="{A6C1CA1C-F6F7-4D85-9AD7-9C21BABE80AA}" type="presOf" srcId="{7322A97B-D004-4447-AC53-9188708C18E7}" destId="{574D5E22-B2A0-4410-9164-530EF0FDC7FE}" srcOrd="0" destOrd="3" presId="urn:microsoft.com/office/officeart/2005/8/layout/hList2"/>
    <dgm:cxn modelId="{95BADA20-D8E0-41D3-818E-9D457D3D0237}" srcId="{14AC76E0-EFD0-4F92-8A7C-05BB427BD08F}" destId="{F560AB8C-AF19-4C29-969B-365A8C5DF3EA}" srcOrd="4" destOrd="0" parTransId="{4C9A8411-8732-43C7-84E9-CAF12A2A0819}" sibTransId="{55991C30-7AB6-41A0-830C-62FAD1A4109D}"/>
    <dgm:cxn modelId="{B8BE9426-C9FF-4E8A-A62E-309F261E3C27}" srcId="{14AC76E0-EFD0-4F92-8A7C-05BB427BD08F}" destId="{C7A64C11-1069-4922-B3AB-619EBE222CA4}" srcOrd="1" destOrd="0" parTransId="{2C54CDF8-4A68-467B-AF32-E40FC1774729}" sibTransId="{A15A71F0-7EC3-4E68-BC4E-9FCE170BAE85}"/>
    <dgm:cxn modelId="{51BDE534-CF3C-4D9A-A1A6-1B7C52B507D0}" srcId="{14AC76E0-EFD0-4F92-8A7C-05BB427BD08F}" destId="{F93F61F8-FB43-4136-8258-D707D7B05EC3}" srcOrd="2" destOrd="0" parTransId="{F520E64A-7092-4966-B1EF-0940AE7EEF20}" sibTransId="{A5B35E5E-2D6F-4909-B528-DDACD54F1575}"/>
    <dgm:cxn modelId="{9B812A41-9E7E-4C8A-9955-AE5BA78D87B7}" type="presOf" srcId="{2DFBF5F3-FAE4-4FF3-B3C7-8A2BDE34E0BD}" destId="{574D5E22-B2A0-4410-9164-530EF0FDC7FE}" srcOrd="0" destOrd="6" presId="urn:microsoft.com/office/officeart/2005/8/layout/hList2"/>
    <dgm:cxn modelId="{B7001F43-E773-4AE1-B55E-AD11984E20CF}" type="presOf" srcId="{F560AB8C-AF19-4C29-969B-365A8C5DF3EA}" destId="{136123B3-8814-4638-94FA-766CA262E605}" srcOrd="0" destOrd="4" presId="urn:microsoft.com/office/officeart/2005/8/layout/hList2"/>
    <dgm:cxn modelId="{324F4767-3D11-47F3-9EA4-7FDE7BDE5BBE}" type="presOf" srcId="{C7A64C11-1069-4922-B3AB-619EBE222CA4}" destId="{136123B3-8814-4638-94FA-766CA262E605}" srcOrd="0" destOrd="1" presId="urn:microsoft.com/office/officeart/2005/8/layout/hList2"/>
    <dgm:cxn modelId="{34F97281-107A-4B95-857B-79542B51086D}" srcId="{2B27E7EF-E0F2-4DC9-8D35-57F49C1895A9}" destId="{599F41CF-07C7-4D45-99DE-87FB31F60357}" srcOrd="2" destOrd="0" parTransId="{C9EB5157-117F-449E-BB9C-BBA0BCD57DED}" sibTransId="{0E2B720E-319D-4632-9F7E-99AFAEA84CEF}"/>
    <dgm:cxn modelId="{F8377481-875D-47B8-A080-C44F2EAA22E4}" type="presOf" srcId="{14AC76E0-EFD0-4F92-8A7C-05BB427BD08F}" destId="{9051E5A3-23B6-4F59-808E-17782D6CF2E5}" srcOrd="0" destOrd="0" presId="urn:microsoft.com/office/officeart/2005/8/layout/hList2"/>
    <dgm:cxn modelId="{079B8C83-4BFC-42A1-8E00-7DA5170007C2}" srcId="{2B27E7EF-E0F2-4DC9-8D35-57F49C1895A9}" destId="{B5AFA1D2-291A-4588-ACB5-F02D1D83CA22}" srcOrd="0" destOrd="0" parTransId="{C0747E7A-D5A5-4641-B508-CFA94958D2FD}" sibTransId="{56F3E7EF-42F5-4EF0-A879-8D70891443F8}"/>
    <dgm:cxn modelId="{8B7AB688-011E-4DE9-A508-9FB04BFADE7A}" type="presOf" srcId="{22751E39-69B2-4DF7-A832-4070F07D1003}" destId="{574D5E22-B2A0-4410-9164-530EF0FDC7FE}" srcOrd="0" destOrd="1" presId="urn:microsoft.com/office/officeart/2005/8/layout/hList2"/>
    <dgm:cxn modelId="{ECAEFD8B-39D9-40C5-989A-33C29A6C2335}" srcId="{14AC76E0-EFD0-4F92-8A7C-05BB427BD08F}" destId="{A88763DC-6E58-468F-8FE3-36D7C70FF6F1}" srcOrd="0" destOrd="0" parTransId="{79C78AB4-C317-4A7F-B21E-DC6A9425211C}" sibTransId="{7E1DA20B-7EC5-4315-BD7A-13DDE41B2A07}"/>
    <dgm:cxn modelId="{749B2590-99C2-4A8D-948C-99318784DFB7}" type="presOf" srcId="{1AFF0FB9-BFA8-405F-A32C-4A5636528BCC}" destId="{3EB5ECBF-5990-45A3-BB2B-3FE158881DCE}" srcOrd="0" destOrd="0" presId="urn:microsoft.com/office/officeart/2005/8/layout/hList2"/>
    <dgm:cxn modelId="{CBA8EF9D-B1CC-4A56-9DF5-8E992983502C}" srcId="{2B27E7EF-E0F2-4DC9-8D35-57F49C1895A9}" destId="{275E2DE4-F892-4E09-B71D-1D5226DC9497}" srcOrd="4" destOrd="0" parTransId="{2F5ECA94-7517-4FBC-B64E-69D27CB3EAD6}" sibTransId="{C75C7289-B288-48B4-BA57-7F76ADEF9832}"/>
    <dgm:cxn modelId="{6B18169F-8427-4E71-951B-C92A05973C8B}" srcId="{2B27E7EF-E0F2-4DC9-8D35-57F49C1895A9}" destId="{2DFBF5F3-FAE4-4FF3-B3C7-8A2BDE34E0BD}" srcOrd="6" destOrd="0" parTransId="{BE7A79A9-4758-471B-9CEF-2C4F96234E96}" sibTransId="{3EDD0351-D03C-4CEF-A770-CF73080A6691}"/>
    <dgm:cxn modelId="{8A3F23A0-0011-444C-A5B9-EBE116032243}" srcId="{1AFF0FB9-BFA8-405F-A32C-4A5636528BCC}" destId="{14AC76E0-EFD0-4F92-8A7C-05BB427BD08F}" srcOrd="1" destOrd="0" parTransId="{C047D656-B8A1-466B-8CA3-C5B0561E83E2}" sibTransId="{ADB2CA77-42F1-463C-B43A-122F91EE1D98}"/>
    <dgm:cxn modelId="{29CBDAA8-26EC-496F-B643-F605A04A0DAD}" srcId="{2B27E7EF-E0F2-4DC9-8D35-57F49C1895A9}" destId="{97F8E6A5-D5B1-426C-8905-BB51A2711CFB}" srcOrd="5" destOrd="0" parTransId="{1DEFA353-6028-4095-A2FF-201AEF2AF402}" sibTransId="{E11F3C8D-BB19-48CB-8B65-C4111CD70D91}"/>
    <dgm:cxn modelId="{92FA4DB7-51E1-4058-8B12-839137616F96}" type="presOf" srcId="{2B27E7EF-E0F2-4DC9-8D35-57F49C1895A9}" destId="{035C2F87-6637-4552-99C4-8EC4DF2A445D}" srcOrd="0" destOrd="0" presId="urn:microsoft.com/office/officeart/2005/8/layout/hList2"/>
    <dgm:cxn modelId="{AC5C3AB9-CD23-41DF-BA30-295F64D94F44}" type="presOf" srcId="{A88763DC-6E58-468F-8FE3-36D7C70FF6F1}" destId="{136123B3-8814-4638-94FA-766CA262E605}" srcOrd="0" destOrd="0" presId="urn:microsoft.com/office/officeart/2005/8/layout/hList2"/>
    <dgm:cxn modelId="{DC2AE9BB-5AD1-4428-BF7A-8FD1FFF866C5}" type="presOf" srcId="{B5AFA1D2-291A-4588-ACB5-F02D1D83CA22}" destId="{574D5E22-B2A0-4410-9164-530EF0FDC7FE}" srcOrd="0" destOrd="0" presId="urn:microsoft.com/office/officeart/2005/8/layout/hList2"/>
    <dgm:cxn modelId="{5FFB4FC3-2690-4BAA-9500-140443ABAC34}" type="presOf" srcId="{599F41CF-07C7-4D45-99DE-87FB31F60357}" destId="{574D5E22-B2A0-4410-9164-530EF0FDC7FE}" srcOrd="0" destOrd="2" presId="urn:microsoft.com/office/officeart/2005/8/layout/hList2"/>
    <dgm:cxn modelId="{F46440E4-156D-49A7-8C5B-69AB5BB01148}" srcId="{2B27E7EF-E0F2-4DC9-8D35-57F49C1895A9}" destId="{22751E39-69B2-4DF7-A832-4070F07D1003}" srcOrd="1" destOrd="0" parTransId="{002A600C-5425-4CDE-8D68-364F391EA259}" sibTransId="{3B8227DA-3EBA-47CF-A21F-AFB5BA95BB4F}"/>
    <dgm:cxn modelId="{927722E6-EADB-48CB-B1E5-6E67467BE0DE}" srcId="{1AFF0FB9-BFA8-405F-A32C-4A5636528BCC}" destId="{2B27E7EF-E0F2-4DC9-8D35-57F49C1895A9}" srcOrd="0" destOrd="0" parTransId="{3462FBC5-C667-4C00-BAEE-FC9CD7C51513}" sibTransId="{4CDF4768-6EE4-411C-A0B2-DFA46799E595}"/>
    <dgm:cxn modelId="{896604F0-F151-409B-A5DA-B54FDBADB604}" type="presOf" srcId="{97F8E6A5-D5B1-426C-8905-BB51A2711CFB}" destId="{574D5E22-B2A0-4410-9164-530EF0FDC7FE}" srcOrd="0" destOrd="5" presId="urn:microsoft.com/office/officeart/2005/8/layout/hList2"/>
    <dgm:cxn modelId="{40CA9AF8-C4C4-486C-8812-64272CF6C650}" type="presOf" srcId="{F93F61F8-FB43-4136-8258-D707D7B05EC3}" destId="{136123B3-8814-4638-94FA-766CA262E605}" srcOrd="0" destOrd="2" presId="urn:microsoft.com/office/officeart/2005/8/layout/hList2"/>
    <dgm:cxn modelId="{7D040EE9-7C23-42C9-95FF-7B5431078F08}" type="presParOf" srcId="{3EB5ECBF-5990-45A3-BB2B-3FE158881DCE}" destId="{A8074159-8B0A-4F4C-B21F-10AD57437CC3}" srcOrd="0" destOrd="0" presId="urn:microsoft.com/office/officeart/2005/8/layout/hList2"/>
    <dgm:cxn modelId="{A6C6303A-67A3-4BBC-BE4D-669792B628DA}" type="presParOf" srcId="{A8074159-8B0A-4F4C-B21F-10AD57437CC3}" destId="{05E7CBA3-4F6E-4CC7-8C58-668ABBEFC757}" srcOrd="0" destOrd="0" presId="urn:microsoft.com/office/officeart/2005/8/layout/hList2"/>
    <dgm:cxn modelId="{11D805E1-2B58-4BB8-ADF6-EFC027501474}" type="presParOf" srcId="{A8074159-8B0A-4F4C-B21F-10AD57437CC3}" destId="{574D5E22-B2A0-4410-9164-530EF0FDC7FE}" srcOrd="1" destOrd="0" presId="urn:microsoft.com/office/officeart/2005/8/layout/hList2"/>
    <dgm:cxn modelId="{32D8310F-0885-4D55-B225-F8BF3C1C875D}" type="presParOf" srcId="{A8074159-8B0A-4F4C-B21F-10AD57437CC3}" destId="{035C2F87-6637-4552-99C4-8EC4DF2A445D}" srcOrd="2" destOrd="0" presId="urn:microsoft.com/office/officeart/2005/8/layout/hList2"/>
    <dgm:cxn modelId="{72A2B34F-87A5-4D7A-99FD-28777FE14B66}" type="presParOf" srcId="{3EB5ECBF-5990-45A3-BB2B-3FE158881DCE}" destId="{54622EEF-8939-4670-B560-E7E6869CD6E4}" srcOrd="1" destOrd="0" presId="urn:microsoft.com/office/officeart/2005/8/layout/hList2"/>
    <dgm:cxn modelId="{E843362C-3A85-4520-9F01-E76B7D18792B}" type="presParOf" srcId="{3EB5ECBF-5990-45A3-BB2B-3FE158881DCE}" destId="{48E1E70E-ED15-42B0-9886-E7DE7510ED7B}" srcOrd="2" destOrd="0" presId="urn:microsoft.com/office/officeart/2005/8/layout/hList2"/>
    <dgm:cxn modelId="{7FE54B6B-8375-4973-86EB-922AC6FA5239}" type="presParOf" srcId="{48E1E70E-ED15-42B0-9886-E7DE7510ED7B}" destId="{8D60EB54-4565-43C3-B160-9751585A591D}" srcOrd="0" destOrd="0" presId="urn:microsoft.com/office/officeart/2005/8/layout/hList2"/>
    <dgm:cxn modelId="{0EE53EEE-A5E5-469B-A3A9-2E58BB2EED99}" type="presParOf" srcId="{48E1E70E-ED15-42B0-9886-E7DE7510ED7B}" destId="{136123B3-8814-4638-94FA-766CA262E605}" srcOrd="1" destOrd="0" presId="urn:microsoft.com/office/officeart/2005/8/layout/hList2"/>
    <dgm:cxn modelId="{FCF84C21-41A8-4868-A56A-C473A1C86B8C}" type="presParOf" srcId="{48E1E70E-ED15-42B0-9886-E7DE7510ED7B}" destId="{9051E5A3-23B6-4F59-808E-17782D6CF2E5}"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0A81C-D6D6-4B5A-9510-64D032C1BD4B}">
      <dsp:nvSpPr>
        <dsp:cNvPr id="0" name=""/>
        <dsp:cNvSpPr/>
      </dsp:nvSpPr>
      <dsp:spPr>
        <a:xfrm>
          <a:off x="0" y="0"/>
          <a:ext cx="9093759" cy="1470618"/>
        </a:xfrm>
        <a:prstGeom prst="roundRect">
          <a:avLst>
            <a:gd name="adj" fmla="val 10000"/>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zh-Hans" sz="3600" b="1" i="0" u="none" strike="noStrike" kern="1200" dirty="0">
              <a:latin typeface="Simsun"/>
              <a:ea typeface="Simsun"/>
            </a:rPr>
            <a:t>报销申请输入错误</a:t>
          </a:r>
        </a:p>
      </dsp:txBody>
      <dsp:txXfrm>
        <a:off x="1965813" y="0"/>
        <a:ext cx="7127945" cy="1470618"/>
      </dsp:txXfrm>
    </dsp:sp>
    <dsp:sp modelId="{77306A65-8FCD-4EFA-A833-B464522332AE}">
      <dsp:nvSpPr>
        <dsp:cNvPr id="0" name=""/>
        <dsp:cNvSpPr/>
      </dsp:nvSpPr>
      <dsp:spPr>
        <a:xfrm>
          <a:off x="147061" y="147061"/>
          <a:ext cx="1818751" cy="11764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tretch>
            <a:fillRect l="-7000" r="-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F90AB6A-442D-4684-8561-43FBC469642C}">
      <dsp:nvSpPr>
        <dsp:cNvPr id="0" name=""/>
        <dsp:cNvSpPr/>
      </dsp:nvSpPr>
      <dsp:spPr>
        <a:xfrm>
          <a:off x="0" y="1617679"/>
          <a:ext cx="9093759" cy="1470618"/>
        </a:xfrm>
        <a:prstGeom prst="roundRect">
          <a:avLst>
            <a:gd name="adj" fmla="val 10000"/>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zh-Hans" sz="3600" b="1" i="0" u="none" strike="noStrike" kern="1200">
              <a:latin typeface="Simsun"/>
              <a:ea typeface="Simsun"/>
            </a:rPr>
            <a:t>未完成报销申请工作表</a:t>
          </a:r>
        </a:p>
      </dsp:txBody>
      <dsp:txXfrm>
        <a:off x="1965813" y="1617679"/>
        <a:ext cx="7127945" cy="1470618"/>
      </dsp:txXfrm>
    </dsp:sp>
    <dsp:sp modelId="{7F7E34CC-8F5F-4ADA-8187-240C6CEC4108}">
      <dsp:nvSpPr>
        <dsp:cNvPr id="0" name=""/>
        <dsp:cNvSpPr/>
      </dsp:nvSpPr>
      <dsp:spPr>
        <a:xfrm>
          <a:off x="147061" y="1764741"/>
          <a:ext cx="1818751" cy="1176494"/>
        </a:xfrm>
        <a:prstGeom prst="roundRect">
          <a:avLst>
            <a:gd name="adj" fmla="val 10000"/>
          </a:avLst>
        </a:prstGeom>
        <a:blipFill>
          <a:blip xmlns:r="http://schemas.openxmlformats.org/officeDocument/2006/relationships" r:embed="rId2"/>
          <a:stretch>
            <a:fillRect t="-2000" b="-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48F8E81-CADB-4B7B-95AF-07A5DCE71A75}">
      <dsp:nvSpPr>
        <dsp:cNvPr id="0" name=""/>
        <dsp:cNvSpPr/>
      </dsp:nvSpPr>
      <dsp:spPr>
        <a:xfrm>
          <a:off x="0" y="3235359"/>
          <a:ext cx="9093759" cy="1470618"/>
        </a:xfrm>
        <a:prstGeom prst="roundRect">
          <a:avLst>
            <a:gd name="adj" fmla="val 10000"/>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zh-Hans" sz="3600" b="1" i="0" u="none" strike="noStrike" kern="1200">
              <a:latin typeface="Simsun"/>
              <a:ea typeface="Simsun"/>
            </a:rPr>
            <a:t>错过报销申请提交截止日期</a:t>
          </a:r>
        </a:p>
      </dsp:txBody>
      <dsp:txXfrm>
        <a:off x="1965813" y="3235359"/>
        <a:ext cx="7127945" cy="1470618"/>
      </dsp:txXfrm>
    </dsp:sp>
    <dsp:sp modelId="{7C59D88F-4687-4CCC-B86B-851BDCA664FE}">
      <dsp:nvSpPr>
        <dsp:cNvPr id="0" name=""/>
        <dsp:cNvSpPr/>
      </dsp:nvSpPr>
      <dsp:spPr>
        <a:xfrm>
          <a:off x="147061" y="3382421"/>
          <a:ext cx="1818751" cy="117649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tretch>
            <a:fillRect t="-2000" b="-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C2F87-6637-4552-99C4-8EC4DF2A445D}">
      <dsp:nvSpPr>
        <dsp:cNvPr id="0" name=""/>
        <dsp:cNvSpPr/>
      </dsp:nvSpPr>
      <dsp:spPr>
        <a:xfrm rot="16200000">
          <a:off x="-1537511" y="2542703"/>
          <a:ext cx="4072041" cy="80667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711442" bIns="0" numCol="1" spcCol="1270" anchor="t" anchorCtr="0">
          <a:noAutofit/>
        </a:bodyPr>
        <a:lstStyle/>
        <a:p>
          <a:pPr marL="0" lvl="0" indent="0" algn="r" defTabSz="1422400" rtl="0">
            <a:lnSpc>
              <a:spcPct val="90000"/>
            </a:lnSpc>
            <a:spcBef>
              <a:spcPct val="0"/>
            </a:spcBef>
            <a:spcAft>
              <a:spcPct val="35000"/>
            </a:spcAft>
            <a:buNone/>
          </a:pPr>
          <a:r>
            <a:rPr lang="zh-Hans" sz="3200" b="1" i="0" u="none" strike="noStrike" kern="1200">
              <a:latin typeface="Simsun"/>
              <a:ea typeface="Simsun"/>
            </a:rPr>
            <a:t>错误选项卡</a:t>
          </a:r>
        </a:p>
      </dsp:txBody>
      <dsp:txXfrm>
        <a:off x="-1537511" y="2542703"/>
        <a:ext cx="4072041" cy="806674"/>
      </dsp:txXfrm>
    </dsp:sp>
    <dsp:sp modelId="{574D5E22-B2A0-4410-9164-530EF0FDC7FE}">
      <dsp:nvSpPr>
        <dsp:cNvPr id="0" name=""/>
        <dsp:cNvSpPr/>
      </dsp:nvSpPr>
      <dsp:spPr>
        <a:xfrm>
          <a:off x="675968" y="910020"/>
          <a:ext cx="4469850" cy="4072041"/>
        </a:xfrm>
        <a:prstGeom prst="rect">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711442" rIns="142240" bIns="142240" numCol="1" spcCol="1270" anchor="t" anchorCtr="0">
          <a:noAutofit/>
        </a:bodyPr>
        <a:lstStyle/>
        <a:p>
          <a:pPr marL="228600" lvl="1" indent="-228600" algn="l" defTabSz="889000" rtl="0">
            <a:lnSpc>
              <a:spcPct val="90000"/>
            </a:lnSpc>
            <a:spcBef>
              <a:spcPct val="0"/>
            </a:spcBef>
            <a:spcAft>
              <a:spcPct val="15000"/>
            </a:spcAft>
            <a:buChar char="•"/>
          </a:pPr>
          <a:r>
            <a:rPr lang="zh-Hans" sz="2000" b="0" i="0" u="none" strike="noStrike" kern="1200">
              <a:latin typeface="Simsun"/>
              <a:ea typeface="Simsun"/>
            </a:rPr>
            <a:t>提供服务类别</a:t>
          </a:r>
        </a:p>
        <a:p>
          <a:pPr marL="228600" lvl="1" indent="-228600" algn="l" defTabSz="889000" rtl="0">
            <a:lnSpc>
              <a:spcPct val="90000"/>
            </a:lnSpc>
            <a:spcBef>
              <a:spcPct val="0"/>
            </a:spcBef>
            <a:spcAft>
              <a:spcPct val="15000"/>
            </a:spcAft>
            <a:buChar char="•"/>
          </a:pPr>
          <a:r>
            <a:rPr lang="zh-Hans" sz="2000" b="0" i="0" u="none" strike="noStrike" kern="1200">
              <a:latin typeface="Simsun"/>
              <a:ea typeface="Simsun"/>
            </a:rPr>
            <a:t>需要填写数量</a:t>
          </a:r>
        </a:p>
        <a:p>
          <a:pPr marL="228600" lvl="1" indent="-228600" algn="l" defTabSz="889000" rtl="0">
            <a:lnSpc>
              <a:spcPct val="90000"/>
            </a:lnSpc>
            <a:spcBef>
              <a:spcPct val="0"/>
            </a:spcBef>
            <a:spcAft>
              <a:spcPct val="15000"/>
            </a:spcAft>
            <a:buChar char="•"/>
          </a:pPr>
          <a:r>
            <a:rPr lang="zh-Hans" sz="2000" b="0" i="0" u="none" strike="noStrike" kern="1200" dirty="0">
              <a:latin typeface="Simsun"/>
              <a:ea typeface="Simsun"/>
            </a:rPr>
            <a:t>需要填写申请号码或 </a:t>
          </a:r>
          <a:r>
            <a:rPr lang="zh-Hans" sz="2000" b="0" i="0" u="none" strike="noStrike" kern="1200" dirty="0">
              <a:latin typeface="+mj-lt"/>
              <a:ea typeface="Simsun"/>
            </a:rPr>
            <a:t>CTF ID</a:t>
          </a:r>
        </a:p>
        <a:p>
          <a:pPr marL="228600" lvl="1" indent="-228600" algn="l" defTabSz="889000" rtl="0">
            <a:lnSpc>
              <a:spcPct val="90000"/>
            </a:lnSpc>
            <a:spcBef>
              <a:spcPct val="0"/>
            </a:spcBef>
            <a:spcAft>
              <a:spcPct val="15000"/>
            </a:spcAft>
            <a:buChar char="•"/>
          </a:pPr>
          <a:r>
            <a:rPr lang="zh-Hans" sz="2000" b="0" i="0" u="none" strike="noStrike" kern="1200" dirty="0">
              <a:latin typeface="Simsun"/>
              <a:ea typeface="Simsun"/>
            </a:rPr>
            <a:t>“参与者类别”与“</a:t>
          </a:r>
          <a:r>
            <a:rPr lang="zh-Hans" sz="2000" b="0" i="0" u="none" strike="noStrike" kern="1200" dirty="0">
              <a:latin typeface="+mj-lt"/>
              <a:ea typeface="Simsun"/>
            </a:rPr>
            <a:t>CTF ID/</a:t>
          </a:r>
          <a:r>
            <a:rPr lang="zh-Hans" sz="2000" b="0" i="0" u="none" strike="noStrike" kern="1200" dirty="0">
              <a:latin typeface="Simsun"/>
              <a:ea typeface="Simsun"/>
            </a:rPr>
            <a:t>申请号码”不匹配</a:t>
          </a:r>
        </a:p>
        <a:p>
          <a:pPr marL="228600" lvl="1" indent="-228600" algn="l" defTabSz="889000" rtl="0">
            <a:lnSpc>
              <a:spcPct val="90000"/>
            </a:lnSpc>
            <a:spcBef>
              <a:spcPct val="0"/>
            </a:spcBef>
            <a:spcAft>
              <a:spcPct val="15000"/>
            </a:spcAft>
            <a:buChar char="•"/>
          </a:pPr>
          <a:r>
            <a:rPr lang="zh-Hans" sz="2000" b="0" i="0" u="none" strike="noStrike" kern="1200">
              <a:latin typeface="Simsun"/>
              <a:ea typeface="Simsun"/>
            </a:rPr>
            <a:t>无效服务月</a:t>
          </a:r>
        </a:p>
        <a:p>
          <a:pPr marL="228600" lvl="1" indent="-228600" algn="l" defTabSz="889000" rtl="0">
            <a:lnSpc>
              <a:spcPct val="90000"/>
            </a:lnSpc>
            <a:spcBef>
              <a:spcPct val="0"/>
            </a:spcBef>
            <a:spcAft>
              <a:spcPct val="15000"/>
            </a:spcAft>
            <a:buChar char="•"/>
          </a:pPr>
          <a:r>
            <a:rPr lang="zh-Hans" sz="2000" b="0" i="0" u="none" strike="noStrike" kern="1200" dirty="0">
              <a:latin typeface="Simsun"/>
              <a:ea typeface="Simsun"/>
            </a:rPr>
            <a:t>无效提供商 </a:t>
          </a:r>
          <a:r>
            <a:rPr lang="zh-Hans" sz="2000" b="0" i="0" u="none" strike="noStrike" kern="1200" dirty="0">
              <a:latin typeface="+mj-lt"/>
              <a:ea typeface="Simsun"/>
            </a:rPr>
            <a:t>DBA</a:t>
          </a:r>
        </a:p>
        <a:p>
          <a:pPr marL="228600" lvl="1" indent="-228600" algn="l" defTabSz="889000">
            <a:lnSpc>
              <a:spcPct val="90000"/>
            </a:lnSpc>
            <a:spcBef>
              <a:spcPct val="0"/>
            </a:spcBef>
            <a:spcAft>
              <a:spcPct val="15000"/>
            </a:spcAft>
            <a:buChar char="•"/>
          </a:pPr>
          <a:endParaRPr lang="en-US" sz="2000" kern="1200"/>
        </a:p>
      </dsp:txBody>
      <dsp:txXfrm>
        <a:off x="675968" y="910020"/>
        <a:ext cx="4469850" cy="4072041"/>
      </dsp:txXfrm>
    </dsp:sp>
    <dsp:sp modelId="{05E7CBA3-4F6E-4CC7-8C58-668ABBEFC757}">
      <dsp:nvSpPr>
        <dsp:cNvPr id="0" name=""/>
        <dsp:cNvSpPr/>
      </dsp:nvSpPr>
      <dsp:spPr>
        <a:xfrm>
          <a:off x="457489" y="238504"/>
          <a:ext cx="888713" cy="826760"/>
        </a:xfrm>
        <a:prstGeom prst="rect">
          <a:avLst/>
        </a:prstGeom>
        <a:blipFill>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51E5A3-23B6-4F59-808E-17782D6CF2E5}">
      <dsp:nvSpPr>
        <dsp:cNvPr id="0" name=""/>
        <dsp:cNvSpPr/>
      </dsp:nvSpPr>
      <dsp:spPr>
        <a:xfrm rot="16200000">
          <a:off x="4569061" y="2517971"/>
          <a:ext cx="4072041" cy="80667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711442" bIns="0" numCol="1" spcCol="1270" anchor="t" anchorCtr="0">
          <a:noAutofit/>
        </a:bodyPr>
        <a:lstStyle/>
        <a:p>
          <a:pPr marL="0" lvl="0" indent="0" algn="r" defTabSz="1422400" rtl="0">
            <a:lnSpc>
              <a:spcPct val="90000"/>
            </a:lnSpc>
            <a:spcBef>
              <a:spcPct val="0"/>
            </a:spcBef>
            <a:spcAft>
              <a:spcPct val="35000"/>
            </a:spcAft>
            <a:buNone/>
          </a:pPr>
          <a:r>
            <a:rPr lang="zh-Hans" sz="3200" b="1" i="0" u="none" strike="noStrike" kern="1200">
              <a:latin typeface="Simsun"/>
              <a:ea typeface="Simsun"/>
            </a:rPr>
            <a:t>提醒选项卡</a:t>
          </a:r>
        </a:p>
      </dsp:txBody>
      <dsp:txXfrm>
        <a:off x="4569061" y="2517971"/>
        <a:ext cx="4072041" cy="806674"/>
      </dsp:txXfrm>
    </dsp:sp>
    <dsp:sp modelId="{136123B3-8814-4638-94FA-766CA262E605}">
      <dsp:nvSpPr>
        <dsp:cNvPr id="0" name=""/>
        <dsp:cNvSpPr/>
      </dsp:nvSpPr>
      <dsp:spPr>
        <a:xfrm>
          <a:off x="6796063" y="885287"/>
          <a:ext cx="4442808" cy="4072041"/>
        </a:xfrm>
        <a:prstGeom prst="rect">
          <a:avLst/>
        </a:prstGeom>
        <a:solidFill>
          <a:srgbClr val="30628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711442" rIns="149352" bIns="149352" numCol="1" spcCol="1270" anchor="t" anchorCtr="0">
          <a:noAutofit/>
        </a:bodyPr>
        <a:lstStyle/>
        <a:p>
          <a:pPr marL="228600" lvl="1" indent="-228600" algn="l" defTabSz="933450" rtl="0">
            <a:lnSpc>
              <a:spcPct val="90000"/>
            </a:lnSpc>
            <a:spcBef>
              <a:spcPct val="0"/>
            </a:spcBef>
            <a:spcAft>
              <a:spcPct val="15000"/>
            </a:spcAft>
            <a:buChar char="•"/>
          </a:pPr>
          <a:r>
            <a:rPr lang="zh-Hans" sz="2100" b="0" i="0" u="none" strike="noStrike" kern="1200" dirty="0">
              <a:latin typeface="Simsun"/>
              <a:ea typeface="Simsun"/>
            </a:rPr>
            <a:t>报销申请金额</a:t>
          </a:r>
          <a:r>
            <a:rPr lang="zh-Hans" sz="2100" b="0" i="0" u="none" strike="noStrike" kern="1200" dirty="0">
              <a:latin typeface="+mj-lt"/>
              <a:ea typeface="Simsun"/>
            </a:rPr>
            <a:t>/CTF </a:t>
          </a:r>
          <a:r>
            <a:rPr lang="zh-Hans" sz="2100" b="0" i="0" u="none" strike="noStrike" kern="1200" dirty="0">
              <a:latin typeface="Simsun"/>
              <a:ea typeface="Simsun"/>
            </a:rPr>
            <a:t>折扣不准确</a:t>
          </a:r>
        </a:p>
        <a:p>
          <a:pPr marL="228600" lvl="1" indent="-228600" algn="l" defTabSz="933450" rtl="0">
            <a:lnSpc>
              <a:spcPct val="90000"/>
            </a:lnSpc>
            <a:spcBef>
              <a:spcPct val="0"/>
            </a:spcBef>
            <a:spcAft>
              <a:spcPct val="15000"/>
            </a:spcAft>
            <a:buChar char="•"/>
          </a:pPr>
          <a:r>
            <a:rPr lang="zh-Hans" sz="2100" b="0" i="0" u="none" strike="noStrike" kern="1200" dirty="0">
              <a:latin typeface="+mj-lt"/>
              <a:ea typeface="Simsun"/>
            </a:rPr>
            <a:t>CTF </a:t>
          </a:r>
          <a:r>
            <a:rPr lang="zh-Hans" sz="2100" b="0" i="0" u="none" strike="noStrike" kern="1200" dirty="0">
              <a:latin typeface="Simsun"/>
              <a:ea typeface="Simsun"/>
            </a:rPr>
            <a:t>折扣超过</a:t>
          </a:r>
          <a:r>
            <a:rPr lang="zh-Hans" sz="2100" b="0" i="0" u="none" strike="noStrike" kern="1200" dirty="0">
              <a:latin typeface="+mj-lt"/>
              <a:ea typeface="Simsun"/>
            </a:rPr>
            <a:t> E-Rate </a:t>
          </a:r>
          <a:r>
            <a:rPr lang="zh-Hans" sz="2100" b="0" i="0" u="none" strike="noStrike" kern="1200" dirty="0">
              <a:latin typeface="Simsun"/>
              <a:ea typeface="Simsun"/>
            </a:rPr>
            <a:t>支持</a:t>
          </a:r>
        </a:p>
        <a:p>
          <a:pPr marL="228600" lvl="1" indent="-228600" algn="l" defTabSz="933450" rtl="0">
            <a:lnSpc>
              <a:spcPct val="90000"/>
            </a:lnSpc>
            <a:spcBef>
              <a:spcPct val="0"/>
            </a:spcBef>
            <a:spcAft>
              <a:spcPct val="15000"/>
            </a:spcAft>
            <a:buChar char="•"/>
          </a:pPr>
          <a:r>
            <a:rPr lang="zh-Hans" sz="2100" b="0" i="0" u="none" strike="noStrike" kern="1200" dirty="0">
              <a:latin typeface="+mj-lt"/>
              <a:ea typeface="Simsun"/>
            </a:rPr>
            <a:t>E-Rate </a:t>
          </a:r>
          <a:r>
            <a:rPr lang="zh-Hans" sz="2100" b="0" i="0" u="none" strike="noStrike" kern="1200" dirty="0">
              <a:latin typeface="Simsun"/>
              <a:ea typeface="Simsun"/>
            </a:rPr>
            <a:t>须在 1% 至 </a:t>
          </a:r>
          <a:r>
            <a:rPr lang="zh-Hans" sz="2100" b="0" i="0" u="none" strike="noStrike" kern="1200" dirty="0">
              <a:latin typeface="+mj-lt"/>
              <a:ea typeface="Simsun"/>
            </a:rPr>
            <a:t>100% </a:t>
          </a:r>
          <a:r>
            <a:rPr lang="zh-Hans" sz="2100" b="0" i="0" u="none" strike="noStrike" kern="1200" dirty="0">
              <a:latin typeface="Simsun"/>
              <a:ea typeface="Simsun"/>
            </a:rPr>
            <a:t>之间</a:t>
          </a:r>
        </a:p>
        <a:p>
          <a:pPr marL="228600" lvl="1" indent="-228600" algn="l" defTabSz="933450" rtl="0">
            <a:lnSpc>
              <a:spcPct val="90000"/>
            </a:lnSpc>
            <a:spcBef>
              <a:spcPct val="0"/>
            </a:spcBef>
            <a:spcAft>
              <a:spcPct val="15000"/>
            </a:spcAft>
            <a:buChar char="•"/>
          </a:pPr>
          <a:r>
            <a:rPr lang="zh-Hans" sz="2100" b="0" i="0" u="none" strike="noStrike" kern="1200" dirty="0">
              <a:latin typeface="+mj-lt"/>
              <a:ea typeface="Simsun"/>
            </a:rPr>
            <a:t>E-Rate </a:t>
          </a:r>
          <a:r>
            <a:rPr lang="zh-Hans" sz="2100" b="0" i="0" u="none" strike="noStrike" kern="1200" dirty="0">
              <a:latin typeface="Simsun"/>
              <a:ea typeface="Simsun"/>
            </a:rPr>
            <a:t>平均值须在 </a:t>
          </a:r>
          <a:r>
            <a:rPr lang="zh-Hans" sz="2100" b="0" i="0" u="none" strike="noStrike" kern="1200" dirty="0">
              <a:latin typeface="+mj-lt"/>
              <a:ea typeface="Simsun"/>
            </a:rPr>
            <a:t>1% </a:t>
          </a:r>
          <a:r>
            <a:rPr lang="zh-Hans" sz="2100" b="0" i="0" u="none" strike="noStrike" kern="1200" dirty="0">
              <a:latin typeface="Simsun"/>
              <a:ea typeface="Simsun"/>
            </a:rPr>
            <a:t>至 </a:t>
          </a:r>
          <a:r>
            <a:rPr lang="zh-Hans" sz="2100" b="0" i="0" u="none" strike="noStrike" kern="1200" dirty="0">
              <a:latin typeface="+mj-lt"/>
              <a:ea typeface="Simsun"/>
            </a:rPr>
            <a:t>100% </a:t>
          </a:r>
          <a:r>
            <a:rPr lang="zh-Hans" sz="2100" b="0" i="0" u="none" strike="noStrike" kern="1200" dirty="0">
              <a:latin typeface="Simsun"/>
              <a:ea typeface="Simsun"/>
            </a:rPr>
            <a:t>之间</a:t>
          </a:r>
        </a:p>
        <a:p>
          <a:pPr marL="228600" lvl="1" indent="-228600" algn="l" defTabSz="933450" rtl="0">
            <a:lnSpc>
              <a:spcPct val="90000"/>
            </a:lnSpc>
            <a:spcBef>
              <a:spcPct val="0"/>
            </a:spcBef>
            <a:spcAft>
              <a:spcPct val="15000"/>
            </a:spcAft>
            <a:buChar char="•"/>
          </a:pPr>
          <a:r>
            <a:rPr lang="zh-Hans" sz="2100" b="0" i="0" u="none" strike="noStrike" kern="1200" dirty="0">
              <a:latin typeface="+mj-lt"/>
              <a:ea typeface="Simsun"/>
            </a:rPr>
            <a:t>RHCP </a:t>
          </a:r>
          <a:r>
            <a:rPr lang="zh-Hans" sz="2100" b="0" i="0" u="none" strike="noStrike" kern="1200" dirty="0">
              <a:latin typeface="Simsun"/>
              <a:ea typeface="Simsun"/>
            </a:rPr>
            <a:t>须在 1% 至 </a:t>
          </a:r>
          <a:r>
            <a:rPr lang="zh-Hans" sz="2100" b="0" i="0" u="none" strike="noStrike" kern="1200" dirty="0">
              <a:latin typeface="+mj-lt"/>
              <a:ea typeface="Simsun"/>
            </a:rPr>
            <a:t>100% </a:t>
          </a:r>
          <a:r>
            <a:rPr lang="zh-Hans" sz="2100" b="0" i="0" u="none" strike="noStrike" kern="1200" dirty="0">
              <a:latin typeface="Simsun"/>
              <a:ea typeface="Simsun"/>
            </a:rPr>
            <a:t>之间</a:t>
          </a:r>
        </a:p>
      </dsp:txBody>
      <dsp:txXfrm>
        <a:off x="6796063" y="885287"/>
        <a:ext cx="4442808" cy="4072041"/>
      </dsp:txXfrm>
    </dsp:sp>
    <dsp:sp modelId="{8D60EB54-4565-43C3-B160-9751585A591D}">
      <dsp:nvSpPr>
        <dsp:cNvPr id="0" name=""/>
        <dsp:cNvSpPr/>
      </dsp:nvSpPr>
      <dsp:spPr>
        <a:xfrm>
          <a:off x="6553204" y="238504"/>
          <a:ext cx="910429" cy="77729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l="-7000" r="-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310496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302599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328258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23</a:t>
            </a:fld>
            <a:endParaRPr lang="en-US"/>
          </a:p>
        </p:txBody>
      </p:sp>
    </p:spTree>
    <p:extLst>
      <p:ext uri="{BB962C8B-B14F-4D97-AF65-F5344CB8AC3E}">
        <p14:creationId xmlns:p14="http://schemas.microsoft.com/office/powerpoint/2010/main" val="983265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February 8,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February 8,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February 8,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defRPr sz="2000"/>
            </a:lvl2pPr>
            <a:lvl3pPr marL="801688" indent="-174625">
              <a:defRPr sz="1800"/>
            </a:lvl3pPr>
            <a:lvl4pPr marL="1028700" indent="-153988">
              <a:defRPr sz="1600"/>
            </a:lvl4pPr>
            <a:lvl5pPr marL="1262063" indent="-1460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February 8,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defRPr sz="2200"/>
            </a:lvl1pPr>
            <a:lvl2pPr marL="514350" indent="-227013">
              <a:defRPr sz="2000"/>
            </a:lvl2pPr>
            <a:lvl3pPr marL="747713" indent="-173038">
              <a:defRPr sz="1800"/>
            </a:lvl3pPr>
            <a:lvl4pPr marL="1028700" indent="-153988">
              <a:defRPr sz="1600"/>
            </a:lvl4pPr>
            <a:lvl5pPr marL="1201738" indent="-16668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February 8,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February 8,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February 8,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February 8,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February 8,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February 8,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February 8,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February 8,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puc.ca.gov/-/media/cpuc-website/divisions/communications-division/documents/california-teleconnect-fund/ctf_service_provider_manual.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puc.ca.gov/consumer-support/financial-assistance-savings-and-discounts/california-teleconnect-fund/program-outreach-and-education" TargetMode="External"/><Relationship Id="rId2" Type="http://schemas.openxmlformats.org/officeDocument/2006/relationships/image" Target="../media/image21.emf"/><Relationship Id="rId1" Type="http://schemas.openxmlformats.org/officeDocument/2006/relationships/slideLayout" Target="../slideLayouts/slideLayout44.xml"/><Relationship Id="rId6" Type="http://schemas.openxmlformats.org/officeDocument/2006/relationships/hyperlink" Target="https://ecap.cpuc.ca.gov/s/help-faqs?tabset-139ec=1" TargetMode="External"/><Relationship Id="rId5" Type="http://schemas.openxmlformats.org/officeDocument/2006/relationships/hyperlink" Target="https://www.cpuc.ca.gov/-/media/cpuc-website/divisions/communications-division/documents/california-teleconnect-fund/ctf_service_provider_manual.pdf" TargetMode="External"/><Relationship Id="rId4" Type="http://schemas.openxmlformats.org/officeDocument/2006/relationships/hyperlink" Target="https://www.cpuc.ca.gov/CT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3164541"/>
            <a:ext cx="11259671" cy="2770093"/>
          </a:xfrm>
        </p:spPr>
        <p:txBody>
          <a:bodyPr>
            <a:noAutofit/>
          </a:bodyPr>
          <a:lstStyle/>
          <a:p>
            <a:pPr algn="ctr" rtl="0" fontAlgn="b">
              <a:lnSpc>
                <a:spcPct val="90000"/>
              </a:lnSpc>
              <a:spcBef>
                <a:spcPct val="0"/>
              </a:spcBef>
            </a:pPr>
            <a:r>
              <a:rPr lang="zh-Hans" sz="3600" b="1" i="0" u="none" strike="noStrike">
                <a:solidFill>
                  <a:srgbClr val="2A3C50"/>
                </a:solidFill>
                <a:latin typeface="Simsun"/>
                <a:ea typeface="Simsun"/>
                <a:cs typeface="+mj-cs"/>
              </a:rPr>
              <a:t>加州电信连接基金（CTF）计划 -</a:t>
            </a:r>
          </a:p>
          <a:p>
            <a:pPr algn="ctr" rtl="0" fontAlgn="b">
              <a:lnSpc>
                <a:spcPct val="90000"/>
              </a:lnSpc>
              <a:spcBef>
                <a:spcPct val="0"/>
              </a:spcBef>
            </a:pPr>
            <a:r>
              <a:rPr lang="zh-Hans" sz="3600" b="1" i="0" u="none" strike="noStrike">
                <a:solidFill>
                  <a:srgbClr val="2A3C50"/>
                </a:solidFill>
                <a:latin typeface="Simsun"/>
                <a:ea typeface="Simsun"/>
                <a:cs typeface="+mj-cs"/>
              </a:rPr>
              <a:t>报销申请</a:t>
            </a:r>
            <a:endParaRPr lang="en-US"/>
          </a:p>
          <a:p>
            <a:pPr algn="ctr" fontAlgn="b">
              <a:lnSpc>
                <a:spcPct val="90000"/>
              </a:lnSpc>
              <a:spcBef>
                <a:spcPct val="0"/>
              </a:spcBef>
            </a:pPr>
            <a:endParaRPr lang="en-US" sz="3200">
              <a:solidFill>
                <a:schemeClr val="tx2"/>
              </a:solidFill>
              <a:latin typeface="+mj-lt"/>
              <a:ea typeface="+mj-ea"/>
              <a:cs typeface="+mj-cs"/>
            </a:endParaRPr>
          </a:p>
          <a:p>
            <a:pPr algn="ctr" rtl="0" fontAlgn="b">
              <a:lnSpc>
                <a:spcPct val="90000"/>
              </a:lnSpc>
              <a:spcBef>
                <a:spcPct val="0"/>
              </a:spcBef>
            </a:pPr>
            <a:r>
              <a:rPr lang="zh-Hans" sz="3200" b="0" i="0" u="none" strike="noStrike">
                <a:solidFill>
                  <a:srgbClr val="2A3C50"/>
                </a:solidFill>
                <a:latin typeface="Simsun"/>
                <a:ea typeface="Simsun"/>
                <a:cs typeface="+mj-cs"/>
              </a:rPr>
              <a:t>由 CTF 工作人员呈现</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zh-Hans" sz="900" b="0" i="0" u="none" strike="noStrike">
                <a:latin typeface="Simsun"/>
                <a:ea typeface="Simsun"/>
              </a:rPr>
              <a:t>1</a:t>
            </a:r>
            <a:endParaRPr lang="en-US"/>
          </a:p>
        </p:txBody>
      </p:sp>
      <p:pic>
        <p:nvPicPr>
          <p:cNvPr id="5" name="Picture 4" descr="Logo&#10;&#10;Description automatically generated">
            <a:extLst>
              <a:ext uri="{FF2B5EF4-FFF2-40B4-BE49-F238E27FC236}">
                <a16:creationId xmlns:a16="http://schemas.microsoft.com/office/drawing/2014/main" id="{2147ACE8-31B2-293F-1D77-1698ED176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42708092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325563"/>
          </a:xfrm>
        </p:spPr>
        <p:txBody>
          <a:bodyPr anchor="b">
            <a:noAutofit/>
          </a:bodyPr>
          <a:lstStyle/>
          <a:p>
            <a:pPr rtl="0"/>
            <a:r>
              <a:rPr lang="zh-Hans" sz="3600" b="1" i="0" u="none" strike="noStrike">
                <a:latin typeface="Simsun"/>
                <a:ea typeface="Simsun"/>
              </a:rPr>
              <a:t>文件/信息要求</a:t>
            </a:r>
          </a:p>
        </p:txBody>
      </p:sp>
      <p:pic>
        <p:nvPicPr>
          <p:cNvPr id="9" name="Content Placeholder 8" descr="Office clerk searching for files">
            <a:extLst>
              <a:ext uri="{FF2B5EF4-FFF2-40B4-BE49-F238E27FC236}">
                <a16:creationId xmlns:a16="http://schemas.microsoft.com/office/drawing/2014/main" id="{0DE50139-7807-4151-FE3A-AF0161BD33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r="10687" b="-3"/>
          <a:stretch>
            <a:fillRect/>
          </a:stretch>
        </p:blipFill>
        <p:spPr>
          <a:xfrm>
            <a:off x="609600" y="1832348"/>
            <a:ext cx="5181600" cy="4351338"/>
          </a:xfrm>
          <a:noFill/>
        </p:spPr>
      </p:pic>
      <p:sp>
        <p:nvSpPr>
          <p:cNvPr id="10" name="Content Placeholder 2">
            <a:extLst>
              <a:ext uri="{FF2B5EF4-FFF2-40B4-BE49-F238E27FC236}">
                <a16:creationId xmlns:a16="http://schemas.microsoft.com/office/drawing/2014/main" id="{EC2385B4-D6C0-51A5-1751-6ECC9C570DA5}"/>
              </a:ext>
            </a:extLst>
          </p:cNvPr>
          <p:cNvSpPr>
            <a:spLocks noGrp="1"/>
          </p:cNvSpPr>
          <p:nvPr>
            <p:ph sz="half" idx="2"/>
          </p:nvPr>
        </p:nvSpPr>
        <p:spPr>
          <a:xfrm>
            <a:off x="6400800" y="1825625"/>
            <a:ext cx="5181600" cy="4351338"/>
          </a:xfrm>
        </p:spPr>
        <p:txBody>
          <a:bodyPr>
            <a:noAutofit/>
          </a:bodyPr>
          <a:lstStyle/>
          <a:p>
            <a:pPr marL="0" indent="0">
              <a:buNone/>
            </a:pPr>
            <a:endParaRPr lang="en-US" sz="2200" baseline="0"/>
          </a:p>
          <a:p>
            <a:pPr rtl="0"/>
            <a:r>
              <a:rPr lang="zh-Hans" sz="2200" b="0" i="0" u="none" strike="noStrike">
                <a:latin typeface="Simsun"/>
                <a:ea typeface="Simsun"/>
              </a:rPr>
              <a:t>在 eCAP 门户网站中更新联系信息</a:t>
            </a:r>
          </a:p>
          <a:p>
            <a:pPr rtl="0"/>
            <a:r>
              <a:rPr lang="zh-Hans" sz="2200" b="0" i="0" u="none" strike="noStrike" baseline="0">
                <a:latin typeface="Simsun"/>
                <a:ea typeface="Simsun"/>
              </a:rPr>
              <a:t>公共便利和必要性证明（CPCN）</a:t>
            </a:r>
          </a:p>
          <a:p>
            <a:pPr rtl="0"/>
            <a:r>
              <a:rPr lang="zh-Hans" sz="2200" b="0" i="0" u="none" strike="noStrike">
                <a:latin typeface="Simsun"/>
                <a:ea typeface="Simsun"/>
              </a:rPr>
              <a:t>受款人数据记录</a:t>
            </a:r>
          </a:p>
          <a:p>
            <a:pPr rtl="0"/>
            <a:r>
              <a:rPr lang="zh-Hans" sz="2200" b="0" i="0" u="none" strike="noStrike">
                <a:latin typeface="Simsun"/>
                <a:ea typeface="Simsun"/>
              </a:rPr>
              <a:t>服务提供商报销申请工作表</a:t>
            </a:r>
            <a:endParaRPr lang="en-US" sz="2200" baseline="0"/>
          </a:p>
          <a:p>
            <a:endParaRPr lang="en-US" sz="2200" baseline="0"/>
          </a:p>
          <a:p>
            <a:pPr marL="0" indent="0">
              <a:buNone/>
            </a:pPr>
            <a:r>
              <a:rPr lang="en-US" sz="2200" b="1"/>
              <a:t>  </a:t>
            </a:r>
            <a:endParaRPr lang="en-US" sz="2200" b="1" baseline="0"/>
          </a:p>
          <a:p>
            <a:pPr>
              <a:buFont typeface="Wingdings" panose="05000000000000000000" pitchFamily="2" charset="2"/>
              <a:buChar char="v"/>
            </a:pPr>
            <a:endParaRPr lang="en-US" sz="2200" b="0"/>
          </a:p>
          <a:p>
            <a:endParaRPr lang="en-US" sz="2200"/>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zh-Hans" sz="900" b="0" i="0" u="none" strike="noStrike">
                <a:latin typeface="Simsun"/>
                <a:ea typeface="Simsun"/>
              </a:rPr>
              <a:t>10</a:t>
            </a:r>
            <a:endParaRPr lang="en-US"/>
          </a:p>
        </p:txBody>
      </p:sp>
    </p:spTree>
    <p:extLst>
      <p:ext uri="{BB962C8B-B14F-4D97-AF65-F5344CB8AC3E}">
        <p14:creationId xmlns:p14="http://schemas.microsoft.com/office/powerpoint/2010/main" val="24263386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325563"/>
          </a:xfrm>
        </p:spPr>
        <p:txBody>
          <a:bodyPr anchor="b">
            <a:noAutofit/>
          </a:bodyPr>
          <a:lstStyle/>
          <a:p>
            <a:pPr algn="ctr" rtl="0"/>
            <a:r>
              <a:rPr lang="zh-Hans" sz="3600" b="1" i="0" u="none" strike="noStrike">
                <a:latin typeface="Simsun"/>
                <a:ea typeface="Simsun"/>
              </a:rPr>
              <a:t>提交报销申请的准确性</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sz="half" idx="1"/>
          </p:nvPr>
        </p:nvSpPr>
        <p:spPr>
          <a:xfrm>
            <a:off x="609600" y="1832348"/>
            <a:ext cx="5181600" cy="4351338"/>
          </a:xfrm>
        </p:spPr>
        <p:txBody>
          <a:bodyPr>
            <a:noAutofit/>
          </a:bodyPr>
          <a:lstStyle/>
          <a:p>
            <a:pPr>
              <a:lnSpc>
                <a:spcPct val="90000"/>
              </a:lnSpc>
            </a:pPr>
            <a:endParaRPr lang="en-US" baseline="0"/>
          </a:p>
          <a:p>
            <a:pPr lvl="1">
              <a:lnSpc>
                <a:spcPct val="90000"/>
              </a:lnSpc>
            </a:pPr>
            <a:endParaRPr lang="en-US" sz="2400" baseline="0"/>
          </a:p>
          <a:p>
            <a:pPr lvl="1" rtl="0">
              <a:lnSpc>
                <a:spcPct val="90000"/>
              </a:lnSpc>
            </a:pPr>
            <a:r>
              <a:rPr lang="zh-Hans" sz="2400" b="0" i="0" u="none" strike="noStrike" baseline="0">
                <a:latin typeface="Simsun"/>
                <a:ea typeface="Simsun"/>
              </a:rPr>
              <a:t>不重复提交报销申请</a:t>
            </a:r>
          </a:p>
          <a:p>
            <a:pPr lvl="1" rtl="0">
              <a:lnSpc>
                <a:spcPct val="90000"/>
              </a:lnSpc>
            </a:pPr>
            <a:r>
              <a:rPr lang="zh-Hans" sz="2400" b="0" i="0" u="none" strike="noStrike">
                <a:latin typeface="Simsun"/>
                <a:ea typeface="Simsun"/>
              </a:rPr>
              <a:t>ECAP 中的提醒选项卡</a:t>
            </a:r>
            <a:endParaRPr lang="en-US" sz="2400"/>
          </a:p>
          <a:p>
            <a:pPr lvl="1" rtl="0">
              <a:lnSpc>
                <a:spcPct val="90000"/>
              </a:lnSpc>
            </a:pPr>
            <a:r>
              <a:rPr lang="zh-Hans" sz="2400" b="0" i="0" u="none" strike="noStrike" baseline="0">
                <a:latin typeface="Simsun"/>
                <a:ea typeface="Simsun"/>
              </a:rPr>
              <a:t>ECAP 中的错误选项卡</a:t>
            </a:r>
            <a:endParaRPr lang="en-US" sz="2400"/>
          </a:p>
          <a:p>
            <a:pPr lvl="1" rtl="0">
              <a:lnSpc>
                <a:spcPct val="90000"/>
              </a:lnSpc>
            </a:pPr>
            <a:r>
              <a:rPr lang="zh-Hans" sz="2400" b="0" i="0" u="none" strike="noStrike" baseline="0">
                <a:latin typeface="Simsun"/>
                <a:ea typeface="Simsun"/>
              </a:rPr>
              <a:t>未完善电子邮件通知</a:t>
            </a:r>
          </a:p>
          <a:p>
            <a:pPr lvl="1">
              <a:lnSpc>
                <a:spcPct val="90000"/>
              </a:lnSpc>
            </a:pPr>
            <a:endParaRPr lang="en-US" sz="2400" baseline="0"/>
          </a:p>
          <a:p>
            <a:pPr marL="0" indent="0">
              <a:lnSpc>
                <a:spcPct val="90000"/>
              </a:lnSpc>
              <a:buNone/>
            </a:pPr>
            <a:endParaRPr lang="en-US" baseline="0"/>
          </a:p>
          <a:p>
            <a:pPr marL="0" indent="0">
              <a:lnSpc>
                <a:spcPct val="90000"/>
              </a:lnSpc>
              <a:buNone/>
            </a:pPr>
            <a:r>
              <a:rPr lang="en-US" b="1"/>
              <a:t>  </a:t>
            </a:r>
            <a:endParaRPr lang="en-US" b="1" baseline="0"/>
          </a:p>
          <a:p>
            <a:pPr>
              <a:lnSpc>
                <a:spcPct val="90000"/>
              </a:lnSpc>
              <a:buFont typeface="Wingdings" panose="05000000000000000000" pitchFamily="2" charset="2"/>
              <a:buChar char="v"/>
            </a:pPr>
            <a:endParaRPr lang="en-US" b="0"/>
          </a:p>
          <a:p>
            <a:pPr>
              <a:lnSpc>
                <a:spcPct val="90000"/>
              </a:lnSpc>
            </a:pPr>
            <a:endParaRPr lang="en-US"/>
          </a:p>
        </p:txBody>
      </p:sp>
      <p:pic>
        <p:nvPicPr>
          <p:cNvPr id="7" name="Picture 6" descr="Angled photo Passing car lights on a curve.">
            <a:extLst>
              <a:ext uri="{FF2B5EF4-FFF2-40B4-BE49-F238E27FC236}">
                <a16:creationId xmlns:a16="http://schemas.microsoft.com/office/drawing/2014/main" id="{E17EE768-EB77-8D0E-C104-8DB959B1E40D}"/>
              </a:ext>
            </a:extLst>
          </p:cNvPr>
          <p:cNvPicPr>
            <a:picLocks noChangeAspect="1"/>
          </p:cNvPicPr>
          <p:nvPr/>
        </p:nvPicPr>
        <p:blipFill>
          <a:blip r:embed="rId2">
            <a:extLst>
              <a:ext uri="{28A0092B-C50C-407E-A947-70E740481C1C}">
                <a14:useLocalDpi xmlns:a14="http://schemas.microsoft.com/office/drawing/2010/main" val="0"/>
              </a:ext>
            </a:extLst>
          </a:blip>
          <a:srcRect l="16353" r="4160" b="-1"/>
          <a:stretch>
            <a:fillRect/>
          </a:stretch>
        </p:blipFill>
        <p:spPr>
          <a:xfrm>
            <a:off x="6400800" y="1825625"/>
            <a:ext cx="5181600" cy="4351338"/>
          </a:xfrm>
          <a:prstGeom prst="rect">
            <a:avLst/>
          </a:prstGeom>
          <a:noFill/>
        </p:spPr>
      </p:pic>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zh-Hans" sz="900" b="0" i="0" u="none" strike="noStrike">
                <a:latin typeface="Simsun"/>
                <a:ea typeface="Simsun"/>
              </a:rPr>
              <a:t>11</a:t>
            </a:r>
            <a:endParaRPr lang="en-US"/>
          </a:p>
        </p:txBody>
      </p:sp>
    </p:spTree>
    <p:extLst>
      <p:ext uri="{BB962C8B-B14F-4D97-AF65-F5344CB8AC3E}">
        <p14:creationId xmlns:p14="http://schemas.microsoft.com/office/powerpoint/2010/main" val="33295066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721658" y="3005652"/>
            <a:ext cx="10748683" cy="1500187"/>
          </a:xfrm>
        </p:spPr>
        <p:txBody>
          <a:bodyPr>
            <a:noAutofit/>
          </a:bodyPr>
          <a:lstStyle/>
          <a:p>
            <a:pPr rtl="0"/>
            <a:r>
              <a:rPr lang="zh-Hans" sz="3600" b="1" i="0" u="none" strike="noStrike">
                <a:solidFill>
                  <a:srgbClr val="3D6FA9"/>
                </a:solidFill>
                <a:latin typeface="Simsun"/>
                <a:ea typeface="Simsun"/>
              </a:rPr>
              <a:t>CTF 现场演示</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12</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
        <p:nvSpPr>
          <p:cNvPr id="2" name="TextBox 1">
            <a:extLst>
              <a:ext uri="{FF2B5EF4-FFF2-40B4-BE49-F238E27FC236}">
                <a16:creationId xmlns:a16="http://schemas.microsoft.com/office/drawing/2014/main" id="{3D8C59D0-F89E-53A6-929C-C17EC23DE223}"/>
              </a:ext>
            </a:extLst>
          </p:cNvPr>
          <p:cNvSpPr txBox="1"/>
          <p:nvPr/>
        </p:nvSpPr>
        <p:spPr>
          <a:xfrm>
            <a:off x="822960" y="3986784"/>
            <a:ext cx="10442448" cy="2123658"/>
          </a:xfrm>
          <a:prstGeom prst="rect">
            <a:avLst/>
          </a:prstGeom>
          <a:noFill/>
        </p:spPr>
        <p:txBody>
          <a:bodyPr wrap="square" rtlCol="0">
            <a:noAutofit/>
          </a:bodyPr>
          <a:lstStyle/>
          <a:p>
            <a:pPr rtl="0"/>
            <a:r>
              <a:rPr lang="zh-Hans" sz="2400" b="0" i="0" u="sng" strike="noStrike">
                <a:solidFill>
                  <a:srgbClr val="FFFFFF"/>
                </a:solidFill>
                <a:latin typeface="Simsun"/>
                <a:ea typeface="Simsun"/>
              </a:rPr>
              <a:t>目标：</a:t>
            </a:r>
          </a:p>
          <a:p>
            <a:pPr marL="342900" indent="-342900" rtl="0">
              <a:buFont typeface="+mj-lt"/>
              <a:buAutoNum type="arabicPeriod"/>
            </a:pPr>
            <a:r>
              <a:rPr lang="zh-Hans" sz="2400" b="0" i="0" u="none" strike="noStrike">
                <a:solidFill>
                  <a:srgbClr val="FFFFFF"/>
                </a:solidFill>
                <a:latin typeface="Simsun"/>
                <a:ea typeface="Simsun"/>
              </a:rPr>
              <a:t>报销申请处理工作流</a:t>
            </a:r>
          </a:p>
          <a:p>
            <a:pPr marL="342900" indent="-342900" rtl="0">
              <a:buFont typeface="+mj-lt"/>
              <a:buAutoNum type="arabicPeriod"/>
            </a:pPr>
            <a:r>
              <a:rPr lang="zh-Hans" sz="2400" b="0" i="0" u="none" strike="noStrike">
                <a:solidFill>
                  <a:srgbClr val="FFFFFF"/>
                </a:solidFill>
                <a:latin typeface="Simsun"/>
                <a:ea typeface="Simsun"/>
              </a:rPr>
              <a:t>查看 ECAP 门户报销申请队列</a:t>
            </a:r>
          </a:p>
          <a:p>
            <a:pPr marL="342900" indent="-342900" rtl="0">
              <a:buFont typeface="+mj-lt"/>
              <a:buAutoNum type="arabicPeriod"/>
            </a:pPr>
            <a:r>
              <a:rPr lang="zh-Hans" sz="2400" b="0" i="0" u="none" strike="noStrike">
                <a:solidFill>
                  <a:srgbClr val="FFFFFF"/>
                </a:solidFill>
                <a:latin typeface="Simsun"/>
                <a:ea typeface="Simsun"/>
              </a:rPr>
              <a:t>查看报销申请提交流程</a:t>
            </a:r>
          </a:p>
          <a:p>
            <a:endParaRPr lang="en-US" sz="3600">
              <a:solidFill>
                <a:schemeClr val="bg1"/>
              </a:solidFill>
            </a:endParaRPr>
          </a:p>
        </p:txBody>
      </p:sp>
    </p:spTree>
    <p:extLst>
      <p:ext uri="{BB962C8B-B14F-4D97-AF65-F5344CB8AC3E}">
        <p14:creationId xmlns:p14="http://schemas.microsoft.com/office/powerpoint/2010/main" val="12131039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0F5DA-7633-71AB-3BC3-C469D7D11938}"/>
              </a:ext>
            </a:extLst>
          </p:cNvPr>
          <p:cNvSpPr>
            <a:spLocks noGrp="1"/>
          </p:cNvSpPr>
          <p:nvPr>
            <p:ph type="sldNum" sz="quarter" idx="12"/>
          </p:nvPr>
        </p:nvSpPr>
        <p:spPr/>
        <p:txBody>
          <a:bodyPr>
            <a:noAutofit/>
          </a:bodyPr>
          <a:lstStyle/>
          <a:p>
            <a:pPr rtl="0"/>
            <a:r>
              <a:rPr lang="zh-Hans" sz="900" b="0" i="0" u="none" strike="noStrike">
                <a:latin typeface="Simsun"/>
                <a:ea typeface="Simsun"/>
              </a:rPr>
              <a:t>13</a:t>
            </a:r>
            <a:endParaRPr lang="en-US"/>
          </a:p>
        </p:txBody>
      </p:sp>
      <p:pic>
        <p:nvPicPr>
          <p:cNvPr id="16" name="Picture 15">
            <a:extLst>
              <a:ext uri="{FF2B5EF4-FFF2-40B4-BE49-F238E27FC236}">
                <a16:creationId xmlns:a16="http://schemas.microsoft.com/office/drawing/2014/main" id="{739822D2-F7A7-CD51-5C6E-55BD2A7B6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9611"/>
            <a:ext cx="9973732" cy="6167557"/>
          </a:xfrm>
          <a:prstGeom prst="rect">
            <a:avLst/>
          </a:prstGeom>
        </p:spPr>
      </p:pic>
      <p:sp>
        <p:nvSpPr>
          <p:cNvPr id="17" name="Rectangle 16">
            <a:extLst>
              <a:ext uri="{FF2B5EF4-FFF2-40B4-BE49-F238E27FC236}">
                <a16:creationId xmlns:a16="http://schemas.microsoft.com/office/drawing/2014/main" id="{8004C1B0-6438-AAD6-48BC-9BE5E6317B77}"/>
              </a:ext>
            </a:extLst>
          </p:cNvPr>
          <p:cNvSpPr/>
          <p:nvPr/>
        </p:nvSpPr>
        <p:spPr>
          <a:xfrm>
            <a:off x="4402667" y="235888"/>
            <a:ext cx="4436533" cy="635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rtl="0"/>
            <a:r>
              <a:rPr lang="zh-Hans" sz="2400" b="1" i="0" u="none" strike="noStrike">
                <a:latin typeface="Simsun"/>
                <a:ea typeface="Simsun"/>
              </a:rPr>
              <a:t>CTF 理赔处理工作流</a:t>
            </a:r>
          </a:p>
        </p:txBody>
      </p:sp>
      <p:sp>
        <p:nvSpPr>
          <p:cNvPr id="2" name="TextBox 1"/>
          <p:cNvSpPr txBox="1"/>
          <p:nvPr/>
        </p:nvSpPr>
        <p:spPr>
          <a:xfrm>
            <a:off x="883920" y="501556"/>
            <a:ext cx="1615440" cy="369332"/>
          </a:xfrm>
          <a:prstGeom prst="rect">
            <a:avLst/>
          </a:prstGeom>
          <a:noFill/>
        </p:spPr>
        <p:txBody>
          <a:bodyPr wrap="square" rtlCol="0">
            <a:noAutofit/>
          </a:bodyPr>
          <a:lstStyle/>
          <a:p>
            <a:pPr algn="ctr" rtl="0"/>
            <a:r>
              <a:rPr lang="zh-Hans" sz="900" b="1" i="0" u="sng" strike="noStrike">
                <a:solidFill>
                  <a:srgbClr val="FFFFFF"/>
                </a:solidFill>
                <a:latin typeface="Simsun"/>
                <a:ea typeface="Simsun"/>
              </a:rPr>
              <a:t>开始</a:t>
            </a:r>
          </a:p>
          <a:p>
            <a:pPr algn="ctr" rtl="0"/>
            <a:r>
              <a:rPr lang="zh-Hans" sz="900" b="1" i="0" u="none" strike="noStrike">
                <a:solidFill>
                  <a:srgbClr val="FFFFFF"/>
                </a:solidFill>
                <a:latin typeface="Simsun"/>
                <a:ea typeface="Simsun"/>
              </a:rPr>
              <a:t>SP 登录 eCAP</a:t>
            </a:r>
            <a:endParaRPr lang="en-US" sz="900" b="1">
              <a:solidFill>
                <a:schemeClr val="bg1"/>
              </a:solidFill>
            </a:endParaRPr>
          </a:p>
        </p:txBody>
      </p:sp>
      <p:sp>
        <p:nvSpPr>
          <p:cNvPr id="6" name="TextBox 5"/>
          <p:cNvSpPr txBox="1"/>
          <p:nvPr/>
        </p:nvSpPr>
        <p:spPr>
          <a:xfrm>
            <a:off x="990600" y="1057816"/>
            <a:ext cx="1363980" cy="507831"/>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SP 在 eCAP 提交报销申请和报销申请工作表</a:t>
            </a:r>
            <a:endParaRPr lang="en-US" sz="900" b="1">
              <a:solidFill>
                <a:schemeClr val="bg1"/>
              </a:solidFill>
            </a:endParaRPr>
          </a:p>
        </p:txBody>
      </p:sp>
      <p:sp>
        <p:nvSpPr>
          <p:cNvPr id="7" name="TextBox 6"/>
          <p:cNvSpPr txBox="1"/>
          <p:nvPr/>
        </p:nvSpPr>
        <p:spPr>
          <a:xfrm>
            <a:off x="990600" y="1842676"/>
            <a:ext cx="1363980" cy="507831"/>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分析人员在其队列中收到需要审核的报销申请</a:t>
            </a:r>
          </a:p>
        </p:txBody>
      </p:sp>
      <p:sp>
        <p:nvSpPr>
          <p:cNvPr id="8" name="TextBox 7"/>
          <p:cNvSpPr txBox="1"/>
          <p:nvPr/>
        </p:nvSpPr>
        <p:spPr>
          <a:xfrm>
            <a:off x="1009650" y="2787556"/>
            <a:ext cx="1363980" cy="230832"/>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审核报销申请</a:t>
            </a:r>
          </a:p>
        </p:txBody>
      </p:sp>
      <p:sp>
        <p:nvSpPr>
          <p:cNvPr id="9" name="TextBox 8"/>
          <p:cNvSpPr txBox="1"/>
          <p:nvPr/>
        </p:nvSpPr>
        <p:spPr>
          <a:xfrm>
            <a:off x="960120" y="3581354"/>
            <a:ext cx="1455420" cy="230832"/>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不完善通知</a:t>
            </a:r>
          </a:p>
        </p:txBody>
      </p:sp>
      <p:sp>
        <p:nvSpPr>
          <p:cNvPr id="10" name="TextBox 9"/>
          <p:cNvSpPr txBox="1"/>
          <p:nvPr/>
        </p:nvSpPr>
        <p:spPr>
          <a:xfrm>
            <a:off x="1089660" y="4564288"/>
            <a:ext cx="1196340" cy="369332"/>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确认报销申请</a:t>
            </a:r>
          </a:p>
        </p:txBody>
      </p:sp>
      <p:sp>
        <p:nvSpPr>
          <p:cNvPr id="11" name="TextBox 10"/>
          <p:cNvSpPr txBox="1"/>
          <p:nvPr/>
        </p:nvSpPr>
        <p:spPr>
          <a:xfrm>
            <a:off x="1009650" y="5829208"/>
            <a:ext cx="1196340" cy="230832"/>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批准报销申请</a:t>
            </a:r>
          </a:p>
        </p:txBody>
      </p:sp>
      <p:sp>
        <p:nvSpPr>
          <p:cNvPr id="12" name="TextBox 11"/>
          <p:cNvSpPr txBox="1"/>
          <p:nvPr/>
        </p:nvSpPr>
        <p:spPr>
          <a:xfrm>
            <a:off x="2785110" y="5690708"/>
            <a:ext cx="1196340" cy="507831"/>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报销申请交由 CTF Sup 审核批准</a:t>
            </a:r>
          </a:p>
        </p:txBody>
      </p:sp>
      <p:sp>
        <p:nvSpPr>
          <p:cNvPr id="13" name="TextBox 12"/>
          <p:cNvSpPr txBox="1"/>
          <p:nvPr/>
        </p:nvSpPr>
        <p:spPr>
          <a:xfrm>
            <a:off x="7700010" y="5836158"/>
            <a:ext cx="1196340" cy="230832"/>
          </a:xfrm>
          <a:prstGeom prst="rect">
            <a:avLst/>
          </a:prstGeom>
          <a:noFill/>
        </p:spPr>
        <p:txBody>
          <a:bodyPr wrap="square" rtlCol="0">
            <a:noAutofit/>
          </a:bodyPr>
          <a:lstStyle/>
          <a:p>
            <a:pPr algn="ctr" rtl="0"/>
            <a:r>
              <a:rPr lang="zh-Hans" sz="900" b="1" i="0" u="sng" strike="noStrike">
                <a:solidFill>
                  <a:srgbClr val="FFFFFF"/>
                </a:solidFill>
                <a:latin typeface="Simsun"/>
                <a:ea typeface="Simsun"/>
              </a:rPr>
              <a:t>结束</a:t>
            </a:r>
          </a:p>
        </p:txBody>
      </p:sp>
      <p:sp>
        <p:nvSpPr>
          <p:cNvPr id="14" name="TextBox 13"/>
          <p:cNvSpPr txBox="1"/>
          <p:nvPr/>
        </p:nvSpPr>
        <p:spPr>
          <a:xfrm>
            <a:off x="4387426" y="5690708"/>
            <a:ext cx="1342814" cy="507831"/>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报销申请转到会计部门进行付款处理</a:t>
            </a:r>
          </a:p>
        </p:txBody>
      </p:sp>
      <p:sp>
        <p:nvSpPr>
          <p:cNvPr id="15" name="TextBox 14"/>
          <p:cNvSpPr txBox="1"/>
          <p:nvPr/>
        </p:nvSpPr>
        <p:spPr>
          <a:xfrm>
            <a:off x="5955030" y="5766908"/>
            <a:ext cx="1283970" cy="369332"/>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SCO 支付给 SP 的款项</a:t>
            </a:r>
          </a:p>
        </p:txBody>
      </p:sp>
      <p:sp>
        <p:nvSpPr>
          <p:cNvPr id="18" name="TextBox 17"/>
          <p:cNvSpPr txBox="1"/>
          <p:nvPr/>
        </p:nvSpPr>
        <p:spPr>
          <a:xfrm>
            <a:off x="3322320" y="3404382"/>
            <a:ext cx="1276350" cy="584775"/>
          </a:xfrm>
          <a:prstGeom prst="rect">
            <a:avLst/>
          </a:prstGeom>
          <a:noFill/>
        </p:spPr>
        <p:txBody>
          <a:bodyPr wrap="square" rtlCol="0">
            <a:noAutofit/>
          </a:bodyPr>
          <a:lstStyle/>
          <a:p>
            <a:pPr algn="ctr" rtl="0"/>
            <a:r>
              <a:rPr lang="zh-Hans" sz="800" b="1" i="0" u="none" strike="noStrike">
                <a:solidFill>
                  <a:srgbClr val="FFFFFF"/>
                </a:solidFill>
                <a:latin typeface="Simsun"/>
                <a:ea typeface="Simsun"/>
              </a:rPr>
              <a:t>首次通知 = 14 天，</a:t>
            </a:r>
          </a:p>
          <a:p>
            <a:pPr algn="ctr" rtl="0"/>
            <a:r>
              <a:rPr lang="zh-Hans" sz="800" b="1" i="0" u="none" strike="noStrike">
                <a:solidFill>
                  <a:srgbClr val="FFFFFF"/>
                </a:solidFill>
                <a:latin typeface="Simsun"/>
                <a:ea typeface="Simsun"/>
              </a:rPr>
              <a:t>第二次通知 = 14 天；</a:t>
            </a:r>
          </a:p>
          <a:p>
            <a:pPr algn="ctr" rtl="0"/>
            <a:r>
              <a:rPr lang="zh-Hans" sz="800" b="1" i="0" u="none" strike="noStrike">
                <a:solidFill>
                  <a:srgbClr val="FFFFFF"/>
                </a:solidFill>
                <a:latin typeface="Simsun"/>
                <a:ea typeface="Simsun"/>
              </a:rPr>
              <a:t>2 次通知后拒绝报销申请</a:t>
            </a:r>
          </a:p>
        </p:txBody>
      </p:sp>
      <p:sp>
        <p:nvSpPr>
          <p:cNvPr id="19" name="TextBox 18"/>
          <p:cNvSpPr txBox="1"/>
          <p:nvPr/>
        </p:nvSpPr>
        <p:spPr>
          <a:xfrm>
            <a:off x="2933700" y="4095599"/>
            <a:ext cx="1714500" cy="507831"/>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拒绝报销申请——将告知 SP 拒绝理由</a:t>
            </a:r>
          </a:p>
        </p:txBody>
      </p:sp>
      <p:sp>
        <p:nvSpPr>
          <p:cNvPr id="20" name="TextBox 19"/>
          <p:cNvSpPr txBox="1"/>
          <p:nvPr/>
        </p:nvSpPr>
        <p:spPr>
          <a:xfrm>
            <a:off x="2933700" y="4821193"/>
            <a:ext cx="1691640" cy="507831"/>
          </a:xfrm>
          <a:prstGeom prst="rect">
            <a:avLst/>
          </a:prstGeom>
          <a:noFill/>
        </p:spPr>
        <p:txBody>
          <a:bodyPr wrap="square" rtlCol="0">
            <a:noAutofit/>
          </a:bodyPr>
          <a:lstStyle/>
          <a:p>
            <a:pPr algn="ctr" rtl="0"/>
            <a:r>
              <a:rPr lang="zh-Hans" sz="900" b="1" i="0" u="none" strike="noStrike">
                <a:solidFill>
                  <a:srgbClr val="FFFFFF"/>
                </a:solidFill>
                <a:latin typeface="Simsun"/>
                <a:ea typeface="Simsun"/>
              </a:rPr>
              <a:t>批准报销申请——报销申请被批准，并转至批准流程</a:t>
            </a:r>
          </a:p>
        </p:txBody>
      </p:sp>
      <p:sp>
        <p:nvSpPr>
          <p:cNvPr id="21" name="TextBox 20"/>
          <p:cNvSpPr txBox="1"/>
          <p:nvPr/>
        </p:nvSpPr>
        <p:spPr>
          <a:xfrm>
            <a:off x="3063240" y="2649056"/>
            <a:ext cx="739140" cy="507831"/>
          </a:xfrm>
          <a:prstGeom prst="rect">
            <a:avLst/>
          </a:prstGeom>
          <a:noFill/>
        </p:spPr>
        <p:txBody>
          <a:bodyPr wrap="square" rtlCol="0">
            <a:noAutofit/>
          </a:bodyPr>
          <a:lstStyle/>
          <a:p>
            <a:pPr algn="ctr" rtl="0"/>
            <a:r>
              <a:rPr lang="zh-Hans" sz="900" b="1" i="0" u="none" strike="noStrike">
                <a:solidFill>
                  <a:srgbClr val="41719D"/>
                </a:solidFill>
                <a:latin typeface="Simsun"/>
                <a:ea typeface="Simsun"/>
              </a:rPr>
              <a:t>核实退款支票</a:t>
            </a:r>
          </a:p>
        </p:txBody>
      </p:sp>
      <p:sp>
        <p:nvSpPr>
          <p:cNvPr id="22" name="TextBox 21"/>
          <p:cNvSpPr txBox="1"/>
          <p:nvPr/>
        </p:nvSpPr>
        <p:spPr>
          <a:xfrm>
            <a:off x="4342553" y="2718306"/>
            <a:ext cx="739140" cy="369332"/>
          </a:xfrm>
          <a:prstGeom prst="rect">
            <a:avLst/>
          </a:prstGeom>
          <a:noFill/>
        </p:spPr>
        <p:txBody>
          <a:bodyPr wrap="square" rtlCol="0">
            <a:noAutofit/>
          </a:bodyPr>
          <a:lstStyle/>
          <a:p>
            <a:pPr algn="ctr" rtl="0"/>
            <a:r>
              <a:rPr lang="zh-Hans" sz="900" b="1" i="0" u="none" strike="noStrike">
                <a:solidFill>
                  <a:srgbClr val="41719D"/>
                </a:solidFill>
                <a:latin typeface="Simsun"/>
                <a:ea typeface="Simsun"/>
              </a:rPr>
              <a:t>查看提醒选项卡</a:t>
            </a:r>
          </a:p>
        </p:txBody>
      </p:sp>
      <p:sp>
        <p:nvSpPr>
          <p:cNvPr id="23" name="TextBox 22"/>
          <p:cNvSpPr txBox="1"/>
          <p:nvPr/>
        </p:nvSpPr>
        <p:spPr>
          <a:xfrm>
            <a:off x="5570220" y="2649056"/>
            <a:ext cx="861060" cy="507831"/>
          </a:xfrm>
          <a:prstGeom prst="rect">
            <a:avLst/>
          </a:prstGeom>
          <a:noFill/>
        </p:spPr>
        <p:txBody>
          <a:bodyPr wrap="square" rtlCol="0">
            <a:noAutofit/>
          </a:bodyPr>
          <a:lstStyle/>
          <a:p>
            <a:pPr algn="ctr" rtl="0"/>
            <a:r>
              <a:rPr lang="zh-Hans" sz="900" b="1" i="0" u="none" strike="noStrike">
                <a:solidFill>
                  <a:srgbClr val="41719D"/>
                </a:solidFill>
                <a:latin typeface="Simsun"/>
                <a:ea typeface="Simsun"/>
              </a:rPr>
              <a:t>复核报销申请计算结果</a:t>
            </a:r>
          </a:p>
        </p:txBody>
      </p:sp>
      <p:sp>
        <p:nvSpPr>
          <p:cNvPr id="24" name="TextBox 23"/>
          <p:cNvSpPr txBox="1"/>
          <p:nvPr/>
        </p:nvSpPr>
        <p:spPr>
          <a:xfrm>
            <a:off x="8275320" y="2726595"/>
            <a:ext cx="967740" cy="369332"/>
          </a:xfrm>
          <a:prstGeom prst="rect">
            <a:avLst/>
          </a:prstGeom>
          <a:noFill/>
        </p:spPr>
        <p:txBody>
          <a:bodyPr wrap="square" rtlCol="0">
            <a:noAutofit/>
          </a:bodyPr>
          <a:lstStyle/>
          <a:p>
            <a:pPr algn="ctr" rtl="0"/>
            <a:r>
              <a:rPr lang="zh-Hans" sz="900" b="1" i="0" u="none" strike="noStrike">
                <a:solidFill>
                  <a:srgbClr val="41719D"/>
                </a:solidFill>
                <a:latin typeface="Simsun"/>
                <a:ea typeface="Simsun"/>
              </a:rPr>
              <a:t>核实 E-Rate/ RHCP 支持</a:t>
            </a:r>
          </a:p>
        </p:txBody>
      </p:sp>
      <p:sp>
        <p:nvSpPr>
          <p:cNvPr id="25" name="TextBox 24"/>
          <p:cNvSpPr txBox="1"/>
          <p:nvPr/>
        </p:nvSpPr>
        <p:spPr>
          <a:xfrm>
            <a:off x="6903720" y="2649056"/>
            <a:ext cx="861060" cy="507831"/>
          </a:xfrm>
          <a:prstGeom prst="rect">
            <a:avLst/>
          </a:prstGeom>
          <a:noFill/>
        </p:spPr>
        <p:txBody>
          <a:bodyPr wrap="square" rtlCol="0">
            <a:noAutofit/>
          </a:bodyPr>
          <a:lstStyle/>
          <a:p>
            <a:pPr algn="ctr" rtl="0"/>
            <a:r>
              <a:rPr lang="zh-Hans" sz="900" b="1" i="0" u="none" strike="noStrike">
                <a:solidFill>
                  <a:srgbClr val="41719D"/>
                </a:solidFill>
                <a:latin typeface="Simsun"/>
                <a:ea typeface="Simsun"/>
              </a:rPr>
              <a:t>核实调整记录</a:t>
            </a:r>
          </a:p>
        </p:txBody>
      </p:sp>
      <p:sp>
        <p:nvSpPr>
          <p:cNvPr id="26" name="TextBox 25"/>
          <p:cNvSpPr txBox="1"/>
          <p:nvPr/>
        </p:nvSpPr>
        <p:spPr>
          <a:xfrm>
            <a:off x="2430780" y="4164550"/>
            <a:ext cx="469054" cy="215444"/>
          </a:xfrm>
          <a:prstGeom prst="rect">
            <a:avLst/>
          </a:prstGeom>
          <a:noFill/>
        </p:spPr>
        <p:txBody>
          <a:bodyPr wrap="square" rtlCol="0">
            <a:noAutofit/>
          </a:bodyPr>
          <a:lstStyle/>
          <a:p>
            <a:pPr algn="ctr" rtl="0"/>
            <a:r>
              <a:rPr lang="zh-Hans" sz="800" b="1" i="0" u="none" strike="noStrike">
                <a:solidFill>
                  <a:srgbClr val="41719D"/>
                </a:solidFill>
                <a:latin typeface="Simsun"/>
                <a:ea typeface="Simsun"/>
              </a:rPr>
              <a:t>否</a:t>
            </a:r>
          </a:p>
        </p:txBody>
      </p:sp>
      <p:sp>
        <p:nvSpPr>
          <p:cNvPr id="27" name="TextBox 26"/>
          <p:cNvSpPr txBox="1"/>
          <p:nvPr/>
        </p:nvSpPr>
        <p:spPr>
          <a:xfrm>
            <a:off x="2446020" y="5033047"/>
            <a:ext cx="469054" cy="215444"/>
          </a:xfrm>
          <a:prstGeom prst="rect">
            <a:avLst/>
          </a:prstGeom>
          <a:noFill/>
        </p:spPr>
        <p:txBody>
          <a:bodyPr wrap="square" rtlCol="0">
            <a:noAutofit/>
          </a:bodyPr>
          <a:lstStyle/>
          <a:p>
            <a:pPr algn="ctr" rtl="0"/>
            <a:r>
              <a:rPr lang="zh-Hans" sz="800" b="1" i="0" u="none" strike="noStrike">
                <a:solidFill>
                  <a:srgbClr val="41719D"/>
                </a:solidFill>
                <a:latin typeface="Simsun"/>
                <a:ea typeface="Simsun"/>
              </a:rPr>
              <a:t>是</a:t>
            </a:r>
          </a:p>
        </p:txBody>
      </p:sp>
      <p:sp>
        <p:nvSpPr>
          <p:cNvPr id="28" name="TextBox 27"/>
          <p:cNvSpPr txBox="1"/>
          <p:nvPr/>
        </p:nvSpPr>
        <p:spPr>
          <a:xfrm>
            <a:off x="9153058" y="6127096"/>
            <a:ext cx="1283970" cy="169277"/>
          </a:xfrm>
          <a:prstGeom prst="rect">
            <a:avLst/>
          </a:prstGeom>
          <a:noFill/>
        </p:spPr>
        <p:txBody>
          <a:bodyPr wrap="square" rtlCol="0">
            <a:noAutofit/>
          </a:bodyPr>
          <a:lstStyle/>
          <a:p>
            <a:pPr algn="ctr" rtl="0"/>
            <a:r>
              <a:rPr lang="zh-Hans" sz="500" b="1" i="0" u="none" strike="noStrike">
                <a:latin typeface="Simsun"/>
                <a:ea typeface="Simsun"/>
              </a:rPr>
              <a:t>作者：JOJ 日期：2024 年 1 月 4 日</a:t>
            </a:r>
          </a:p>
        </p:txBody>
      </p:sp>
    </p:spTree>
    <p:extLst>
      <p:ext uri="{BB962C8B-B14F-4D97-AF65-F5344CB8AC3E}">
        <p14:creationId xmlns:p14="http://schemas.microsoft.com/office/powerpoint/2010/main" val="38047574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8A1BB3-7AED-1B05-F684-8163A9E349A2}"/>
              </a:ext>
            </a:extLst>
          </p:cNvPr>
          <p:cNvSpPr>
            <a:spLocks noGrp="1"/>
          </p:cNvSpPr>
          <p:nvPr>
            <p:ph type="title"/>
          </p:nvPr>
        </p:nvSpPr>
        <p:spPr>
          <a:xfrm>
            <a:off x="2369488" y="198584"/>
            <a:ext cx="9274288" cy="997330"/>
          </a:xfrm>
          <a:effectLst>
            <a:softEdge rad="0"/>
          </a:effectLst>
        </p:spPr>
        <p:txBody>
          <a:bodyPr>
            <a:noAutofit/>
          </a:bodyPr>
          <a:lstStyle/>
          <a:p>
            <a:pPr rtl="0"/>
            <a:r>
              <a:rPr lang="zh-Hans" sz="3200" b="1" i="0" u="none" strike="noStrike">
                <a:latin typeface="Simsun"/>
                <a:ea typeface="Simsun"/>
              </a:rPr>
              <a:t>在 ECAP 中提交报销申请</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zh-Hans" sz="900" b="0" i="0" u="none" strike="noStrike">
                <a:latin typeface="Simsun"/>
                <a:ea typeface="Simsun"/>
              </a:rPr>
              <a:t>14</a:t>
            </a:r>
            <a:endParaRPr lang="en-US"/>
          </a:p>
        </p:txBody>
      </p:sp>
      <p:sp>
        <p:nvSpPr>
          <p:cNvPr id="9" name="TextBox 8">
            <a:extLst>
              <a:ext uri="{FF2B5EF4-FFF2-40B4-BE49-F238E27FC236}">
                <a16:creationId xmlns:a16="http://schemas.microsoft.com/office/drawing/2014/main" id="{76BC978D-F7E4-E22E-6ABA-425479D0C109}"/>
              </a:ext>
            </a:extLst>
          </p:cNvPr>
          <p:cNvSpPr txBox="1"/>
          <p:nvPr/>
        </p:nvSpPr>
        <p:spPr>
          <a:xfrm>
            <a:off x="2479718" y="1572240"/>
            <a:ext cx="8793067" cy="707886"/>
          </a:xfrm>
          <a:prstGeom prst="rect">
            <a:avLst/>
          </a:prstGeom>
          <a:noFill/>
        </p:spPr>
        <p:txBody>
          <a:bodyPr wrap="square" rtlCol="0">
            <a:noAutofit/>
          </a:bodyPr>
          <a:lstStyle/>
          <a:p>
            <a:pPr rtl="0"/>
            <a:r>
              <a:rPr lang="zh-Hans" sz="2000" b="1" i="0" u="none" strike="noStrike" dirty="0">
                <a:solidFill>
                  <a:srgbClr val="2A3C50"/>
                </a:solidFill>
                <a:latin typeface="Simsun"/>
                <a:ea typeface="Simsun"/>
                <a:cs typeface="+mj-cs"/>
              </a:rPr>
              <a:t>以下是 CTF 工作人员就服务提供商提交 CTF 报销申请进行的现场演示。</a:t>
            </a:r>
          </a:p>
        </p:txBody>
      </p:sp>
      <p:grpSp>
        <p:nvGrpSpPr>
          <p:cNvPr id="24" name="Group 4">
            <a:extLst>
              <a:ext uri="{FF2B5EF4-FFF2-40B4-BE49-F238E27FC236}">
                <a16:creationId xmlns:a16="http://schemas.microsoft.com/office/drawing/2014/main" id="{67B35872-9C7E-68B7-28FC-1DEBAD1108B8}"/>
              </a:ext>
            </a:extLst>
          </p:cNvPr>
          <p:cNvGrpSpPr>
            <a:grpSpLocks noChangeAspect="1"/>
          </p:cNvGrpSpPr>
          <p:nvPr/>
        </p:nvGrpSpPr>
        <p:grpSpPr>
          <a:xfrm>
            <a:off x="6855614" y="4140360"/>
            <a:ext cx="538163" cy="430212"/>
            <a:chOff x="6468" y="1728"/>
            <a:chExt cx="339" cy="271"/>
          </a:xfrm>
          <a:solidFill>
            <a:schemeClr val="bg1"/>
          </a:solidFill>
        </p:grpSpPr>
        <p:sp>
          <p:nvSpPr>
            <p:cNvPr id="26" name="Freeform 5">
              <a:extLst>
                <a:ext uri="{FF2B5EF4-FFF2-40B4-BE49-F238E27FC236}">
                  <a16:creationId xmlns:a16="http://schemas.microsoft.com/office/drawing/2014/main" id="{5975F0E6-E325-0200-0D1D-A3D099FD677E}"/>
                </a:ext>
              </a:extLst>
            </p:cNvPr>
            <p:cNvSpPr>
              <a:spLocks noEditPoints="1"/>
            </p:cNvSpPr>
            <p:nvPr/>
          </p:nvSpPr>
          <p:spPr bwMode="auto">
            <a:xfrm>
              <a:off x="6616" y="1838"/>
              <a:ext cx="43" cy="43"/>
            </a:xfrm>
            <a:custGeom>
              <a:avLst/>
              <a:gdLst>
                <a:gd name="T0" fmla="*/ 40 w 80"/>
                <a:gd name="T1" fmla="*/ 9 h 80"/>
                <a:gd name="T2" fmla="*/ 40 w 80"/>
                <a:gd name="T3" fmla="*/ 9 h 80"/>
                <a:gd name="T4" fmla="*/ 71 w 80"/>
                <a:gd name="T5" fmla="*/ 40 h 80"/>
                <a:gd name="T6" fmla="*/ 40 w 80"/>
                <a:gd name="T7" fmla="*/ 71 h 80"/>
                <a:gd name="T8" fmla="*/ 9 w 80"/>
                <a:gd name="T9" fmla="*/ 40 h 80"/>
                <a:gd name="T10" fmla="*/ 40 w 80"/>
                <a:gd name="T11" fmla="*/ 9 h 80"/>
                <a:gd name="T12" fmla="*/ 40 w 80"/>
                <a:gd name="T13" fmla="*/ 80 h 80"/>
                <a:gd name="T14" fmla="*/ 40 w 80"/>
                <a:gd name="T15" fmla="*/ 80 h 80"/>
                <a:gd name="T16" fmla="*/ 80 w 80"/>
                <a:gd name="T17" fmla="*/ 40 h 80"/>
                <a:gd name="T18" fmla="*/ 40 w 80"/>
                <a:gd name="T19" fmla="*/ 0 h 80"/>
                <a:gd name="T20" fmla="*/ 0 w 80"/>
                <a:gd name="T21" fmla="*/ 40 h 80"/>
                <a:gd name="T22" fmla="*/ 40 w 80"/>
                <a:gd name="T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0">
                  <a:moveTo>
                    <a:pt x="40" y="9"/>
                  </a:moveTo>
                  <a:lnTo>
                    <a:pt x="40" y="9"/>
                  </a:lnTo>
                  <a:cubicBezTo>
                    <a:pt x="57" y="9"/>
                    <a:pt x="71" y="22"/>
                    <a:pt x="71" y="40"/>
                  </a:cubicBezTo>
                  <a:cubicBezTo>
                    <a:pt x="71" y="57"/>
                    <a:pt x="57" y="71"/>
                    <a:pt x="40" y="71"/>
                  </a:cubicBezTo>
                  <a:cubicBezTo>
                    <a:pt x="23" y="71"/>
                    <a:pt x="9" y="57"/>
                    <a:pt x="9" y="40"/>
                  </a:cubicBezTo>
                  <a:cubicBezTo>
                    <a:pt x="9" y="22"/>
                    <a:pt x="23" y="9"/>
                    <a:pt x="40" y="9"/>
                  </a:cubicBezTo>
                  <a:close/>
                  <a:moveTo>
                    <a:pt x="40" y="80"/>
                  </a:moveTo>
                  <a:lnTo>
                    <a:pt x="40" y="80"/>
                  </a:lnTo>
                  <a:cubicBezTo>
                    <a:pt x="62" y="80"/>
                    <a:pt x="80" y="62"/>
                    <a:pt x="80" y="40"/>
                  </a:cubicBezTo>
                  <a:cubicBezTo>
                    <a:pt x="80" y="18"/>
                    <a:pt x="62" y="0"/>
                    <a:pt x="40" y="0"/>
                  </a:cubicBezTo>
                  <a:cubicBezTo>
                    <a:pt x="18" y="0"/>
                    <a:pt x="0" y="18"/>
                    <a:pt x="0" y="40"/>
                  </a:cubicBezTo>
                  <a:cubicBezTo>
                    <a:pt x="0" y="62"/>
                    <a:pt x="18" y="80"/>
                    <a:pt x="40" y="80"/>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6">
              <a:extLst>
                <a:ext uri="{FF2B5EF4-FFF2-40B4-BE49-F238E27FC236}">
                  <a16:creationId xmlns:a16="http://schemas.microsoft.com/office/drawing/2014/main" id="{08E61A3C-3808-4F5C-C4BE-6129667C8B2C}"/>
                </a:ext>
              </a:extLst>
            </p:cNvPr>
            <p:cNvSpPr>
              <a:spLocks noEditPoints="1"/>
            </p:cNvSpPr>
            <p:nvPr/>
          </p:nvSpPr>
          <p:spPr bwMode="auto">
            <a:xfrm>
              <a:off x="6468" y="1728"/>
              <a:ext cx="339" cy="271"/>
            </a:xfrm>
            <a:custGeom>
              <a:avLst/>
              <a:gdLst>
                <a:gd name="T0" fmla="*/ 389 w 639"/>
                <a:gd name="T1" fmla="*/ 397 h 495"/>
                <a:gd name="T2" fmla="*/ 227 w 639"/>
                <a:gd name="T3" fmla="*/ 485 h 495"/>
                <a:gd name="T4" fmla="*/ 405 w 639"/>
                <a:gd name="T5" fmla="*/ 471 h 495"/>
                <a:gd name="T6" fmla="*/ 251 w 639"/>
                <a:gd name="T7" fmla="*/ 397 h 495"/>
                <a:gd name="T8" fmla="*/ 11 w 639"/>
                <a:gd name="T9" fmla="*/ 424 h 495"/>
                <a:gd name="T10" fmla="*/ 39 w 639"/>
                <a:gd name="T11" fmla="*/ 364 h 495"/>
                <a:gd name="T12" fmla="*/ 418 w 639"/>
                <a:gd name="T13" fmla="*/ 160 h 495"/>
                <a:gd name="T14" fmla="*/ 281 w 639"/>
                <a:gd name="T15" fmla="*/ 158 h 495"/>
                <a:gd name="T16" fmla="*/ 167 w 639"/>
                <a:gd name="T17" fmla="*/ 162 h 495"/>
                <a:gd name="T18" fmla="*/ 66 w 639"/>
                <a:gd name="T19" fmla="*/ 172 h 495"/>
                <a:gd name="T20" fmla="*/ 320 w 639"/>
                <a:gd name="T21" fmla="*/ 108 h 495"/>
                <a:gd name="T22" fmla="*/ 550 w 639"/>
                <a:gd name="T23" fmla="*/ 121 h 495"/>
                <a:gd name="T24" fmla="*/ 600 w 639"/>
                <a:gd name="T25" fmla="*/ 175 h 495"/>
                <a:gd name="T26" fmla="*/ 523 w 639"/>
                <a:gd name="T27" fmla="*/ 166 h 495"/>
                <a:gd name="T28" fmla="*/ 427 w 639"/>
                <a:gd name="T29" fmla="*/ 160 h 495"/>
                <a:gd name="T30" fmla="*/ 382 w 639"/>
                <a:gd name="T31" fmla="*/ 326 h 495"/>
                <a:gd name="T32" fmla="*/ 268 w 639"/>
                <a:gd name="T33" fmla="*/ 325 h 495"/>
                <a:gd name="T34" fmla="*/ 268 w 639"/>
                <a:gd name="T35" fmla="*/ 325 h 495"/>
                <a:gd name="T36" fmla="*/ 39 w 639"/>
                <a:gd name="T37" fmla="*/ 277 h 495"/>
                <a:gd name="T38" fmla="*/ 39 w 639"/>
                <a:gd name="T39" fmla="*/ 231 h 495"/>
                <a:gd name="T40" fmla="*/ 427 w 639"/>
                <a:gd name="T41" fmla="*/ 273 h 495"/>
                <a:gd name="T42" fmla="*/ 382 w 639"/>
                <a:gd name="T43" fmla="*/ 273 h 495"/>
                <a:gd name="T44" fmla="*/ 418 w 639"/>
                <a:gd name="T45" fmla="*/ 264 h 495"/>
                <a:gd name="T46" fmla="*/ 600 w 639"/>
                <a:gd name="T47" fmla="*/ 267 h 495"/>
                <a:gd name="T48" fmla="*/ 524 w 639"/>
                <a:gd name="T49" fmla="*/ 178 h 495"/>
                <a:gd name="T50" fmla="*/ 600 w 639"/>
                <a:gd name="T51" fmla="*/ 220 h 495"/>
                <a:gd name="T52" fmla="*/ 415 w 639"/>
                <a:gd name="T53" fmla="*/ 171 h 495"/>
                <a:gd name="T54" fmla="*/ 415 w 639"/>
                <a:gd name="T55" fmla="*/ 171 h 495"/>
                <a:gd name="T56" fmla="*/ 268 w 639"/>
                <a:gd name="T57" fmla="*/ 316 h 495"/>
                <a:gd name="T58" fmla="*/ 83 w 639"/>
                <a:gd name="T59" fmla="*/ 182 h 495"/>
                <a:gd name="T60" fmla="*/ 188 w 639"/>
                <a:gd name="T61" fmla="*/ 173 h 495"/>
                <a:gd name="T62" fmla="*/ 39 w 639"/>
                <a:gd name="T63" fmla="*/ 222 h 495"/>
                <a:gd name="T64" fmla="*/ 304 w 639"/>
                <a:gd name="T65" fmla="*/ 395 h 495"/>
                <a:gd name="T66" fmla="*/ 261 w 639"/>
                <a:gd name="T67" fmla="*/ 394 h 495"/>
                <a:gd name="T68" fmla="*/ 381 w 639"/>
                <a:gd name="T69" fmla="*/ 417 h 495"/>
                <a:gd name="T70" fmla="*/ 279 w 639"/>
                <a:gd name="T71" fmla="*/ 417 h 495"/>
                <a:gd name="T72" fmla="*/ 272 w 639"/>
                <a:gd name="T73" fmla="*/ 404 h 495"/>
                <a:gd name="T74" fmla="*/ 326 w 639"/>
                <a:gd name="T75" fmla="*/ 404 h 495"/>
                <a:gd name="T76" fmla="*/ 366 w 639"/>
                <a:gd name="T77" fmla="*/ 404 h 495"/>
                <a:gd name="T78" fmla="*/ 258 w 639"/>
                <a:gd name="T79" fmla="*/ 426 h 495"/>
                <a:gd name="T80" fmla="*/ 319 w 639"/>
                <a:gd name="T81" fmla="*/ 427 h 495"/>
                <a:gd name="T82" fmla="*/ 383 w 639"/>
                <a:gd name="T83" fmla="*/ 426 h 495"/>
                <a:gd name="T84" fmla="*/ 260 w 639"/>
                <a:gd name="T85" fmla="*/ 440 h 495"/>
                <a:gd name="T86" fmla="*/ 397 w 639"/>
                <a:gd name="T87" fmla="*/ 462 h 495"/>
                <a:gd name="T88" fmla="*/ 244 w 639"/>
                <a:gd name="T89" fmla="*/ 449 h 495"/>
                <a:gd name="T90" fmla="*/ 279 w 639"/>
                <a:gd name="T91" fmla="*/ 449 h 495"/>
                <a:gd name="T92" fmla="*/ 397 w 639"/>
                <a:gd name="T93" fmla="*/ 462 h 495"/>
                <a:gd name="T94" fmla="*/ 427 w 639"/>
                <a:gd name="T95" fmla="*/ 370 h 495"/>
                <a:gd name="T96" fmla="*/ 513 w 639"/>
                <a:gd name="T97" fmla="*/ 47 h 495"/>
                <a:gd name="T98" fmla="*/ 612 w 639"/>
                <a:gd name="T99" fmla="*/ 320 h 495"/>
                <a:gd name="T100" fmla="*/ 612 w 639"/>
                <a:gd name="T101" fmla="*/ 226 h 495"/>
                <a:gd name="T102" fmla="*/ 562 w 639"/>
                <a:gd name="T103" fmla="*/ 116 h 495"/>
                <a:gd name="T104" fmla="*/ 522 w 639"/>
                <a:gd name="T105" fmla="*/ 5 h 495"/>
                <a:gd name="T106" fmla="*/ 418 w 639"/>
                <a:gd name="T107" fmla="*/ 98 h 495"/>
                <a:gd name="T108" fmla="*/ 27 w 639"/>
                <a:gd name="T109" fmla="*/ 148 h 495"/>
                <a:gd name="T110" fmla="*/ 0 w 639"/>
                <a:gd name="T111" fmla="*/ 429 h 495"/>
                <a:gd name="T112" fmla="*/ 217 w 639"/>
                <a:gd name="T113" fmla="*/ 492 h 495"/>
                <a:gd name="T114" fmla="*/ 421 w 639"/>
                <a:gd name="T115" fmla="*/ 488 h 495"/>
                <a:gd name="T116" fmla="*/ 637 w 639"/>
                <a:gd name="T117" fmla="*/ 3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9" h="495">
                  <a:moveTo>
                    <a:pt x="627" y="424"/>
                  </a:moveTo>
                  <a:lnTo>
                    <a:pt x="627" y="424"/>
                  </a:lnTo>
                  <a:cubicBezTo>
                    <a:pt x="571" y="431"/>
                    <a:pt x="489" y="436"/>
                    <a:pt x="403" y="438"/>
                  </a:cubicBezTo>
                  <a:cubicBezTo>
                    <a:pt x="403" y="438"/>
                    <a:pt x="403" y="438"/>
                    <a:pt x="403" y="438"/>
                  </a:cubicBezTo>
                  <a:lnTo>
                    <a:pt x="397" y="420"/>
                  </a:lnTo>
                  <a:lnTo>
                    <a:pt x="389" y="397"/>
                  </a:lnTo>
                  <a:lnTo>
                    <a:pt x="383" y="383"/>
                  </a:lnTo>
                  <a:cubicBezTo>
                    <a:pt x="472" y="382"/>
                    <a:pt x="555" y="379"/>
                    <a:pt x="627" y="374"/>
                  </a:cubicBezTo>
                  <a:lnTo>
                    <a:pt x="627" y="424"/>
                  </a:lnTo>
                  <a:close/>
                  <a:moveTo>
                    <a:pt x="319" y="486"/>
                  </a:moveTo>
                  <a:lnTo>
                    <a:pt x="319" y="486"/>
                  </a:lnTo>
                  <a:cubicBezTo>
                    <a:pt x="286" y="485"/>
                    <a:pt x="256" y="485"/>
                    <a:pt x="227" y="485"/>
                  </a:cubicBezTo>
                  <a:cubicBezTo>
                    <a:pt x="229" y="480"/>
                    <a:pt x="230" y="476"/>
                    <a:pt x="232" y="471"/>
                  </a:cubicBezTo>
                  <a:cubicBezTo>
                    <a:pt x="233" y="471"/>
                    <a:pt x="234" y="471"/>
                    <a:pt x="234" y="471"/>
                  </a:cubicBezTo>
                  <a:cubicBezTo>
                    <a:pt x="261" y="472"/>
                    <a:pt x="287" y="472"/>
                    <a:pt x="313" y="472"/>
                  </a:cubicBezTo>
                  <a:cubicBezTo>
                    <a:pt x="315" y="472"/>
                    <a:pt x="317" y="472"/>
                    <a:pt x="319" y="472"/>
                  </a:cubicBezTo>
                  <a:cubicBezTo>
                    <a:pt x="347" y="472"/>
                    <a:pt x="375" y="472"/>
                    <a:pt x="402" y="471"/>
                  </a:cubicBezTo>
                  <a:cubicBezTo>
                    <a:pt x="403" y="471"/>
                    <a:pt x="404" y="471"/>
                    <a:pt x="405" y="471"/>
                  </a:cubicBezTo>
                  <a:cubicBezTo>
                    <a:pt x="407" y="476"/>
                    <a:pt x="409" y="480"/>
                    <a:pt x="410" y="485"/>
                  </a:cubicBezTo>
                  <a:cubicBezTo>
                    <a:pt x="383" y="485"/>
                    <a:pt x="353" y="486"/>
                    <a:pt x="319" y="486"/>
                  </a:cubicBezTo>
                  <a:close/>
                  <a:moveTo>
                    <a:pt x="11" y="374"/>
                  </a:moveTo>
                  <a:lnTo>
                    <a:pt x="11" y="374"/>
                  </a:lnTo>
                  <a:cubicBezTo>
                    <a:pt x="84" y="379"/>
                    <a:pt x="167" y="382"/>
                    <a:pt x="256" y="383"/>
                  </a:cubicBezTo>
                  <a:cubicBezTo>
                    <a:pt x="254" y="387"/>
                    <a:pt x="253" y="391"/>
                    <a:pt x="251" y="397"/>
                  </a:cubicBezTo>
                  <a:cubicBezTo>
                    <a:pt x="251" y="397"/>
                    <a:pt x="251" y="397"/>
                    <a:pt x="251" y="397"/>
                  </a:cubicBezTo>
                  <a:cubicBezTo>
                    <a:pt x="248" y="406"/>
                    <a:pt x="246" y="411"/>
                    <a:pt x="243" y="420"/>
                  </a:cubicBezTo>
                  <a:cubicBezTo>
                    <a:pt x="243" y="420"/>
                    <a:pt x="243" y="420"/>
                    <a:pt x="243" y="420"/>
                  </a:cubicBezTo>
                  <a:cubicBezTo>
                    <a:pt x="240" y="427"/>
                    <a:pt x="238" y="432"/>
                    <a:pt x="236" y="438"/>
                  </a:cubicBezTo>
                  <a:cubicBezTo>
                    <a:pt x="236" y="438"/>
                    <a:pt x="235" y="438"/>
                    <a:pt x="235" y="438"/>
                  </a:cubicBezTo>
                  <a:cubicBezTo>
                    <a:pt x="155" y="436"/>
                    <a:pt x="70" y="430"/>
                    <a:pt x="11" y="424"/>
                  </a:cubicBezTo>
                  <a:lnTo>
                    <a:pt x="11" y="374"/>
                  </a:lnTo>
                  <a:close/>
                  <a:moveTo>
                    <a:pt x="39" y="324"/>
                  </a:moveTo>
                  <a:lnTo>
                    <a:pt x="39" y="324"/>
                  </a:lnTo>
                  <a:cubicBezTo>
                    <a:pt x="102" y="325"/>
                    <a:pt x="177" y="326"/>
                    <a:pt x="257" y="326"/>
                  </a:cubicBezTo>
                  <a:lnTo>
                    <a:pt x="257" y="371"/>
                  </a:lnTo>
                  <a:cubicBezTo>
                    <a:pt x="179" y="370"/>
                    <a:pt x="105" y="368"/>
                    <a:pt x="39" y="364"/>
                  </a:cubicBezTo>
                  <a:lnTo>
                    <a:pt x="39" y="324"/>
                  </a:lnTo>
                  <a:close/>
                  <a:moveTo>
                    <a:pt x="39" y="153"/>
                  </a:moveTo>
                  <a:lnTo>
                    <a:pt x="39" y="153"/>
                  </a:lnTo>
                  <a:cubicBezTo>
                    <a:pt x="116" y="142"/>
                    <a:pt x="215" y="135"/>
                    <a:pt x="321" y="135"/>
                  </a:cubicBezTo>
                  <a:cubicBezTo>
                    <a:pt x="354" y="135"/>
                    <a:pt x="387" y="136"/>
                    <a:pt x="418" y="137"/>
                  </a:cubicBezTo>
                  <a:lnTo>
                    <a:pt x="418" y="160"/>
                  </a:lnTo>
                  <a:cubicBezTo>
                    <a:pt x="417" y="159"/>
                    <a:pt x="416" y="159"/>
                    <a:pt x="414" y="159"/>
                  </a:cubicBezTo>
                  <a:cubicBezTo>
                    <a:pt x="409" y="159"/>
                    <a:pt x="404" y="159"/>
                    <a:pt x="399" y="159"/>
                  </a:cubicBezTo>
                  <a:cubicBezTo>
                    <a:pt x="391" y="159"/>
                    <a:pt x="382" y="158"/>
                    <a:pt x="373" y="158"/>
                  </a:cubicBezTo>
                  <a:cubicBezTo>
                    <a:pt x="369" y="158"/>
                    <a:pt x="365" y="158"/>
                    <a:pt x="361" y="158"/>
                  </a:cubicBezTo>
                  <a:cubicBezTo>
                    <a:pt x="348" y="158"/>
                    <a:pt x="334" y="158"/>
                    <a:pt x="321" y="158"/>
                  </a:cubicBezTo>
                  <a:cubicBezTo>
                    <a:pt x="308" y="158"/>
                    <a:pt x="295" y="158"/>
                    <a:pt x="281" y="158"/>
                  </a:cubicBezTo>
                  <a:cubicBezTo>
                    <a:pt x="277" y="158"/>
                    <a:pt x="273" y="158"/>
                    <a:pt x="269" y="158"/>
                  </a:cubicBezTo>
                  <a:cubicBezTo>
                    <a:pt x="260" y="158"/>
                    <a:pt x="251" y="159"/>
                    <a:pt x="242" y="159"/>
                  </a:cubicBezTo>
                  <a:cubicBezTo>
                    <a:pt x="237" y="159"/>
                    <a:pt x="232" y="159"/>
                    <a:pt x="227" y="159"/>
                  </a:cubicBezTo>
                  <a:cubicBezTo>
                    <a:pt x="219" y="160"/>
                    <a:pt x="212" y="160"/>
                    <a:pt x="204" y="160"/>
                  </a:cubicBezTo>
                  <a:cubicBezTo>
                    <a:pt x="199" y="161"/>
                    <a:pt x="193" y="161"/>
                    <a:pt x="188" y="161"/>
                  </a:cubicBezTo>
                  <a:cubicBezTo>
                    <a:pt x="181" y="162"/>
                    <a:pt x="174" y="162"/>
                    <a:pt x="167" y="162"/>
                  </a:cubicBezTo>
                  <a:cubicBezTo>
                    <a:pt x="162" y="163"/>
                    <a:pt x="156" y="163"/>
                    <a:pt x="151" y="164"/>
                  </a:cubicBezTo>
                  <a:cubicBezTo>
                    <a:pt x="145" y="164"/>
                    <a:pt x="138" y="164"/>
                    <a:pt x="132" y="165"/>
                  </a:cubicBezTo>
                  <a:cubicBezTo>
                    <a:pt x="126" y="165"/>
                    <a:pt x="121" y="166"/>
                    <a:pt x="116" y="166"/>
                  </a:cubicBezTo>
                  <a:cubicBezTo>
                    <a:pt x="110" y="167"/>
                    <a:pt x="104" y="168"/>
                    <a:pt x="98" y="168"/>
                  </a:cubicBezTo>
                  <a:cubicBezTo>
                    <a:pt x="93" y="169"/>
                    <a:pt x="88" y="169"/>
                    <a:pt x="83" y="170"/>
                  </a:cubicBezTo>
                  <a:cubicBezTo>
                    <a:pt x="77" y="171"/>
                    <a:pt x="71" y="171"/>
                    <a:pt x="66" y="172"/>
                  </a:cubicBezTo>
                  <a:cubicBezTo>
                    <a:pt x="61" y="173"/>
                    <a:pt x="56" y="173"/>
                    <a:pt x="52" y="174"/>
                  </a:cubicBezTo>
                  <a:cubicBezTo>
                    <a:pt x="48" y="174"/>
                    <a:pt x="43" y="175"/>
                    <a:pt x="39" y="176"/>
                  </a:cubicBezTo>
                  <a:lnTo>
                    <a:pt x="39" y="153"/>
                  </a:lnTo>
                  <a:close/>
                  <a:moveTo>
                    <a:pt x="88" y="122"/>
                  </a:moveTo>
                  <a:lnTo>
                    <a:pt x="88" y="122"/>
                  </a:lnTo>
                  <a:cubicBezTo>
                    <a:pt x="151" y="113"/>
                    <a:pt x="233" y="108"/>
                    <a:pt x="320" y="108"/>
                  </a:cubicBezTo>
                  <a:cubicBezTo>
                    <a:pt x="354" y="108"/>
                    <a:pt x="387" y="109"/>
                    <a:pt x="418" y="110"/>
                  </a:cubicBezTo>
                  <a:lnTo>
                    <a:pt x="418" y="125"/>
                  </a:lnTo>
                  <a:cubicBezTo>
                    <a:pt x="387" y="124"/>
                    <a:pt x="354" y="123"/>
                    <a:pt x="321" y="123"/>
                  </a:cubicBezTo>
                  <a:cubicBezTo>
                    <a:pt x="237" y="123"/>
                    <a:pt x="156" y="127"/>
                    <a:pt x="88" y="135"/>
                  </a:cubicBezTo>
                  <a:lnTo>
                    <a:pt x="88" y="122"/>
                  </a:lnTo>
                  <a:close/>
                  <a:moveTo>
                    <a:pt x="550" y="121"/>
                  </a:moveTo>
                  <a:lnTo>
                    <a:pt x="550" y="121"/>
                  </a:lnTo>
                  <a:lnTo>
                    <a:pt x="550" y="134"/>
                  </a:lnTo>
                  <a:cubicBezTo>
                    <a:pt x="512" y="130"/>
                    <a:pt x="471" y="127"/>
                    <a:pt x="427" y="126"/>
                  </a:cubicBezTo>
                  <a:lnTo>
                    <a:pt x="427" y="111"/>
                  </a:lnTo>
                  <a:cubicBezTo>
                    <a:pt x="472" y="113"/>
                    <a:pt x="514" y="117"/>
                    <a:pt x="550" y="121"/>
                  </a:cubicBezTo>
                  <a:close/>
                  <a:moveTo>
                    <a:pt x="600" y="175"/>
                  </a:moveTo>
                  <a:lnTo>
                    <a:pt x="600" y="175"/>
                  </a:lnTo>
                  <a:cubicBezTo>
                    <a:pt x="596" y="174"/>
                    <a:pt x="591" y="174"/>
                    <a:pt x="587" y="173"/>
                  </a:cubicBezTo>
                  <a:cubicBezTo>
                    <a:pt x="583" y="173"/>
                    <a:pt x="578" y="172"/>
                    <a:pt x="574" y="172"/>
                  </a:cubicBezTo>
                  <a:cubicBezTo>
                    <a:pt x="568" y="171"/>
                    <a:pt x="562" y="170"/>
                    <a:pt x="556" y="169"/>
                  </a:cubicBezTo>
                  <a:cubicBezTo>
                    <a:pt x="551" y="169"/>
                    <a:pt x="547" y="168"/>
                    <a:pt x="542" y="168"/>
                  </a:cubicBezTo>
                  <a:cubicBezTo>
                    <a:pt x="536" y="167"/>
                    <a:pt x="529" y="167"/>
                    <a:pt x="523" y="166"/>
                  </a:cubicBezTo>
                  <a:cubicBezTo>
                    <a:pt x="518" y="166"/>
                    <a:pt x="513" y="165"/>
                    <a:pt x="508" y="165"/>
                  </a:cubicBezTo>
                  <a:cubicBezTo>
                    <a:pt x="502" y="164"/>
                    <a:pt x="495" y="164"/>
                    <a:pt x="488" y="163"/>
                  </a:cubicBezTo>
                  <a:cubicBezTo>
                    <a:pt x="483" y="163"/>
                    <a:pt x="478" y="163"/>
                    <a:pt x="473" y="162"/>
                  </a:cubicBezTo>
                  <a:cubicBezTo>
                    <a:pt x="466" y="162"/>
                    <a:pt x="459" y="161"/>
                    <a:pt x="452" y="161"/>
                  </a:cubicBezTo>
                  <a:cubicBezTo>
                    <a:pt x="447" y="161"/>
                    <a:pt x="442" y="160"/>
                    <a:pt x="437" y="160"/>
                  </a:cubicBezTo>
                  <a:cubicBezTo>
                    <a:pt x="434" y="160"/>
                    <a:pt x="430" y="160"/>
                    <a:pt x="427" y="160"/>
                  </a:cubicBezTo>
                  <a:lnTo>
                    <a:pt x="427" y="138"/>
                  </a:lnTo>
                  <a:cubicBezTo>
                    <a:pt x="491" y="140"/>
                    <a:pt x="551" y="145"/>
                    <a:pt x="600" y="153"/>
                  </a:cubicBezTo>
                  <a:lnTo>
                    <a:pt x="600" y="175"/>
                  </a:lnTo>
                  <a:close/>
                  <a:moveTo>
                    <a:pt x="382" y="355"/>
                  </a:moveTo>
                  <a:lnTo>
                    <a:pt x="382" y="355"/>
                  </a:lnTo>
                  <a:lnTo>
                    <a:pt x="382" y="326"/>
                  </a:lnTo>
                  <a:cubicBezTo>
                    <a:pt x="394" y="326"/>
                    <a:pt x="406" y="326"/>
                    <a:pt x="418" y="326"/>
                  </a:cubicBezTo>
                  <a:lnTo>
                    <a:pt x="418" y="370"/>
                  </a:lnTo>
                  <a:cubicBezTo>
                    <a:pt x="406" y="371"/>
                    <a:pt x="394" y="371"/>
                    <a:pt x="382" y="371"/>
                  </a:cubicBezTo>
                  <a:lnTo>
                    <a:pt x="382" y="355"/>
                  </a:lnTo>
                  <a:close/>
                  <a:moveTo>
                    <a:pt x="268" y="325"/>
                  </a:moveTo>
                  <a:lnTo>
                    <a:pt x="268" y="325"/>
                  </a:lnTo>
                  <a:lnTo>
                    <a:pt x="370" y="325"/>
                  </a:lnTo>
                  <a:lnTo>
                    <a:pt x="370" y="355"/>
                  </a:lnTo>
                  <a:lnTo>
                    <a:pt x="370" y="371"/>
                  </a:lnTo>
                  <a:cubicBezTo>
                    <a:pt x="353" y="371"/>
                    <a:pt x="336" y="371"/>
                    <a:pt x="319" y="371"/>
                  </a:cubicBezTo>
                  <a:cubicBezTo>
                    <a:pt x="302" y="371"/>
                    <a:pt x="285" y="371"/>
                    <a:pt x="268" y="371"/>
                  </a:cubicBezTo>
                  <a:lnTo>
                    <a:pt x="268" y="325"/>
                  </a:lnTo>
                  <a:close/>
                  <a:moveTo>
                    <a:pt x="39" y="277"/>
                  </a:moveTo>
                  <a:lnTo>
                    <a:pt x="39" y="277"/>
                  </a:lnTo>
                  <a:cubicBezTo>
                    <a:pt x="103" y="275"/>
                    <a:pt x="178" y="273"/>
                    <a:pt x="257" y="273"/>
                  </a:cubicBezTo>
                  <a:lnTo>
                    <a:pt x="257" y="317"/>
                  </a:lnTo>
                  <a:cubicBezTo>
                    <a:pt x="177" y="317"/>
                    <a:pt x="102" y="316"/>
                    <a:pt x="39" y="315"/>
                  </a:cubicBezTo>
                  <a:lnTo>
                    <a:pt x="39" y="277"/>
                  </a:lnTo>
                  <a:close/>
                  <a:moveTo>
                    <a:pt x="39" y="231"/>
                  </a:moveTo>
                  <a:lnTo>
                    <a:pt x="39" y="231"/>
                  </a:lnTo>
                  <a:cubicBezTo>
                    <a:pt x="101" y="225"/>
                    <a:pt x="176" y="221"/>
                    <a:pt x="257" y="220"/>
                  </a:cubicBezTo>
                  <a:lnTo>
                    <a:pt x="257" y="264"/>
                  </a:lnTo>
                  <a:cubicBezTo>
                    <a:pt x="178" y="264"/>
                    <a:pt x="103" y="266"/>
                    <a:pt x="39" y="268"/>
                  </a:cubicBezTo>
                  <a:lnTo>
                    <a:pt x="39" y="231"/>
                  </a:lnTo>
                  <a:close/>
                  <a:moveTo>
                    <a:pt x="427" y="273"/>
                  </a:moveTo>
                  <a:lnTo>
                    <a:pt x="427" y="273"/>
                  </a:lnTo>
                  <a:cubicBezTo>
                    <a:pt x="489" y="274"/>
                    <a:pt x="548" y="275"/>
                    <a:pt x="600" y="276"/>
                  </a:cubicBezTo>
                  <a:lnTo>
                    <a:pt x="600" y="315"/>
                  </a:lnTo>
                  <a:cubicBezTo>
                    <a:pt x="549" y="316"/>
                    <a:pt x="490" y="317"/>
                    <a:pt x="427" y="317"/>
                  </a:cubicBezTo>
                  <a:lnTo>
                    <a:pt x="427" y="273"/>
                  </a:lnTo>
                  <a:close/>
                  <a:moveTo>
                    <a:pt x="382" y="273"/>
                  </a:moveTo>
                  <a:lnTo>
                    <a:pt x="382" y="273"/>
                  </a:lnTo>
                  <a:cubicBezTo>
                    <a:pt x="394" y="273"/>
                    <a:pt x="406" y="273"/>
                    <a:pt x="418" y="273"/>
                  </a:cubicBezTo>
                  <a:lnTo>
                    <a:pt x="418" y="317"/>
                  </a:lnTo>
                  <a:cubicBezTo>
                    <a:pt x="406" y="317"/>
                    <a:pt x="394" y="317"/>
                    <a:pt x="382" y="317"/>
                  </a:cubicBezTo>
                  <a:lnTo>
                    <a:pt x="382" y="273"/>
                  </a:lnTo>
                  <a:close/>
                  <a:moveTo>
                    <a:pt x="418" y="264"/>
                  </a:moveTo>
                  <a:lnTo>
                    <a:pt x="418" y="264"/>
                  </a:lnTo>
                  <a:cubicBezTo>
                    <a:pt x="406" y="264"/>
                    <a:pt x="394" y="264"/>
                    <a:pt x="382" y="264"/>
                  </a:cubicBezTo>
                  <a:lnTo>
                    <a:pt x="382" y="220"/>
                  </a:lnTo>
                  <a:cubicBezTo>
                    <a:pt x="394" y="220"/>
                    <a:pt x="406" y="220"/>
                    <a:pt x="418" y="220"/>
                  </a:cubicBezTo>
                  <a:lnTo>
                    <a:pt x="418" y="264"/>
                  </a:lnTo>
                  <a:close/>
                  <a:moveTo>
                    <a:pt x="600" y="267"/>
                  </a:moveTo>
                  <a:lnTo>
                    <a:pt x="600" y="267"/>
                  </a:lnTo>
                  <a:cubicBezTo>
                    <a:pt x="548" y="266"/>
                    <a:pt x="489" y="265"/>
                    <a:pt x="427" y="264"/>
                  </a:cubicBezTo>
                  <a:lnTo>
                    <a:pt x="427" y="221"/>
                  </a:lnTo>
                  <a:cubicBezTo>
                    <a:pt x="490" y="222"/>
                    <a:pt x="549" y="225"/>
                    <a:pt x="600" y="229"/>
                  </a:cubicBezTo>
                  <a:lnTo>
                    <a:pt x="600" y="267"/>
                  </a:lnTo>
                  <a:close/>
                  <a:moveTo>
                    <a:pt x="453" y="173"/>
                  </a:moveTo>
                  <a:lnTo>
                    <a:pt x="453" y="173"/>
                  </a:lnTo>
                  <a:cubicBezTo>
                    <a:pt x="460" y="173"/>
                    <a:pt x="466" y="174"/>
                    <a:pt x="473" y="174"/>
                  </a:cubicBezTo>
                  <a:cubicBezTo>
                    <a:pt x="478" y="175"/>
                    <a:pt x="484" y="175"/>
                    <a:pt x="489" y="175"/>
                  </a:cubicBezTo>
                  <a:cubicBezTo>
                    <a:pt x="496" y="176"/>
                    <a:pt x="502" y="176"/>
                    <a:pt x="508" y="177"/>
                  </a:cubicBezTo>
                  <a:cubicBezTo>
                    <a:pt x="513" y="177"/>
                    <a:pt x="519" y="178"/>
                    <a:pt x="524" y="178"/>
                  </a:cubicBezTo>
                  <a:cubicBezTo>
                    <a:pt x="530" y="179"/>
                    <a:pt x="536" y="179"/>
                    <a:pt x="541" y="180"/>
                  </a:cubicBezTo>
                  <a:cubicBezTo>
                    <a:pt x="546" y="180"/>
                    <a:pt x="552" y="181"/>
                    <a:pt x="557" y="182"/>
                  </a:cubicBezTo>
                  <a:cubicBezTo>
                    <a:pt x="562" y="182"/>
                    <a:pt x="568" y="183"/>
                    <a:pt x="573" y="183"/>
                  </a:cubicBezTo>
                  <a:cubicBezTo>
                    <a:pt x="578" y="184"/>
                    <a:pt x="583" y="185"/>
                    <a:pt x="588" y="186"/>
                  </a:cubicBezTo>
                  <a:cubicBezTo>
                    <a:pt x="592" y="186"/>
                    <a:pt x="596" y="187"/>
                    <a:pt x="600" y="187"/>
                  </a:cubicBezTo>
                  <a:lnTo>
                    <a:pt x="600" y="220"/>
                  </a:lnTo>
                  <a:cubicBezTo>
                    <a:pt x="549" y="216"/>
                    <a:pt x="490" y="213"/>
                    <a:pt x="427" y="212"/>
                  </a:cubicBezTo>
                  <a:lnTo>
                    <a:pt x="427" y="172"/>
                  </a:lnTo>
                  <a:cubicBezTo>
                    <a:pt x="430" y="172"/>
                    <a:pt x="433" y="172"/>
                    <a:pt x="436" y="172"/>
                  </a:cubicBezTo>
                  <a:cubicBezTo>
                    <a:pt x="442" y="172"/>
                    <a:pt x="447" y="173"/>
                    <a:pt x="453" y="173"/>
                  </a:cubicBezTo>
                  <a:close/>
                  <a:moveTo>
                    <a:pt x="415" y="171"/>
                  </a:moveTo>
                  <a:lnTo>
                    <a:pt x="415" y="171"/>
                  </a:lnTo>
                  <a:cubicBezTo>
                    <a:pt x="416" y="171"/>
                    <a:pt x="417" y="171"/>
                    <a:pt x="418" y="171"/>
                  </a:cubicBezTo>
                  <a:lnTo>
                    <a:pt x="418" y="211"/>
                  </a:lnTo>
                  <a:cubicBezTo>
                    <a:pt x="406" y="211"/>
                    <a:pt x="394" y="211"/>
                    <a:pt x="382" y="211"/>
                  </a:cubicBezTo>
                  <a:lnTo>
                    <a:pt x="382" y="170"/>
                  </a:lnTo>
                  <a:cubicBezTo>
                    <a:pt x="387" y="170"/>
                    <a:pt x="393" y="171"/>
                    <a:pt x="399" y="171"/>
                  </a:cubicBezTo>
                  <a:cubicBezTo>
                    <a:pt x="404" y="171"/>
                    <a:pt x="409" y="171"/>
                    <a:pt x="415" y="171"/>
                  </a:cubicBezTo>
                  <a:close/>
                  <a:moveTo>
                    <a:pt x="321" y="170"/>
                  </a:moveTo>
                  <a:lnTo>
                    <a:pt x="321" y="170"/>
                  </a:lnTo>
                  <a:cubicBezTo>
                    <a:pt x="334" y="170"/>
                    <a:pt x="347" y="170"/>
                    <a:pt x="360" y="170"/>
                  </a:cubicBezTo>
                  <a:cubicBezTo>
                    <a:pt x="364" y="170"/>
                    <a:pt x="367" y="170"/>
                    <a:pt x="370" y="170"/>
                  </a:cubicBezTo>
                  <a:lnTo>
                    <a:pt x="370" y="316"/>
                  </a:lnTo>
                  <a:lnTo>
                    <a:pt x="268" y="316"/>
                  </a:lnTo>
                  <a:lnTo>
                    <a:pt x="268" y="170"/>
                  </a:lnTo>
                  <a:cubicBezTo>
                    <a:pt x="273" y="170"/>
                    <a:pt x="277" y="170"/>
                    <a:pt x="281" y="170"/>
                  </a:cubicBezTo>
                  <a:cubicBezTo>
                    <a:pt x="295" y="170"/>
                    <a:pt x="308" y="170"/>
                    <a:pt x="321" y="170"/>
                  </a:cubicBezTo>
                  <a:close/>
                  <a:moveTo>
                    <a:pt x="66" y="184"/>
                  </a:moveTo>
                  <a:lnTo>
                    <a:pt x="66" y="184"/>
                  </a:lnTo>
                  <a:cubicBezTo>
                    <a:pt x="72" y="183"/>
                    <a:pt x="78" y="183"/>
                    <a:pt x="83" y="182"/>
                  </a:cubicBezTo>
                  <a:cubicBezTo>
                    <a:pt x="88" y="181"/>
                    <a:pt x="93" y="181"/>
                    <a:pt x="98" y="180"/>
                  </a:cubicBezTo>
                  <a:cubicBezTo>
                    <a:pt x="104" y="180"/>
                    <a:pt x="110" y="179"/>
                    <a:pt x="116" y="178"/>
                  </a:cubicBezTo>
                  <a:cubicBezTo>
                    <a:pt x="122" y="178"/>
                    <a:pt x="127" y="177"/>
                    <a:pt x="132" y="177"/>
                  </a:cubicBezTo>
                  <a:cubicBezTo>
                    <a:pt x="138" y="176"/>
                    <a:pt x="145" y="176"/>
                    <a:pt x="151" y="176"/>
                  </a:cubicBezTo>
                  <a:cubicBezTo>
                    <a:pt x="157" y="175"/>
                    <a:pt x="162" y="175"/>
                    <a:pt x="168" y="174"/>
                  </a:cubicBezTo>
                  <a:cubicBezTo>
                    <a:pt x="174" y="174"/>
                    <a:pt x="181" y="174"/>
                    <a:pt x="188" y="173"/>
                  </a:cubicBezTo>
                  <a:cubicBezTo>
                    <a:pt x="194" y="173"/>
                    <a:pt x="199" y="173"/>
                    <a:pt x="204" y="172"/>
                  </a:cubicBezTo>
                  <a:cubicBezTo>
                    <a:pt x="212" y="172"/>
                    <a:pt x="219" y="172"/>
                    <a:pt x="226" y="171"/>
                  </a:cubicBezTo>
                  <a:cubicBezTo>
                    <a:pt x="232" y="171"/>
                    <a:pt x="237" y="171"/>
                    <a:pt x="242" y="171"/>
                  </a:cubicBezTo>
                  <a:cubicBezTo>
                    <a:pt x="247" y="171"/>
                    <a:pt x="252" y="171"/>
                    <a:pt x="257" y="170"/>
                  </a:cubicBezTo>
                  <a:lnTo>
                    <a:pt x="257" y="211"/>
                  </a:lnTo>
                  <a:cubicBezTo>
                    <a:pt x="176" y="212"/>
                    <a:pt x="101" y="216"/>
                    <a:pt x="39" y="222"/>
                  </a:cubicBezTo>
                  <a:lnTo>
                    <a:pt x="39" y="188"/>
                  </a:lnTo>
                  <a:cubicBezTo>
                    <a:pt x="43" y="187"/>
                    <a:pt x="48" y="186"/>
                    <a:pt x="52" y="186"/>
                  </a:cubicBezTo>
                  <a:cubicBezTo>
                    <a:pt x="57" y="185"/>
                    <a:pt x="62" y="185"/>
                    <a:pt x="66" y="184"/>
                  </a:cubicBezTo>
                  <a:close/>
                  <a:moveTo>
                    <a:pt x="319" y="395"/>
                  </a:moveTo>
                  <a:lnTo>
                    <a:pt x="319" y="395"/>
                  </a:lnTo>
                  <a:cubicBezTo>
                    <a:pt x="314" y="395"/>
                    <a:pt x="309" y="395"/>
                    <a:pt x="304" y="395"/>
                  </a:cubicBezTo>
                  <a:cubicBezTo>
                    <a:pt x="303" y="395"/>
                    <a:pt x="301" y="395"/>
                    <a:pt x="300" y="395"/>
                  </a:cubicBezTo>
                  <a:cubicBezTo>
                    <a:pt x="296" y="395"/>
                    <a:pt x="293" y="395"/>
                    <a:pt x="289" y="395"/>
                  </a:cubicBezTo>
                  <a:cubicBezTo>
                    <a:pt x="287" y="395"/>
                    <a:pt x="285" y="395"/>
                    <a:pt x="282" y="395"/>
                  </a:cubicBezTo>
                  <a:cubicBezTo>
                    <a:pt x="280" y="395"/>
                    <a:pt x="277" y="395"/>
                    <a:pt x="274" y="395"/>
                  </a:cubicBezTo>
                  <a:cubicBezTo>
                    <a:pt x="271" y="395"/>
                    <a:pt x="269" y="395"/>
                    <a:pt x="266" y="395"/>
                  </a:cubicBezTo>
                  <a:cubicBezTo>
                    <a:pt x="265" y="394"/>
                    <a:pt x="263" y="394"/>
                    <a:pt x="261" y="394"/>
                  </a:cubicBezTo>
                  <a:cubicBezTo>
                    <a:pt x="263" y="390"/>
                    <a:pt x="264" y="387"/>
                    <a:pt x="265" y="383"/>
                  </a:cubicBezTo>
                  <a:cubicBezTo>
                    <a:pt x="283" y="383"/>
                    <a:pt x="301" y="383"/>
                    <a:pt x="319" y="383"/>
                  </a:cubicBezTo>
                  <a:cubicBezTo>
                    <a:pt x="338" y="383"/>
                    <a:pt x="356" y="383"/>
                    <a:pt x="374" y="383"/>
                  </a:cubicBezTo>
                  <a:lnTo>
                    <a:pt x="378" y="395"/>
                  </a:lnTo>
                  <a:cubicBezTo>
                    <a:pt x="360" y="395"/>
                    <a:pt x="338" y="395"/>
                    <a:pt x="319" y="395"/>
                  </a:cubicBezTo>
                  <a:close/>
                  <a:moveTo>
                    <a:pt x="381" y="417"/>
                  </a:moveTo>
                  <a:lnTo>
                    <a:pt x="381" y="417"/>
                  </a:lnTo>
                  <a:cubicBezTo>
                    <a:pt x="359" y="418"/>
                    <a:pt x="337" y="418"/>
                    <a:pt x="319" y="418"/>
                  </a:cubicBezTo>
                  <a:cubicBezTo>
                    <a:pt x="314" y="418"/>
                    <a:pt x="308" y="418"/>
                    <a:pt x="302" y="418"/>
                  </a:cubicBezTo>
                  <a:cubicBezTo>
                    <a:pt x="301" y="418"/>
                    <a:pt x="300" y="418"/>
                    <a:pt x="299" y="418"/>
                  </a:cubicBezTo>
                  <a:cubicBezTo>
                    <a:pt x="295" y="418"/>
                    <a:pt x="290" y="418"/>
                    <a:pt x="285" y="417"/>
                  </a:cubicBezTo>
                  <a:cubicBezTo>
                    <a:pt x="283" y="417"/>
                    <a:pt x="281" y="417"/>
                    <a:pt x="279" y="417"/>
                  </a:cubicBezTo>
                  <a:cubicBezTo>
                    <a:pt x="275" y="417"/>
                    <a:pt x="271" y="417"/>
                    <a:pt x="268" y="417"/>
                  </a:cubicBezTo>
                  <a:cubicBezTo>
                    <a:pt x="265" y="417"/>
                    <a:pt x="263" y="417"/>
                    <a:pt x="261" y="417"/>
                  </a:cubicBezTo>
                  <a:cubicBezTo>
                    <a:pt x="258" y="417"/>
                    <a:pt x="256" y="417"/>
                    <a:pt x="254" y="417"/>
                  </a:cubicBezTo>
                  <a:cubicBezTo>
                    <a:pt x="255" y="412"/>
                    <a:pt x="257" y="408"/>
                    <a:pt x="258" y="403"/>
                  </a:cubicBezTo>
                  <a:cubicBezTo>
                    <a:pt x="261" y="403"/>
                    <a:pt x="264" y="403"/>
                    <a:pt x="266" y="404"/>
                  </a:cubicBezTo>
                  <a:cubicBezTo>
                    <a:pt x="268" y="404"/>
                    <a:pt x="270" y="404"/>
                    <a:pt x="272" y="404"/>
                  </a:cubicBezTo>
                  <a:cubicBezTo>
                    <a:pt x="276" y="404"/>
                    <a:pt x="279" y="404"/>
                    <a:pt x="282" y="404"/>
                  </a:cubicBezTo>
                  <a:cubicBezTo>
                    <a:pt x="284" y="404"/>
                    <a:pt x="286" y="404"/>
                    <a:pt x="288" y="404"/>
                  </a:cubicBezTo>
                  <a:cubicBezTo>
                    <a:pt x="292" y="404"/>
                    <a:pt x="295" y="404"/>
                    <a:pt x="299" y="404"/>
                  </a:cubicBezTo>
                  <a:cubicBezTo>
                    <a:pt x="300" y="404"/>
                    <a:pt x="302" y="404"/>
                    <a:pt x="304" y="404"/>
                  </a:cubicBezTo>
                  <a:cubicBezTo>
                    <a:pt x="309" y="404"/>
                    <a:pt x="314" y="404"/>
                    <a:pt x="319" y="404"/>
                  </a:cubicBezTo>
                  <a:cubicBezTo>
                    <a:pt x="321" y="404"/>
                    <a:pt x="324" y="404"/>
                    <a:pt x="326" y="404"/>
                  </a:cubicBezTo>
                  <a:cubicBezTo>
                    <a:pt x="328" y="404"/>
                    <a:pt x="330" y="404"/>
                    <a:pt x="331" y="404"/>
                  </a:cubicBezTo>
                  <a:cubicBezTo>
                    <a:pt x="333" y="404"/>
                    <a:pt x="335" y="404"/>
                    <a:pt x="337" y="404"/>
                  </a:cubicBezTo>
                  <a:cubicBezTo>
                    <a:pt x="341" y="404"/>
                    <a:pt x="345" y="404"/>
                    <a:pt x="348" y="404"/>
                  </a:cubicBezTo>
                  <a:cubicBezTo>
                    <a:pt x="350" y="404"/>
                    <a:pt x="351" y="404"/>
                    <a:pt x="352" y="404"/>
                  </a:cubicBezTo>
                  <a:cubicBezTo>
                    <a:pt x="357" y="404"/>
                    <a:pt x="362" y="404"/>
                    <a:pt x="366" y="404"/>
                  </a:cubicBezTo>
                  <a:lnTo>
                    <a:pt x="366" y="404"/>
                  </a:lnTo>
                  <a:cubicBezTo>
                    <a:pt x="372" y="404"/>
                    <a:pt x="377" y="404"/>
                    <a:pt x="381" y="404"/>
                  </a:cubicBezTo>
                  <a:lnTo>
                    <a:pt x="386" y="417"/>
                  </a:lnTo>
                  <a:cubicBezTo>
                    <a:pt x="384" y="417"/>
                    <a:pt x="383" y="417"/>
                    <a:pt x="381" y="417"/>
                  </a:cubicBezTo>
                  <a:close/>
                  <a:moveTo>
                    <a:pt x="250" y="426"/>
                  </a:moveTo>
                  <a:lnTo>
                    <a:pt x="250" y="426"/>
                  </a:lnTo>
                  <a:cubicBezTo>
                    <a:pt x="253" y="426"/>
                    <a:pt x="255" y="426"/>
                    <a:pt x="258" y="426"/>
                  </a:cubicBezTo>
                  <a:cubicBezTo>
                    <a:pt x="261" y="426"/>
                    <a:pt x="263" y="426"/>
                    <a:pt x="266" y="426"/>
                  </a:cubicBezTo>
                  <a:cubicBezTo>
                    <a:pt x="271" y="426"/>
                    <a:pt x="275" y="426"/>
                    <a:pt x="279" y="426"/>
                  </a:cubicBezTo>
                  <a:cubicBezTo>
                    <a:pt x="281" y="426"/>
                    <a:pt x="282" y="426"/>
                    <a:pt x="284" y="426"/>
                  </a:cubicBezTo>
                  <a:cubicBezTo>
                    <a:pt x="290" y="427"/>
                    <a:pt x="296" y="427"/>
                    <a:pt x="301" y="427"/>
                  </a:cubicBezTo>
                  <a:cubicBezTo>
                    <a:pt x="301" y="427"/>
                    <a:pt x="302" y="427"/>
                    <a:pt x="302" y="427"/>
                  </a:cubicBezTo>
                  <a:cubicBezTo>
                    <a:pt x="308" y="427"/>
                    <a:pt x="314" y="427"/>
                    <a:pt x="319" y="427"/>
                  </a:cubicBezTo>
                  <a:cubicBezTo>
                    <a:pt x="321" y="427"/>
                    <a:pt x="323" y="427"/>
                    <a:pt x="325" y="427"/>
                  </a:cubicBezTo>
                  <a:cubicBezTo>
                    <a:pt x="326" y="427"/>
                    <a:pt x="327" y="427"/>
                    <a:pt x="328" y="427"/>
                  </a:cubicBezTo>
                  <a:cubicBezTo>
                    <a:pt x="332" y="427"/>
                    <a:pt x="336" y="427"/>
                    <a:pt x="341" y="427"/>
                  </a:cubicBezTo>
                  <a:cubicBezTo>
                    <a:pt x="341" y="427"/>
                    <a:pt x="341" y="427"/>
                    <a:pt x="341" y="427"/>
                  </a:cubicBezTo>
                  <a:cubicBezTo>
                    <a:pt x="352" y="427"/>
                    <a:pt x="363" y="426"/>
                    <a:pt x="374" y="426"/>
                  </a:cubicBezTo>
                  <a:cubicBezTo>
                    <a:pt x="377" y="426"/>
                    <a:pt x="380" y="426"/>
                    <a:pt x="383" y="426"/>
                  </a:cubicBezTo>
                  <a:cubicBezTo>
                    <a:pt x="385" y="426"/>
                    <a:pt x="387" y="426"/>
                    <a:pt x="389" y="426"/>
                  </a:cubicBezTo>
                  <a:lnTo>
                    <a:pt x="394" y="440"/>
                  </a:lnTo>
                  <a:cubicBezTo>
                    <a:pt x="376" y="440"/>
                    <a:pt x="343" y="440"/>
                    <a:pt x="319" y="440"/>
                  </a:cubicBezTo>
                  <a:cubicBezTo>
                    <a:pt x="306" y="440"/>
                    <a:pt x="289" y="440"/>
                    <a:pt x="271" y="440"/>
                  </a:cubicBezTo>
                  <a:lnTo>
                    <a:pt x="270" y="440"/>
                  </a:lnTo>
                  <a:cubicBezTo>
                    <a:pt x="267" y="440"/>
                    <a:pt x="263" y="440"/>
                    <a:pt x="260" y="440"/>
                  </a:cubicBezTo>
                  <a:cubicBezTo>
                    <a:pt x="260" y="440"/>
                    <a:pt x="260" y="440"/>
                    <a:pt x="259" y="440"/>
                  </a:cubicBezTo>
                  <a:cubicBezTo>
                    <a:pt x="256" y="440"/>
                    <a:pt x="253" y="440"/>
                    <a:pt x="250" y="440"/>
                  </a:cubicBezTo>
                  <a:cubicBezTo>
                    <a:pt x="249" y="440"/>
                    <a:pt x="249" y="440"/>
                    <a:pt x="248" y="440"/>
                  </a:cubicBezTo>
                  <a:cubicBezTo>
                    <a:pt x="247" y="440"/>
                    <a:pt x="246" y="440"/>
                    <a:pt x="245" y="440"/>
                  </a:cubicBezTo>
                  <a:cubicBezTo>
                    <a:pt x="247" y="435"/>
                    <a:pt x="248" y="431"/>
                    <a:pt x="250" y="426"/>
                  </a:cubicBezTo>
                  <a:close/>
                  <a:moveTo>
                    <a:pt x="397" y="462"/>
                  </a:moveTo>
                  <a:lnTo>
                    <a:pt x="397" y="462"/>
                  </a:lnTo>
                  <a:cubicBezTo>
                    <a:pt x="371" y="463"/>
                    <a:pt x="345" y="463"/>
                    <a:pt x="319" y="463"/>
                  </a:cubicBezTo>
                  <a:cubicBezTo>
                    <a:pt x="293" y="463"/>
                    <a:pt x="267" y="463"/>
                    <a:pt x="241" y="462"/>
                  </a:cubicBezTo>
                  <a:cubicBezTo>
                    <a:pt x="239" y="462"/>
                    <a:pt x="238" y="462"/>
                    <a:pt x="236" y="462"/>
                  </a:cubicBezTo>
                  <a:lnTo>
                    <a:pt x="241" y="448"/>
                  </a:lnTo>
                  <a:cubicBezTo>
                    <a:pt x="242" y="448"/>
                    <a:pt x="243" y="449"/>
                    <a:pt x="244" y="449"/>
                  </a:cubicBezTo>
                  <a:cubicBezTo>
                    <a:pt x="246" y="449"/>
                    <a:pt x="248" y="449"/>
                    <a:pt x="251" y="449"/>
                  </a:cubicBezTo>
                  <a:cubicBezTo>
                    <a:pt x="252" y="449"/>
                    <a:pt x="253" y="449"/>
                    <a:pt x="255" y="449"/>
                  </a:cubicBezTo>
                  <a:cubicBezTo>
                    <a:pt x="257" y="449"/>
                    <a:pt x="259" y="449"/>
                    <a:pt x="261" y="449"/>
                  </a:cubicBezTo>
                  <a:cubicBezTo>
                    <a:pt x="263" y="449"/>
                    <a:pt x="264" y="449"/>
                    <a:pt x="266" y="449"/>
                  </a:cubicBezTo>
                  <a:cubicBezTo>
                    <a:pt x="268" y="449"/>
                    <a:pt x="270" y="449"/>
                    <a:pt x="272" y="449"/>
                  </a:cubicBezTo>
                  <a:cubicBezTo>
                    <a:pt x="274" y="449"/>
                    <a:pt x="277" y="449"/>
                    <a:pt x="279" y="449"/>
                  </a:cubicBezTo>
                  <a:cubicBezTo>
                    <a:pt x="280" y="449"/>
                    <a:pt x="281" y="449"/>
                    <a:pt x="282" y="449"/>
                  </a:cubicBezTo>
                  <a:cubicBezTo>
                    <a:pt x="296" y="449"/>
                    <a:pt x="309" y="449"/>
                    <a:pt x="319" y="449"/>
                  </a:cubicBezTo>
                  <a:cubicBezTo>
                    <a:pt x="344" y="450"/>
                    <a:pt x="376" y="449"/>
                    <a:pt x="394" y="448"/>
                  </a:cubicBezTo>
                  <a:cubicBezTo>
                    <a:pt x="395" y="448"/>
                    <a:pt x="396" y="448"/>
                    <a:pt x="397" y="448"/>
                  </a:cubicBezTo>
                  <a:lnTo>
                    <a:pt x="402" y="462"/>
                  </a:lnTo>
                  <a:cubicBezTo>
                    <a:pt x="400" y="462"/>
                    <a:pt x="399" y="462"/>
                    <a:pt x="397" y="462"/>
                  </a:cubicBezTo>
                  <a:close/>
                  <a:moveTo>
                    <a:pt x="427" y="370"/>
                  </a:moveTo>
                  <a:lnTo>
                    <a:pt x="427" y="370"/>
                  </a:lnTo>
                  <a:lnTo>
                    <a:pt x="427" y="326"/>
                  </a:lnTo>
                  <a:cubicBezTo>
                    <a:pt x="490" y="326"/>
                    <a:pt x="549" y="325"/>
                    <a:pt x="600" y="324"/>
                  </a:cubicBezTo>
                  <a:lnTo>
                    <a:pt x="600" y="364"/>
                  </a:lnTo>
                  <a:cubicBezTo>
                    <a:pt x="547" y="367"/>
                    <a:pt x="489" y="369"/>
                    <a:pt x="427" y="370"/>
                  </a:cubicBezTo>
                  <a:close/>
                  <a:moveTo>
                    <a:pt x="513" y="47"/>
                  </a:moveTo>
                  <a:lnTo>
                    <a:pt x="513" y="47"/>
                  </a:lnTo>
                  <a:lnTo>
                    <a:pt x="427" y="47"/>
                  </a:lnTo>
                  <a:lnTo>
                    <a:pt x="427" y="8"/>
                  </a:lnTo>
                  <a:lnTo>
                    <a:pt x="513" y="8"/>
                  </a:lnTo>
                  <a:lnTo>
                    <a:pt x="513" y="47"/>
                  </a:lnTo>
                  <a:close/>
                  <a:moveTo>
                    <a:pt x="637" y="364"/>
                  </a:moveTo>
                  <a:lnTo>
                    <a:pt x="637" y="364"/>
                  </a:lnTo>
                  <a:cubicBezTo>
                    <a:pt x="636" y="362"/>
                    <a:pt x="635" y="362"/>
                    <a:pt x="633" y="362"/>
                  </a:cubicBezTo>
                  <a:cubicBezTo>
                    <a:pt x="626" y="362"/>
                    <a:pt x="619" y="363"/>
                    <a:pt x="612" y="363"/>
                  </a:cubicBezTo>
                  <a:lnTo>
                    <a:pt x="612" y="320"/>
                  </a:lnTo>
                  <a:cubicBezTo>
                    <a:pt x="612" y="320"/>
                    <a:pt x="612" y="320"/>
                    <a:pt x="612" y="320"/>
                  </a:cubicBezTo>
                  <a:cubicBezTo>
                    <a:pt x="612" y="319"/>
                    <a:pt x="612" y="319"/>
                    <a:pt x="612" y="319"/>
                  </a:cubicBezTo>
                  <a:lnTo>
                    <a:pt x="612" y="273"/>
                  </a:lnTo>
                  <a:cubicBezTo>
                    <a:pt x="612" y="273"/>
                    <a:pt x="612" y="272"/>
                    <a:pt x="612" y="272"/>
                  </a:cubicBezTo>
                  <a:cubicBezTo>
                    <a:pt x="612" y="272"/>
                    <a:pt x="612" y="272"/>
                    <a:pt x="612" y="271"/>
                  </a:cubicBezTo>
                  <a:lnTo>
                    <a:pt x="612" y="226"/>
                  </a:lnTo>
                  <a:cubicBezTo>
                    <a:pt x="612" y="226"/>
                    <a:pt x="612" y="226"/>
                    <a:pt x="612" y="226"/>
                  </a:cubicBezTo>
                  <a:cubicBezTo>
                    <a:pt x="612" y="225"/>
                    <a:pt x="612" y="225"/>
                    <a:pt x="612" y="225"/>
                  </a:cubicBezTo>
                  <a:lnTo>
                    <a:pt x="612" y="182"/>
                  </a:lnTo>
                  <a:lnTo>
                    <a:pt x="612" y="148"/>
                  </a:lnTo>
                  <a:cubicBezTo>
                    <a:pt x="612" y="145"/>
                    <a:pt x="610" y="142"/>
                    <a:pt x="607" y="142"/>
                  </a:cubicBezTo>
                  <a:cubicBezTo>
                    <a:pt x="593" y="140"/>
                    <a:pt x="578" y="138"/>
                    <a:pt x="562" y="136"/>
                  </a:cubicBezTo>
                  <a:lnTo>
                    <a:pt x="562" y="116"/>
                  </a:lnTo>
                  <a:cubicBezTo>
                    <a:pt x="562" y="113"/>
                    <a:pt x="560" y="111"/>
                    <a:pt x="557" y="110"/>
                  </a:cubicBezTo>
                  <a:cubicBezTo>
                    <a:pt x="519" y="105"/>
                    <a:pt x="475" y="101"/>
                    <a:pt x="427" y="99"/>
                  </a:cubicBezTo>
                  <a:lnTo>
                    <a:pt x="427" y="56"/>
                  </a:lnTo>
                  <a:lnTo>
                    <a:pt x="518" y="56"/>
                  </a:lnTo>
                  <a:cubicBezTo>
                    <a:pt x="520" y="56"/>
                    <a:pt x="522" y="54"/>
                    <a:pt x="522" y="51"/>
                  </a:cubicBezTo>
                  <a:lnTo>
                    <a:pt x="522" y="5"/>
                  </a:lnTo>
                  <a:cubicBezTo>
                    <a:pt x="522" y="2"/>
                    <a:pt x="520" y="0"/>
                    <a:pt x="518" y="0"/>
                  </a:cubicBezTo>
                  <a:lnTo>
                    <a:pt x="423" y="0"/>
                  </a:lnTo>
                  <a:cubicBezTo>
                    <a:pt x="423" y="0"/>
                    <a:pt x="423" y="0"/>
                    <a:pt x="423" y="0"/>
                  </a:cubicBezTo>
                  <a:cubicBezTo>
                    <a:pt x="423" y="0"/>
                    <a:pt x="423" y="0"/>
                    <a:pt x="423" y="0"/>
                  </a:cubicBezTo>
                  <a:cubicBezTo>
                    <a:pt x="420" y="0"/>
                    <a:pt x="418" y="2"/>
                    <a:pt x="418" y="5"/>
                  </a:cubicBezTo>
                  <a:lnTo>
                    <a:pt x="418" y="98"/>
                  </a:lnTo>
                  <a:cubicBezTo>
                    <a:pt x="387" y="97"/>
                    <a:pt x="354" y="96"/>
                    <a:pt x="320" y="96"/>
                  </a:cubicBezTo>
                  <a:cubicBezTo>
                    <a:pt x="231" y="96"/>
                    <a:pt x="146" y="101"/>
                    <a:pt x="81" y="111"/>
                  </a:cubicBezTo>
                  <a:cubicBezTo>
                    <a:pt x="78" y="111"/>
                    <a:pt x="76" y="114"/>
                    <a:pt x="76" y="117"/>
                  </a:cubicBezTo>
                  <a:lnTo>
                    <a:pt x="76" y="136"/>
                  </a:lnTo>
                  <a:cubicBezTo>
                    <a:pt x="61" y="138"/>
                    <a:pt x="46" y="140"/>
                    <a:pt x="32" y="142"/>
                  </a:cubicBezTo>
                  <a:cubicBezTo>
                    <a:pt x="29" y="143"/>
                    <a:pt x="27" y="145"/>
                    <a:pt x="27" y="148"/>
                  </a:cubicBezTo>
                  <a:lnTo>
                    <a:pt x="27" y="183"/>
                  </a:lnTo>
                  <a:lnTo>
                    <a:pt x="27" y="363"/>
                  </a:lnTo>
                  <a:cubicBezTo>
                    <a:pt x="20" y="363"/>
                    <a:pt x="13" y="362"/>
                    <a:pt x="6" y="362"/>
                  </a:cubicBezTo>
                  <a:cubicBezTo>
                    <a:pt x="4" y="362"/>
                    <a:pt x="3" y="362"/>
                    <a:pt x="1" y="364"/>
                  </a:cubicBezTo>
                  <a:cubicBezTo>
                    <a:pt x="0" y="365"/>
                    <a:pt x="0" y="366"/>
                    <a:pt x="0" y="368"/>
                  </a:cubicBezTo>
                  <a:lnTo>
                    <a:pt x="0" y="429"/>
                  </a:lnTo>
                  <a:cubicBezTo>
                    <a:pt x="0" y="432"/>
                    <a:pt x="2" y="435"/>
                    <a:pt x="5" y="435"/>
                  </a:cubicBezTo>
                  <a:cubicBezTo>
                    <a:pt x="63" y="442"/>
                    <a:pt x="150" y="447"/>
                    <a:pt x="231" y="450"/>
                  </a:cubicBezTo>
                  <a:lnTo>
                    <a:pt x="225" y="465"/>
                  </a:lnTo>
                  <a:cubicBezTo>
                    <a:pt x="225" y="465"/>
                    <a:pt x="225" y="465"/>
                    <a:pt x="225" y="465"/>
                  </a:cubicBezTo>
                  <a:cubicBezTo>
                    <a:pt x="222" y="474"/>
                    <a:pt x="220" y="479"/>
                    <a:pt x="217" y="488"/>
                  </a:cubicBezTo>
                  <a:cubicBezTo>
                    <a:pt x="216" y="489"/>
                    <a:pt x="216" y="491"/>
                    <a:pt x="217" y="492"/>
                  </a:cubicBezTo>
                  <a:cubicBezTo>
                    <a:pt x="218" y="493"/>
                    <a:pt x="219" y="494"/>
                    <a:pt x="221" y="494"/>
                  </a:cubicBezTo>
                  <a:cubicBezTo>
                    <a:pt x="250" y="494"/>
                    <a:pt x="281" y="495"/>
                    <a:pt x="315" y="495"/>
                  </a:cubicBezTo>
                  <a:lnTo>
                    <a:pt x="319" y="495"/>
                  </a:lnTo>
                  <a:cubicBezTo>
                    <a:pt x="355" y="494"/>
                    <a:pt x="387" y="494"/>
                    <a:pt x="417" y="494"/>
                  </a:cubicBezTo>
                  <a:cubicBezTo>
                    <a:pt x="418" y="494"/>
                    <a:pt x="420" y="493"/>
                    <a:pt x="421" y="492"/>
                  </a:cubicBezTo>
                  <a:cubicBezTo>
                    <a:pt x="421" y="491"/>
                    <a:pt x="422" y="489"/>
                    <a:pt x="421" y="488"/>
                  </a:cubicBezTo>
                  <a:cubicBezTo>
                    <a:pt x="418" y="479"/>
                    <a:pt x="416" y="474"/>
                    <a:pt x="413" y="465"/>
                  </a:cubicBezTo>
                  <a:lnTo>
                    <a:pt x="407" y="450"/>
                  </a:lnTo>
                  <a:cubicBezTo>
                    <a:pt x="495" y="448"/>
                    <a:pt x="577" y="442"/>
                    <a:pt x="634" y="435"/>
                  </a:cubicBezTo>
                  <a:cubicBezTo>
                    <a:pt x="637" y="435"/>
                    <a:pt x="639" y="432"/>
                    <a:pt x="639" y="429"/>
                  </a:cubicBezTo>
                  <a:lnTo>
                    <a:pt x="639" y="368"/>
                  </a:lnTo>
                  <a:cubicBezTo>
                    <a:pt x="639" y="366"/>
                    <a:pt x="639" y="365"/>
                    <a:pt x="637" y="364"/>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9">
            <a:extLst>
              <a:ext uri="{FF2B5EF4-FFF2-40B4-BE49-F238E27FC236}">
                <a16:creationId xmlns:a16="http://schemas.microsoft.com/office/drawing/2014/main" id="{31605972-016E-A9F9-5CBB-26E9142AD77A}"/>
              </a:ext>
            </a:extLst>
          </p:cNvPr>
          <p:cNvGrpSpPr>
            <a:grpSpLocks noChangeAspect="1"/>
          </p:cNvGrpSpPr>
          <p:nvPr/>
        </p:nvGrpSpPr>
        <p:grpSpPr>
          <a:xfrm>
            <a:off x="2841508" y="3094760"/>
            <a:ext cx="511175" cy="346075"/>
            <a:chOff x="6468" y="2115"/>
            <a:chExt cx="322" cy="218"/>
          </a:xfrm>
          <a:noFill/>
        </p:grpSpPr>
        <p:sp>
          <p:nvSpPr>
            <p:cNvPr id="29" name="AutoShape 8">
              <a:extLst>
                <a:ext uri="{FF2B5EF4-FFF2-40B4-BE49-F238E27FC236}">
                  <a16:creationId xmlns:a16="http://schemas.microsoft.com/office/drawing/2014/main" id="{7918A549-B025-4459-1524-056AF1E9791E}"/>
                </a:ext>
              </a:extLst>
            </p:cNvPr>
            <p:cNvSpPr>
              <a:spLocks noChangeAspect="1"/>
            </p:cNvSpPr>
            <p:nvPr/>
          </p:nvSpPr>
          <p:spPr bwMode="auto">
            <a:xfrm>
              <a:off x="6468" y="2115"/>
              <a:ext cx="320" cy="217"/>
            </a:xfrm>
            <a:prstGeom prst="rect">
              <a:avLst/>
            </a:prstGeom>
            <a:grpFill/>
            <a:ln w="9525">
              <a:solidFill>
                <a:schemeClr val="bg1"/>
              </a:solidFill>
              <a:miter lim="800000"/>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0">
              <a:extLst>
                <a:ext uri="{FF2B5EF4-FFF2-40B4-BE49-F238E27FC236}">
                  <a16:creationId xmlns:a16="http://schemas.microsoft.com/office/drawing/2014/main" id="{50381774-0A29-9E62-996C-93603B378BEE}"/>
                </a:ext>
              </a:extLst>
            </p:cNvPr>
            <p:cNvSpPr/>
            <p:nvPr/>
          </p:nvSpPr>
          <p:spPr bwMode="auto">
            <a:xfrm>
              <a:off x="6632" y="2118"/>
              <a:ext cx="68" cy="93"/>
            </a:xfrm>
            <a:custGeom>
              <a:avLst/>
              <a:gdLst>
                <a:gd name="T0" fmla="*/ 112 w 137"/>
                <a:gd name="T1" fmla="*/ 136 h 188"/>
                <a:gd name="T2" fmla="*/ 112 w 137"/>
                <a:gd name="T3" fmla="*/ 136 h 188"/>
                <a:gd name="T4" fmla="*/ 90 w 137"/>
                <a:gd name="T5" fmla="*/ 136 h 188"/>
                <a:gd name="T6" fmla="*/ 84 w 137"/>
                <a:gd name="T7" fmla="*/ 136 h 188"/>
                <a:gd name="T8" fmla="*/ 82 w 137"/>
                <a:gd name="T9" fmla="*/ 136 h 188"/>
                <a:gd name="T10" fmla="*/ 79 w 137"/>
                <a:gd name="T11" fmla="*/ 151 h 188"/>
                <a:gd name="T12" fmla="*/ 80 w 137"/>
                <a:gd name="T13" fmla="*/ 152 h 188"/>
                <a:gd name="T14" fmla="*/ 87 w 137"/>
                <a:gd name="T15" fmla="*/ 168 h 188"/>
                <a:gd name="T16" fmla="*/ 67 w 137"/>
                <a:gd name="T17" fmla="*/ 188 h 188"/>
                <a:gd name="T18" fmla="*/ 46 w 137"/>
                <a:gd name="T19" fmla="*/ 168 h 188"/>
                <a:gd name="T20" fmla="*/ 53 w 137"/>
                <a:gd name="T21" fmla="*/ 153 h 188"/>
                <a:gd name="T22" fmla="*/ 53 w 137"/>
                <a:gd name="T23" fmla="*/ 153 h 188"/>
                <a:gd name="T24" fmla="*/ 56 w 137"/>
                <a:gd name="T25" fmla="*/ 144 h 188"/>
                <a:gd name="T26" fmla="*/ 52 w 137"/>
                <a:gd name="T27" fmla="*/ 136 h 188"/>
                <a:gd name="T28" fmla="*/ 49 w 137"/>
                <a:gd name="T29" fmla="*/ 136 h 188"/>
                <a:gd name="T30" fmla="*/ 45 w 137"/>
                <a:gd name="T31" fmla="*/ 136 h 188"/>
                <a:gd name="T32" fmla="*/ 3 w 137"/>
                <a:gd name="T33" fmla="*/ 136 h 188"/>
                <a:gd name="T34" fmla="*/ 0 w 137"/>
                <a:gd name="T35" fmla="*/ 133 h 188"/>
                <a:gd name="T36" fmla="*/ 0 w 137"/>
                <a:gd name="T37" fmla="*/ 84 h 188"/>
                <a:gd name="T38" fmla="*/ 0 w 137"/>
                <a:gd name="T39" fmla="*/ 82 h 188"/>
                <a:gd name="T40" fmla="*/ 9 w 137"/>
                <a:gd name="T41" fmla="*/ 77 h 188"/>
                <a:gd name="T42" fmla="*/ 17 w 137"/>
                <a:gd name="T43" fmla="*/ 81 h 188"/>
                <a:gd name="T44" fmla="*/ 17 w 137"/>
                <a:gd name="T45" fmla="*/ 81 h 188"/>
                <a:gd name="T46" fmla="*/ 32 w 137"/>
                <a:gd name="T47" fmla="*/ 87 h 188"/>
                <a:gd name="T48" fmla="*/ 53 w 137"/>
                <a:gd name="T49" fmla="*/ 67 h 188"/>
                <a:gd name="T50" fmla="*/ 32 w 137"/>
                <a:gd name="T51" fmla="*/ 46 h 188"/>
                <a:gd name="T52" fmla="*/ 16 w 137"/>
                <a:gd name="T53" fmla="*/ 54 h 188"/>
                <a:gd name="T54" fmla="*/ 16 w 137"/>
                <a:gd name="T55" fmla="*/ 54 h 188"/>
                <a:gd name="T56" fmla="*/ 9 w 137"/>
                <a:gd name="T57" fmla="*/ 56 h 188"/>
                <a:gd name="T58" fmla="*/ 0 w 137"/>
                <a:gd name="T59" fmla="*/ 51 h 188"/>
                <a:gd name="T60" fmla="*/ 0 w 137"/>
                <a:gd name="T61" fmla="*/ 50 h 188"/>
                <a:gd name="T62" fmla="*/ 0 w 137"/>
                <a:gd name="T63" fmla="*/ 3 h 188"/>
                <a:gd name="T64" fmla="*/ 3 w 137"/>
                <a:gd name="T65" fmla="*/ 0 h 188"/>
                <a:gd name="T66" fmla="*/ 134 w 137"/>
                <a:gd name="T67" fmla="*/ 0 h 188"/>
                <a:gd name="T68" fmla="*/ 137 w 137"/>
                <a:gd name="T69" fmla="*/ 3 h 188"/>
                <a:gd name="T70" fmla="*/ 137 w 137"/>
                <a:gd name="T71"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88">
                  <a:moveTo>
                    <a:pt x="112" y="136"/>
                  </a:moveTo>
                  <a:lnTo>
                    <a:pt x="112" y="136"/>
                  </a:lnTo>
                  <a:lnTo>
                    <a:pt x="90" y="136"/>
                  </a:lnTo>
                  <a:lnTo>
                    <a:pt x="84" y="136"/>
                  </a:lnTo>
                  <a:cubicBezTo>
                    <a:pt x="84" y="136"/>
                    <a:pt x="82" y="136"/>
                    <a:pt x="82" y="136"/>
                  </a:cubicBezTo>
                  <a:cubicBezTo>
                    <a:pt x="77" y="140"/>
                    <a:pt x="76" y="145"/>
                    <a:pt x="79" y="151"/>
                  </a:cubicBezTo>
                  <a:cubicBezTo>
                    <a:pt x="79" y="151"/>
                    <a:pt x="80" y="152"/>
                    <a:pt x="80" y="152"/>
                  </a:cubicBezTo>
                  <a:cubicBezTo>
                    <a:pt x="85" y="156"/>
                    <a:pt x="87" y="162"/>
                    <a:pt x="87" y="168"/>
                  </a:cubicBezTo>
                  <a:cubicBezTo>
                    <a:pt x="87" y="179"/>
                    <a:pt x="78" y="188"/>
                    <a:pt x="67" y="188"/>
                  </a:cubicBezTo>
                  <a:cubicBezTo>
                    <a:pt x="56" y="188"/>
                    <a:pt x="46" y="179"/>
                    <a:pt x="46" y="168"/>
                  </a:cubicBezTo>
                  <a:cubicBezTo>
                    <a:pt x="46" y="162"/>
                    <a:pt x="49" y="157"/>
                    <a:pt x="53" y="153"/>
                  </a:cubicBezTo>
                  <a:cubicBezTo>
                    <a:pt x="53" y="153"/>
                    <a:pt x="53" y="153"/>
                    <a:pt x="53" y="153"/>
                  </a:cubicBezTo>
                  <a:cubicBezTo>
                    <a:pt x="55" y="150"/>
                    <a:pt x="56" y="147"/>
                    <a:pt x="56" y="144"/>
                  </a:cubicBezTo>
                  <a:cubicBezTo>
                    <a:pt x="56" y="142"/>
                    <a:pt x="56" y="139"/>
                    <a:pt x="52" y="136"/>
                  </a:cubicBezTo>
                  <a:cubicBezTo>
                    <a:pt x="52" y="136"/>
                    <a:pt x="50" y="136"/>
                    <a:pt x="49" y="136"/>
                  </a:cubicBezTo>
                  <a:lnTo>
                    <a:pt x="45" y="136"/>
                  </a:lnTo>
                  <a:lnTo>
                    <a:pt x="3" y="136"/>
                  </a:lnTo>
                  <a:cubicBezTo>
                    <a:pt x="1" y="136"/>
                    <a:pt x="0" y="135"/>
                    <a:pt x="0" y="133"/>
                  </a:cubicBezTo>
                  <a:lnTo>
                    <a:pt x="0" y="84"/>
                  </a:lnTo>
                  <a:cubicBezTo>
                    <a:pt x="0" y="83"/>
                    <a:pt x="0" y="83"/>
                    <a:pt x="0" y="82"/>
                  </a:cubicBezTo>
                  <a:cubicBezTo>
                    <a:pt x="2" y="79"/>
                    <a:pt x="5" y="77"/>
                    <a:pt x="9" y="77"/>
                  </a:cubicBezTo>
                  <a:cubicBezTo>
                    <a:pt x="12" y="77"/>
                    <a:pt x="15" y="79"/>
                    <a:pt x="17" y="81"/>
                  </a:cubicBezTo>
                  <a:cubicBezTo>
                    <a:pt x="17" y="81"/>
                    <a:pt x="17" y="81"/>
                    <a:pt x="17" y="81"/>
                  </a:cubicBezTo>
                  <a:cubicBezTo>
                    <a:pt x="21" y="85"/>
                    <a:pt x="27" y="87"/>
                    <a:pt x="32" y="87"/>
                  </a:cubicBezTo>
                  <a:cubicBezTo>
                    <a:pt x="44" y="87"/>
                    <a:pt x="53" y="78"/>
                    <a:pt x="53" y="67"/>
                  </a:cubicBezTo>
                  <a:cubicBezTo>
                    <a:pt x="53" y="56"/>
                    <a:pt x="44" y="46"/>
                    <a:pt x="32" y="46"/>
                  </a:cubicBezTo>
                  <a:cubicBezTo>
                    <a:pt x="26" y="46"/>
                    <a:pt x="20" y="49"/>
                    <a:pt x="16" y="54"/>
                  </a:cubicBezTo>
                  <a:cubicBezTo>
                    <a:pt x="16" y="54"/>
                    <a:pt x="16" y="54"/>
                    <a:pt x="16" y="54"/>
                  </a:cubicBezTo>
                  <a:cubicBezTo>
                    <a:pt x="13" y="56"/>
                    <a:pt x="11" y="56"/>
                    <a:pt x="9" y="56"/>
                  </a:cubicBezTo>
                  <a:cubicBezTo>
                    <a:pt x="7" y="56"/>
                    <a:pt x="3" y="55"/>
                    <a:pt x="0" y="51"/>
                  </a:cubicBezTo>
                  <a:cubicBezTo>
                    <a:pt x="0" y="51"/>
                    <a:pt x="0" y="50"/>
                    <a:pt x="0" y="50"/>
                  </a:cubicBezTo>
                  <a:lnTo>
                    <a:pt x="0" y="3"/>
                  </a:lnTo>
                  <a:cubicBezTo>
                    <a:pt x="0" y="1"/>
                    <a:pt x="1" y="0"/>
                    <a:pt x="3" y="0"/>
                  </a:cubicBezTo>
                  <a:lnTo>
                    <a:pt x="134" y="0"/>
                  </a:lnTo>
                  <a:cubicBezTo>
                    <a:pt x="136" y="0"/>
                    <a:pt x="137" y="1"/>
                    <a:pt x="137" y="3"/>
                  </a:cubicBezTo>
                  <a:lnTo>
                    <a:pt x="137" y="10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11">
              <a:extLst>
                <a:ext uri="{FF2B5EF4-FFF2-40B4-BE49-F238E27FC236}">
                  <a16:creationId xmlns:a16="http://schemas.microsoft.com/office/drawing/2014/main" id="{91194605-5F90-FFD3-C483-D886A34D5179}"/>
                </a:ext>
              </a:extLst>
            </p:cNvPr>
            <p:cNvSpPr/>
            <p:nvPr/>
          </p:nvSpPr>
          <p:spPr bwMode="auto">
            <a:xfrm>
              <a:off x="6676" y="2152"/>
              <a:ext cx="114" cy="181"/>
            </a:xfrm>
            <a:custGeom>
              <a:avLst/>
              <a:gdLst>
                <a:gd name="T0" fmla="*/ 149 w 233"/>
                <a:gd name="T1" fmla="*/ 3 h 368"/>
                <a:gd name="T2" fmla="*/ 149 w 233"/>
                <a:gd name="T3" fmla="*/ 3 h 368"/>
                <a:gd name="T4" fmla="*/ 82 w 233"/>
                <a:gd name="T5" fmla="*/ 47 h 368"/>
                <a:gd name="T6" fmla="*/ 32 w 233"/>
                <a:gd name="T7" fmla="*/ 25 h 368"/>
                <a:gd name="T8" fmla="*/ 4 w 233"/>
                <a:gd name="T9" fmla="*/ 35 h 368"/>
                <a:gd name="T10" fmla="*/ 7 w 233"/>
                <a:gd name="T11" fmla="*/ 57 h 368"/>
                <a:gd name="T12" fmla="*/ 14 w 233"/>
                <a:gd name="T13" fmla="*/ 63 h 368"/>
                <a:gd name="T14" fmla="*/ 77 w 233"/>
                <a:gd name="T15" fmla="*/ 89 h 368"/>
                <a:gd name="T16" fmla="*/ 91 w 233"/>
                <a:gd name="T17" fmla="*/ 89 h 368"/>
                <a:gd name="T18" fmla="*/ 135 w 233"/>
                <a:gd name="T19" fmla="*/ 64 h 368"/>
                <a:gd name="T20" fmla="*/ 135 w 233"/>
                <a:gd name="T21" fmla="*/ 161 h 368"/>
                <a:gd name="T22" fmla="*/ 104 w 233"/>
                <a:gd name="T23" fmla="*/ 258 h 368"/>
                <a:gd name="T24" fmla="*/ 92 w 233"/>
                <a:gd name="T25" fmla="*/ 343 h 368"/>
                <a:gd name="T26" fmla="*/ 108 w 233"/>
                <a:gd name="T27" fmla="*/ 367 h 368"/>
                <a:gd name="T28" fmla="*/ 114 w 233"/>
                <a:gd name="T29" fmla="*/ 368 h 368"/>
                <a:gd name="T30" fmla="*/ 132 w 233"/>
                <a:gd name="T31" fmla="*/ 351 h 368"/>
                <a:gd name="T32" fmla="*/ 144 w 233"/>
                <a:gd name="T33" fmla="*/ 271 h 368"/>
                <a:gd name="T34" fmla="*/ 173 w 233"/>
                <a:gd name="T35" fmla="*/ 190 h 368"/>
                <a:gd name="T36" fmla="*/ 178 w 233"/>
                <a:gd name="T37" fmla="*/ 267 h 368"/>
                <a:gd name="T38" fmla="*/ 191 w 233"/>
                <a:gd name="T39" fmla="*/ 351 h 368"/>
                <a:gd name="T40" fmla="*/ 209 w 233"/>
                <a:gd name="T41" fmla="*/ 368 h 368"/>
                <a:gd name="T42" fmla="*/ 221 w 233"/>
                <a:gd name="T43" fmla="*/ 366 h 368"/>
                <a:gd name="T44" fmla="*/ 232 w 233"/>
                <a:gd name="T45" fmla="*/ 343 h 368"/>
                <a:gd name="T46" fmla="*/ 219 w 233"/>
                <a:gd name="T47" fmla="*/ 263 h 368"/>
                <a:gd name="T48" fmla="*/ 220 w 233"/>
                <a:gd name="T49" fmla="*/ 175 h 368"/>
                <a:gd name="T50" fmla="*/ 204 w 233"/>
                <a:gd name="T51" fmla="*/ 21 h 368"/>
                <a:gd name="T52" fmla="*/ 184 w 233"/>
                <a:gd name="T5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 h="368">
                  <a:moveTo>
                    <a:pt x="149" y="3"/>
                  </a:moveTo>
                  <a:lnTo>
                    <a:pt x="149" y="3"/>
                  </a:lnTo>
                  <a:lnTo>
                    <a:pt x="82" y="47"/>
                  </a:lnTo>
                  <a:lnTo>
                    <a:pt x="32" y="25"/>
                  </a:lnTo>
                  <a:cubicBezTo>
                    <a:pt x="21" y="21"/>
                    <a:pt x="9" y="25"/>
                    <a:pt x="4" y="35"/>
                  </a:cubicBezTo>
                  <a:cubicBezTo>
                    <a:pt x="0" y="43"/>
                    <a:pt x="2" y="51"/>
                    <a:pt x="7" y="57"/>
                  </a:cubicBezTo>
                  <a:cubicBezTo>
                    <a:pt x="9" y="59"/>
                    <a:pt x="11" y="61"/>
                    <a:pt x="14" y="63"/>
                  </a:cubicBezTo>
                  <a:lnTo>
                    <a:pt x="77" y="89"/>
                  </a:lnTo>
                  <a:cubicBezTo>
                    <a:pt x="81" y="91"/>
                    <a:pt x="86" y="91"/>
                    <a:pt x="91" y="89"/>
                  </a:cubicBezTo>
                  <a:cubicBezTo>
                    <a:pt x="107" y="82"/>
                    <a:pt x="135" y="64"/>
                    <a:pt x="135" y="64"/>
                  </a:cubicBezTo>
                  <a:lnTo>
                    <a:pt x="135" y="161"/>
                  </a:lnTo>
                  <a:cubicBezTo>
                    <a:pt x="136" y="163"/>
                    <a:pt x="105" y="255"/>
                    <a:pt x="104" y="258"/>
                  </a:cubicBezTo>
                  <a:lnTo>
                    <a:pt x="92" y="343"/>
                  </a:lnTo>
                  <a:cubicBezTo>
                    <a:pt x="90" y="355"/>
                    <a:pt x="97" y="365"/>
                    <a:pt x="108" y="367"/>
                  </a:cubicBezTo>
                  <a:cubicBezTo>
                    <a:pt x="110" y="368"/>
                    <a:pt x="112" y="368"/>
                    <a:pt x="114" y="368"/>
                  </a:cubicBezTo>
                  <a:cubicBezTo>
                    <a:pt x="123" y="367"/>
                    <a:pt x="131" y="360"/>
                    <a:pt x="132" y="351"/>
                  </a:cubicBezTo>
                  <a:lnTo>
                    <a:pt x="144" y="271"/>
                  </a:lnTo>
                  <a:lnTo>
                    <a:pt x="173" y="190"/>
                  </a:lnTo>
                  <a:cubicBezTo>
                    <a:pt x="173" y="190"/>
                    <a:pt x="177" y="265"/>
                    <a:pt x="178" y="267"/>
                  </a:cubicBezTo>
                  <a:lnTo>
                    <a:pt x="191" y="351"/>
                  </a:lnTo>
                  <a:cubicBezTo>
                    <a:pt x="193" y="360"/>
                    <a:pt x="200" y="367"/>
                    <a:pt x="209" y="368"/>
                  </a:cubicBezTo>
                  <a:cubicBezTo>
                    <a:pt x="213" y="368"/>
                    <a:pt x="217" y="368"/>
                    <a:pt x="221" y="366"/>
                  </a:cubicBezTo>
                  <a:cubicBezTo>
                    <a:pt x="229" y="362"/>
                    <a:pt x="233" y="352"/>
                    <a:pt x="232" y="343"/>
                  </a:cubicBezTo>
                  <a:lnTo>
                    <a:pt x="219" y="263"/>
                  </a:lnTo>
                  <a:lnTo>
                    <a:pt x="220" y="175"/>
                  </a:lnTo>
                  <a:cubicBezTo>
                    <a:pt x="221" y="169"/>
                    <a:pt x="204" y="21"/>
                    <a:pt x="204" y="21"/>
                  </a:cubicBezTo>
                  <a:cubicBezTo>
                    <a:pt x="202" y="6"/>
                    <a:pt x="184" y="0"/>
                    <a:pt x="18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12">
              <a:extLst>
                <a:ext uri="{FF2B5EF4-FFF2-40B4-BE49-F238E27FC236}">
                  <a16:creationId xmlns:a16="http://schemas.microsoft.com/office/drawing/2014/main" id="{F0EF6F2B-A62B-48E6-73D4-144A1CE313E4}"/>
                </a:ext>
              </a:extLst>
            </p:cNvPr>
            <p:cNvSpPr/>
            <p:nvPr/>
          </p:nvSpPr>
          <p:spPr bwMode="auto">
            <a:xfrm>
              <a:off x="6737" y="2116"/>
              <a:ext cx="39" cy="39"/>
            </a:xfrm>
            <a:custGeom>
              <a:avLst/>
              <a:gdLst>
                <a:gd name="T0" fmla="*/ 79 w 79"/>
                <a:gd name="T1" fmla="*/ 40 h 80"/>
                <a:gd name="T2" fmla="*/ 79 w 79"/>
                <a:gd name="T3" fmla="*/ 40 h 80"/>
                <a:gd name="T4" fmla="*/ 39 w 79"/>
                <a:gd name="T5" fmla="*/ 80 h 80"/>
                <a:gd name="T6" fmla="*/ 0 w 79"/>
                <a:gd name="T7" fmla="*/ 40 h 80"/>
                <a:gd name="T8" fmla="*/ 39 w 79"/>
                <a:gd name="T9" fmla="*/ 0 h 80"/>
                <a:gd name="T10" fmla="*/ 79 w 79"/>
                <a:gd name="T11" fmla="*/ 40 h 80"/>
                <a:gd name="T12" fmla="*/ 79 w 79"/>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79" h="80">
                  <a:moveTo>
                    <a:pt x="79" y="40"/>
                  </a:moveTo>
                  <a:lnTo>
                    <a:pt x="79" y="40"/>
                  </a:lnTo>
                  <a:cubicBezTo>
                    <a:pt x="79" y="62"/>
                    <a:pt x="62" y="80"/>
                    <a:pt x="39" y="80"/>
                  </a:cubicBezTo>
                  <a:cubicBezTo>
                    <a:pt x="17" y="80"/>
                    <a:pt x="0" y="62"/>
                    <a:pt x="0" y="40"/>
                  </a:cubicBezTo>
                  <a:cubicBezTo>
                    <a:pt x="0" y="18"/>
                    <a:pt x="17" y="0"/>
                    <a:pt x="39" y="0"/>
                  </a:cubicBezTo>
                  <a:cubicBezTo>
                    <a:pt x="62" y="0"/>
                    <a:pt x="79" y="18"/>
                    <a:pt x="79" y="40"/>
                  </a:cubicBezTo>
                  <a:lnTo>
                    <a:pt x="79" y="40"/>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13">
              <a:extLst>
                <a:ext uri="{FF2B5EF4-FFF2-40B4-BE49-F238E27FC236}">
                  <a16:creationId xmlns:a16="http://schemas.microsoft.com/office/drawing/2014/main" id="{F39D9319-87B7-20ED-CE3A-079269A2C82A}"/>
                </a:ext>
              </a:extLst>
            </p:cNvPr>
            <p:cNvSpPr/>
            <p:nvPr/>
          </p:nvSpPr>
          <p:spPr bwMode="auto">
            <a:xfrm>
              <a:off x="6702" y="2150"/>
              <a:ext cx="35" cy="11"/>
            </a:xfrm>
            <a:custGeom>
              <a:avLst/>
              <a:gdLst>
                <a:gd name="T0" fmla="*/ 72 w 72"/>
                <a:gd name="T1" fmla="*/ 21 h 21"/>
                <a:gd name="T2" fmla="*/ 72 w 72"/>
                <a:gd name="T3" fmla="*/ 21 h 21"/>
                <a:gd name="T4" fmla="*/ 36 w 72"/>
                <a:gd name="T5" fmla="*/ 18 h 21"/>
                <a:gd name="T6" fmla="*/ 0 w 72"/>
                <a:gd name="T7" fmla="*/ 0 h 21"/>
              </a:gdLst>
              <a:ahLst/>
              <a:cxnLst>
                <a:cxn ang="0">
                  <a:pos x="T0" y="T1"/>
                </a:cxn>
                <a:cxn ang="0">
                  <a:pos x="T2" y="T3"/>
                </a:cxn>
                <a:cxn ang="0">
                  <a:pos x="T4" y="T5"/>
                </a:cxn>
                <a:cxn ang="0">
                  <a:pos x="T6" y="T7"/>
                </a:cxn>
              </a:cxnLst>
              <a:rect l="0" t="0" r="r" b="b"/>
              <a:pathLst>
                <a:path w="72" h="21">
                  <a:moveTo>
                    <a:pt x="72" y="21"/>
                  </a:moveTo>
                  <a:lnTo>
                    <a:pt x="72" y="21"/>
                  </a:lnTo>
                  <a:lnTo>
                    <a:pt x="36" y="18"/>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14">
              <a:extLst>
                <a:ext uri="{FF2B5EF4-FFF2-40B4-BE49-F238E27FC236}">
                  <a16:creationId xmlns:a16="http://schemas.microsoft.com/office/drawing/2014/main" id="{F74133B6-07B2-E86E-5FAD-E23E698BDB13}"/>
                </a:ext>
              </a:extLst>
            </p:cNvPr>
            <p:cNvSpPr/>
            <p:nvPr/>
          </p:nvSpPr>
          <p:spPr bwMode="auto">
            <a:xfrm>
              <a:off x="6508" y="2117"/>
              <a:ext cx="40" cy="42"/>
            </a:xfrm>
            <a:custGeom>
              <a:avLst/>
              <a:gdLst>
                <a:gd name="T0" fmla="*/ 35 w 80"/>
                <a:gd name="T1" fmla="*/ 81 h 84"/>
                <a:gd name="T2" fmla="*/ 35 w 80"/>
                <a:gd name="T3" fmla="*/ 81 h 84"/>
                <a:gd name="T4" fmla="*/ 28 w 80"/>
                <a:gd name="T5" fmla="*/ 80 h 84"/>
                <a:gd name="T6" fmla="*/ 6 w 80"/>
                <a:gd name="T7" fmla="*/ 60 h 84"/>
                <a:gd name="T8" fmla="*/ 4 w 80"/>
                <a:gd name="T9" fmla="*/ 31 h 84"/>
                <a:gd name="T10" fmla="*/ 53 w 80"/>
                <a:gd name="T11" fmla="*/ 6 h 84"/>
                <a:gd name="T12" fmla="*/ 75 w 80"/>
                <a:gd name="T13" fmla="*/ 26 h 84"/>
                <a:gd name="T14" fmla="*/ 77 w 80"/>
                <a:gd name="T15" fmla="*/ 55 h 84"/>
                <a:gd name="T16" fmla="*/ 35 w 80"/>
                <a:gd name="T17" fmla="*/ 81 h 84"/>
                <a:gd name="T18" fmla="*/ 35 w 80"/>
                <a:gd name="T19"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4">
                  <a:moveTo>
                    <a:pt x="35" y="81"/>
                  </a:moveTo>
                  <a:lnTo>
                    <a:pt x="35" y="81"/>
                  </a:lnTo>
                  <a:cubicBezTo>
                    <a:pt x="32" y="81"/>
                    <a:pt x="30" y="81"/>
                    <a:pt x="28" y="80"/>
                  </a:cubicBezTo>
                  <a:cubicBezTo>
                    <a:pt x="18" y="77"/>
                    <a:pt x="10" y="70"/>
                    <a:pt x="6" y="60"/>
                  </a:cubicBezTo>
                  <a:cubicBezTo>
                    <a:pt x="1" y="51"/>
                    <a:pt x="0" y="41"/>
                    <a:pt x="4" y="31"/>
                  </a:cubicBezTo>
                  <a:cubicBezTo>
                    <a:pt x="11" y="11"/>
                    <a:pt x="33" y="0"/>
                    <a:pt x="53" y="6"/>
                  </a:cubicBezTo>
                  <a:cubicBezTo>
                    <a:pt x="63" y="10"/>
                    <a:pt x="70" y="17"/>
                    <a:pt x="75" y="26"/>
                  </a:cubicBezTo>
                  <a:cubicBezTo>
                    <a:pt x="80" y="35"/>
                    <a:pt x="80" y="46"/>
                    <a:pt x="77" y="55"/>
                  </a:cubicBezTo>
                  <a:cubicBezTo>
                    <a:pt x="71" y="74"/>
                    <a:pt x="53" y="84"/>
                    <a:pt x="35" y="81"/>
                  </a:cubicBezTo>
                  <a:lnTo>
                    <a:pt x="35" y="81"/>
                  </a:lnTo>
                  <a:close/>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15">
              <a:extLst>
                <a:ext uri="{FF2B5EF4-FFF2-40B4-BE49-F238E27FC236}">
                  <a16:creationId xmlns:a16="http://schemas.microsoft.com/office/drawing/2014/main" id="{B0176943-435F-56A2-B527-375E31B39FE1}"/>
                </a:ext>
              </a:extLst>
            </p:cNvPr>
            <p:cNvSpPr/>
            <p:nvPr/>
          </p:nvSpPr>
          <p:spPr bwMode="auto">
            <a:xfrm>
              <a:off x="6508" y="2176"/>
              <a:ext cx="57" cy="54"/>
            </a:xfrm>
            <a:custGeom>
              <a:avLst/>
              <a:gdLst>
                <a:gd name="T0" fmla="*/ 0 w 117"/>
                <a:gd name="T1" fmla="*/ 17 h 111"/>
                <a:gd name="T2" fmla="*/ 0 w 117"/>
                <a:gd name="T3" fmla="*/ 17 h 111"/>
                <a:gd name="T4" fmla="*/ 5 w 117"/>
                <a:gd name="T5" fmla="*/ 53 h 111"/>
                <a:gd name="T6" fmla="*/ 16 w 117"/>
                <a:gd name="T7" fmla="*/ 68 h 111"/>
                <a:gd name="T8" fmla="*/ 83 w 117"/>
                <a:gd name="T9" fmla="*/ 108 h 111"/>
                <a:gd name="T10" fmla="*/ 89 w 117"/>
                <a:gd name="T11" fmla="*/ 110 h 111"/>
                <a:gd name="T12" fmla="*/ 111 w 117"/>
                <a:gd name="T13" fmla="*/ 99 h 111"/>
                <a:gd name="T14" fmla="*/ 103 w 117"/>
                <a:gd name="T15" fmla="*/ 70 h 111"/>
                <a:gd name="T16" fmla="*/ 45 w 117"/>
                <a:gd name="T17" fmla="*/ 35 h 111"/>
                <a:gd name="T18" fmla="*/ 38 w 117"/>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0">
                  <a:moveTo>
                    <a:pt x="0" y="17"/>
                  </a:moveTo>
                  <a:lnTo>
                    <a:pt x="0" y="17"/>
                  </a:lnTo>
                  <a:lnTo>
                    <a:pt x="5" y="53"/>
                  </a:lnTo>
                  <a:cubicBezTo>
                    <a:pt x="7" y="60"/>
                    <a:pt x="11" y="65"/>
                    <a:pt x="16" y="68"/>
                  </a:cubicBezTo>
                  <a:lnTo>
                    <a:pt x="83" y="108"/>
                  </a:lnTo>
                  <a:cubicBezTo>
                    <a:pt x="85" y="109"/>
                    <a:pt x="87" y="110"/>
                    <a:pt x="89" y="110"/>
                  </a:cubicBezTo>
                  <a:cubicBezTo>
                    <a:pt x="98" y="111"/>
                    <a:pt x="107" y="107"/>
                    <a:pt x="111" y="99"/>
                  </a:cubicBezTo>
                  <a:cubicBezTo>
                    <a:pt x="117" y="89"/>
                    <a:pt x="113" y="76"/>
                    <a:pt x="103" y="70"/>
                  </a:cubicBezTo>
                  <a:lnTo>
                    <a:pt x="45" y="35"/>
                  </a:lnTo>
                  <a:lnTo>
                    <a:pt x="38"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16">
              <a:extLst>
                <a:ext uri="{FF2B5EF4-FFF2-40B4-BE49-F238E27FC236}">
                  <a16:creationId xmlns:a16="http://schemas.microsoft.com/office/drawing/2014/main" id="{6C08B7DE-370F-826C-F404-8FB80F8BC409}"/>
                </a:ext>
              </a:extLst>
            </p:cNvPr>
            <p:cNvSpPr/>
            <p:nvPr/>
          </p:nvSpPr>
          <p:spPr bwMode="auto">
            <a:xfrm>
              <a:off x="6526" y="2158"/>
              <a:ext cx="23" cy="31"/>
            </a:xfrm>
            <a:custGeom>
              <a:avLst/>
              <a:gdLst>
                <a:gd name="T0" fmla="*/ 46 w 46"/>
                <a:gd name="T1" fmla="*/ 64 h 64"/>
                <a:gd name="T2" fmla="*/ 46 w 46"/>
                <a:gd name="T3" fmla="*/ 64 h 64"/>
                <a:gd name="T4" fmla="*/ 28 w 46"/>
                <a:gd name="T5" fmla="*/ 46 h 64"/>
                <a:gd name="T6" fmla="*/ 21 w 46"/>
                <a:gd name="T7" fmla="*/ 23 h 64"/>
                <a:gd name="T8" fmla="*/ 0 w 46"/>
                <a:gd name="T9" fmla="*/ 0 h 64"/>
              </a:gdLst>
              <a:ahLst/>
              <a:cxnLst>
                <a:cxn ang="0">
                  <a:pos x="T0" y="T1"/>
                </a:cxn>
                <a:cxn ang="0">
                  <a:pos x="T2" y="T3"/>
                </a:cxn>
                <a:cxn ang="0">
                  <a:pos x="T4" y="T5"/>
                </a:cxn>
                <a:cxn ang="0">
                  <a:pos x="T6" y="T7"/>
                </a:cxn>
                <a:cxn ang="0">
                  <a:pos x="T8" y="T9"/>
                </a:cxn>
              </a:cxnLst>
              <a:rect l="0" t="0" r="r" b="b"/>
              <a:pathLst>
                <a:path w="46" h="64">
                  <a:moveTo>
                    <a:pt x="46" y="64"/>
                  </a:moveTo>
                  <a:lnTo>
                    <a:pt x="46" y="64"/>
                  </a:lnTo>
                  <a:lnTo>
                    <a:pt x="28" y="46"/>
                  </a:lnTo>
                  <a:lnTo>
                    <a:pt x="21" y="23"/>
                  </a:lnTo>
                  <a:cubicBezTo>
                    <a:pt x="17" y="13"/>
                    <a:pt x="9" y="3"/>
                    <a:pt x="0"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17">
              <a:extLst>
                <a:ext uri="{FF2B5EF4-FFF2-40B4-BE49-F238E27FC236}">
                  <a16:creationId xmlns:a16="http://schemas.microsoft.com/office/drawing/2014/main" id="{9AFE28E6-3F41-B5CA-1D49-CFC4B4572F09}"/>
                </a:ext>
              </a:extLst>
            </p:cNvPr>
            <p:cNvSpPr/>
            <p:nvPr/>
          </p:nvSpPr>
          <p:spPr bwMode="auto">
            <a:xfrm>
              <a:off x="6616" y="2185"/>
              <a:ext cx="73" cy="100"/>
            </a:xfrm>
            <a:custGeom>
              <a:avLst/>
              <a:gdLst>
                <a:gd name="T0" fmla="*/ 148 w 148"/>
                <a:gd name="T1" fmla="*/ 148 h 204"/>
                <a:gd name="T2" fmla="*/ 148 w 148"/>
                <a:gd name="T3" fmla="*/ 148 h 204"/>
                <a:gd name="T4" fmla="*/ 97 w 148"/>
                <a:gd name="T5" fmla="*/ 148 h 204"/>
                <a:gd name="T6" fmla="*/ 91 w 148"/>
                <a:gd name="T7" fmla="*/ 148 h 204"/>
                <a:gd name="T8" fmla="*/ 88 w 148"/>
                <a:gd name="T9" fmla="*/ 148 h 204"/>
                <a:gd name="T10" fmla="*/ 86 w 148"/>
                <a:gd name="T11" fmla="*/ 164 h 204"/>
                <a:gd name="T12" fmla="*/ 86 w 148"/>
                <a:gd name="T13" fmla="*/ 165 h 204"/>
                <a:gd name="T14" fmla="*/ 94 w 148"/>
                <a:gd name="T15" fmla="*/ 182 h 204"/>
                <a:gd name="T16" fmla="*/ 72 w 148"/>
                <a:gd name="T17" fmla="*/ 204 h 204"/>
                <a:gd name="T18" fmla="*/ 50 w 148"/>
                <a:gd name="T19" fmla="*/ 182 h 204"/>
                <a:gd name="T20" fmla="*/ 57 w 148"/>
                <a:gd name="T21" fmla="*/ 166 h 204"/>
                <a:gd name="T22" fmla="*/ 57 w 148"/>
                <a:gd name="T23" fmla="*/ 166 h 204"/>
                <a:gd name="T24" fmla="*/ 61 w 148"/>
                <a:gd name="T25" fmla="*/ 157 h 204"/>
                <a:gd name="T26" fmla="*/ 56 w 148"/>
                <a:gd name="T27" fmla="*/ 148 h 204"/>
                <a:gd name="T28" fmla="*/ 53 w 148"/>
                <a:gd name="T29" fmla="*/ 148 h 204"/>
                <a:gd name="T30" fmla="*/ 48 w 148"/>
                <a:gd name="T31" fmla="*/ 148 h 204"/>
                <a:gd name="T32" fmla="*/ 2 w 148"/>
                <a:gd name="T33" fmla="*/ 148 h 204"/>
                <a:gd name="T34" fmla="*/ 0 w 148"/>
                <a:gd name="T35" fmla="*/ 145 h 204"/>
                <a:gd name="T36" fmla="*/ 0 w 148"/>
                <a:gd name="T37" fmla="*/ 91 h 204"/>
                <a:gd name="T38" fmla="*/ 0 w 148"/>
                <a:gd name="T39" fmla="*/ 89 h 204"/>
                <a:gd name="T40" fmla="*/ 9 w 148"/>
                <a:gd name="T41" fmla="*/ 84 h 204"/>
                <a:gd name="T42" fmla="*/ 18 w 148"/>
                <a:gd name="T43" fmla="*/ 88 h 204"/>
                <a:gd name="T44" fmla="*/ 19 w 148"/>
                <a:gd name="T45" fmla="*/ 88 h 204"/>
                <a:gd name="T46" fmla="*/ 35 w 148"/>
                <a:gd name="T47" fmla="*/ 95 h 204"/>
                <a:gd name="T48" fmla="*/ 57 w 148"/>
                <a:gd name="T49" fmla="*/ 73 h 204"/>
                <a:gd name="T50" fmla="*/ 35 w 148"/>
                <a:gd name="T51" fmla="*/ 50 h 204"/>
                <a:gd name="T52" fmla="*/ 17 w 148"/>
                <a:gd name="T53" fmla="*/ 58 h 204"/>
                <a:gd name="T54" fmla="*/ 17 w 148"/>
                <a:gd name="T55" fmla="*/ 59 h 204"/>
                <a:gd name="T56" fmla="*/ 9 w 148"/>
                <a:gd name="T57" fmla="*/ 61 h 204"/>
                <a:gd name="T58" fmla="*/ 0 w 148"/>
                <a:gd name="T59" fmla="*/ 55 h 204"/>
                <a:gd name="T60" fmla="*/ 0 w 148"/>
                <a:gd name="T61" fmla="*/ 54 h 204"/>
                <a:gd name="T62" fmla="*/ 0 w 148"/>
                <a:gd name="T6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04">
                  <a:moveTo>
                    <a:pt x="148" y="148"/>
                  </a:moveTo>
                  <a:lnTo>
                    <a:pt x="148" y="148"/>
                  </a:lnTo>
                  <a:lnTo>
                    <a:pt x="97" y="148"/>
                  </a:lnTo>
                  <a:lnTo>
                    <a:pt x="91" y="148"/>
                  </a:lnTo>
                  <a:cubicBezTo>
                    <a:pt x="90" y="148"/>
                    <a:pt x="89" y="148"/>
                    <a:pt x="88" y="148"/>
                  </a:cubicBezTo>
                  <a:cubicBezTo>
                    <a:pt x="83" y="152"/>
                    <a:pt x="82" y="158"/>
                    <a:pt x="86" y="164"/>
                  </a:cubicBezTo>
                  <a:cubicBezTo>
                    <a:pt x="86" y="164"/>
                    <a:pt x="86" y="165"/>
                    <a:pt x="86" y="165"/>
                  </a:cubicBezTo>
                  <a:cubicBezTo>
                    <a:pt x="91" y="169"/>
                    <a:pt x="94" y="175"/>
                    <a:pt x="94" y="182"/>
                  </a:cubicBezTo>
                  <a:cubicBezTo>
                    <a:pt x="94" y="194"/>
                    <a:pt x="84" y="204"/>
                    <a:pt x="72" y="204"/>
                  </a:cubicBezTo>
                  <a:cubicBezTo>
                    <a:pt x="60" y="204"/>
                    <a:pt x="50" y="194"/>
                    <a:pt x="50" y="182"/>
                  </a:cubicBezTo>
                  <a:cubicBezTo>
                    <a:pt x="50" y="176"/>
                    <a:pt x="52" y="170"/>
                    <a:pt x="57" y="166"/>
                  </a:cubicBezTo>
                  <a:cubicBezTo>
                    <a:pt x="57" y="166"/>
                    <a:pt x="57" y="166"/>
                    <a:pt x="57" y="166"/>
                  </a:cubicBezTo>
                  <a:cubicBezTo>
                    <a:pt x="60" y="163"/>
                    <a:pt x="61" y="160"/>
                    <a:pt x="61" y="157"/>
                  </a:cubicBezTo>
                  <a:cubicBezTo>
                    <a:pt x="61" y="154"/>
                    <a:pt x="60" y="151"/>
                    <a:pt x="56" y="148"/>
                  </a:cubicBezTo>
                  <a:cubicBezTo>
                    <a:pt x="56" y="148"/>
                    <a:pt x="54" y="148"/>
                    <a:pt x="53" y="148"/>
                  </a:cubicBezTo>
                  <a:lnTo>
                    <a:pt x="48" y="148"/>
                  </a:lnTo>
                  <a:lnTo>
                    <a:pt x="2" y="148"/>
                  </a:lnTo>
                  <a:cubicBezTo>
                    <a:pt x="1" y="148"/>
                    <a:pt x="0" y="146"/>
                    <a:pt x="0" y="145"/>
                  </a:cubicBezTo>
                  <a:lnTo>
                    <a:pt x="0" y="91"/>
                  </a:lnTo>
                  <a:cubicBezTo>
                    <a:pt x="0" y="90"/>
                    <a:pt x="0" y="90"/>
                    <a:pt x="0" y="89"/>
                  </a:cubicBezTo>
                  <a:cubicBezTo>
                    <a:pt x="2" y="86"/>
                    <a:pt x="5" y="84"/>
                    <a:pt x="9" y="84"/>
                  </a:cubicBezTo>
                  <a:cubicBezTo>
                    <a:pt x="12" y="84"/>
                    <a:pt x="15" y="85"/>
                    <a:pt x="18" y="88"/>
                  </a:cubicBezTo>
                  <a:cubicBezTo>
                    <a:pt x="18" y="88"/>
                    <a:pt x="18" y="88"/>
                    <a:pt x="19" y="88"/>
                  </a:cubicBezTo>
                  <a:cubicBezTo>
                    <a:pt x="23" y="92"/>
                    <a:pt x="28" y="95"/>
                    <a:pt x="35" y="95"/>
                  </a:cubicBezTo>
                  <a:cubicBezTo>
                    <a:pt x="47" y="95"/>
                    <a:pt x="57" y="85"/>
                    <a:pt x="57" y="73"/>
                  </a:cubicBezTo>
                  <a:cubicBezTo>
                    <a:pt x="57" y="60"/>
                    <a:pt x="47" y="50"/>
                    <a:pt x="35" y="50"/>
                  </a:cubicBezTo>
                  <a:cubicBezTo>
                    <a:pt x="28" y="50"/>
                    <a:pt x="22" y="53"/>
                    <a:pt x="17" y="58"/>
                  </a:cubicBezTo>
                  <a:cubicBezTo>
                    <a:pt x="17" y="59"/>
                    <a:pt x="17" y="59"/>
                    <a:pt x="17" y="59"/>
                  </a:cubicBezTo>
                  <a:cubicBezTo>
                    <a:pt x="14" y="60"/>
                    <a:pt x="12" y="61"/>
                    <a:pt x="9" y="61"/>
                  </a:cubicBezTo>
                  <a:cubicBezTo>
                    <a:pt x="7" y="61"/>
                    <a:pt x="3" y="60"/>
                    <a:pt x="0" y="55"/>
                  </a:cubicBezTo>
                  <a:cubicBezTo>
                    <a:pt x="0" y="55"/>
                    <a:pt x="0" y="54"/>
                    <a:pt x="0" y="54"/>
                  </a:cubicBez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18">
              <a:extLst>
                <a:ext uri="{FF2B5EF4-FFF2-40B4-BE49-F238E27FC236}">
                  <a16:creationId xmlns:a16="http://schemas.microsoft.com/office/drawing/2014/main" id="{6D55E1D6-C620-DBB7-70AC-89100C09572C}"/>
                </a:ext>
              </a:extLst>
            </p:cNvPr>
            <p:cNvSpPr/>
            <p:nvPr/>
          </p:nvSpPr>
          <p:spPr bwMode="auto">
            <a:xfrm>
              <a:off x="6549" y="2230"/>
              <a:ext cx="140" cy="103"/>
            </a:xfrm>
            <a:custGeom>
              <a:avLst/>
              <a:gdLst>
                <a:gd name="T0" fmla="*/ 0 w 285"/>
                <a:gd name="T1" fmla="*/ 0 h 210"/>
                <a:gd name="T2" fmla="*/ 0 w 285"/>
                <a:gd name="T3" fmla="*/ 0 h 210"/>
                <a:gd name="T4" fmla="*/ 0 w 285"/>
                <a:gd name="T5" fmla="*/ 210 h 210"/>
                <a:gd name="T6" fmla="*/ 285 w 285"/>
                <a:gd name="T7" fmla="*/ 210 h 210"/>
                <a:gd name="T8" fmla="*/ 285 w 285"/>
                <a:gd name="T9" fmla="*/ 56 h 210"/>
              </a:gdLst>
              <a:ahLst/>
              <a:cxnLst>
                <a:cxn ang="0">
                  <a:pos x="T0" y="T1"/>
                </a:cxn>
                <a:cxn ang="0">
                  <a:pos x="T2" y="T3"/>
                </a:cxn>
                <a:cxn ang="0">
                  <a:pos x="T4" y="T5"/>
                </a:cxn>
                <a:cxn ang="0">
                  <a:pos x="T6" y="T7"/>
                </a:cxn>
                <a:cxn ang="0">
                  <a:pos x="T8" y="T9"/>
                </a:cxn>
              </a:cxnLst>
              <a:rect l="0" t="0" r="r" b="b"/>
              <a:pathLst>
                <a:path w="285" h="210">
                  <a:moveTo>
                    <a:pt x="0" y="0"/>
                  </a:moveTo>
                  <a:lnTo>
                    <a:pt x="0" y="0"/>
                  </a:lnTo>
                  <a:lnTo>
                    <a:pt x="0" y="210"/>
                  </a:lnTo>
                  <a:lnTo>
                    <a:pt x="285" y="210"/>
                  </a:lnTo>
                  <a:lnTo>
                    <a:pt x="285" y="56"/>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19">
              <a:extLst>
                <a:ext uri="{FF2B5EF4-FFF2-40B4-BE49-F238E27FC236}">
                  <a16:creationId xmlns:a16="http://schemas.microsoft.com/office/drawing/2014/main" id="{49A43AE1-C461-2FED-DB2F-F64A4B0FAF46}"/>
                </a:ext>
              </a:extLst>
            </p:cNvPr>
            <p:cNvSpPr/>
            <p:nvPr/>
          </p:nvSpPr>
          <p:spPr bwMode="auto">
            <a:xfrm>
              <a:off x="6549" y="2185"/>
              <a:ext cx="67" cy="16"/>
            </a:xfrm>
            <a:custGeom>
              <a:avLst/>
              <a:gdLst>
                <a:gd name="T0" fmla="*/ 137 w 137"/>
                <a:gd name="T1" fmla="*/ 0 h 32"/>
                <a:gd name="T2" fmla="*/ 137 w 137"/>
                <a:gd name="T3" fmla="*/ 0 h 32"/>
                <a:gd name="T4" fmla="*/ 0 w 137"/>
                <a:gd name="T5" fmla="*/ 0 h 32"/>
                <a:gd name="T6" fmla="*/ 0 w 137"/>
                <a:gd name="T7" fmla="*/ 32 h 32"/>
              </a:gdLst>
              <a:ahLst/>
              <a:cxnLst>
                <a:cxn ang="0">
                  <a:pos x="T0" y="T1"/>
                </a:cxn>
                <a:cxn ang="0">
                  <a:pos x="T2" y="T3"/>
                </a:cxn>
                <a:cxn ang="0">
                  <a:pos x="T4" y="T5"/>
                </a:cxn>
                <a:cxn ang="0">
                  <a:pos x="T6" y="T7"/>
                </a:cxn>
              </a:cxnLst>
              <a:rect l="0" t="0" r="r" b="b"/>
              <a:pathLst>
                <a:path w="137" h="32">
                  <a:moveTo>
                    <a:pt x="137" y="0"/>
                  </a:moveTo>
                  <a:lnTo>
                    <a:pt x="137" y="0"/>
                  </a:lnTo>
                  <a:lnTo>
                    <a:pt x="0" y="0"/>
                  </a:lnTo>
                  <a:lnTo>
                    <a:pt x="0" y="32"/>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0">
              <a:extLst>
                <a:ext uri="{FF2B5EF4-FFF2-40B4-BE49-F238E27FC236}">
                  <a16:creationId xmlns:a16="http://schemas.microsoft.com/office/drawing/2014/main" id="{743713AE-DFA1-92D5-F60D-7D06E5611694}"/>
                </a:ext>
              </a:extLst>
            </p:cNvPr>
            <p:cNvSpPr/>
            <p:nvPr/>
          </p:nvSpPr>
          <p:spPr bwMode="auto">
            <a:xfrm flipH="1">
              <a:off x="6616" y="2315"/>
              <a:ext cx="0" cy="18"/>
            </a:xfrm>
            <a:custGeom>
              <a:avLst/>
              <a:gdLst>
                <a:gd name="T0" fmla="*/ 37 h 37"/>
                <a:gd name="T1" fmla="*/ 37 h 37"/>
                <a:gd name="T2" fmla="*/ 0 h 37"/>
              </a:gdLst>
              <a:ahLst/>
              <a:cxnLst>
                <a:cxn ang="0">
                  <a:pos x="0" y="T0"/>
                </a:cxn>
                <a:cxn ang="0">
                  <a:pos x="0" y="T1"/>
                </a:cxn>
                <a:cxn ang="0">
                  <a:pos x="0" y="T2"/>
                </a:cxn>
              </a:cxnLst>
              <a:rect l="0" t="0" r="r" b="b"/>
              <a:pathLst>
                <a:path h="37">
                  <a:moveTo>
                    <a:pt x="0" y="37"/>
                  </a:moveTo>
                  <a:lnTo>
                    <a:pt x="0" y="37"/>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21">
              <a:extLst>
                <a:ext uri="{FF2B5EF4-FFF2-40B4-BE49-F238E27FC236}">
                  <a16:creationId xmlns:a16="http://schemas.microsoft.com/office/drawing/2014/main" id="{5DEE2E4A-2E13-082B-CF80-E5F7B5851B88}"/>
                </a:ext>
              </a:extLst>
            </p:cNvPr>
            <p:cNvSpPr/>
            <p:nvPr/>
          </p:nvSpPr>
          <p:spPr bwMode="auto">
            <a:xfrm>
              <a:off x="6591" y="2258"/>
              <a:ext cx="28" cy="0"/>
            </a:xfrm>
            <a:custGeom>
              <a:avLst/>
              <a:gdLst>
                <a:gd name="T0" fmla="*/ 56 w 56"/>
                <a:gd name="T1" fmla="*/ 56 w 56"/>
                <a:gd name="T2" fmla="*/ 0 w 56"/>
              </a:gdLst>
              <a:ahLst/>
              <a:cxnLst>
                <a:cxn ang="0">
                  <a:pos x="T0" y="0"/>
                </a:cxn>
                <a:cxn ang="0">
                  <a:pos x="T1" y="0"/>
                </a:cxn>
                <a:cxn ang="0">
                  <a:pos x="T2" y="0"/>
                </a:cxn>
              </a:cxnLst>
              <a:rect l="0" t="0" r="r" b="b"/>
              <a:pathLst>
                <a:path w="56">
                  <a:moveTo>
                    <a:pt x="56" y="0"/>
                  </a:moveTo>
                  <a:lnTo>
                    <a:pt x="56"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22">
              <a:extLst>
                <a:ext uri="{FF2B5EF4-FFF2-40B4-BE49-F238E27FC236}">
                  <a16:creationId xmlns:a16="http://schemas.microsoft.com/office/drawing/2014/main" id="{22E1EA24-0501-0089-40D6-3AD336424EF1}"/>
                </a:ext>
              </a:extLst>
            </p:cNvPr>
            <p:cNvSpPr/>
            <p:nvPr/>
          </p:nvSpPr>
          <p:spPr bwMode="auto">
            <a:xfrm>
              <a:off x="6549" y="2258"/>
              <a:ext cx="26" cy="0"/>
            </a:xfrm>
            <a:custGeom>
              <a:avLst/>
              <a:gdLst>
                <a:gd name="T0" fmla="*/ 52 w 52"/>
                <a:gd name="T1" fmla="*/ 52 w 52"/>
                <a:gd name="T2" fmla="*/ 0 w 52"/>
              </a:gdLst>
              <a:ahLst/>
              <a:cxnLst>
                <a:cxn ang="0">
                  <a:pos x="T0" y="0"/>
                </a:cxn>
                <a:cxn ang="0">
                  <a:pos x="T1" y="0"/>
                </a:cxn>
                <a:cxn ang="0">
                  <a:pos x="T2" y="0"/>
                </a:cxn>
              </a:cxnLst>
              <a:rect l="0" t="0" r="r" b="b"/>
              <a:pathLst>
                <a:path w="52">
                  <a:moveTo>
                    <a:pt x="52" y="0"/>
                  </a:moveTo>
                  <a:lnTo>
                    <a:pt x="52" y="0"/>
                  </a:lnTo>
                  <a:lnTo>
                    <a:pt x="0" y="0"/>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3" name="Freeform 23">
              <a:extLst>
                <a:ext uri="{FF2B5EF4-FFF2-40B4-BE49-F238E27FC236}">
                  <a16:creationId xmlns:a16="http://schemas.microsoft.com/office/drawing/2014/main" id="{B63E01AF-E5AF-3A99-8A98-C7EE8D4EA037}"/>
                </a:ext>
              </a:extLst>
            </p:cNvPr>
            <p:cNvSpPr/>
            <p:nvPr/>
          </p:nvSpPr>
          <p:spPr bwMode="auto">
            <a:xfrm>
              <a:off x="6572" y="2230"/>
              <a:ext cx="22" cy="28"/>
            </a:xfrm>
            <a:custGeom>
              <a:avLst/>
              <a:gdLst>
                <a:gd name="T0" fmla="*/ 39 w 44"/>
                <a:gd name="T1" fmla="*/ 57 h 57"/>
                <a:gd name="T2" fmla="*/ 39 w 44"/>
                <a:gd name="T3" fmla="*/ 57 h 57"/>
                <a:gd name="T4" fmla="*/ 33 w 44"/>
                <a:gd name="T5" fmla="*/ 47 h 57"/>
                <a:gd name="T6" fmla="*/ 37 w 44"/>
                <a:gd name="T7" fmla="*/ 38 h 57"/>
                <a:gd name="T8" fmla="*/ 37 w 44"/>
                <a:gd name="T9" fmla="*/ 38 h 57"/>
                <a:gd name="T10" fmla="*/ 44 w 44"/>
                <a:gd name="T11" fmla="*/ 22 h 57"/>
                <a:gd name="T12" fmla="*/ 22 w 44"/>
                <a:gd name="T13" fmla="*/ 0 h 57"/>
                <a:gd name="T14" fmla="*/ 0 w 44"/>
                <a:gd name="T15" fmla="*/ 22 h 57"/>
                <a:gd name="T16" fmla="*/ 8 w 44"/>
                <a:gd name="T17" fmla="*/ 39 h 57"/>
                <a:gd name="T18" fmla="*/ 9 w 44"/>
                <a:gd name="T19" fmla="*/ 40 h 57"/>
                <a:gd name="T20" fmla="*/ 11 w 44"/>
                <a:gd name="T21" fmla="*/ 47 h 57"/>
                <a:gd name="T22" fmla="*/ 5 w 44"/>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7">
                  <a:moveTo>
                    <a:pt x="39" y="57"/>
                  </a:moveTo>
                  <a:lnTo>
                    <a:pt x="39" y="57"/>
                  </a:lnTo>
                  <a:cubicBezTo>
                    <a:pt x="35" y="54"/>
                    <a:pt x="33" y="51"/>
                    <a:pt x="33" y="47"/>
                  </a:cubicBezTo>
                  <a:cubicBezTo>
                    <a:pt x="33" y="44"/>
                    <a:pt x="35" y="41"/>
                    <a:pt x="37" y="38"/>
                  </a:cubicBezTo>
                  <a:cubicBezTo>
                    <a:pt x="37" y="38"/>
                    <a:pt x="37" y="38"/>
                    <a:pt x="37" y="38"/>
                  </a:cubicBezTo>
                  <a:cubicBezTo>
                    <a:pt x="42" y="34"/>
                    <a:pt x="44" y="28"/>
                    <a:pt x="44" y="22"/>
                  </a:cubicBezTo>
                  <a:cubicBezTo>
                    <a:pt x="44" y="10"/>
                    <a:pt x="34" y="0"/>
                    <a:pt x="22" y="0"/>
                  </a:cubicBezTo>
                  <a:cubicBezTo>
                    <a:pt x="10" y="0"/>
                    <a:pt x="0" y="10"/>
                    <a:pt x="0" y="22"/>
                  </a:cubicBezTo>
                  <a:cubicBezTo>
                    <a:pt x="0" y="29"/>
                    <a:pt x="3" y="35"/>
                    <a:pt x="8" y="39"/>
                  </a:cubicBezTo>
                  <a:cubicBezTo>
                    <a:pt x="8" y="39"/>
                    <a:pt x="8" y="40"/>
                    <a:pt x="9" y="40"/>
                  </a:cubicBezTo>
                  <a:cubicBezTo>
                    <a:pt x="10" y="42"/>
                    <a:pt x="11" y="45"/>
                    <a:pt x="11" y="47"/>
                  </a:cubicBezTo>
                  <a:cubicBezTo>
                    <a:pt x="11" y="50"/>
                    <a:pt x="10" y="54"/>
                    <a:pt x="5" y="57"/>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4" name="Freeform 24">
              <a:extLst>
                <a:ext uri="{FF2B5EF4-FFF2-40B4-BE49-F238E27FC236}">
                  <a16:creationId xmlns:a16="http://schemas.microsoft.com/office/drawing/2014/main" id="{F211578A-B9D5-47AD-63A6-02B4A51698F9}"/>
                </a:ext>
              </a:extLst>
            </p:cNvPr>
            <p:cNvSpPr/>
            <p:nvPr/>
          </p:nvSpPr>
          <p:spPr bwMode="auto">
            <a:xfrm>
              <a:off x="6470" y="2150"/>
              <a:ext cx="64" cy="183"/>
            </a:xfrm>
            <a:custGeom>
              <a:avLst/>
              <a:gdLst>
                <a:gd name="T0" fmla="*/ 85 w 130"/>
                <a:gd name="T1" fmla="*/ 0 h 371"/>
                <a:gd name="T2" fmla="*/ 85 w 130"/>
                <a:gd name="T3" fmla="*/ 0 h 371"/>
                <a:gd name="T4" fmla="*/ 58 w 130"/>
                <a:gd name="T5" fmla="*/ 23 h 371"/>
                <a:gd name="T6" fmla="*/ 21 w 130"/>
                <a:gd name="T7" fmla="*/ 173 h 371"/>
                <a:gd name="T8" fmla="*/ 17 w 130"/>
                <a:gd name="T9" fmla="*/ 260 h 371"/>
                <a:gd name="T10" fmla="*/ 2 w 130"/>
                <a:gd name="T11" fmla="*/ 346 h 371"/>
                <a:gd name="T12" fmla="*/ 20 w 130"/>
                <a:gd name="T13" fmla="*/ 370 h 371"/>
                <a:gd name="T14" fmla="*/ 23 w 130"/>
                <a:gd name="T15" fmla="*/ 371 h 371"/>
                <a:gd name="T16" fmla="*/ 44 w 130"/>
                <a:gd name="T17" fmla="*/ 352 h 371"/>
                <a:gd name="T18" fmla="*/ 59 w 130"/>
                <a:gd name="T19" fmla="*/ 266 h 371"/>
                <a:gd name="T20" fmla="*/ 60 w 130"/>
                <a:gd name="T21" fmla="*/ 263 h 371"/>
                <a:gd name="T22" fmla="*/ 63 w 130"/>
                <a:gd name="T23" fmla="*/ 192 h 371"/>
                <a:gd name="T24" fmla="*/ 84 w 130"/>
                <a:gd name="T25" fmla="*/ 265 h 371"/>
                <a:gd name="T26" fmla="*/ 87 w 130"/>
                <a:gd name="T27" fmla="*/ 350 h 371"/>
                <a:gd name="T28" fmla="*/ 109 w 130"/>
                <a:gd name="T29" fmla="*/ 370 h 371"/>
                <a:gd name="T30" fmla="*/ 109 w 130"/>
                <a:gd name="T31" fmla="*/ 370 h 371"/>
                <a:gd name="T32" fmla="*/ 130 w 130"/>
                <a:gd name="T33" fmla="*/ 348 h 371"/>
                <a:gd name="T34" fmla="*/ 126 w 130"/>
                <a:gd name="T35" fmla="*/ 262 h 371"/>
                <a:gd name="T36" fmla="*/ 125 w 130"/>
                <a:gd name="T37" fmla="*/ 257 h 371"/>
                <a:gd name="T38" fmla="*/ 102 w 130"/>
                <a:gd name="T39" fmla="*/ 163 h 371"/>
                <a:gd name="T40" fmla="*/ 101 w 130"/>
                <a:gd name="T41" fmla="*/ 160 h 371"/>
                <a:gd name="T42" fmla="*/ 108 w 130"/>
                <a:gd name="T43" fmla="*/ 12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371">
                  <a:moveTo>
                    <a:pt x="85" y="0"/>
                  </a:moveTo>
                  <a:lnTo>
                    <a:pt x="85" y="0"/>
                  </a:lnTo>
                  <a:cubicBezTo>
                    <a:pt x="85" y="0"/>
                    <a:pt x="65" y="6"/>
                    <a:pt x="58" y="23"/>
                  </a:cubicBezTo>
                  <a:cubicBezTo>
                    <a:pt x="58" y="23"/>
                    <a:pt x="21" y="166"/>
                    <a:pt x="21" y="173"/>
                  </a:cubicBezTo>
                  <a:lnTo>
                    <a:pt x="17" y="260"/>
                  </a:lnTo>
                  <a:lnTo>
                    <a:pt x="2" y="346"/>
                  </a:lnTo>
                  <a:cubicBezTo>
                    <a:pt x="0" y="358"/>
                    <a:pt x="8" y="369"/>
                    <a:pt x="20" y="370"/>
                  </a:cubicBezTo>
                  <a:cubicBezTo>
                    <a:pt x="21" y="370"/>
                    <a:pt x="22" y="371"/>
                    <a:pt x="23" y="371"/>
                  </a:cubicBezTo>
                  <a:cubicBezTo>
                    <a:pt x="34" y="371"/>
                    <a:pt x="43" y="363"/>
                    <a:pt x="44" y="352"/>
                  </a:cubicBezTo>
                  <a:lnTo>
                    <a:pt x="59" y="266"/>
                  </a:lnTo>
                  <a:cubicBezTo>
                    <a:pt x="60" y="265"/>
                    <a:pt x="60" y="264"/>
                    <a:pt x="60" y="263"/>
                  </a:cubicBezTo>
                  <a:lnTo>
                    <a:pt x="63" y="192"/>
                  </a:lnTo>
                  <a:cubicBezTo>
                    <a:pt x="64" y="193"/>
                    <a:pt x="84" y="265"/>
                    <a:pt x="84" y="265"/>
                  </a:cubicBezTo>
                  <a:lnTo>
                    <a:pt x="87" y="350"/>
                  </a:lnTo>
                  <a:cubicBezTo>
                    <a:pt x="88" y="361"/>
                    <a:pt x="97" y="370"/>
                    <a:pt x="109" y="370"/>
                  </a:cubicBezTo>
                  <a:cubicBezTo>
                    <a:pt x="109" y="370"/>
                    <a:pt x="109" y="370"/>
                    <a:pt x="109" y="370"/>
                  </a:cubicBezTo>
                  <a:cubicBezTo>
                    <a:pt x="121" y="370"/>
                    <a:pt x="130" y="360"/>
                    <a:pt x="130" y="348"/>
                  </a:cubicBezTo>
                  <a:lnTo>
                    <a:pt x="126" y="262"/>
                  </a:lnTo>
                  <a:cubicBezTo>
                    <a:pt x="126" y="260"/>
                    <a:pt x="126" y="259"/>
                    <a:pt x="125" y="257"/>
                  </a:cubicBezTo>
                  <a:lnTo>
                    <a:pt x="102" y="163"/>
                  </a:lnTo>
                  <a:cubicBezTo>
                    <a:pt x="102" y="162"/>
                    <a:pt x="101" y="161"/>
                    <a:pt x="101" y="160"/>
                  </a:cubicBezTo>
                  <a:lnTo>
                    <a:pt x="108" y="129"/>
                  </a:ln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45" name="Freeform 25">
              <a:extLst>
                <a:ext uri="{FF2B5EF4-FFF2-40B4-BE49-F238E27FC236}">
                  <a16:creationId xmlns:a16="http://schemas.microsoft.com/office/drawing/2014/main" id="{3F905ACC-AEBD-146E-A8B8-0DDB27BF0463}"/>
                </a:ext>
              </a:extLst>
            </p:cNvPr>
            <p:cNvSpPr/>
            <p:nvPr/>
          </p:nvSpPr>
          <p:spPr bwMode="auto">
            <a:xfrm>
              <a:off x="6742" y="2179"/>
              <a:ext cx="7" cy="4"/>
            </a:xfrm>
            <a:custGeom>
              <a:avLst/>
              <a:gdLst>
                <a:gd name="T0" fmla="*/ 0 w 14"/>
                <a:gd name="T1" fmla="*/ 8 h 8"/>
                <a:gd name="T2" fmla="*/ 0 w 14"/>
                <a:gd name="T3" fmla="*/ 8 h 8"/>
                <a:gd name="T4" fmla="*/ 14 w 14"/>
                <a:gd name="T5" fmla="*/ 0 h 8"/>
              </a:gdLst>
              <a:ahLst/>
              <a:cxnLst>
                <a:cxn ang="0">
                  <a:pos x="T0" y="T1"/>
                </a:cxn>
                <a:cxn ang="0">
                  <a:pos x="T2" y="T3"/>
                </a:cxn>
                <a:cxn ang="0">
                  <a:pos x="T4" y="T5"/>
                </a:cxn>
              </a:cxnLst>
              <a:rect l="0" t="0" r="r" b="b"/>
              <a:pathLst>
                <a:path w="14" h="8">
                  <a:moveTo>
                    <a:pt x="0" y="8"/>
                  </a:moveTo>
                  <a:lnTo>
                    <a:pt x="0" y="8"/>
                  </a:lnTo>
                  <a:cubicBezTo>
                    <a:pt x="9" y="4"/>
                    <a:pt x="14" y="0"/>
                    <a:pt x="14" y="0"/>
                  </a:cubicBezTo>
                </a:path>
              </a:pathLst>
            </a:custGeom>
            <a:grpFill/>
            <a:ln w="11113" cap="rnd">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48" name="Freeform 29">
            <a:extLst>
              <a:ext uri="{FF2B5EF4-FFF2-40B4-BE49-F238E27FC236}">
                <a16:creationId xmlns:a16="http://schemas.microsoft.com/office/drawing/2014/main" id="{3224340F-21EC-221C-F315-2D25B678CB85}"/>
              </a:ext>
            </a:extLst>
          </p:cNvPr>
          <p:cNvSpPr>
            <a:spLocks noEditPoints="1"/>
          </p:cNvSpPr>
          <p:nvPr/>
        </p:nvSpPr>
        <p:spPr bwMode="auto">
          <a:xfrm>
            <a:off x="6876252" y="3151910"/>
            <a:ext cx="509588" cy="287338"/>
          </a:xfrm>
          <a:custGeom>
            <a:avLst/>
            <a:gdLst>
              <a:gd name="T0" fmla="*/ 119 w 513"/>
              <a:gd name="T1" fmla="*/ 59 h 296"/>
              <a:gd name="T2" fmla="*/ 117 w 513"/>
              <a:gd name="T3" fmla="*/ 128 h 296"/>
              <a:gd name="T4" fmla="*/ 69 w 513"/>
              <a:gd name="T5" fmla="*/ 127 h 296"/>
              <a:gd name="T6" fmla="*/ 71 w 513"/>
              <a:gd name="T7" fmla="*/ 57 h 296"/>
              <a:gd name="T8" fmla="*/ 216 w 513"/>
              <a:gd name="T9" fmla="*/ 57 h 296"/>
              <a:gd name="T10" fmla="*/ 216 w 513"/>
              <a:gd name="T11" fmla="*/ 127 h 296"/>
              <a:gd name="T12" fmla="*/ 136 w 513"/>
              <a:gd name="T13" fmla="*/ 128 h 296"/>
              <a:gd name="T14" fmla="*/ 134 w 513"/>
              <a:gd name="T15" fmla="*/ 59 h 296"/>
              <a:gd name="T16" fmla="*/ 214 w 513"/>
              <a:gd name="T17" fmla="*/ 57 h 296"/>
              <a:gd name="T18" fmla="*/ 313 w 513"/>
              <a:gd name="T19" fmla="*/ 57 h 296"/>
              <a:gd name="T20" fmla="*/ 313 w 513"/>
              <a:gd name="T21" fmla="*/ 128 h 296"/>
              <a:gd name="T22" fmla="*/ 232 w 513"/>
              <a:gd name="T23" fmla="*/ 128 h 296"/>
              <a:gd name="T24" fmla="*/ 232 w 513"/>
              <a:gd name="T25" fmla="*/ 57 h 296"/>
              <a:gd name="T26" fmla="*/ 313 w 513"/>
              <a:gd name="T27" fmla="*/ 57 h 296"/>
              <a:gd name="T28" fmla="*/ 411 w 513"/>
              <a:gd name="T29" fmla="*/ 59 h 296"/>
              <a:gd name="T30" fmla="*/ 409 w 513"/>
              <a:gd name="T31" fmla="*/ 128 h 296"/>
              <a:gd name="T32" fmla="*/ 329 w 513"/>
              <a:gd name="T33" fmla="*/ 127 h 296"/>
              <a:gd name="T34" fmla="*/ 331 w 513"/>
              <a:gd name="T35" fmla="*/ 57 h 296"/>
              <a:gd name="T36" fmla="*/ 498 w 513"/>
              <a:gd name="T37" fmla="*/ 178 h 296"/>
              <a:gd name="T38" fmla="*/ 498 w 513"/>
              <a:gd name="T39" fmla="*/ 237 h 296"/>
              <a:gd name="T40" fmla="*/ 464 w 513"/>
              <a:gd name="T41" fmla="*/ 237 h 296"/>
              <a:gd name="T42" fmla="*/ 363 w 513"/>
              <a:gd name="T43" fmla="*/ 235 h 296"/>
              <a:gd name="T44" fmla="*/ 146 w 513"/>
              <a:gd name="T45" fmla="*/ 237 h 296"/>
              <a:gd name="T46" fmla="*/ 94 w 513"/>
              <a:gd name="T47" fmla="*/ 193 h 296"/>
              <a:gd name="T48" fmla="*/ 42 w 513"/>
              <a:gd name="T49" fmla="*/ 237 h 296"/>
              <a:gd name="T50" fmla="*/ 15 w 513"/>
              <a:gd name="T51" fmla="*/ 235 h 296"/>
              <a:gd name="T52" fmla="*/ 446 w 513"/>
              <a:gd name="T53" fmla="*/ 14 h 296"/>
              <a:gd name="T54" fmla="*/ 478 w 513"/>
              <a:gd name="T55" fmla="*/ 42 h 296"/>
              <a:gd name="T56" fmla="*/ 54 w 513"/>
              <a:gd name="T57" fmla="*/ 136 h 296"/>
              <a:gd name="T58" fmla="*/ 417 w 513"/>
              <a:gd name="T59" fmla="*/ 144 h 296"/>
              <a:gd name="T60" fmla="*/ 473 w 513"/>
              <a:gd name="T61" fmla="*/ 176 h 296"/>
              <a:gd name="T62" fmla="*/ 498 w 513"/>
              <a:gd name="T63" fmla="*/ 178 h 296"/>
              <a:gd name="T64" fmla="*/ 378 w 513"/>
              <a:gd name="T65" fmla="*/ 244 h 296"/>
              <a:gd name="T66" fmla="*/ 413 w 513"/>
              <a:gd name="T67" fmla="*/ 280 h 296"/>
              <a:gd name="T68" fmla="*/ 58 w 513"/>
              <a:gd name="T69" fmla="*/ 244 h 296"/>
              <a:gd name="T70" fmla="*/ 94 w 513"/>
              <a:gd name="T71" fmla="*/ 280 h 296"/>
              <a:gd name="T72" fmla="*/ 483 w 513"/>
              <a:gd name="T73" fmla="*/ 59 h 296"/>
              <a:gd name="T74" fmla="*/ 495 w 513"/>
              <a:gd name="T75" fmla="*/ 161 h 296"/>
              <a:gd name="T76" fmla="*/ 475 w 513"/>
              <a:gd name="T77" fmla="*/ 161 h 296"/>
              <a:gd name="T78" fmla="*/ 426 w 513"/>
              <a:gd name="T79" fmla="*/ 131 h 296"/>
              <a:gd name="T80" fmla="*/ 428 w 513"/>
              <a:gd name="T81" fmla="*/ 57 h 296"/>
              <a:gd name="T82" fmla="*/ 496 w 513"/>
              <a:gd name="T83" fmla="*/ 43 h 296"/>
              <a:gd name="T84" fmla="*/ 18 w 513"/>
              <a:gd name="T85" fmla="*/ 0 h 296"/>
              <a:gd name="T86" fmla="*/ 7 w 513"/>
              <a:gd name="T87" fmla="*/ 252 h 296"/>
              <a:gd name="T88" fmla="*/ 44 w 513"/>
              <a:gd name="T89" fmla="*/ 254 h 296"/>
              <a:gd name="T90" fmla="*/ 144 w 513"/>
              <a:gd name="T91" fmla="*/ 252 h 296"/>
              <a:gd name="T92" fmla="*/ 363 w 513"/>
              <a:gd name="T93" fmla="*/ 252 h 296"/>
              <a:gd name="T94" fmla="*/ 463 w 513"/>
              <a:gd name="T95" fmla="*/ 254 h 296"/>
              <a:gd name="T96" fmla="*/ 505 w 513"/>
              <a:gd name="T97" fmla="*/ 252 h 296"/>
              <a:gd name="T98" fmla="*/ 496 w 513"/>
              <a:gd name="T99" fmla="*/ 4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3" h="296">
                <a:moveTo>
                  <a:pt x="119" y="57"/>
                </a:moveTo>
                <a:lnTo>
                  <a:pt x="119" y="57"/>
                </a:lnTo>
                <a:lnTo>
                  <a:pt x="119" y="59"/>
                </a:lnTo>
                <a:lnTo>
                  <a:pt x="119" y="127"/>
                </a:lnTo>
                <a:lnTo>
                  <a:pt x="119" y="128"/>
                </a:lnTo>
                <a:lnTo>
                  <a:pt x="117" y="128"/>
                </a:lnTo>
                <a:lnTo>
                  <a:pt x="71" y="128"/>
                </a:lnTo>
                <a:lnTo>
                  <a:pt x="69" y="128"/>
                </a:lnTo>
                <a:lnTo>
                  <a:pt x="69" y="127"/>
                </a:lnTo>
                <a:lnTo>
                  <a:pt x="69" y="59"/>
                </a:lnTo>
                <a:lnTo>
                  <a:pt x="69" y="57"/>
                </a:lnTo>
                <a:lnTo>
                  <a:pt x="71" y="57"/>
                </a:lnTo>
                <a:lnTo>
                  <a:pt x="117" y="57"/>
                </a:lnTo>
                <a:lnTo>
                  <a:pt x="119" y="57"/>
                </a:lnTo>
                <a:close/>
                <a:moveTo>
                  <a:pt x="216" y="57"/>
                </a:moveTo>
                <a:lnTo>
                  <a:pt x="216" y="57"/>
                </a:lnTo>
                <a:lnTo>
                  <a:pt x="216" y="59"/>
                </a:lnTo>
                <a:lnTo>
                  <a:pt x="216" y="127"/>
                </a:lnTo>
                <a:lnTo>
                  <a:pt x="216" y="128"/>
                </a:lnTo>
                <a:lnTo>
                  <a:pt x="214" y="128"/>
                </a:lnTo>
                <a:lnTo>
                  <a:pt x="136" y="128"/>
                </a:lnTo>
                <a:lnTo>
                  <a:pt x="134" y="128"/>
                </a:lnTo>
                <a:lnTo>
                  <a:pt x="134" y="127"/>
                </a:lnTo>
                <a:lnTo>
                  <a:pt x="134" y="59"/>
                </a:lnTo>
                <a:lnTo>
                  <a:pt x="134" y="57"/>
                </a:lnTo>
                <a:lnTo>
                  <a:pt x="136" y="57"/>
                </a:lnTo>
                <a:lnTo>
                  <a:pt x="214" y="57"/>
                </a:lnTo>
                <a:lnTo>
                  <a:pt x="216" y="57"/>
                </a:lnTo>
                <a:close/>
                <a:moveTo>
                  <a:pt x="313" y="57"/>
                </a:moveTo>
                <a:lnTo>
                  <a:pt x="313" y="57"/>
                </a:lnTo>
                <a:lnTo>
                  <a:pt x="313" y="59"/>
                </a:lnTo>
                <a:lnTo>
                  <a:pt x="313" y="127"/>
                </a:lnTo>
                <a:lnTo>
                  <a:pt x="313" y="128"/>
                </a:lnTo>
                <a:lnTo>
                  <a:pt x="312" y="128"/>
                </a:lnTo>
                <a:lnTo>
                  <a:pt x="233" y="128"/>
                </a:lnTo>
                <a:lnTo>
                  <a:pt x="232" y="128"/>
                </a:lnTo>
                <a:lnTo>
                  <a:pt x="232" y="127"/>
                </a:lnTo>
                <a:lnTo>
                  <a:pt x="232" y="59"/>
                </a:lnTo>
                <a:lnTo>
                  <a:pt x="232" y="57"/>
                </a:lnTo>
                <a:lnTo>
                  <a:pt x="233" y="57"/>
                </a:lnTo>
                <a:lnTo>
                  <a:pt x="312" y="57"/>
                </a:lnTo>
                <a:lnTo>
                  <a:pt x="313" y="57"/>
                </a:lnTo>
                <a:close/>
                <a:moveTo>
                  <a:pt x="411" y="57"/>
                </a:moveTo>
                <a:lnTo>
                  <a:pt x="411" y="57"/>
                </a:lnTo>
                <a:lnTo>
                  <a:pt x="411" y="59"/>
                </a:lnTo>
                <a:lnTo>
                  <a:pt x="411" y="127"/>
                </a:lnTo>
                <a:lnTo>
                  <a:pt x="411" y="128"/>
                </a:lnTo>
                <a:lnTo>
                  <a:pt x="409" y="128"/>
                </a:lnTo>
                <a:lnTo>
                  <a:pt x="331" y="128"/>
                </a:lnTo>
                <a:lnTo>
                  <a:pt x="329" y="128"/>
                </a:lnTo>
                <a:lnTo>
                  <a:pt x="329" y="127"/>
                </a:lnTo>
                <a:lnTo>
                  <a:pt x="329" y="59"/>
                </a:lnTo>
                <a:lnTo>
                  <a:pt x="329" y="57"/>
                </a:lnTo>
                <a:lnTo>
                  <a:pt x="331" y="57"/>
                </a:lnTo>
                <a:lnTo>
                  <a:pt x="409" y="57"/>
                </a:lnTo>
                <a:lnTo>
                  <a:pt x="411" y="57"/>
                </a:lnTo>
                <a:close/>
                <a:moveTo>
                  <a:pt x="498" y="178"/>
                </a:moveTo>
                <a:lnTo>
                  <a:pt x="498" y="178"/>
                </a:lnTo>
                <a:lnTo>
                  <a:pt x="498" y="235"/>
                </a:lnTo>
                <a:lnTo>
                  <a:pt x="498" y="237"/>
                </a:lnTo>
                <a:lnTo>
                  <a:pt x="496" y="237"/>
                </a:lnTo>
                <a:lnTo>
                  <a:pt x="465" y="237"/>
                </a:lnTo>
                <a:lnTo>
                  <a:pt x="464" y="237"/>
                </a:lnTo>
                <a:lnTo>
                  <a:pt x="463" y="235"/>
                </a:lnTo>
                <a:cubicBezTo>
                  <a:pt x="459" y="211"/>
                  <a:pt x="438" y="193"/>
                  <a:pt x="413" y="193"/>
                </a:cubicBezTo>
                <a:cubicBezTo>
                  <a:pt x="389" y="193"/>
                  <a:pt x="368" y="211"/>
                  <a:pt x="363" y="235"/>
                </a:cubicBezTo>
                <a:lnTo>
                  <a:pt x="363" y="237"/>
                </a:lnTo>
                <a:lnTo>
                  <a:pt x="362" y="237"/>
                </a:lnTo>
                <a:lnTo>
                  <a:pt x="146" y="237"/>
                </a:lnTo>
                <a:lnTo>
                  <a:pt x="144" y="237"/>
                </a:lnTo>
                <a:lnTo>
                  <a:pt x="144" y="235"/>
                </a:lnTo>
                <a:cubicBezTo>
                  <a:pt x="140" y="211"/>
                  <a:pt x="119" y="193"/>
                  <a:pt x="94" y="193"/>
                </a:cubicBezTo>
                <a:cubicBezTo>
                  <a:pt x="69" y="193"/>
                  <a:pt x="48" y="211"/>
                  <a:pt x="44" y="235"/>
                </a:cubicBezTo>
                <a:lnTo>
                  <a:pt x="43" y="237"/>
                </a:lnTo>
                <a:lnTo>
                  <a:pt x="42" y="237"/>
                </a:lnTo>
                <a:lnTo>
                  <a:pt x="17" y="237"/>
                </a:lnTo>
                <a:lnTo>
                  <a:pt x="15" y="237"/>
                </a:lnTo>
                <a:lnTo>
                  <a:pt x="15" y="235"/>
                </a:lnTo>
                <a:lnTo>
                  <a:pt x="15" y="17"/>
                </a:lnTo>
                <a:cubicBezTo>
                  <a:pt x="15" y="15"/>
                  <a:pt x="16" y="14"/>
                  <a:pt x="18" y="14"/>
                </a:cubicBezTo>
                <a:lnTo>
                  <a:pt x="446" y="14"/>
                </a:lnTo>
                <a:cubicBezTo>
                  <a:pt x="461" y="14"/>
                  <a:pt x="475" y="25"/>
                  <a:pt x="480" y="40"/>
                </a:cubicBezTo>
                <a:lnTo>
                  <a:pt x="480" y="42"/>
                </a:lnTo>
                <a:lnTo>
                  <a:pt x="478" y="42"/>
                </a:lnTo>
                <a:lnTo>
                  <a:pt x="61" y="42"/>
                </a:lnTo>
                <a:cubicBezTo>
                  <a:pt x="57" y="42"/>
                  <a:pt x="54" y="45"/>
                  <a:pt x="54" y="50"/>
                </a:cubicBezTo>
                <a:lnTo>
                  <a:pt x="54" y="136"/>
                </a:lnTo>
                <a:cubicBezTo>
                  <a:pt x="54" y="140"/>
                  <a:pt x="57" y="144"/>
                  <a:pt x="61" y="144"/>
                </a:cubicBezTo>
                <a:lnTo>
                  <a:pt x="416" y="144"/>
                </a:lnTo>
                <a:lnTo>
                  <a:pt x="417" y="144"/>
                </a:lnTo>
                <a:lnTo>
                  <a:pt x="417" y="144"/>
                </a:lnTo>
                <a:lnTo>
                  <a:pt x="469" y="175"/>
                </a:lnTo>
                <a:cubicBezTo>
                  <a:pt x="470" y="176"/>
                  <a:pt x="471" y="176"/>
                  <a:pt x="473" y="176"/>
                </a:cubicBezTo>
                <a:lnTo>
                  <a:pt x="496" y="176"/>
                </a:lnTo>
                <a:lnTo>
                  <a:pt x="498" y="176"/>
                </a:lnTo>
                <a:lnTo>
                  <a:pt x="498" y="178"/>
                </a:lnTo>
                <a:close/>
                <a:moveTo>
                  <a:pt x="413" y="280"/>
                </a:moveTo>
                <a:lnTo>
                  <a:pt x="413" y="280"/>
                </a:lnTo>
                <a:cubicBezTo>
                  <a:pt x="394" y="280"/>
                  <a:pt x="378" y="264"/>
                  <a:pt x="378" y="244"/>
                </a:cubicBezTo>
                <a:cubicBezTo>
                  <a:pt x="378" y="225"/>
                  <a:pt x="394" y="209"/>
                  <a:pt x="413" y="209"/>
                </a:cubicBezTo>
                <a:cubicBezTo>
                  <a:pt x="433" y="209"/>
                  <a:pt x="449" y="225"/>
                  <a:pt x="449" y="244"/>
                </a:cubicBezTo>
                <a:cubicBezTo>
                  <a:pt x="449" y="264"/>
                  <a:pt x="433" y="280"/>
                  <a:pt x="413" y="280"/>
                </a:cubicBezTo>
                <a:close/>
                <a:moveTo>
                  <a:pt x="94" y="280"/>
                </a:moveTo>
                <a:lnTo>
                  <a:pt x="94" y="280"/>
                </a:lnTo>
                <a:cubicBezTo>
                  <a:pt x="74" y="280"/>
                  <a:pt x="58" y="264"/>
                  <a:pt x="58" y="244"/>
                </a:cubicBezTo>
                <a:cubicBezTo>
                  <a:pt x="58" y="225"/>
                  <a:pt x="74" y="209"/>
                  <a:pt x="94" y="209"/>
                </a:cubicBezTo>
                <a:cubicBezTo>
                  <a:pt x="113" y="209"/>
                  <a:pt x="129" y="225"/>
                  <a:pt x="129" y="244"/>
                </a:cubicBezTo>
                <a:cubicBezTo>
                  <a:pt x="129" y="264"/>
                  <a:pt x="113" y="280"/>
                  <a:pt x="94" y="280"/>
                </a:cubicBezTo>
                <a:close/>
                <a:moveTo>
                  <a:pt x="483" y="57"/>
                </a:moveTo>
                <a:lnTo>
                  <a:pt x="483" y="57"/>
                </a:lnTo>
                <a:lnTo>
                  <a:pt x="483" y="59"/>
                </a:lnTo>
                <a:lnTo>
                  <a:pt x="496" y="159"/>
                </a:lnTo>
                <a:lnTo>
                  <a:pt x="497" y="161"/>
                </a:lnTo>
                <a:lnTo>
                  <a:pt x="495" y="161"/>
                </a:lnTo>
                <a:lnTo>
                  <a:pt x="475" y="161"/>
                </a:lnTo>
                <a:lnTo>
                  <a:pt x="475" y="161"/>
                </a:lnTo>
                <a:lnTo>
                  <a:pt x="475" y="161"/>
                </a:lnTo>
                <a:lnTo>
                  <a:pt x="427" y="132"/>
                </a:lnTo>
                <a:lnTo>
                  <a:pt x="426" y="132"/>
                </a:lnTo>
                <a:lnTo>
                  <a:pt x="426" y="131"/>
                </a:lnTo>
                <a:lnTo>
                  <a:pt x="426" y="59"/>
                </a:lnTo>
                <a:lnTo>
                  <a:pt x="426" y="57"/>
                </a:lnTo>
                <a:lnTo>
                  <a:pt x="428" y="57"/>
                </a:lnTo>
                <a:lnTo>
                  <a:pt x="481" y="57"/>
                </a:lnTo>
                <a:lnTo>
                  <a:pt x="483" y="57"/>
                </a:lnTo>
                <a:close/>
                <a:moveTo>
                  <a:pt x="496" y="43"/>
                </a:moveTo>
                <a:lnTo>
                  <a:pt x="496" y="43"/>
                </a:lnTo>
                <a:cubicBezTo>
                  <a:pt x="493" y="18"/>
                  <a:pt x="471" y="0"/>
                  <a:pt x="446" y="0"/>
                </a:cubicBezTo>
                <a:lnTo>
                  <a:pt x="18" y="0"/>
                </a:lnTo>
                <a:cubicBezTo>
                  <a:pt x="8" y="0"/>
                  <a:pt x="0" y="8"/>
                  <a:pt x="0" y="17"/>
                </a:cubicBezTo>
                <a:lnTo>
                  <a:pt x="0" y="244"/>
                </a:lnTo>
                <a:cubicBezTo>
                  <a:pt x="0" y="249"/>
                  <a:pt x="3" y="252"/>
                  <a:pt x="7" y="252"/>
                </a:cubicBezTo>
                <a:lnTo>
                  <a:pt x="42" y="252"/>
                </a:lnTo>
                <a:lnTo>
                  <a:pt x="43" y="252"/>
                </a:lnTo>
                <a:lnTo>
                  <a:pt x="44" y="254"/>
                </a:lnTo>
                <a:cubicBezTo>
                  <a:pt x="48" y="278"/>
                  <a:pt x="69" y="296"/>
                  <a:pt x="94" y="296"/>
                </a:cubicBezTo>
                <a:cubicBezTo>
                  <a:pt x="119" y="296"/>
                  <a:pt x="140" y="278"/>
                  <a:pt x="144" y="254"/>
                </a:cubicBezTo>
                <a:lnTo>
                  <a:pt x="144" y="252"/>
                </a:lnTo>
                <a:lnTo>
                  <a:pt x="146" y="252"/>
                </a:lnTo>
                <a:lnTo>
                  <a:pt x="362" y="252"/>
                </a:lnTo>
                <a:lnTo>
                  <a:pt x="363" y="252"/>
                </a:lnTo>
                <a:lnTo>
                  <a:pt x="363" y="254"/>
                </a:lnTo>
                <a:cubicBezTo>
                  <a:pt x="368" y="278"/>
                  <a:pt x="389" y="296"/>
                  <a:pt x="413" y="296"/>
                </a:cubicBezTo>
                <a:cubicBezTo>
                  <a:pt x="438" y="296"/>
                  <a:pt x="459" y="278"/>
                  <a:pt x="463" y="254"/>
                </a:cubicBezTo>
                <a:lnTo>
                  <a:pt x="464" y="252"/>
                </a:lnTo>
                <a:lnTo>
                  <a:pt x="465" y="252"/>
                </a:lnTo>
                <a:lnTo>
                  <a:pt x="505" y="252"/>
                </a:lnTo>
                <a:cubicBezTo>
                  <a:pt x="510" y="252"/>
                  <a:pt x="513" y="249"/>
                  <a:pt x="513" y="244"/>
                </a:cubicBezTo>
                <a:lnTo>
                  <a:pt x="513" y="167"/>
                </a:lnTo>
                <a:lnTo>
                  <a:pt x="496" y="43"/>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nvGrpSpPr>
          <p:cNvPr id="49" name="Group 32">
            <a:extLst>
              <a:ext uri="{FF2B5EF4-FFF2-40B4-BE49-F238E27FC236}">
                <a16:creationId xmlns:a16="http://schemas.microsoft.com/office/drawing/2014/main" id="{12F2BE47-0CFF-2F22-523B-D5C210152FEF}"/>
              </a:ext>
            </a:extLst>
          </p:cNvPr>
          <p:cNvGrpSpPr>
            <a:grpSpLocks noChangeAspect="1"/>
          </p:cNvGrpSpPr>
          <p:nvPr/>
        </p:nvGrpSpPr>
        <p:grpSpPr>
          <a:xfrm>
            <a:off x="2836746" y="4191900"/>
            <a:ext cx="479425" cy="317500"/>
            <a:chOff x="6564" y="1686"/>
            <a:chExt cx="302" cy="200"/>
          </a:xfrm>
          <a:solidFill>
            <a:schemeClr val="bg1"/>
          </a:solidFill>
        </p:grpSpPr>
        <p:sp>
          <p:nvSpPr>
            <p:cNvPr id="51" name="Freeform 33">
              <a:extLst>
                <a:ext uri="{FF2B5EF4-FFF2-40B4-BE49-F238E27FC236}">
                  <a16:creationId xmlns:a16="http://schemas.microsoft.com/office/drawing/2014/main" id="{6397D019-6AAA-A1EE-381A-223AD01A3469}"/>
                </a:ext>
              </a:extLst>
            </p:cNvPr>
            <p:cNvSpPr>
              <a:spLocks noEditPoints="1"/>
            </p:cNvSpPr>
            <p:nvPr/>
          </p:nvSpPr>
          <p:spPr bwMode="auto">
            <a:xfrm>
              <a:off x="677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2" name="Freeform 34">
              <a:extLst>
                <a:ext uri="{FF2B5EF4-FFF2-40B4-BE49-F238E27FC236}">
                  <a16:creationId xmlns:a16="http://schemas.microsoft.com/office/drawing/2014/main" id="{424EB98C-07F5-63C0-F300-8FE7518C1126}"/>
                </a:ext>
              </a:extLst>
            </p:cNvPr>
            <p:cNvSpPr/>
            <p:nvPr/>
          </p:nvSpPr>
          <p:spPr bwMode="auto">
            <a:xfrm>
              <a:off x="6829" y="1859"/>
              <a:ext cx="7"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35">
              <a:extLst>
                <a:ext uri="{FF2B5EF4-FFF2-40B4-BE49-F238E27FC236}">
                  <a16:creationId xmlns:a16="http://schemas.microsoft.com/office/drawing/2014/main" id="{D5734D30-78C7-1F0D-1BDB-625DE7245367}"/>
                </a:ext>
              </a:extLst>
            </p:cNvPr>
            <p:cNvSpPr>
              <a:spLocks noEditPoints="1"/>
            </p:cNvSpPr>
            <p:nvPr/>
          </p:nvSpPr>
          <p:spPr bwMode="auto">
            <a:xfrm>
              <a:off x="6585" y="1714"/>
              <a:ext cx="70" cy="76"/>
            </a:xfrm>
            <a:custGeom>
              <a:avLst/>
              <a:gdLst>
                <a:gd name="T0" fmla="*/ 58 w 116"/>
                <a:gd name="T1" fmla="*/ 11 h 121"/>
                <a:gd name="T2" fmla="*/ 58 w 116"/>
                <a:gd name="T3" fmla="*/ 11 h 121"/>
                <a:gd name="T4" fmla="*/ 105 w 116"/>
                <a:gd name="T5" fmla="*/ 61 h 121"/>
                <a:gd name="T6" fmla="*/ 58 w 116"/>
                <a:gd name="T7" fmla="*/ 110 h 121"/>
                <a:gd name="T8" fmla="*/ 11 w 116"/>
                <a:gd name="T9" fmla="*/ 61 h 121"/>
                <a:gd name="T10" fmla="*/ 58 w 116"/>
                <a:gd name="T11" fmla="*/ 11 h 121"/>
                <a:gd name="T12" fmla="*/ 58 w 116"/>
                <a:gd name="T13" fmla="*/ 121 h 121"/>
                <a:gd name="T14" fmla="*/ 58 w 116"/>
                <a:gd name="T15" fmla="*/ 121 h 121"/>
                <a:gd name="T16" fmla="*/ 116 w 116"/>
                <a:gd name="T17" fmla="*/ 61 h 121"/>
                <a:gd name="T18" fmla="*/ 58 w 116"/>
                <a:gd name="T19" fmla="*/ 0 h 121"/>
                <a:gd name="T20" fmla="*/ 0 w 116"/>
                <a:gd name="T21" fmla="*/ 61 h 121"/>
                <a:gd name="T22" fmla="*/ 58 w 116"/>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0">
                  <a:moveTo>
                    <a:pt x="58" y="11"/>
                  </a:moveTo>
                  <a:lnTo>
                    <a:pt x="58" y="11"/>
                  </a:lnTo>
                  <a:cubicBezTo>
                    <a:pt x="84" y="11"/>
                    <a:pt x="105" y="33"/>
                    <a:pt x="105" y="61"/>
                  </a:cubicBezTo>
                  <a:cubicBezTo>
                    <a:pt x="105" y="88"/>
                    <a:pt x="84" y="110"/>
                    <a:pt x="58" y="110"/>
                  </a:cubicBezTo>
                  <a:cubicBezTo>
                    <a:pt x="32" y="110"/>
                    <a:pt x="11" y="88"/>
                    <a:pt x="11" y="61"/>
                  </a:cubicBezTo>
                  <a:cubicBezTo>
                    <a:pt x="11" y="33"/>
                    <a:pt x="32" y="11"/>
                    <a:pt x="58" y="11"/>
                  </a:cubicBezTo>
                  <a:close/>
                  <a:moveTo>
                    <a:pt x="58" y="121"/>
                  </a:moveTo>
                  <a:lnTo>
                    <a:pt x="58" y="121"/>
                  </a:lnTo>
                  <a:cubicBezTo>
                    <a:pt x="90" y="121"/>
                    <a:pt x="116" y="94"/>
                    <a:pt x="116" y="61"/>
                  </a:cubicBezTo>
                  <a:cubicBezTo>
                    <a:pt x="116" y="27"/>
                    <a:pt x="90" y="0"/>
                    <a:pt x="58" y="0"/>
                  </a:cubicBezTo>
                  <a:cubicBezTo>
                    <a:pt x="26" y="0"/>
                    <a:pt x="0" y="27"/>
                    <a:pt x="0" y="61"/>
                  </a:cubicBezTo>
                  <a:cubicBezTo>
                    <a:pt x="0" y="94"/>
                    <a:pt x="26" y="121"/>
                    <a:pt x="58" y="121"/>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4" name="Freeform 36">
              <a:extLst>
                <a:ext uri="{FF2B5EF4-FFF2-40B4-BE49-F238E27FC236}">
                  <a16:creationId xmlns:a16="http://schemas.microsoft.com/office/drawing/2014/main" id="{ECC9C330-D2A4-E87D-5111-E28245881518}"/>
                </a:ext>
              </a:extLst>
            </p:cNvPr>
            <p:cNvSpPr/>
            <p:nvPr/>
          </p:nvSpPr>
          <p:spPr bwMode="auto">
            <a:xfrm>
              <a:off x="6594" y="1859"/>
              <a:ext cx="6" cy="27"/>
            </a:xfrm>
            <a:custGeom>
              <a:avLst/>
              <a:gdLst>
                <a:gd name="T0" fmla="*/ 0 w 11"/>
                <a:gd name="T1" fmla="*/ 44 h 44"/>
                <a:gd name="T2" fmla="*/ 0 w 11"/>
                <a:gd name="T3" fmla="*/ 44 h 44"/>
                <a:gd name="T4" fmla="*/ 11 w 11"/>
                <a:gd name="T5" fmla="*/ 44 h 44"/>
                <a:gd name="T6" fmla="*/ 11 w 11"/>
                <a:gd name="T7" fmla="*/ 0 h 44"/>
                <a:gd name="T8" fmla="*/ 0 w 11"/>
                <a:gd name="T9" fmla="*/ 0 h 44"/>
                <a:gd name="T10" fmla="*/ 0 w 11"/>
                <a:gd name="T11" fmla="*/ 44 h 44"/>
              </a:gdLst>
              <a:ahLst/>
              <a:cxnLst>
                <a:cxn ang="0">
                  <a:pos x="T0" y="T1"/>
                </a:cxn>
                <a:cxn ang="0">
                  <a:pos x="T2" y="T3"/>
                </a:cxn>
                <a:cxn ang="0">
                  <a:pos x="T4" y="T5"/>
                </a:cxn>
                <a:cxn ang="0">
                  <a:pos x="T6" y="T7"/>
                </a:cxn>
                <a:cxn ang="0">
                  <a:pos x="T8" y="T9"/>
                </a:cxn>
                <a:cxn ang="0">
                  <a:pos x="T10" y="T11"/>
                </a:cxn>
              </a:cxnLst>
              <a:rect l="0" t="0" r="r" b="b"/>
              <a:pathLst>
                <a:path w="11" h="44">
                  <a:moveTo>
                    <a:pt x="0" y="44"/>
                  </a:moveTo>
                  <a:lnTo>
                    <a:pt x="0" y="44"/>
                  </a:lnTo>
                  <a:lnTo>
                    <a:pt x="11" y="44"/>
                  </a:lnTo>
                  <a:lnTo>
                    <a:pt x="11" y="0"/>
                  </a:lnTo>
                  <a:lnTo>
                    <a:pt x="0" y="0"/>
                  </a:lnTo>
                  <a:lnTo>
                    <a:pt x="0" y="44"/>
                  </a:ln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37">
              <a:extLst>
                <a:ext uri="{FF2B5EF4-FFF2-40B4-BE49-F238E27FC236}">
                  <a16:creationId xmlns:a16="http://schemas.microsoft.com/office/drawing/2014/main" id="{98EFEE9F-2CC5-746D-068B-1A591EE128D1}"/>
                </a:ext>
              </a:extLst>
            </p:cNvPr>
            <p:cNvSpPr>
              <a:spLocks noEditPoints="1"/>
            </p:cNvSpPr>
            <p:nvPr/>
          </p:nvSpPr>
          <p:spPr bwMode="auto">
            <a:xfrm>
              <a:off x="6564" y="1686"/>
              <a:ext cx="302" cy="200"/>
            </a:xfrm>
            <a:custGeom>
              <a:avLst/>
              <a:gdLst>
                <a:gd name="T0" fmla="*/ 311 w 498"/>
                <a:gd name="T1" fmla="*/ 141 h 318"/>
                <a:gd name="T2" fmla="*/ 302 w 498"/>
                <a:gd name="T3" fmla="*/ 186 h 318"/>
                <a:gd name="T4" fmla="*/ 282 w 498"/>
                <a:gd name="T5" fmla="*/ 161 h 318"/>
                <a:gd name="T6" fmla="*/ 293 w 498"/>
                <a:gd name="T7" fmla="*/ 81 h 318"/>
                <a:gd name="T8" fmla="*/ 258 w 498"/>
                <a:gd name="T9" fmla="*/ 73 h 318"/>
                <a:gd name="T10" fmla="*/ 210 w 498"/>
                <a:gd name="T11" fmla="*/ 73 h 318"/>
                <a:gd name="T12" fmla="*/ 201 w 498"/>
                <a:gd name="T13" fmla="*/ 76 h 318"/>
                <a:gd name="T14" fmla="*/ 214 w 498"/>
                <a:gd name="T15" fmla="*/ 180 h 318"/>
                <a:gd name="T16" fmla="*/ 186 w 498"/>
                <a:gd name="T17" fmla="*/ 189 h 318"/>
                <a:gd name="T18" fmla="*/ 179 w 498"/>
                <a:gd name="T19" fmla="*/ 89 h 318"/>
                <a:gd name="T20" fmla="*/ 292 w 498"/>
                <a:gd name="T21" fmla="*/ 29 h 318"/>
                <a:gd name="T22" fmla="*/ 311 w 498"/>
                <a:gd name="T23" fmla="*/ 141 h 318"/>
                <a:gd name="T24" fmla="*/ 310 w 498"/>
                <a:gd name="T25" fmla="*/ 222 h 318"/>
                <a:gd name="T26" fmla="*/ 287 w 498"/>
                <a:gd name="T27" fmla="*/ 222 h 318"/>
                <a:gd name="T28" fmla="*/ 209 w 498"/>
                <a:gd name="T29" fmla="*/ 222 h 318"/>
                <a:gd name="T30" fmla="*/ 186 w 498"/>
                <a:gd name="T31" fmla="*/ 222 h 318"/>
                <a:gd name="T32" fmla="*/ 225 w 498"/>
                <a:gd name="T33" fmla="*/ 185 h 318"/>
                <a:gd name="T34" fmla="*/ 223 w 498"/>
                <a:gd name="T35" fmla="*/ 155 h 318"/>
                <a:gd name="T36" fmla="*/ 288 w 498"/>
                <a:gd name="T37" fmla="*/ 93 h 318"/>
                <a:gd name="T38" fmla="*/ 272 w 498"/>
                <a:gd name="T39" fmla="*/ 158 h 318"/>
                <a:gd name="T40" fmla="*/ 273 w 498"/>
                <a:gd name="T41" fmla="*/ 189 h 318"/>
                <a:gd name="T42" fmla="*/ 444 w 498"/>
                <a:gd name="T43" fmla="*/ 185 h 318"/>
                <a:gd name="T44" fmla="*/ 439 w 498"/>
                <a:gd name="T45" fmla="*/ 186 h 318"/>
                <a:gd name="T46" fmla="*/ 374 w 498"/>
                <a:gd name="T47" fmla="*/ 186 h 318"/>
                <a:gd name="T48" fmla="*/ 337 w 498"/>
                <a:gd name="T49" fmla="*/ 202 h 318"/>
                <a:gd name="T50" fmla="*/ 322 w 498"/>
                <a:gd name="T51" fmla="*/ 143 h 318"/>
                <a:gd name="T52" fmla="*/ 300 w 498"/>
                <a:gd name="T53" fmla="*/ 21 h 318"/>
                <a:gd name="T54" fmla="*/ 168 w 498"/>
                <a:gd name="T55" fmla="*/ 89 h 318"/>
                <a:gd name="T56" fmla="*/ 171 w 498"/>
                <a:gd name="T57" fmla="*/ 196 h 318"/>
                <a:gd name="T58" fmla="*/ 160 w 498"/>
                <a:gd name="T59" fmla="*/ 202 h 318"/>
                <a:gd name="T60" fmla="*/ 124 w 498"/>
                <a:gd name="T61" fmla="*/ 186 h 318"/>
                <a:gd name="T62" fmla="*/ 59 w 498"/>
                <a:gd name="T63" fmla="*/ 186 h 318"/>
                <a:gd name="T64" fmla="*/ 0 w 498"/>
                <a:gd name="T65" fmla="*/ 250 h 318"/>
                <a:gd name="T66" fmla="*/ 10 w 498"/>
                <a:gd name="T67" fmla="*/ 318 h 318"/>
                <a:gd name="T68" fmla="*/ 54 w 498"/>
                <a:gd name="T69" fmla="*/ 196 h 318"/>
                <a:gd name="T70" fmla="*/ 95 w 498"/>
                <a:gd name="T71" fmla="*/ 223 h 318"/>
                <a:gd name="T72" fmla="*/ 151 w 498"/>
                <a:gd name="T73" fmla="*/ 208 h 318"/>
                <a:gd name="T74" fmla="*/ 129 w 498"/>
                <a:gd name="T75" fmla="*/ 318 h 318"/>
                <a:gd name="T76" fmla="*/ 140 w 498"/>
                <a:gd name="T77" fmla="*/ 251 h 318"/>
                <a:gd name="T78" fmla="*/ 198 w 498"/>
                <a:gd name="T79" fmla="*/ 197 h 318"/>
                <a:gd name="T80" fmla="*/ 164 w 498"/>
                <a:gd name="T81" fmla="*/ 231 h 318"/>
                <a:gd name="T82" fmla="*/ 200 w 498"/>
                <a:gd name="T83" fmla="*/ 232 h 318"/>
                <a:gd name="T84" fmla="*/ 222 w 498"/>
                <a:gd name="T85" fmla="*/ 317 h 318"/>
                <a:gd name="T86" fmla="*/ 244 w 498"/>
                <a:gd name="T87" fmla="*/ 275 h 318"/>
                <a:gd name="T88" fmla="*/ 252 w 498"/>
                <a:gd name="T89" fmla="*/ 275 h 318"/>
                <a:gd name="T90" fmla="*/ 273 w 498"/>
                <a:gd name="T91" fmla="*/ 317 h 318"/>
                <a:gd name="T92" fmla="*/ 296 w 498"/>
                <a:gd name="T93" fmla="*/ 232 h 318"/>
                <a:gd name="T94" fmla="*/ 331 w 498"/>
                <a:gd name="T95" fmla="*/ 231 h 318"/>
                <a:gd name="T96" fmla="*/ 298 w 498"/>
                <a:gd name="T97" fmla="*/ 197 h 318"/>
                <a:gd name="T98" fmla="*/ 317 w 498"/>
                <a:gd name="T99" fmla="*/ 203 h 318"/>
                <a:gd name="T100" fmla="*/ 317 w 498"/>
                <a:gd name="T101" fmla="*/ 203 h 318"/>
                <a:gd name="T102" fmla="*/ 356 w 498"/>
                <a:gd name="T103" fmla="*/ 318 h 318"/>
                <a:gd name="T104" fmla="*/ 367 w 498"/>
                <a:gd name="T105" fmla="*/ 251 h 318"/>
                <a:gd name="T106" fmla="*/ 369 w 498"/>
                <a:gd name="T107" fmla="*/ 196 h 318"/>
                <a:gd name="T108" fmla="*/ 410 w 498"/>
                <a:gd name="T109" fmla="*/ 223 h 318"/>
                <a:gd name="T110" fmla="*/ 487 w 498"/>
                <a:gd name="T111" fmla="*/ 250 h 318"/>
                <a:gd name="T112" fmla="*/ 498 w 498"/>
                <a:gd name="T113" fmla="*/ 318 h 318"/>
                <a:gd name="T114" fmla="*/ 444 w 498"/>
                <a:gd name="T115" fmla="*/ 1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318">
                  <a:moveTo>
                    <a:pt x="311" y="141"/>
                  </a:moveTo>
                  <a:lnTo>
                    <a:pt x="311" y="141"/>
                  </a:lnTo>
                  <a:cubicBezTo>
                    <a:pt x="308" y="159"/>
                    <a:pt x="305" y="176"/>
                    <a:pt x="308" y="188"/>
                  </a:cubicBezTo>
                  <a:cubicBezTo>
                    <a:pt x="306" y="187"/>
                    <a:pt x="304" y="187"/>
                    <a:pt x="302" y="186"/>
                  </a:cubicBezTo>
                  <a:lnTo>
                    <a:pt x="282" y="181"/>
                  </a:lnTo>
                  <a:cubicBezTo>
                    <a:pt x="281" y="175"/>
                    <a:pt x="282" y="167"/>
                    <a:pt x="282" y="161"/>
                  </a:cubicBezTo>
                  <a:cubicBezTo>
                    <a:pt x="303" y="130"/>
                    <a:pt x="304" y="101"/>
                    <a:pt x="296" y="84"/>
                  </a:cubicBezTo>
                  <a:cubicBezTo>
                    <a:pt x="296" y="83"/>
                    <a:pt x="295" y="82"/>
                    <a:pt x="293" y="81"/>
                  </a:cubicBezTo>
                  <a:cubicBezTo>
                    <a:pt x="279" y="76"/>
                    <a:pt x="265" y="64"/>
                    <a:pt x="265" y="64"/>
                  </a:cubicBezTo>
                  <a:lnTo>
                    <a:pt x="258" y="73"/>
                  </a:lnTo>
                  <a:cubicBezTo>
                    <a:pt x="258" y="73"/>
                    <a:pt x="265" y="79"/>
                    <a:pt x="274" y="84"/>
                  </a:cubicBezTo>
                  <a:cubicBezTo>
                    <a:pt x="245" y="88"/>
                    <a:pt x="221" y="80"/>
                    <a:pt x="210" y="73"/>
                  </a:cubicBezTo>
                  <a:cubicBezTo>
                    <a:pt x="208" y="72"/>
                    <a:pt x="206" y="72"/>
                    <a:pt x="205" y="72"/>
                  </a:cubicBezTo>
                  <a:cubicBezTo>
                    <a:pt x="203" y="73"/>
                    <a:pt x="202" y="74"/>
                    <a:pt x="201" y="76"/>
                  </a:cubicBezTo>
                  <a:cubicBezTo>
                    <a:pt x="196" y="91"/>
                    <a:pt x="193" y="131"/>
                    <a:pt x="213" y="161"/>
                  </a:cubicBezTo>
                  <a:cubicBezTo>
                    <a:pt x="214" y="167"/>
                    <a:pt x="214" y="175"/>
                    <a:pt x="214" y="180"/>
                  </a:cubicBezTo>
                  <a:cubicBezTo>
                    <a:pt x="208" y="182"/>
                    <a:pt x="198" y="185"/>
                    <a:pt x="194" y="186"/>
                  </a:cubicBezTo>
                  <a:cubicBezTo>
                    <a:pt x="191" y="187"/>
                    <a:pt x="189" y="188"/>
                    <a:pt x="186" y="189"/>
                  </a:cubicBezTo>
                  <a:cubicBezTo>
                    <a:pt x="189" y="177"/>
                    <a:pt x="186" y="160"/>
                    <a:pt x="184" y="141"/>
                  </a:cubicBezTo>
                  <a:cubicBezTo>
                    <a:pt x="181" y="125"/>
                    <a:pt x="179" y="106"/>
                    <a:pt x="179" y="89"/>
                  </a:cubicBezTo>
                  <a:cubicBezTo>
                    <a:pt x="179" y="51"/>
                    <a:pt x="207" y="10"/>
                    <a:pt x="248" y="10"/>
                  </a:cubicBezTo>
                  <a:cubicBezTo>
                    <a:pt x="264" y="10"/>
                    <a:pt x="280" y="16"/>
                    <a:pt x="292" y="29"/>
                  </a:cubicBezTo>
                  <a:cubicBezTo>
                    <a:pt x="307" y="44"/>
                    <a:pt x="316" y="67"/>
                    <a:pt x="316" y="89"/>
                  </a:cubicBezTo>
                  <a:cubicBezTo>
                    <a:pt x="317" y="106"/>
                    <a:pt x="314" y="125"/>
                    <a:pt x="311" y="141"/>
                  </a:cubicBezTo>
                  <a:close/>
                  <a:moveTo>
                    <a:pt x="310" y="222"/>
                  </a:moveTo>
                  <a:lnTo>
                    <a:pt x="310" y="222"/>
                  </a:lnTo>
                  <a:lnTo>
                    <a:pt x="291" y="220"/>
                  </a:lnTo>
                  <a:cubicBezTo>
                    <a:pt x="290" y="220"/>
                    <a:pt x="288" y="221"/>
                    <a:pt x="287" y="222"/>
                  </a:cubicBezTo>
                  <a:lnTo>
                    <a:pt x="248" y="264"/>
                  </a:lnTo>
                  <a:lnTo>
                    <a:pt x="209" y="222"/>
                  </a:lnTo>
                  <a:cubicBezTo>
                    <a:pt x="208" y="221"/>
                    <a:pt x="206" y="220"/>
                    <a:pt x="204" y="220"/>
                  </a:cubicBezTo>
                  <a:lnTo>
                    <a:pt x="186" y="222"/>
                  </a:lnTo>
                  <a:lnTo>
                    <a:pt x="223" y="189"/>
                  </a:lnTo>
                  <a:cubicBezTo>
                    <a:pt x="224" y="188"/>
                    <a:pt x="225" y="187"/>
                    <a:pt x="225" y="185"/>
                  </a:cubicBezTo>
                  <a:cubicBezTo>
                    <a:pt x="225" y="178"/>
                    <a:pt x="225" y="167"/>
                    <a:pt x="224" y="158"/>
                  </a:cubicBezTo>
                  <a:cubicBezTo>
                    <a:pt x="224" y="157"/>
                    <a:pt x="224" y="156"/>
                    <a:pt x="223" y="155"/>
                  </a:cubicBezTo>
                  <a:cubicBezTo>
                    <a:pt x="208" y="133"/>
                    <a:pt x="206" y="102"/>
                    <a:pt x="210" y="86"/>
                  </a:cubicBezTo>
                  <a:cubicBezTo>
                    <a:pt x="226" y="93"/>
                    <a:pt x="256" y="100"/>
                    <a:pt x="288" y="93"/>
                  </a:cubicBezTo>
                  <a:cubicBezTo>
                    <a:pt x="292" y="107"/>
                    <a:pt x="290" y="131"/>
                    <a:pt x="272" y="156"/>
                  </a:cubicBezTo>
                  <a:cubicBezTo>
                    <a:pt x="272" y="157"/>
                    <a:pt x="272" y="158"/>
                    <a:pt x="272" y="158"/>
                  </a:cubicBezTo>
                  <a:cubicBezTo>
                    <a:pt x="271" y="167"/>
                    <a:pt x="270" y="178"/>
                    <a:pt x="271" y="185"/>
                  </a:cubicBezTo>
                  <a:cubicBezTo>
                    <a:pt x="271" y="187"/>
                    <a:pt x="271" y="188"/>
                    <a:pt x="273" y="189"/>
                  </a:cubicBezTo>
                  <a:lnTo>
                    <a:pt x="310" y="222"/>
                  </a:lnTo>
                  <a:close/>
                  <a:moveTo>
                    <a:pt x="444" y="185"/>
                  </a:moveTo>
                  <a:lnTo>
                    <a:pt x="444" y="185"/>
                  </a:lnTo>
                  <a:cubicBezTo>
                    <a:pt x="442" y="184"/>
                    <a:pt x="440" y="185"/>
                    <a:pt x="439" y="186"/>
                  </a:cubicBezTo>
                  <a:lnTo>
                    <a:pt x="406" y="212"/>
                  </a:lnTo>
                  <a:lnTo>
                    <a:pt x="374" y="186"/>
                  </a:lnTo>
                  <a:cubicBezTo>
                    <a:pt x="373" y="185"/>
                    <a:pt x="371" y="184"/>
                    <a:pt x="369" y="185"/>
                  </a:cubicBezTo>
                  <a:cubicBezTo>
                    <a:pt x="356" y="189"/>
                    <a:pt x="346" y="195"/>
                    <a:pt x="337" y="202"/>
                  </a:cubicBezTo>
                  <a:cubicBezTo>
                    <a:pt x="333" y="199"/>
                    <a:pt x="328" y="196"/>
                    <a:pt x="322" y="193"/>
                  </a:cubicBezTo>
                  <a:cubicBezTo>
                    <a:pt x="315" y="187"/>
                    <a:pt x="318" y="165"/>
                    <a:pt x="322" y="143"/>
                  </a:cubicBezTo>
                  <a:cubicBezTo>
                    <a:pt x="325" y="126"/>
                    <a:pt x="328" y="107"/>
                    <a:pt x="327" y="89"/>
                  </a:cubicBezTo>
                  <a:cubicBezTo>
                    <a:pt x="327" y="64"/>
                    <a:pt x="317" y="38"/>
                    <a:pt x="300" y="21"/>
                  </a:cubicBezTo>
                  <a:cubicBezTo>
                    <a:pt x="285" y="6"/>
                    <a:pt x="267" y="0"/>
                    <a:pt x="248" y="0"/>
                  </a:cubicBezTo>
                  <a:cubicBezTo>
                    <a:pt x="200" y="0"/>
                    <a:pt x="168" y="46"/>
                    <a:pt x="168" y="89"/>
                  </a:cubicBezTo>
                  <a:cubicBezTo>
                    <a:pt x="168" y="107"/>
                    <a:pt x="170" y="126"/>
                    <a:pt x="173" y="142"/>
                  </a:cubicBezTo>
                  <a:cubicBezTo>
                    <a:pt x="176" y="166"/>
                    <a:pt x="179" y="190"/>
                    <a:pt x="171" y="196"/>
                  </a:cubicBezTo>
                  <a:lnTo>
                    <a:pt x="171" y="196"/>
                  </a:lnTo>
                  <a:cubicBezTo>
                    <a:pt x="167" y="198"/>
                    <a:pt x="164" y="200"/>
                    <a:pt x="160" y="202"/>
                  </a:cubicBezTo>
                  <a:cubicBezTo>
                    <a:pt x="152" y="195"/>
                    <a:pt x="141" y="189"/>
                    <a:pt x="129" y="185"/>
                  </a:cubicBezTo>
                  <a:cubicBezTo>
                    <a:pt x="127" y="184"/>
                    <a:pt x="125" y="185"/>
                    <a:pt x="124" y="186"/>
                  </a:cubicBezTo>
                  <a:lnTo>
                    <a:pt x="91" y="212"/>
                  </a:lnTo>
                  <a:lnTo>
                    <a:pt x="59" y="186"/>
                  </a:lnTo>
                  <a:cubicBezTo>
                    <a:pt x="57" y="185"/>
                    <a:pt x="55" y="184"/>
                    <a:pt x="54" y="185"/>
                  </a:cubicBezTo>
                  <a:cubicBezTo>
                    <a:pt x="20" y="196"/>
                    <a:pt x="0" y="220"/>
                    <a:pt x="0" y="250"/>
                  </a:cubicBezTo>
                  <a:lnTo>
                    <a:pt x="0" y="318"/>
                  </a:lnTo>
                  <a:lnTo>
                    <a:pt x="10" y="318"/>
                  </a:lnTo>
                  <a:lnTo>
                    <a:pt x="10" y="250"/>
                  </a:lnTo>
                  <a:cubicBezTo>
                    <a:pt x="10" y="226"/>
                    <a:pt x="27" y="206"/>
                    <a:pt x="54" y="196"/>
                  </a:cubicBezTo>
                  <a:lnTo>
                    <a:pt x="88" y="223"/>
                  </a:lnTo>
                  <a:cubicBezTo>
                    <a:pt x="90" y="225"/>
                    <a:pt x="93" y="225"/>
                    <a:pt x="95" y="223"/>
                  </a:cubicBezTo>
                  <a:lnTo>
                    <a:pt x="128" y="196"/>
                  </a:lnTo>
                  <a:cubicBezTo>
                    <a:pt x="137" y="199"/>
                    <a:pt x="145" y="204"/>
                    <a:pt x="151" y="208"/>
                  </a:cubicBezTo>
                  <a:cubicBezTo>
                    <a:pt x="136" y="220"/>
                    <a:pt x="129" y="235"/>
                    <a:pt x="129" y="251"/>
                  </a:cubicBezTo>
                  <a:lnTo>
                    <a:pt x="129" y="318"/>
                  </a:lnTo>
                  <a:lnTo>
                    <a:pt x="140" y="318"/>
                  </a:lnTo>
                  <a:lnTo>
                    <a:pt x="140" y="251"/>
                  </a:lnTo>
                  <a:cubicBezTo>
                    <a:pt x="140" y="228"/>
                    <a:pt x="159" y="210"/>
                    <a:pt x="197" y="197"/>
                  </a:cubicBezTo>
                  <a:cubicBezTo>
                    <a:pt x="197" y="197"/>
                    <a:pt x="198" y="197"/>
                    <a:pt x="198" y="197"/>
                  </a:cubicBezTo>
                  <a:lnTo>
                    <a:pt x="166" y="224"/>
                  </a:lnTo>
                  <a:cubicBezTo>
                    <a:pt x="164" y="226"/>
                    <a:pt x="163" y="228"/>
                    <a:pt x="164" y="231"/>
                  </a:cubicBezTo>
                  <a:cubicBezTo>
                    <a:pt x="165" y="233"/>
                    <a:pt x="167" y="234"/>
                    <a:pt x="170" y="234"/>
                  </a:cubicBezTo>
                  <a:lnTo>
                    <a:pt x="200" y="232"/>
                  </a:lnTo>
                  <a:lnTo>
                    <a:pt x="211" y="318"/>
                  </a:lnTo>
                  <a:lnTo>
                    <a:pt x="222" y="317"/>
                  </a:lnTo>
                  <a:lnTo>
                    <a:pt x="212" y="242"/>
                  </a:lnTo>
                  <a:lnTo>
                    <a:pt x="244" y="275"/>
                  </a:lnTo>
                  <a:cubicBezTo>
                    <a:pt x="245" y="277"/>
                    <a:pt x="246" y="277"/>
                    <a:pt x="248" y="277"/>
                  </a:cubicBezTo>
                  <a:cubicBezTo>
                    <a:pt x="249" y="277"/>
                    <a:pt x="251" y="277"/>
                    <a:pt x="252" y="275"/>
                  </a:cubicBezTo>
                  <a:lnTo>
                    <a:pt x="283" y="242"/>
                  </a:lnTo>
                  <a:lnTo>
                    <a:pt x="273" y="317"/>
                  </a:lnTo>
                  <a:lnTo>
                    <a:pt x="284" y="318"/>
                  </a:lnTo>
                  <a:lnTo>
                    <a:pt x="296" y="232"/>
                  </a:lnTo>
                  <a:lnTo>
                    <a:pt x="326" y="234"/>
                  </a:lnTo>
                  <a:cubicBezTo>
                    <a:pt x="328" y="234"/>
                    <a:pt x="330" y="233"/>
                    <a:pt x="331" y="231"/>
                  </a:cubicBezTo>
                  <a:cubicBezTo>
                    <a:pt x="332" y="228"/>
                    <a:pt x="332" y="226"/>
                    <a:pt x="330" y="224"/>
                  </a:cubicBezTo>
                  <a:lnTo>
                    <a:pt x="298" y="197"/>
                  </a:lnTo>
                  <a:lnTo>
                    <a:pt x="299" y="197"/>
                  </a:lnTo>
                  <a:cubicBezTo>
                    <a:pt x="304" y="198"/>
                    <a:pt x="310" y="200"/>
                    <a:pt x="317" y="203"/>
                  </a:cubicBezTo>
                  <a:cubicBezTo>
                    <a:pt x="317" y="203"/>
                    <a:pt x="317" y="203"/>
                    <a:pt x="317" y="203"/>
                  </a:cubicBezTo>
                  <a:lnTo>
                    <a:pt x="317" y="203"/>
                  </a:lnTo>
                  <a:cubicBezTo>
                    <a:pt x="336" y="211"/>
                    <a:pt x="356" y="226"/>
                    <a:pt x="356" y="251"/>
                  </a:cubicBezTo>
                  <a:lnTo>
                    <a:pt x="356" y="318"/>
                  </a:lnTo>
                  <a:lnTo>
                    <a:pt x="367" y="318"/>
                  </a:lnTo>
                  <a:lnTo>
                    <a:pt x="367" y="251"/>
                  </a:lnTo>
                  <a:cubicBezTo>
                    <a:pt x="367" y="235"/>
                    <a:pt x="360" y="220"/>
                    <a:pt x="346" y="209"/>
                  </a:cubicBezTo>
                  <a:cubicBezTo>
                    <a:pt x="353" y="204"/>
                    <a:pt x="361" y="199"/>
                    <a:pt x="369" y="196"/>
                  </a:cubicBezTo>
                  <a:lnTo>
                    <a:pt x="403" y="223"/>
                  </a:lnTo>
                  <a:cubicBezTo>
                    <a:pt x="405" y="225"/>
                    <a:pt x="408" y="225"/>
                    <a:pt x="410" y="223"/>
                  </a:cubicBezTo>
                  <a:lnTo>
                    <a:pt x="443" y="196"/>
                  </a:lnTo>
                  <a:cubicBezTo>
                    <a:pt x="471" y="206"/>
                    <a:pt x="487" y="226"/>
                    <a:pt x="487" y="250"/>
                  </a:cubicBezTo>
                  <a:lnTo>
                    <a:pt x="487" y="318"/>
                  </a:lnTo>
                  <a:lnTo>
                    <a:pt x="498" y="318"/>
                  </a:lnTo>
                  <a:lnTo>
                    <a:pt x="498" y="250"/>
                  </a:lnTo>
                  <a:cubicBezTo>
                    <a:pt x="498" y="220"/>
                    <a:pt x="478" y="196"/>
                    <a:pt x="444" y="185"/>
                  </a:cubicBezTo>
                  <a:close/>
                </a:path>
              </a:pathLst>
            </a:custGeom>
            <a:grpFill/>
            <a:ln w="0">
              <a:solidFill>
                <a:schemeClr val="bg1"/>
              </a:solidFill>
              <a:prstDash val="solid"/>
              <a:round/>
            </a:ln>
          </p:spPr>
          <p:txBody>
            <a:bodyPr vert="horz" wrap="square" lIns="91440" tIns="45720" rIns="91440" bIns="45720" numCol="1" anchor="t" anchorCtr="0" compatLnSpc="1">
              <a:prstTxWarp prst="textNoShape">
                <a:avLst/>
              </a:prstTxWarp>
              <a:noAutofit/>
            </a:bodyPr>
            <a:lstStyle/>
            <a:p>
              <a:endParaRPr lang="en-US"/>
            </a:p>
          </p:txBody>
        </p:sp>
      </p:grpSp>
      <p:sp>
        <p:nvSpPr>
          <p:cNvPr id="74" name="Rectangle 73">
            <a:extLst>
              <a:ext uri="{FF2B5EF4-FFF2-40B4-BE49-F238E27FC236}">
                <a16:creationId xmlns:a16="http://schemas.microsoft.com/office/drawing/2014/main" id="{C029ED85-0E71-1DD0-FF2E-9E64E13EC908}"/>
              </a:ext>
            </a:extLst>
          </p:cNvPr>
          <p:cNvSpPr/>
          <p:nvPr/>
        </p:nvSpPr>
        <p:spPr>
          <a:xfrm>
            <a:off x="1" y="151076"/>
            <a:ext cx="2289061" cy="6488263"/>
          </a:xfrm>
          <a:prstGeom prst="rect">
            <a:avLst/>
          </a:prstGeom>
          <a:solidFill>
            <a:schemeClr val="accent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6" name="Picture 75" descr="Overlapping blue and white rays">
            <a:extLst>
              <a:ext uri="{FF2B5EF4-FFF2-40B4-BE49-F238E27FC236}">
                <a16:creationId xmlns:a16="http://schemas.microsoft.com/office/drawing/2014/main" id="{CDC9D14A-292F-CC0E-A134-F4A25D62A92C}"/>
              </a:ext>
            </a:extLst>
          </p:cNvPr>
          <p:cNvPicPr>
            <a:picLocks noChangeAspect="1"/>
          </p:cNvPicPr>
          <p:nvPr/>
        </p:nvPicPr>
        <p:blipFill>
          <a:blip r:embed="rId3">
            <a:alphaModFix amt="59000"/>
            <a:extLst>
              <a:ext uri="{28A0092B-C50C-407E-A947-70E740481C1C}">
                <a14:useLocalDpi xmlns:a14="http://schemas.microsoft.com/office/drawing/2010/main" val="0"/>
              </a:ext>
            </a:extLst>
          </a:blip>
          <a:srcRect l="24519" r="435" b="46"/>
          <a:stretch>
            <a:fillRect/>
          </a:stretch>
        </p:blipFill>
        <p:spPr>
          <a:xfrm>
            <a:off x="-12648" y="152400"/>
            <a:ext cx="2308111" cy="6486939"/>
          </a:xfrm>
          <a:prstGeom prst="rect">
            <a:avLst/>
          </a:prstGeom>
          <a:effectLst>
            <a:softEdge rad="25400"/>
          </a:effectLst>
        </p:spPr>
      </p:pic>
      <p:pic>
        <p:nvPicPr>
          <p:cNvPr id="77" name="Picture 76" descr="Logo&#10;&#10;Description automatically generated">
            <a:extLst>
              <a:ext uri="{FF2B5EF4-FFF2-40B4-BE49-F238E27FC236}">
                <a16:creationId xmlns:a16="http://schemas.microsoft.com/office/drawing/2014/main" id="{91ED1977-EB13-7EC1-FC3B-6AA91DF5F461}"/>
              </a:ext>
            </a:extLst>
          </p:cNvPr>
          <p:cNvPicPr>
            <a:picLocks noChangeAspect="1"/>
          </p:cNvPicPr>
          <p:nvPr/>
        </p:nvPicPr>
        <p:blipFill>
          <a:blip r:embed="rId4">
            <a:extLst>
              <a:ext uri="{28A0092B-C50C-407E-A947-70E740481C1C}">
                <a14:useLocalDpi xmlns:a14="http://schemas.microsoft.com/office/drawing/2010/main" val="0"/>
              </a:ext>
            </a:extLst>
          </a:blip>
          <a:srcRect r="57385"/>
          <a:stretch>
            <a:fillRect/>
          </a:stretch>
        </p:blipFill>
        <p:spPr>
          <a:xfrm>
            <a:off x="419279" y="456476"/>
            <a:ext cx="1444256" cy="1349527"/>
          </a:xfrm>
          <a:prstGeom prst="rect">
            <a:avLst/>
          </a:prstGeom>
        </p:spPr>
      </p:pic>
      <p:sp>
        <p:nvSpPr>
          <p:cNvPr id="82" name="Rectangle 81">
            <a:extLst>
              <a:ext uri="{FF2B5EF4-FFF2-40B4-BE49-F238E27FC236}">
                <a16:creationId xmlns:a16="http://schemas.microsoft.com/office/drawing/2014/main" id="{D8429192-1319-814B-CC9D-BEAC59C42BEC}"/>
              </a:ext>
            </a:extLst>
          </p:cNvPr>
          <p:cNvSpPr/>
          <p:nvPr/>
        </p:nvSpPr>
        <p:spPr>
          <a:xfrm>
            <a:off x="241082" y="4273992"/>
            <a:ext cx="1791139" cy="2218882"/>
          </a:xfrm>
          <a:prstGeom prst="rect">
            <a:avLst/>
          </a:prstGeom>
          <a:solidFill>
            <a:srgbClr val="23475F">
              <a:alpha val="60000"/>
            </a:srgbClr>
          </a:soli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3" name="TextBox 82">
            <a:extLst>
              <a:ext uri="{FF2B5EF4-FFF2-40B4-BE49-F238E27FC236}">
                <a16:creationId xmlns:a16="http://schemas.microsoft.com/office/drawing/2014/main" id="{C674F9E4-EA08-9383-0121-13C3B568B46C}"/>
              </a:ext>
            </a:extLst>
          </p:cNvPr>
          <p:cNvSpPr txBox="1"/>
          <p:nvPr/>
        </p:nvSpPr>
        <p:spPr>
          <a:xfrm>
            <a:off x="534155" y="4466538"/>
            <a:ext cx="1140736" cy="1708160"/>
          </a:xfrm>
          <a:prstGeom prst="rect">
            <a:avLst/>
          </a:prstGeom>
          <a:noFill/>
        </p:spPr>
        <p:txBody>
          <a:bodyPr wrap="square" rtlCol="0">
            <a:noAutofit/>
          </a:bodyPr>
          <a:lstStyle/>
          <a:p>
            <a:pPr rtl="0"/>
            <a:r>
              <a:rPr lang="zh-Hans" sz="1050" b="0" i="0" u="none" strike="noStrike" dirty="0">
                <a:solidFill>
                  <a:srgbClr val="FFFFFF"/>
                </a:solidFill>
                <a:latin typeface="Simsun"/>
                <a:ea typeface="Simsun"/>
              </a:rPr>
              <a:t>服务提供商必须使用 eCAP 管理其在 CTF 计划中的参与情况，包括提交报销申请、维护联系信息和参与 CTF 外联活动。</a:t>
            </a:r>
          </a:p>
          <a:p>
            <a:endParaRPr lang="en-US" sz="1100" dirty="0"/>
          </a:p>
        </p:txBody>
      </p:sp>
      <p:sp>
        <p:nvSpPr>
          <p:cNvPr id="84" name="TextBox 83">
            <a:extLst>
              <a:ext uri="{FF2B5EF4-FFF2-40B4-BE49-F238E27FC236}">
                <a16:creationId xmlns:a16="http://schemas.microsoft.com/office/drawing/2014/main" id="{5B6E4482-45BB-9443-A6F3-6D04D34AA9E2}"/>
              </a:ext>
            </a:extLst>
          </p:cNvPr>
          <p:cNvSpPr txBox="1"/>
          <p:nvPr/>
        </p:nvSpPr>
        <p:spPr>
          <a:xfrm>
            <a:off x="-39445" y="2303810"/>
            <a:ext cx="2408933" cy="492443"/>
          </a:xfrm>
          <a:prstGeom prst="rect">
            <a:avLst/>
          </a:prstGeom>
          <a:noFill/>
        </p:spPr>
        <p:txBody>
          <a:bodyPr wrap="square" rtlCol="0">
            <a:noAutofit/>
          </a:bodyPr>
          <a:lstStyle/>
          <a:p>
            <a:pPr algn="ctr" rtl="0"/>
            <a:r>
              <a:rPr lang="zh-Hans" sz="1300" b="0" i="0" u="none" strike="noStrike" dirty="0">
                <a:solidFill>
                  <a:srgbClr val="FFFFFF"/>
                </a:solidFill>
                <a:latin typeface="Simsun"/>
                <a:ea typeface="Simsun"/>
              </a:rPr>
              <a:t>eCAP 网络门户：</a:t>
            </a:r>
          </a:p>
          <a:p>
            <a:r>
              <a:rPr lang="zh-Hans" sz="1300" b="0" i="0" u="none" strike="noStrike" dirty="0">
                <a:solidFill>
                  <a:srgbClr val="FFFFFF"/>
                </a:solidFill>
                <a:latin typeface="+mj-lt"/>
                <a:ea typeface="Simsun"/>
              </a:rPr>
              <a:t>https:/</a:t>
            </a:r>
            <a:r>
              <a:rPr lang="en-US" altLang="zh-Hans" sz="1300" dirty="0">
                <a:solidFill>
                  <a:srgbClr val="FFFFFF"/>
                </a:solidFill>
                <a:latin typeface="+mj-lt"/>
                <a:ea typeface="Simsun"/>
              </a:rPr>
              <a:t>ap.</a:t>
            </a:r>
            <a:r>
              <a:rPr lang="zh-Hans" sz="1300" b="0" i="0" u="none" strike="noStrike" dirty="0">
                <a:solidFill>
                  <a:srgbClr val="FFFFFF"/>
                </a:solidFill>
                <a:latin typeface="+mj-lt"/>
                <a:ea typeface="Simsun"/>
              </a:rPr>
              <a:t>/eccpuc.ca.gov/</a:t>
            </a:r>
          </a:p>
        </p:txBody>
      </p:sp>
      <p:sp>
        <p:nvSpPr>
          <p:cNvPr id="2" name="TextBox 1">
            <a:extLst>
              <a:ext uri="{FF2B5EF4-FFF2-40B4-BE49-F238E27FC236}">
                <a16:creationId xmlns:a16="http://schemas.microsoft.com/office/drawing/2014/main" id="{C129E90F-4608-0253-7E3A-9F39D90462F2}"/>
              </a:ext>
            </a:extLst>
          </p:cNvPr>
          <p:cNvSpPr txBox="1"/>
          <p:nvPr/>
        </p:nvSpPr>
        <p:spPr>
          <a:xfrm>
            <a:off x="2641600" y="2466109"/>
            <a:ext cx="9224818" cy="3416320"/>
          </a:xfrm>
          <a:prstGeom prst="rect">
            <a:avLst/>
          </a:prstGeom>
          <a:noFill/>
        </p:spPr>
        <p:txBody>
          <a:bodyPr wrap="square" rtlCol="0">
            <a:noAutofit/>
          </a:bodyPr>
          <a:lstStyle/>
          <a:p>
            <a:pPr indent="-285750" rtl="0">
              <a:buFont typeface="Arial" panose="020B0604020202020204" pitchFamily="34" charset="0"/>
              <a:buChar char="•"/>
            </a:pPr>
            <a:r>
              <a:rPr lang="zh-Hans" sz="2400" b="0" i="0" u="none" strike="noStrike">
                <a:solidFill>
                  <a:srgbClr val="2A3C50"/>
                </a:solidFill>
                <a:latin typeface="Simsun"/>
                <a:ea typeface="Simsun"/>
                <a:cs typeface="+mj-cs"/>
              </a:rPr>
              <a:t>完成服务提供商报销申请工作簿</a:t>
            </a:r>
          </a:p>
          <a:p>
            <a:endParaRPr lang="en-US" sz="2400">
              <a:solidFill>
                <a:schemeClr val="tx2"/>
              </a:solidFill>
              <a:latin typeface="+mj-lt"/>
              <a:ea typeface="+mj-ea"/>
              <a:cs typeface="+mj-cs"/>
            </a:endParaRPr>
          </a:p>
          <a:p>
            <a:pPr indent="-285750" rtl="0">
              <a:buFont typeface="Arial" panose="020B0604020202020204" pitchFamily="34" charset="0"/>
              <a:buChar char="•"/>
            </a:pPr>
            <a:r>
              <a:rPr lang="zh-Hans" sz="2400" b="0" i="0" u="none" strike="noStrike">
                <a:solidFill>
                  <a:srgbClr val="2A3C50"/>
                </a:solidFill>
                <a:latin typeface="Simsun"/>
                <a:ea typeface="Simsun"/>
                <a:cs typeface="+mj-cs"/>
              </a:rPr>
              <a:t>ECAP 门户中的报销申请队列</a:t>
            </a:r>
          </a:p>
          <a:p>
            <a:endParaRPr lang="en-US" sz="2400">
              <a:solidFill>
                <a:schemeClr val="tx2"/>
              </a:solidFill>
              <a:latin typeface="+mj-lt"/>
              <a:ea typeface="+mj-ea"/>
              <a:cs typeface="+mj-cs"/>
            </a:endParaRPr>
          </a:p>
          <a:p>
            <a:pPr indent="-285750" rtl="0">
              <a:buFont typeface="Arial" panose="020B0604020202020204" pitchFamily="34" charset="0"/>
              <a:buChar char="•"/>
            </a:pPr>
            <a:r>
              <a:rPr lang="zh-Hans" sz="2400" b="0" i="0" u="none" strike="noStrike">
                <a:solidFill>
                  <a:srgbClr val="2A3C50"/>
                </a:solidFill>
                <a:latin typeface="Simsun"/>
                <a:ea typeface="Simsun"/>
                <a:cs typeface="+mj-cs"/>
              </a:rPr>
              <a:t>提交报销申请</a:t>
            </a:r>
          </a:p>
          <a:p>
            <a:endParaRPr lang="en-US" sz="2400">
              <a:solidFill>
                <a:schemeClr val="tx2"/>
              </a:solidFill>
              <a:latin typeface="+mj-lt"/>
              <a:ea typeface="+mj-ea"/>
              <a:cs typeface="+mj-cs"/>
            </a:endParaRPr>
          </a:p>
          <a:p>
            <a:pPr indent="-285750" rtl="0">
              <a:buFont typeface="Arial" panose="020B0604020202020204" pitchFamily="34" charset="0"/>
              <a:buChar char="•"/>
            </a:pPr>
            <a:r>
              <a:rPr lang="zh-Hans" sz="2400" b="0" i="0" u="none" strike="noStrike">
                <a:solidFill>
                  <a:srgbClr val="2A3C50"/>
                </a:solidFill>
                <a:latin typeface="Simsun"/>
                <a:ea typeface="Simsun"/>
                <a:cs typeface="+mj-cs"/>
              </a:rPr>
              <a:t>核准报销申请</a:t>
            </a:r>
          </a:p>
          <a:p>
            <a:endParaRPr lang="en-US" sz="2400">
              <a:solidFill>
                <a:schemeClr val="tx2"/>
              </a:solidFill>
              <a:latin typeface="+mj-lt"/>
              <a:ea typeface="+mj-ea"/>
              <a:cs typeface="+mj-cs"/>
            </a:endParaRPr>
          </a:p>
          <a:p>
            <a:pPr indent="-285750" rtl="0">
              <a:buFont typeface="Arial" panose="020B0604020202020204" pitchFamily="34" charset="0"/>
              <a:buChar char="•"/>
            </a:pPr>
            <a:r>
              <a:rPr lang="zh-Hans" sz="2400" b="0" i="0" u="none" strike="noStrike">
                <a:solidFill>
                  <a:srgbClr val="2A3C50"/>
                </a:solidFill>
                <a:latin typeface="Simsun"/>
                <a:ea typeface="Simsun"/>
                <a:cs typeface="+mj-cs"/>
              </a:rPr>
              <a:t>提交的常见问题</a:t>
            </a:r>
          </a:p>
        </p:txBody>
      </p:sp>
    </p:spTree>
    <p:extLst>
      <p:ext uri="{BB962C8B-B14F-4D97-AF65-F5344CB8AC3E}">
        <p14:creationId xmlns:p14="http://schemas.microsoft.com/office/powerpoint/2010/main" val="22093504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zh-Hans" sz="900" b="0" i="0" u="none" strike="noStrike">
                <a:latin typeface="Simsun"/>
                <a:ea typeface="Simsun"/>
              </a:rPr>
              <a:t>15</a:t>
            </a:r>
            <a:endParaRPr lang="en-US"/>
          </a:p>
        </p:txBody>
      </p:sp>
      <p:pic>
        <p:nvPicPr>
          <p:cNvPr id="10" name="Picture 9">
            <a:extLst>
              <a:ext uri="{FF2B5EF4-FFF2-40B4-BE49-F238E27FC236}">
                <a16:creationId xmlns:a16="http://schemas.microsoft.com/office/drawing/2014/main" id="{0D4F0C7B-5C9F-7AC2-7685-FE975801A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744" y="1153372"/>
            <a:ext cx="6810512" cy="4997995"/>
          </a:xfrm>
          <a:prstGeom prst="rect">
            <a:avLst/>
          </a:prstGeom>
        </p:spPr>
      </p:pic>
      <p:sp>
        <p:nvSpPr>
          <p:cNvPr id="13" name="TextBox 12">
            <a:extLst>
              <a:ext uri="{FF2B5EF4-FFF2-40B4-BE49-F238E27FC236}">
                <a16:creationId xmlns:a16="http://schemas.microsoft.com/office/drawing/2014/main" id="{4B1D8C7B-EEC9-917F-4C53-D36FA06D462F}"/>
              </a:ext>
            </a:extLst>
          </p:cNvPr>
          <p:cNvSpPr txBox="1"/>
          <p:nvPr/>
        </p:nvSpPr>
        <p:spPr>
          <a:xfrm>
            <a:off x="3048000" y="408226"/>
            <a:ext cx="6096000" cy="584775"/>
          </a:xfrm>
          <a:prstGeom prst="rect">
            <a:avLst/>
          </a:prstGeom>
          <a:noFill/>
        </p:spPr>
        <p:txBody>
          <a:bodyPr wrap="square">
            <a:noAutofit/>
          </a:bodyPr>
          <a:lstStyle/>
          <a:p>
            <a:pPr algn="ctr" rtl="0" fontAlgn="b">
              <a:spcBef>
                <a:spcPct val="0"/>
              </a:spcBef>
            </a:pPr>
            <a:r>
              <a:rPr lang="zh-Hans" sz="3200" b="1" i="0" u="none" strike="noStrike">
                <a:solidFill>
                  <a:srgbClr val="2A3C50"/>
                </a:solidFill>
                <a:latin typeface="Simsun"/>
                <a:ea typeface="Simsun"/>
                <a:cs typeface="+mj-cs"/>
              </a:rPr>
              <a:t>一般信息</a:t>
            </a:r>
          </a:p>
        </p:txBody>
      </p:sp>
      <p:sp>
        <p:nvSpPr>
          <p:cNvPr id="5" name="TextBox 4"/>
          <p:cNvSpPr txBox="1"/>
          <p:nvPr/>
        </p:nvSpPr>
        <p:spPr>
          <a:xfrm>
            <a:off x="4296414" y="2973975"/>
            <a:ext cx="3128513" cy="353943"/>
          </a:xfrm>
          <a:prstGeom prst="rect">
            <a:avLst/>
          </a:prstGeom>
          <a:noFill/>
        </p:spPr>
        <p:txBody>
          <a:bodyPr wrap="square" rtlCol="0">
            <a:noAutofit/>
          </a:bodyPr>
          <a:lstStyle/>
          <a:p>
            <a:pPr algn="ctr" rtl="0"/>
            <a:r>
              <a:rPr lang="zh-Hans" sz="1600" b="1" i="0" u="none" strike="noStrike" dirty="0">
                <a:latin typeface="Simsun"/>
                <a:ea typeface="Simsun"/>
              </a:rPr>
              <a:t>欢迎来到 </a:t>
            </a:r>
            <a:r>
              <a:rPr lang="zh-Hans" sz="1600" b="1" i="0" u="none" strike="noStrike" dirty="0">
                <a:latin typeface="+mj-lt"/>
                <a:ea typeface="Simsun"/>
              </a:rPr>
              <a:t>eCAP </a:t>
            </a:r>
            <a:r>
              <a:rPr lang="zh-Hans" sz="1600" b="1" i="0" u="none" strike="noStrike" dirty="0">
                <a:latin typeface="Simsun"/>
                <a:ea typeface="Simsun"/>
              </a:rPr>
              <a:t>门户</a:t>
            </a:r>
          </a:p>
        </p:txBody>
      </p:sp>
      <p:sp>
        <p:nvSpPr>
          <p:cNvPr id="6" name="TextBox 5"/>
          <p:cNvSpPr txBox="1"/>
          <p:nvPr/>
        </p:nvSpPr>
        <p:spPr>
          <a:xfrm>
            <a:off x="3208278" y="3616919"/>
            <a:ext cx="3128513" cy="276999"/>
          </a:xfrm>
          <a:prstGeom prst="rect">
            <a:avLst/>
          </a:prstGeom>
          <a:noFill/>
        </p:spPr>
        <p:txBody>
          <a:bodyPr wrap="square" rtlCol="0">
            <a:noAutofit/>
          </a:bodyPr>
          <a:lstStyle/>
          <a:p>
            <a:pPr rtl="0"/>
            <a:r>
              <a:rPr lang="zh-Hans" sz="1200" b="1" i="0" u="none" strike="noStrike">
                <a:solidFill>
                  <a:srgbClr val="808080"/>
                </a:solidFill>
                <a:latin typeface="Simsun"/>
                <a:ea typeface="Simsun"/>
              </a:rPr>
              <a:t>邮箱地址</a:t>
            </a:r>
          </a:p>
        </p:txBody>
      </p:sp>
      <p:sp>
        <p:nvSpPr>
          <p:cNvPr id="7" name="TextBox 6"/>
          <p:cNvSpPr txBox="1"/>
          <p:nvPr/>
        </p:nvSpPr>
        <p:spPr>
          <a:xfrm>
            <a:off x="3208278" y="4292149"/>
            <a:ext cx="3128513" cy="276999"/>
          </a:xfrm>
          <a:prstGeom prst="rect">
            <a:avLst/>
          </a:prstGeom>
          <a:noFill/>
        </p:spPr>
        <p:txBody>
          <a:bodyPr wrap="square" rtlCol="0">
            <a:noAutofit/>
          </a:bodyPr>
          <a:lstStyle/>
          <a:p>
            <a:pPr rtl="0"/>
            <a:r>
              <a:rPr lang="zh-Hans" sz="1200" b="1" i="0" u="none" strike="noStrike">
                <a:solidFill>
                  <a:srgbClr val="808080"/>
                </a:solidFill>
                <a:latin typeface="Simsun"/>
                <a:ea typeface="Simsun"/>
              </a:rPr>
              <a:t>密码</a:t>
            </a:r>
          </a:p>
        </p:txBody>
      </p:sp>
      <p:sp>
        <p:nvSpPr>
          <p:cNvPr id="8" name="TextBox 7"/>
          <p:cNvSpPr txBox="1"/>
          <p:nvPr/>
        </p:nvSpPr>
        <p:spPr>
          <a:xfrm>
            <a:off x="2815086" y="5403258"/>
            <a:ext cx="3128513" cy="338554"/>
          </a:xfrm>
          <a:prstGeom prst="rect">
            <a:avLst/>
          </a:prstGeom>
          <a:noFill/>
        </p:spPr>
        <p:txBody>
          <a:bodyPr wrap="square" rtlCol="0">
            <a:noAutofit/>
          </a:bodyPr>
          <a:lstStyle/>
          <a:p>
            <a:pPr rtl="0"/>
            <a:r>
              <a:rPr lang="zh-Hans" sz="1600" b="1" i="0" u="sng" strike="noStrike">
                <a:solidFill>
                  <a:srgbClr val="595959"/>
                </a:solidFill>
                <a:latin typeface="Simsun"/>
                <a:ea typeface="Simsun"/>
              </a:rPr>
              <a:t>忘记密码</a:t>
            </a:r>
          </a:p>
        </p:txBody>
      </p:sp>
      <p:sp>
        <p:nvSpPr>
          <p:cNvPr id="9" name="TextBox 8"/>
          <p:cNvSpPr txBox="1"/>
          <p:nvPr/>
        </p:nvSpPr>
        <p:spPr>
          <a:xfrm>
            <a:off x="6939030" y="5403258"/>
            <a:ext cx="3128513" cy="338554"/>
          </a:xfrm>
          <a:prstGeom prst="rect">
            <a:avLst/>
          </a:prstGeom>
          <a:noFill/>
        </p:spPr>
        <p:txBody>
          <a:bodyPr wrap="square" rtlCol="0">
            <a:noAutofit/>
          </a:bodyPr>
          <a:lstStyle/>
          <a:p>
            <a:pPr rtl="0"/>
            <a:r>
              <a:rPr lang="zh-Hans" sz="1600" b="1" i="0" u="sng" strike="noStrike">
                <a:solidFill>
                  <a:srgbClr val="595959"/>
                </a:solidFill>
                <a:latin typeface="Simsun"/>
                <a:ea typeface="Simsun"/>
              </a:rPr>
              <a:t>注册账号</a:t>
            </a:r>
          </a:p>
        </p:txBody>
      </p:sp>
      <p:sp>
        <p:nvSpPr>
          <p:cNvPr id="11" name="TextBox 10"/>
          <p:cNvSpPr txBox="1"/>
          <p:nvPr/>
        </p:nvSpPr>
        <p:spPr>
          <a:xfrm>
            <a:off x="4293999" y="4940933"/>
            <a:ext cx="3128513" cy="276999"/>
          </a:xfrm>
          <a:prstGeom prst="rect">
            <a:avLst/>
          </a:prstGeom>
          <a:noFill/>
        </p:spPr>
        <p:txBody>
          <a:bodyPr wrap="square" rtlCol="0">
            <a:noAutofit/>
          </a:bodyPr>
          <a:lstStyle/>
          <a:p>
            <a:pPr algn="ctr" rtl="0"/>
            <a:r>
              <a:rPr lang="zh-Hans" sz="1200" b="1" i="0" u="none" strike="noStrike">
                <a:solidFill>
                  <a:srgbClr val="FFFFFF"/>
                </a:solidFill>
                <a:latin typeface="Simsun"/>
                <a:ea typeface="Simsun"/>
              </a:rPr>
              <a:t>登录</a:t>
            </a:r>
          </a:p>
        </p:txBody>
      </p:sp>
    </p:spTree>
    <p:extLst>
      <p:ext uri="{BB962C8B-B14F-4D97-AF65-F5344CB8AC3E}">
        <p14:creationId xmlns:p14="http://schemas.microsoft.com/office/powerpoint/2010/main" val="18235594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476DA7-E645-E6ED-7DE5-81B22B2B1C29}"/>
              </a:ext>
            </a:extLst>
          </p:cNvPr>
          <p:cNvSpPr>
            <a:spLocks noGrp="1"/>
          </p:cNvSpPr>
          <p:nvPr>
            <p:ph type="title"/>
          </p:nvPr>
        </p:nvSpPr>
        <p:spPr>
          <a:xfrm>
            <a:off x="489527" y="457200"/>
            <a:ext cx="3932237" cy="1458686"/>
          </a:xfrm>
        </p:spPr>
        <p:txBody>
          <a:bodyPr anchor="b">
            <a:noAutofit/>
          </a:bodyPr>
          <a:lstStyle/>
          <a:p>
            <a:pPr rtl="0"/>
            <a:r>
              <a:rPr lang="zh-Hans" sz="2800" b="1" i="0" u="none" strike="noStrike">
                <a:latin typeface="Simsun"/>
                <a:ea typeface="Simsun"/>
              </a:rPr>
              <a:t>已提交和正在处理的报销申请清单</a:t>
            </a:r>
          </a:p>
        </p:txBody>
      </p:sp>
      <p:sp>
        <p:nvSpPr>
          <p:cNvPr id="14" name="Text Placeholder 3">
            <a:extLst>
              <a:ext uri="{FF2B5EF4-FFF2-40B4-BE49-F238E27FC236}">
                <a16:creationId xmlns:a16="http://schemas.microsoft.com/office/drawing/2014/main" id="{3A203A2F-5A3F-1285-7D29-8D07369697A9}"/>
              </a:ext>
            </a:extLst>
          </p:cNvPr>
          <p:cNvSpPr>
            <a:spLocks noGrp="1"/>
          </p:cNvSpPr>
          <p:nvPr>
            <p:ph type="body" sz="half" idx="2"/>
          </p:nvPr>
        </p:nvSpPr>
        <p:spPr>
          <a:xfrm>
            <a:off x="489528" y="2087880"/>
            <a:ext cx="3932237" cy="3811588"/>
          </a:xfrm>
        </p:spPr>
        <p:txBody>
          <a:bodyPr>
            <a:noAutofit/>
          </a:bodyPr>
          <a:lstStyle/>
          <a:p>
            <a:pPr marL="285750" indent="-285750" rtl="0">
              <a:buFont typeface="Wingdings" panose="05000000000000000000" pitchFamily="2" charset="2"/>
              <a:buChar char="v"/>
            </a:pPr>
            <a:r>
              <a:rPr lang="zh-Hans" sz="1800" b="0" i="0" u="none" strike="noStrike">
                <a:latin typeface="Simsun"/>
                <a:ea typeface="Simsun"/>
              </a:rPr>
              <a:t>每个报销申请都有一个报销申请编号</a:t>
            </a:r>
          </a:p>
          <a:p>
            <a:pPr marL="285750" indent="-285750">
              <a:buFont typeface="Wingdings" panose="05000000000000000000" pitchFamily="2" charset="2"/>
              <a:buChar char="v"/>
            </a:pPr>
            <a:endParaRPr lang="en-US" sz="1800"/>
          </a:p>
          <a:p>
            <a:pPr marL="285750" indent="-285750" rtl="0">
              <a:buFont typeface="Wingdings" panose="05000000000000000000" pitchFamily="2" charset="2"/>
              <a:buChar char="v"/>
            </a:pPr>
            <a:r>
              <a:rPr lang="zh-Hans" sz="1800" b="0" i="0" u="none" strike="noStrike">
                <a:latin typeface="Simsun"/>
                <a:ea typeface="Simsun"/>
              </a:rPr>
              <a:t>“我的报销申请”队列将以“批准、拒绝、待处理信息、草稿”等各种模式显示所有报销申请</a:t>
            </a:r>
          </a:p>
          <a:p>
            <a:endParaRPr lang="en-US" sz="1800"/>
          </a:p>
          <a:p>
            <a:pPr marL="285750" indent="-285750" rtl="0">
              <a:buFont typeface="Wingdings" panose="05000000000000000000" pitchFamily="2" charset="2"/>
              <a:buChar char="v"/>
            </a:pPr>
            <a:r>
              <a:rPr lang="zh-Hans" sz="1800" b="0" i="0" u="none" strike="noStrike">
                <a:latin typeface="Simsun"/>
                <a:ea typeface="Simsun"/>
              </a:rPr>
              <a:t>如需提交新报销申请，服务提供商将单击“提交报销申请”按钮。</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vert="horz" lIns="0" tIns="0" rIns="0" bIns="0" rtlCol="0" anchor="t" anchorCtr="0">
            <a:noAutofit/>
          </a:bodyPr>
          <a:lstStyle/>
          <a:p>
            <a:pPr rtl="0">
              <a:spcAft>
                <a:spcPts val="600"/>
              </a:spcAft>
            </a:pPr>
            <a:r>
              <a:rPr lang="zh-Hans" sz="900" b="0" i="0" u="none" strike="noStrike">
                <a:latin typeface="Simsun"/>
                <a:ea typeface="Simsun"/>
              </a:rPr>
              <a:t>16</a:t>
            </a:r>
            <a:endParaRPr lang="en-US"/>
          </a:p>
        </p:txBody>
      </p:sp>
      <p:pic>
        <p:nvPicPr>
          <p:cNvPr id="5" name="Picture 4">
            <a:extLst>
              <a:ext uri="{FF2B5EF4-FFF2-40B4-BE49-F238E27FC236}">
                <a16:creationId xmlns:a16="http://schemas.microsoft.com/office/drawing/2014/main" id="{EC0C8ACA-6C0B-DF1C-867A-4558347D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592" y="1169121"/>
            <a:ext cx="6419273" cy="2798078"/>
          </a:xfrm>
          <a:prstGeom prst="rect">
            <a:avLst/>
          </a:prstGeom>
        </p:spPr>
      </p:pic>
      <p:pic>
        <p:nvPicPr>
          <p:cNvPr id="8" name="Picture 7">
            <a:extLst>
              <a:ext uri="{FF2B5EF4-FFF2-40B4-BE49-F238E27FC236}">
                <a16:creationId xmlns:a16="http://schemas.microsoft.com/office/drawing/2014/main" id="{D406FF4A-9742-BE9B-A75F-D8B436BE7559}"/>
              </a:ext>
            </a:extLst>
          </p:cNvPr>
          <p:cNvPicPr>
            <a:picLocks noChangeAspect="1"/>
          </p:cNvPicPr>
          <p:nvPr/>
        </p:nvPicPr>
        <p:blipFill>
          <a:blip r:embed="rId3"/>
          <a:stretch>
            <a:fillRect/>
          </a:stretch>
        </p:blipFill>
        <p:spPr>
          <a:xfrm>
            <a:off x="4660560" y="4637589"/>
            <a:ext cx="4419600" cy="1562100"/>
          </a:xfrm>
          <a:prstGeom prst="rect">
            <a:avLst/>
          </a:prstGeom>
        </p:spPr>
      </p:pic>
      <p:sp>
        <p:nvSpPr>
          <p:cNvPr id="2" name="TextBox 1"/>
          <p:cNvSpPr txBox="1"/>
          <p:nvPr/>
        </p:nvSpPr>
        <p:spPr>
          <a:xfrm>
            <a:off x="4670880" y="1380150"/>
            <a:ext cx="238796" cy="146194"/>
          </a:xfrm>
          <a:prstGeom prst="rect">
            <a:avLst/>
          </a:prstGeom>
          <a:noFill/>
        </p:spPr>
        <p:txBody>
          <a:bodyPr wrap="square" lIns="0" tIns="45720" rIns="0" rtlCol="0">
            <a:noAutofit/>
          </a:bodyPr>
          <a:lstStyle/>
          <a:p>
            <a:pPr algn="ctr" rtl="0"/>
            <a:r>
              <a:rPr lang="zh-Hans" sz="300" b="0" i="0" u="none" strike="noStrike">
                <a:latin typeface="Simsun"/>
                <a:ea typeface="Simsun"/>
              </a:rPr>
              <a:t>主页</a:t>
            </a:r>
          </a:p>
        </p:txBody>
      </p:sp>
      <p:sp>
        <p:nvSpPr>
          <p:cNvPr id="10" name="TextBox 9"/>
          <p:cNvSpPr txBox="1"/>
          <p:nvPr/>
        </p:nvSpPr>
        <p:spPr>
          <a:xfrm>
            <a:off x="4698658" y="2055441"/>
            <a:ext cx="1349717" cy="215444"/>
          </a:xfrm>
          <a:prstGeom prst="rect">
            <a:avLst/>
          </a:prstGeom>
          <a:noFill/>
        </p:spPr>
        <p:txBody>
          <a:bodyPr wrap="square" lIns="0" tIns="45720" rIns="0" rtlCol="0">
            <a:noAutofit/>
          </a:bodyPr>
          <a:lstStyle/>
          <a:p>
            <a:pPr rtl="0"/>
            <a:r>
              <a:rPr lang="zh-Hans" sz="400" b="1" i="0" u="none" strike="noStrike">
                <a:latin typeface="Simsun"/>
                <a:ea typeface="Simsun"/>
              </a:rPr>
              <a:t>点击下面的链接查看 CTF 参与者清单 </a:t>
            </a:r>
            <a:r>
              <a:rPr lang="zh-Hans" sz="400" b="1" i="0" u="sng" strike="noStrike">
                <a:solidFill>
                  <a:srgbClr val="445860"/>
                </a:solidFill>
                <a:latin typeface="Simsun"/>
                <a:ea typeface="Simsun"/>
              </a:rPr>
              <a:t>CTF 参与者报告</a:t>
            </a:r>
          </a:p>
        </p:txBody>
      </p:sp>
      <p:sp>
        <p:nvSpPr>
          <p:cNvPr id="11" name="TextBox 10"/>
          <p:cNvSpPr txBox="1"/>
          <p:nvPr/>
        </p:nvSpPr>
        <p:spPr>
          <a:xfrm>
            <a:off x="6388562" y="2485032"/>
            <a:ext cx="1349717" cy="110323"/>
          </a:xfrm>
          <a:prstGeom prst="rect">
            <a:avLst/>
          </a:prstGeom>
          <a:noFill/>
        </p:spPr>
        <p:txBody>
          <a:bodyPr wrap="square" lIns="0" tIns="45720" rIns="0" rtlCol="0">
            <a:noAutofit/>
          </a:bodyPr>
          <a:lstStyle/>
          <a:p>
            <a:pPr algn="ctr" rtl="0"/>
            <a:r>
              <a:rPr lang="zh-Hans" sz="300" b="0" i="0" u="none" strike="noStrike" dirty="0">
                <a:solidFill>
                  <a:srgbClr val="FFFFFF"/>
                </a:solidFill>
                <a:latin typeface="Simsun"/>
                <a:ea typeface="Simsun"/>
              </a:rPr>
              <a:t>更新 </a:t>
            </a:r>
            <a:r>
              <a:rPr lang="zh-Hans" sz="300" b="0" i="0" u="none" strike="noStrike" dirty="0">
                <a:solidFill>
                  <a:srgbClr val="FFFFFF"/>
                </a:solidFill>
                <a:latin typeface="+mj-lt"/>
                <a:ea typeface="Simsun"/>
              </a:rPr>
              <a:t>CTF </a:t>
            </a:r>
            <a:r>
              <a:rPr lang="zh-Hans" sz="300" b="0" i="0" u="none" strike="noStrike" dirty="0">
                <a:solidFill>
                  <a:srgbClr val="FFFFFF"/>
                </a:solidFill>
                <a:latin typeface="Simsun"/>
                <a:ea typeface="Simsun"/>
              </a:rPr>
              <a:t>登记信息</a:t>
            </a:r>
            <a:endParaRPr lang="en-US" sz="350" u="sng" dirty="0">
              <a:solidFill>
                <a:schemeClr val="bg1"/>
              </a:solidFill>
              <a:latin typeface="+mj-lt"/>
            </a:endParaRPr>
          </a:p>
        </p:txBody>
      </p:sp>
      <p:sp>
        <p:nvSpPr>
          <p:cNvPr id="12" name="TextBox 11"/>
          <p:cNvSpPr txBox="1"/>
          <p:nvPr/>
        </p:nvSpPr>
        <p:spPr>
          <a:xfrm>
            <a:off x="7997488" y="2485032"/>
            <a:ext cx="1349717" cy="146194"/>
          </a:xfrm>
          <a:prstGeom prst="rect">
            <a:avLst/>
          </a:prstGeom>
          <a:noFill/>
        </p:spPr>
        <p:txBody>
          <a:bodyPr wrap="square" lIns="0" tIns="45720" rIns="0" rtlCol="0">
            <a:noAutofit/>
          </a:bodyPr>
          <a:lstStyle/>
          <a:p>
            <a:pPr algn="ctr" rtl="0"/>
            <a:r>
              <a:rPr lang="zh-Hans" sz="300" b="0" i="0" u="none" strike="noStrike" dirty="0">
                <a:solidFill>
                  <a:srgbClr val="FFFFFF"/>
                </a:solidFill>
                <a:latin typeface="+mj-lt"/>
                <a:ea typeface="Simsun"/>
              </a:rPr>
              <a:t>CTF </a:t>
            </a:r>
            <a:r>
              <a:rPr lang="zh-Hans" sz="300" b="0" i="0" u="none" strike="noStrike" dirty="0">
                <a:solidFill>
                  <a:srgbClr val="FFFFFF"/>
                </a:solidFill>
                <a:latin typeface="Simsun"/>
                <a:ea typeface="Simsun"/>
              </a:rPr>
              <a:t>计划登记</a:t>
            </a:r>
            <a:endParaRPr lang="en-US" sz="350" u="sng" dirty="0">
              <a:solidFill>
                <a:schemeClr val="bg1"/>
              </a:solidFill>
              <a:latin typeface="+mj-lt"/>
            </a:endParaRPr>
          </a:p>
        </p:txBody>
      </p:sp>
      <p:sp>
        <p:nvSpPr>
          <p:cNvPr id="13" name="TextBox 12"/>
          <p:cNvSpPr txBox="1"/>
          <p:nvPr/>
        </p:nvSpPr>
        <p:spPr>
          <a:xfrm>
            <a:off x="9606414" y="2495063"/>
            <a:ext cx="1349717" cy="146194"/>
          </a:xfrm>
          <a:prstGeom prst="rect">
            <a:avLst/>
          </a:prstGeom>
          <a:noFill/>
        </p:spPr>
        <p:txBody>
          <a:bodyPr wrap="square" lIns="0" tIns="45720" rIns="0" rtlCol="0">
            <a:noAutofit/>
          </a:bodyPr>
          <a:lstStyle/>
          <a:p>
            <a:pPr algn="ctr" rtl="0"/>
            <a:r>
              <a:rPr lang="zh-Hans" sz="300" b="0" i="0" u="none" strike="noStrike" dirty="0">
                <a:solidFill>
                  <a:srgbClr val="FFFFFF"/>
                </a:solidFill>
                <a:latin typeface="Simsun"/>
                <a:ea typeface="Simsun"/>
              </a:rPr>
              <a:t>提交报销申请</a:t>
            </a:r>
            <a:endParaRPr lang="en-US" sz="350" u="sng" dirty="0">
              <a:solidFill>
                <a:schemeClr val="bg1"/>
              </a:solidFill>
              <a:latin typeface="+mj-lt"/>
            </a:endParaRPr>
          </a:p>
        </p:txBody>
      </p:sp>
      <p:sp>
        <p:nvSpPr>
          <p:cNvPr id="15" name="TextBox 14"/>
          <p:cNvSpPr txBox="1"/>
          <p:nvPr/>
        </p:nvSpPr>
        <p:spPr>
          <a:xfrm>
            <a:off x="9623084" y="2092606"/>
            <a:ext cx="1349717" cy="253916"/>
          </a:xfrm>
          <a:prstGeom prst="rect">
            <a:avLst/>
          </a:prstGeom>
          <a:noFill/>
        </p:spPr>
        <p:txBody>
          <a:bodyPr wrap="square" lIns="0" tIns="45720" rIns="0" rtlCol="0">
            <a:noAutofit/>
          </a:bodyPr>
          <a:lstStyle/>
          <a:p>
            <a:pPr algn="r" rtl="0">
              <a:spcAft>
                <a:spcPts val="300"/>
              </a:spcAft>
            </a:pPr>
            <a:r>
              <a:rPr lang="zh-Hans" sz="400" i="0" u="none" strike="noStrike" dirty="0">
                <a:solidFill>
                  <a:srgbClr val="3D6CB4"/>
                </a:solidFill>
                <a:latin typeface="+mj-lt"/>
                <a:ea typeface="Simsun"/>
              </a:rPr>
              <a:t>账号名：Test Wireless</a:t>
            </a:r>
          </a:p>
          <a:p>
            <a:pPr algn="r" rtl="0">
              <a:spcAft>
                <a:spcPts val="300"/>
              </a:spcAft>
            </a:pPr>
            <a:r>
              <a:rPr lang="zh-Hans" sz="400" i="0" u="none" strike="noStrike" dirty="0">
                <a:solidFill>
                  <a:srgbClr val="3D6CB4"/>
                </a:solidFill>
                <a:latin typeface="+mj-lt"/>
                <a:ea typeface="Simsun"/>
              </a:rPr>
              <a:t>公共事业 ID：4532TEST</a:t>
            </a:r>
          </a:p>
        </p:txBody>
      </p:sp>
      <p:sp>
        <p:nvSpPr>
          <p:cNvPr id="16" name="TextBox 15"/>
          <p:cNvSpPr txBox="1"/>
          <p:nvPr/>
        </p:nvSpPr>
        <p:spPr>
          <a:xfrm>
            <a:off x="9530669" y="1196341"/>
            <a:ext cx="299132" cy="146194"/>
          </a:xfrm>
          <a:prstGeom prst="rect">
            <a:avLst/>
          </a:prstGeom>
          <a:noFill/>
        </p:spPr>
        <p:txBody>
          <a:bodyPr wrap="square" lIns="0" tIns="45720" rIns="0" rtlCol="0">
            <a:noAutofit/>
          </a:bodyPr>
          <a:lstStyle/>
          <a:p>
            <a:pPr rtl="0">
              <a:spcAft>
                <a:spcPts val="300"/>
              </a:spcAft>
            </a:pPr>
            <a:r>
              <a:rPr lang="zh-Hans" sz="300" b="1" i="0" u="none" strike="noStrike">
                <a:latin typeface="Simsun"/>
                <a:ea typeface="Simsun"/>
              </a:rPr>
              <a:t>搜索</a:t>
            </a:r>
          </a:p>
        </p:txBody>
      </p:sp>
      <p:sp>
        <p:nvSpPr>
          <p:cNvPr id="17" name="TextBox 16"/>
          <p:cNvSpPr txBox="1"/>
          <p:nvPr/>
        </p:nvSpPr>
        <p:spPr>
          <a:xfrm>
            <a:off x="10793401" y="1199516"/>
            <a:ext cx="299132" cy="146194"/>
          </a:xfrm>
          <a:prstGeom prst="rect">
            <a:avLst/>
          </a:prstGeom>
          <a:noFill/>
        </p:spPr>
        <p:txBody>
          <a:bodyPr wrap="square" lIns="0" tIns="45720" rIns="0" rtlCol="0">
            <a:noAutofit/>
          </a:bodyPr>
          <a:lstStyle/>
          <a:p>
            <a:pPr rtl="0">
              <a:spcAft>
                <a:spcPts val="300"/>
              </a:spcAft>
            </a:pPr>
            <a:r>
              <a:rPr lang="zh-Hans" sz="300" b="1" i="0" u="none" strike="noStrike" dirty="0">
                <a:solidFill>
                  <a:srgbClr val="FFFFFF"/>
                </a:solidFill>
                <a:latin typeface="+mj-lt"/>
                <a:ea typeface="Simsun"/>
              </a:rPr>
              <a:t>Dan Lyulkin</a:t>
            </a:r>
            <a:endParaRPr lang="en-US" sz="350" b="1" dirty="0">
              <a:solidFill>
                <a:schemeClr val="bg1"/>
              </a:solidFill>
              <a:latin typeface="+mj-lt"/>
            </a:endParaRPr>
          </a:p>
        </p:txBody>
      </p:sp>
      <p:sp>
        <p:nvSpPr>
          <p:cNvPr id="18" name="TextBox 17"/>
          <p:cNvSpPr txBox="1"/>
          <p:nvPr/>
        </p:nvSpPr>
        <p:spPr>
          <a:xfrm>
            <a:off x="4722469" y="2746032"/>
            <a:ext cx="217368" cy="146194"/>
          </a:xfrm>
          <a:prstGeom prst="rect">
            <a:avLst/>
          </a:prstGeom>
          <a:noFill/>
        </p:spPr>
        <p:txBody>
          <a:bodyPr wrap="square" lIns="0" tIns="45720" rIns="0" rtlCol="0">
            <a:noAutofit/>
          </a:bodyPr>
          <a:lstStyle/>
          <a:p>
            <a:pPr rtl="0"/>
            <a:r>
              <a:rPr lang="zh-Hans" sz="300" b="1" i="0" u="none" strike="noStrike">
                <a:solidFill>
                  <a:srgbClr val="3D6CB4"/>
                </a:solidFill>
                <a:latin typeface="Simsun"/>
                <a:ea typeface="Simsun"/>
              </a:rPr>
              <a:t>报销申请</a:t>
            </a:r>
          </a:p>
        </p:txBody>
      </p:sp>
      <p:sp>
        <p:nvSpPr>
          <p:cNvPr id="19" name="TextBox 18"/>
          <p:cNvSpPr txBox="1"/>
          <p:nvPr/>
        </p:nvSpPr>
        <p:spPr>
          <a:xfrm>
            <a:off x="4989168" y="2746032"/>
            <a:ext cx="821081" cy="146194"/>
          </a:xfrm>
          <a:prstGeom prst="rect">
            <a:avLst/>
          </a:prstGeom>
          <a:noFill/>
        </p:spPr>
        <p:txBody>
          <a:bodyPr wrap="square" lIns="0" tIns="45720" rIns="0" rtlCol="0">
            <a:noAutofit/>
          </a:bodyPr>
          <a:lstStyle/>
          <a:p>
            <a:pPr rtl="0"/>
            <a:r>
              <a:rPr lang="zh-Hans" sz="300" b="1" i="0" u="none" strike="noStrike">
                <a:solidFill>
                  <a:srgbClr val="808080"/>
                </a:solidFill>
                <a:latin typeface="Simsun"/>
                <a:ea typeface="Simsun"/>
              </a:rPr>
              <a:t>计划登记</a:t>
            </a:r>
          </a:p>
        </p:txBody>
      </p:sp>
      <p:sp>
        <p:nvSpPr>
          <p:cNvPr id="20" name="TextBox 19"/>
          <p:cNvSpPr txBox="1"/>
          <p:nvPr/>
        </p:nvSpPr>
        <p:spPr>
          <a:xfrm>
            <a:off x="4845439" y="2917403"/>
            <a:ext cx="217368" cy="146194"/>
          </a:xfrm>
          <a:prstGeom prst="rect">
            <a:avLst/>
          </a:prstGeom>
          <a:noFill/>
        </p:spPr>
        <p:txBody>
          <a:bodyPr wrap="square" lIns="0" tIns="45720" rIns="0" rtlCol="0">
            <a:noAutofit/>
          </a:bodyPr>
          <a:lstStyle/>
          <a:p>
            <a:pPr rtl="0"/>
            <a:r>
              <a:rPr lang="zh-Hans" sz="300" b="1" i="0" u="none" strike="noStrike" dirty="0">
                <a:solidFill>
                  <a:srgbClr val="808080"/>
                </a:solidFill>
                <a:latin typeface="Simsun"/>
                <a:ea typeface="Simsun"/>
              </a:rPr>
              <a:t>报销申请</a:t>
            </a:r>
          </a:p>
        </p:txBody>
      </p:sp>
      <p:sp>
        <p:nvSpPr>
          <p:cNvPr id="21" name="TextBox 20"/>
          <p:cNvSpPr txBox="1"/>
          <p:nvPr/>
        </p:nvSpPr>
        <p:spPr>
          <a:xfrm>
            <a:off x="4831153" y="2986002"/>
            <a:ext cx="357593" cy="169277"/>
          </a:xfrm>
          <a:prstGeom prst="rect">
            <a:avLst/>
          </a:prstGeom>
          <a:noFill/>
        </p:spPr>
        <p:txBody>
          <a:bodyPr wrap="square" lIns="0" tIns="45720" rIns="0" rtlCol="0">
            <a:noAutofit/>
          </a:bodyPr>
          <a:lstStyle/>
          <a:p>
            <a:pPr rtl="0"/>
            <a:r>
              <a:rPr lang="zh-Hans" sz="400" b="1" i="0" u="none" strike="noStrike" dirty="0">
                <a:solidFill>
                  <a:srgbClr val="404040"/>
                </a:solidFill>
                <a:latin typeface="Simsun"/>
                <a:ea typeface="Simsun"/>
              </a:rPr>
              <a:t>我的报销申请</a:t>
            </a:r>
          </a:p>
        </p:txBody>
      </p:sp>
      <p:sp>
        <p:nvSpPr>
          <p:cNvPr id="22" name="TextBox 21"/>
          <p:cNvSpPr txBox="1"/>
          <p:nvPr/>
        </p:nvSpPr>
        <p:spPr>
          <a:xfrm>
            <a:off x="4701039" y="3089149"/>
            <a:ext cx="1349717" cy="138499"/>
          </a:xfrm>
          <a:prstGeom prst="rect">
            <a:avLst/>
          </a:prstGeom>
          <a:noFill/>
        </p:spPr>
        <p:txBody>
          <a:bodyPr wrap="square" lIns="0" tIns="45720" rIns="0" rtlCol="0">
            <a:noAutofit/>
          </a:bodyPr>
          <a:lstStyle/>
          <a:p>
            <a:pPr rtl="0"/>
            <a:r>
              <a:rPr lang="zh-Hans" sz="300" b="1" i="0" u="none" strike="noStrike">
                <a:solidFill>
                  <a:srgbClr val="808080"/>
                </a:solidFill>
                <a:latin typeface="Simsun"/>
                <a:ea typeface="Simsun"/>
              </a:rPr>
              <a:t>56项 ● 按状态排序 ● 按所有报销申请过滤 – 我的报销申请</a:t>
            </a:r>
          </a:p>
        </p:txBody>
      </p:sp>
      <p:sp>
        <p:nvSpPr>
          <p:cNvPr id="23" name="TextBox 22"/>
          <p:cNvSpPr txBox="1"/>
          <p:nvPr/>
        </p:nvSpPr>
        <p:spPr>
          <a:xfrm>
            <a:off x="4931339" y="3266082"/>
            <a:ext cx="410925" cy="53861"/>
          </a:xfrm>
          <a:prstGeom prst="rect">
            <a:avLst/>
          </a:prstGeom>
          <a:noFill/>
        </p:spPr>
        <p:txBody>
          <a:bodyPr wrap="square" lIns="0" tIns="0" rIns="0" bIns="0" rtlCol="0">
            <a:noAutofit/>
          </a:bodyPr>
          <a:lstStyle/>
          <a:p>
            <a:pPr rtl="0"/>
            <a:r>
              <a:rPr lang="zh-Hans" sz="300" b="1" i="0" u="none" strike="noStrike">
                <a:solidFill>
                  <a:srgbClr val="808080"/>
                </a:solidFill>
                <a:latin typeface="Simsun"/>
                <a:ea typeface="Simsun"/>
              </a:rPr>
              <a:t>报销申请编号</a:t>
            </a:r>
          </a:p>
        </p:txBody>
      </p:sp>
      <p:sp>
        <p:nvSpPr>
          <p:cNvPr id="24" name="TextBox 23"/>
          <p:cNvSpPr txBox="1"/>
          <p:nvPr/>
        </p:nvSpPr>
        <p:spPr>
          <a:xfrm>
            <a:off x="5792802" y="3266082"/>
            <a:ext cx="410925" cy="53861"/>
          </a:xfrm>
          <a:prstGeom prst="rect">
            <a:avLst/>
          </a:prstGeom>
          <a:noFill/>
        </p:spPr>
        <p:txBody>
          <a:bodyPr wrap="square" lIns="0" tIns="0" rIns="0" bIns="0" rtlCol="0">
            <a:noAutofit/>
          </a:bodyPr>
          <a:lstStyle/>
          <a:p>
            <a:pPr rtl="0"/>
            <a:r>
              <a:rPr lang="zh-Hans" sz="300" b="1" i="0" u="none" strike="noStrike">
                <a:solidFill>
                  <a:srgbClr val="808080"/>
                </a:solidFill>
                <a:latin typeface="Simsun"/>
                <a:ea typeface="Simsun"/>
              </a:rPr>
              <a:t>报销申请记录类型</a:t>
            </a:r>
          </a:p>
        </p:txBody>
      </p:sp>
      <p:sp>
        <p:nvSpPr>
          <p:cNvPr id="25" name="TextBox 24"/>
          <p:cNvSpPr txBox="1"/>
          <p:nvPr/>
        </p:nvSpPr>
        <p:spPr>
          <a:xfrm>
            <a:off x="6888802" y="3254466"/>
            <a:ext cx="607998" cy="53861"/>
          </a:xfrm>
          <a:prstGeom prst="rect">
            <a:avLst/>
          </a:prstGeom>
          <a:noFill/>
        </p:spPr>
        <p:txBody>
          <a:bodyPr wrap="square" lIns="0" tIns="0" rIns="0" bIns="0" rtlCol="0">
            <a:noAutofit/>
          </a:bodyPr>
          <a:lstStyle/>
          <a:p>
            <a:pPr rtl="0"/>
            <a:r>
              <a:rPr lang="zh-Hans" sz="300" b="1" i="0" u="none" strike="noStrike" dirty="0">
                <a:solidFill>
                  <a:srgbClr val="808080"/>
                </a:solidFill>
                <a:latin typeface="Simsun"/>
                <a:ea typeface="Simsun"/>
              </a:rPr>
              <a:t>报销申请时间（年-月）</a:t>
            </a:r>
          </a:p>
        </p:txBody>
      </p:sp>
      <p:sp>
        <p:nvSpPr>
          <p:cNvPr id="26" name="TextBox 25"/>
          <p:cNvSpPr txBox="1"/>
          <p:nvPr/>
        </p:nvSpPr>
        <p:spPr>
          <a:xfrm>
            <a:off x="7852229" y="3254466"/>
            <a:ext cx="607998" cy="65477"/>
          </a:xfrm>
          <a:prstGeom prst="rect">
            <a:avLst/>
          </a:prstGeom>
          <a:noFill/>
        </p:spPr>
        <p:txBody>
          <a:bodyPr wrap="square" lIns="0" tIns="0" rIns="0" bIns="0" rtlCol="0">
            <a:noAutofit/>
          </a:bodyPr>
          <a:lstStyle/>
          <a:p>
            <a:pPr rtl="0"/>
            <a:r>
              <a:rPr lang="zh-Hans" sz="300" b="1" i="0" u="none" strike="noStrike" dirty="0">
                <a:solidFill>
                  <a:srgbClr val="808080"/>
                </a:solidFill>
                <a:latin typeface="Simsun"/>
                <a:ea typeface="Simsun"/>
              </a:rPr>
              <a:t>状态</a:t>
            </a:r>
          </a:p>
        </p:txBody>
      </p:sp>
      <p:sp>
        <p:nvSpPr>
          <p:cNvPr id="27" name="TextBox 26"/>
          <p:cNvSpPr txBox="1"/>
          <p:nvPr/>
        </p:nvSpPr>
        <p:spPr>
          <a:xfrm>
            <a:off x="8785685" y="3254466"/>
            <a:ext cx="607998" cy="65477"/>
          </a:xfrm>
          <a:prstGeom prst="rect">
            <a:avLst/>
          </a:prstGeom>
          <a:noFill/>
        </p:spPr>
        <p:txBody>
          <a:bodyPr wrap="square" lIns="0" tIns="0" rIns="0" bIns="0" rtlCol="0">
            <a:noAutofit/>
          </a:bodyPr>
          <a:lstStyle/>
          <a:p>
            <a:pPr rtl="0"/>
            <a:r>
              <a:rPr lang="zh-Hans" sz="300" b="1" i="0" u="none" strike="noStrike" dirty="0">
                <a:solidFill>
                  <a:srgbClr val="808080"/>
                </a:solidFill>
                <a:latin typeface="Simsun"/>
                <a:ea typeface="Simsun"/>
              </a:rPr>
              <a:t>子状态信息</a:t>
            </a:r>
          </a:p>
        </p:txBody>
      </p:sp>
      <p:sp>
        <p:nvSpPr>
          <p:cNvPr id="28" name="TextBox 27"/>
          <p:cNvSpPr txBox="1"/>
          <p:nvPr/>
        </p:nvSpPr>
        <p:spPr>
          <a:xfrm>
            <a:off x="10016791" y="3254466"/>
            <a:ext cx="607998" cy="65477"/>
          </a:xfrm>
          <a:prstGeom prst="rect">
            <a:avLst/>
          </a:prstGeom>
          <a:noFill/>
        </p:spPr>
        <p:txBody>
          <a:bodyPr wrap="square" lIns="0" tIns="0" rIns="0" bIns="0" rtlCol="0">
            <a:noAutofit/>
          </a:bodyPr>
          <a:lstStyle/>
          <a:p>
            <a:pPr rtl="0"/>
            <a:r>
              <a:rPr lang="zh-Hans" sz="300" b="1" i="0" u="none" strike="noStrike" dirty="0">
                <a:solidFill>
                  <a:srgbClr val="808080"/>
                </a:solidFill>
                <a:latin typeface="Simsun"/>
                <a:ea typeface="Simsun"/>
              </a:rPr>
              <a:t>到期日期</a:t>
            </a:r>
          </a:p>
        </p:txBody>
      </p:sp>
      <p:sp>
        <p:nvSpPr>
          <p:cNvPr id="29" name="TextBox 28"/>
          <p:cNvSpPr txBox="1"/>
          <p:nvPr/>
        </p:nvSpPr>
        <p:spPr>
          <a:xfrm>
            <a:off x="10133471" y="3073989"/>
            <a:ext cx="607998" cy="61555"/>
          </a:xfrm>
          <a:prstGeom prst="rect">
            <a:avLst/>
          </a:prstGeom>
          <a:noFill/>
        </p:spPr>
        <p:txBody>
          <a:bodyPr wrap="square" lIns="0" tIns="0" rIns="0" bIns="0" rtlCol="0">
            <a:noAutofit/>
          </a:bodyPr>
          <a:lstStyle/>
          <a:p>
            <a:pPr rtl="0"/>
            <a:r>
              <a:rPr lang="zh-Hans" sz="400" b="1" i="0" u="none" strike="noStrike" dirty="0">
                <a:solidFill>
                  <a:srgbClr val="808080"/>
                </a:solidFill>
                <a:latin typeface="Simsun"/>
                <a:ea typeface="Simsun"/>
              </a:rPr>
              <a:t>搜索此清单……</a:t>
            </a:r>
          </a:p>
        </p:txBody>
      </p:sp>
      <p:sp>
        <p:nvSpPr>
          <p:cNvPr id="30" name="TextBox 29"/>
          <p:cNvSpPr txBox="1"/>
          <p:nvPr/>
        </p:nvSpPr>
        <p:spPr>
          <a:xfrm>
            <a:off x="8783304" y="3388007"/>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已汇款</a:t>
            </a:r>
          </a:p>
        </p:txBody>
      </p:sp>
      <p:sp>
        <p:nvSpPr>
          <p:cNvPr id="31" name="TextBox 30"/>
          <p:cNvSpPr txBox="1"/>
          <p:nvPr/>
        </p:nvSpPr>
        <p:spPr>
          <a:xfrm>
            <a:off x="8785685" y="3510356"/>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待汇款</a:t>
            </a:r>
          </a:p>
        </p:txBody>
      </p:sp>
      <p:sp>
        <p:nvSpPr>
          <p:cNvPr id="33" name="TextBox 32"/>
          <p:cNvSpPr txBox="1"/>
          <p:nvPr/>
        </p:nvSpPr>
        <p:spPr>
          <a:xfrm>
            <a:off x="8783304" y="3642561"/>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已汇款</a:t>
            </a:r>
          </a:p>
        </p:txBody>
      </p:sp>
      <p:sp>
        <p:nvSpPr>
          <p:cNvPr id="34" name="TextBox 33"/>
          <p:cNvSpPr txBox="1"/>
          <p:nvPr/>
        </p:nvSpPr>
        <p:spPr>
          <a:xfrm>
            <a:off x="8783304" y="3774766"/>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草稿</a:t>
            </a:r>
          </a:p>
        </p:txBody>
      </p:sp>
      <p:sp>
        <p:nvSpPr>
          <p:cNvPr id="35" name="TextBox 34"/>
          <p:cNvSpPr txBox="1"/>
          <p:nvPr/>
        </p:nvSpPr>
        <p:spPr>
          <a:xfrm>
            <a:off x="8783304" y="3924856"/>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草稿</a:t>
            </a:r>
          </a:p>
        </p:txBody>
      </p:sp>
      <p:sp>
        <p:nvSpPr>
          <p:cNvPr id="36" name="TextBox 35"/>
          <p:cNvSpPr txBox="1"/>
          <p:nvPr/>
        </p:nvSpPr>
        <p:spPr>
          <a:xfrm>
            <a:off x="7920484" y="3924856"/>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取消</a:t>
            </a:r>
          </a:p>
        </p:txBody>
      </p:sp>
      <p:sp>
        <p:nvSpPr>
          <p:cNvPr id="37" name="TextBox 36"/>
          <p:cNvSpPr txBox="1"/>
          <p:nvPr/>
        </p:nvSpPr>
        <p:spPr>
          <a:xfrm>
            <a:off x="7920484" y="3764576"/>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Simsun"/>
                <a:ea typeface="Simsun"/>
              </a:rPr>
              <a:t>取消</a:t>
            </a:r>
          </a:p>
        </p:txBody>
      </p:sp>
      <p:sp>
        <p:nvSpPr>
          <p:cNvPr id="38" name="TextBox 37"/>
          <p:cNvSpPr txBox="1"/>
          <p:nvPr/>
        </p:nvSpPr>
        <p:spPr>
          <a:xfrm>
            <a:off x="7920484" y="3641378"/>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Simsun"/>
                <a:ea typeface="Simsun"/>
              </a:rPr>
              <a:t>批准</a:t>
            </a:r>
          </a:p>
        </p:txBody>
      </p:sp>
      <p:sp>
        <p:nvSpPr>
          <p:cNvPr id="39" name="TextBox 38"/>
          <p:cNvSpPr txBox="1"/>
          <p:nvPr/>
        </p:nvSpPr>
        <p:spPr>
          <a:xfrm>
            <a:off x="7920484" y="3508488"/>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Simsun"/>
                <a:ea typeface="Simsun"/>
              </a:rPr>
              <a:t>批准</a:t>
            </a:r>
          </a:p>
        </p:txBody>
      </p:sp>
      <p:sp>
        <p:nvSpPr>
          <p:cNvPr id="40" name="TextBox 39"/>
          <p:cNvSpPr txBox="1"/>
          <p:nvPr/>
        </p:nvSpPr>
        <p:spPr>
          <a:xfrm>
            <a:off x="7920484" y="3375139"/>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Simsun"/>
                <a:ea typeface="Simsun"/>
              </a:rPr>
              <a:t>批准</a:t>
            </a:r>
          </a:p>
        </p:txBody>
      </p:sp>
      <p:sp>
        <p:nvSpPr>
          <p:cNvPr id="41" name="TextBox 40"/>
          <p:cNvSpPr txBox="1"/>
          <p:nvPr/>
        </p:nvSpPr>
        <p:spPr>
          <a:xfrm>
            <a:off x="6885442" y="3388457"/>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2022-11（11 月）</a:t>
            </a:r>
          </a:p>
        </p:txBody>
      </p:sp>
      <p:sp>
        <p:nvSpPr>
          <p:cNvPr id="42" name="TextBox 41"/>
          <p:cNvSpPr txBox="1"/>
          <p:nvPr/>
        </p:nvSpPr>
        <p:spPr>
          <a:xfrm>
            <a:off x="6885442" y="3524638"/>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2023-01（1 月）</a:t>
            </a:r>
          </a:p>
        </p:txBody>
      </p:sp>
      <p:sp>
        <p:nvSpPr>
          <p:cNvPr id="43" name="TextBox 42"/>
          <p:cNvSpPr txBox="1"/>
          <p:nvPr/>
        </p:nvSpPr>
        <p:spPr>
          <a:xfrm>
            <a:off x="6885442" y="3655211"/>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2023-01（1 月）</a:t>
            </a:r>
          </a:p>
        </p:txBody>
      </p:sp>
      <p:sp>
        <p:nvSpPr>
          <p:cNvPr id="44" name="TextBox 43"/>
          <p:cNvSpPr txBox="1"/>
          <p:nvPr/>
        </p:nvSpPr>
        <p:spPr>
          <a:xfrm>
            <a:off x="6885442" y="3791506"/>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2022-11（11 月）</a:t>
            </a:r>
          </a:p>
        </p:txBody>
      </p:sp>
      <p:sp>
        <p:nvSpPr>
          <p:cNvPr id="45" name="TextBox 44"/>
          <p:cNvSpPr txBox="1"/>
          <p:nvPr/>
        </p:nvSpPr>
        <p:spPr>
          <a:xfrm>
            <a:off x="6885442" y="3923032"/>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2022-11（11 月）</a:t>
            </a:r>
          </a:p>
        </p:txBody>
      </p:sp>
      <p:sp>
        <p:nvSpPr>
          <p:cNvPr id="46" name="TextBox 45"/>
          <p:cNvSpPr txBox="1"/>
          <p:nvPr/>
        </p:nvSpPr>
        <p:spPr>
          <a:xfrm>
            <a:off x="5798811" y="3923032"/>
            <a:ext cx="607998" cy="53861"/>
          </a:xfrm>
          <a:prstGeom prst="rect">
            <a:avLst/>
          </a:prstGeom>
          <a:noFill/>
        </p:spPr>
        <p:txBody>
          <a:bodyPr wrap="square" lIns="0" tIns="0" rIns="0" bIns="0" rtlCol="0">
            <a:noAutofit/>
          </a:bodyPr>
          <a:lstStyle/>
          <a:p>
            <a:pPr rtl="0"/>
            <a:r>
              <a:rPr lang="zh-Hans" sz="300" b="0" i="0" u="none" strike="noStrike">
                <a:solidFill>
                  <a:srgbClr val="808080"/>
                </a:solidFill>
                <a:latin typeface="Simsun"/>
                <a:ea typeface="Simsun"/>
              </a:rPr>
              <a:t>ULTS – Claim Wireless</a:t>
            </a:r>
          </a:p>
        </p:txBody>
      </p:sp>
      <p:sp>
        <p:nvSpPr>
          <p:cNvPr id="47" name="TextBox 46"/>
          <p:cNvSpPr txBox="1"/>
          <p:nvPr/>
        </p:nvSpPr>
        <p:spPr>
          <a:xfrm>
            <a:off x="5798811" y="3791505"/>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48" name="TextBox 47"/>
          <p:cNvSpPr txBox="1"/>
          <p:nvPr/>
        </p:nvSpPr>
        <p:spPr>
          <a:xfrm>
            <a:off x="5798811" y="3654861"/>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CTF – Claim</a:t>
            </a:r>
          </a:p>
        </p:txBody>
      </p:sp>
      <p:sp>
        <p:nvSpPr>
          <p:cNvPr id="49" name="TextBox 48"/>
          <p:cNvSpPr txBox="1"/>
          <p:nvPr/>
        </p:nvSpPr>
        <p:spPr>
          <a:xfrm>
            <a:off x="5798811" y="3525250"/>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50" name="TextBox 49"/>
          <p:cNvSpPr txBox="1"/>
          <p:nvPr/>
        </p:nvSpPr>
        <p:spPr>
          <a:xfrm>
            <a:off x="5798811" y="3387076"/>
            <a:ext cx="607998" cy="53861"/>
          </a:xfrm>
          <a:prstGeom prst="rect">
            <a:avLst/>
          </a:prstGeom>
          <a:noFill/>
        </p:spPr>
        <p:txBody>
          <a:bodyPr wrap="square" lIns="0" tIns="0" rIns="0" bIns="0" rtlCol="0">
            <a:noAutofit/>
          </a:bodyPr>
          <a:lstStyle/>
          <a:p>
            <a:pPr rtl="0"/>
            <a:r>
              <a:rPr lang="zh-Hans" sz="300" b="0" i="0" u="none" strike="noStrike" dirty="0">
                <a:solidFill>
                  <a:srgbClr val="808080"/>
                </a:solidFill>
                <a:latin typeface="+mj-lt"/>
                <a:ea typeface="Simsun"/>
              </a:rPr>
              <a:t>ULTS – Claim Wireless</a:t>
            </a:r>
          </a:p>
        </p:txBody>
      </p:sp>
      <p:sp>
        <p:nvSpPr>
          <p:cNvPr id="51" name="TextBox 50"/>
          <p:cNvSpPr txBox="1"/>
          <p:nvPr/>
        </p:nvSpPr>
        <p:spPr>
          <a:xfrm>
            <a:off x="6147083" y="5187807"/>
            <a:ext cx="1349717" cy="230832"/>
          </a:xfrm>
          <a:prstGeom prst="rect">
            <a:avLst/>
          </a:prstGeom>
          <a:solidFill>
            <a:srgbClr val="0058A5"/>
          </a:solidFill>
        </p:spPr>
        <p:txBody>
          <a:bodyPr wrap="square" lIns="0" tIns="45720" rIns="0" rtlCol="0">
            <a:noAutofit/>
          </a:bodyPr>
          <a:lstStyle/>
          <a:p>
            <a:pPr algn="ctr" rtl="0"/>
            <a:r>
              <a:rPr lang="zh-Hans" sz="900" b="1" i="0" u="none" strike="noStrike">
                <a:solidFill>
                  <a:srgbClr val="FFFFFF"/>
                </a:solidFill>
                <a:latin typeface="Simsun"/>
                <a:ea typeface="Simsun"/>
              </a:rPr>
              <a:t>提交报销申请</a:t>
            </a:r>
            <a:endParaRPr lang="en-US" sz="900" b="1" u="sng">
              <a:solidFill>
                <a:schemeClr val="bg1"/>
              </a:solidFill>
              <a:latin typeface="+mj-lt"/>
            </a:endParaRPr>
          </a:p>
        </p:txBody>
      </p:sp>
    </p:spTree>
    <p:extLst>
      <p:ext uri="{BB962C8B-B14F-4D97-AF65-F5344CB8AC3E}">
        <p14:creationId xmlns:p14="http://schemas.microsoft.com/office/powerpoint/2010/main" val="88638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3155315"/>
          </a:xfrm>
        </p:spPr>
        <p:txBody>
          <a:bodyPr anchor="b">
            <a:noAutofit/>
          </a:bodyPr>
          <a:lstStyle/>
          <a:p>
            <a:pPr algn="ctr" rtl="0"/>
            <a:r>
              <a:rPr lang="zh-Hans" sz="4400" b="1" i="0" u="none" strike="noStrike">
                <a:latin typeface="Simsun"/>
                <a:ea typeface="Simsun"/>
              </a:rPr>
              <a:t>现场演示</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p:txBody>
          <a:bodyPr>
            <a:noAutofit/>
          </a:bodyPr>
          <a:lstStyle/>
          <a:p>
            <a:pPr>
              <a:buFont typeface="Wingdings" panose="05000000000000000000" pitchFamily="2" charset="2"/>
              <a:buChar char="v"/>
            </a:pPr>
            <a:endParaRPr lang="en-US" sz="2200" b="0" baseline="0">
              <a:solidFill>
                <a:schemeClr val="tx2"/>
              </a:solidFill>
              <a:latin typeface="+mj-lt"/>
              <a:ea typeface="+mj-ea"/>
              <a:cs typeface="+mj-cs"/>
            </a:endParaRPr>
          </a:p>
          <a:p>
            <a:pPr>
              <a:buFont typeface="Wingdings" panose="05000000000000000000" pitchFamily="2" charset="2"/>
              <a:buChar char="v"/>
            </a:pPr>
            <a:endParaRPr lang="en-US" sz="1800" baseline="0">
              <a:solidFill>
                <a:schemeClr val="tx2"/>
              </a:solidFill>
              <a:latin typeface="+mj-lt"/>
              <a:ea typeface="+mj-ea"/>
              <a:cs typeface="+mj-cs"/>
            </a:endParaRPr>
          </a:p>
          <a:p>
            <a:pPr>
              <a:buFont typeface="Wingdings" panose="05000000000000000000" pitchFamily="2" charset="2"/>
              <a:buChar char="v"/>
            </a:pPr>
            <a:endParaRPr lang="en-US" sz="1800" b="0">
              <a:solidFill>
                <a:schemeClr val="tx2"/>
              </a:solidFill>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zh-Hans" sz="900" b="0" i="0" u="none" strike="noStrike">
                <a:latin typeface="Simsun"/>
                <a:ea typeface="Simsun"/>
              </a:rPr>
              <a:t>17</a:t>
            </a:r>
            <a:endParaRPr lang="en-US"/>
          </a:p>
        </p:txBody>
      </p:sp>
    </p:spTree>
    <p:extLst>
      <p:ext uri="{BB962C8B-B14F-4D97-AF65-F5344CB8AC3E}">
        <p14:creationId xmlns:p14="http://schemas.microsoft.com/office/powerpoint/2010/main" val="10236737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735665"/>
            <a:ext cx="10748683" cy="1500187"/>
          </a:xfrm>
        </p:spPr>
        <p:txBody>
          <a:bodyPr>
            <a:noAutofit/>
          </a:bodyPr>
          <a:lstStyle/>
          <a:p>
            <a:pPr rtl="0"/>
            <a:r>
              <a:rPr lang="zh-Hans" sz="3600" b="0" i="0" u="none" strike="noStrike">
                <a:latin typeface="Simsun"/>
                <a:ea typeface="Simsun"/>
              </a:rPr>
              <a:t>应避免的常见错误</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18</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575691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755B-002F-240A-6B50-1960D6E8B24F}"/>
              </a:ext>
            </a:extLst>
          </p:cNvPr>
          <p:cNvSpPr>
            <a:spLocks noGrp="1"/>
          </p:cNvSpPr>
          <p:nvPr>
            <p:ph type="title"/>
          </p:nvPr>
        </p:nvSpPr>
        <p:spPr>
          <a:xfrm>
            <a:off x="609599" y="419781"/>
            <a:ext cx="10972800" cy="747168"/>
          </a:xfrm>
        </p:spPr>
        <p:txBody>
          <a:bodyPr>
            <a:noAutofit/>
          </a:bodyPr>
          <a:lstStyle/>
          <a:p>
            <a:pPr algn="ctr" rtl="0"/>
            <a:r>
              <a:rPr lang="zh-Hans" sz="3600" b="1" i="0" u="none" strike="noStrike">
                <a:latin typeface="Simsun"/>
                <a:ea typeface="Simsun"/>
              </a:rPr>
              <a:t>报销申请：应避免的常见错误</a:t>
            </a:r>
          </a:p>
        </p:txBody>
      </p:sp>
      <p:sp>
        <p:nvSpPr>
          <p:cNvPr id="4" name="Slide Number Placeholder 3">
            <a:extLst>
              <a:ext uri="{FF2B5EF4-FFF2-40B4-BE49-F238E27FC236}">
                <a16:creationId xmlns:a16="http://schemas.microsoft.com/office/drawing/2014/main" id="{D880F5DA-7633-71AB-3BC3-C469D7D11938}"/>
              </a:ext>
            </a:extLst>
          </p:cNvPr>
          <p:cNvSpPr>
            <a:spLocks noGrp="1"/>
          </p:cNvSpPr>
          <p:nvPr>
            <p:ph type="sldNum" sz="quarter" idx="12"/>
          </p:nvPr>
        </p:nvSpPr>
        <p:spPr/>
        <p:txBody>
          <a:bodyPr>
            <a:noAutofit/>
          </a:bodyPr>
          <a:lstStyle/>
          <a:p>
            <a:pPr rtl="0"/>
            <a:r>
              <a:rPr lang="zh-Hans" sz="900" b="0" i="0" u="none" strike="noStrike">
                <a:latin typeface="Simsun"/>
                <a:ea typeface="Simsun"/>
              </a:rPr>
              <a:t>19</a:t>
            </a:r>
            <a:endParaRPr lang="en-US"/>
          </a:p>
        </p:txBody>
      </p:sp>
      <p:graphicFrame>
        <p:nvGraphicFramePr>
          <p:cNvPr id="7" name="Content Placeholder 2">
            <a:extLst>
              <a:ext uri="{FF2B5EF4-FFF2-40B4-BE49-F238E27FC236}">
                <a16:creationId xmlns:a16="http://schemas.microsoft.com/office/drawing/2014/main" id="{CD73D45E-B1FF-3BBD-9318-8507099B1FB2}"/>
              </a:ext>
            </a:extLst>
          </p:cNvPr>
          <p:cNvGraphicFramePr/>
          <p:nvPr>
            <p:extLst>
              <p:ext uri="{D42A27DB-BD31-4B8C-83A1-F6EECF244321}">
                <p14:modId xmlns:p14="http://schemas.microsoft.com/office/powerpoint/2010/main" val="2608064643"/>
              </p:ext>
            </p:extLst>
          </p:nvPr>
        </p:nvGraphicFramePr>
        <p:xfrm>
          <a:off x="1436914" y="1524000"/>
          <a:ext cx="9093759" cy="470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829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noAutofit/>
          </a:bodyPr>
          <a:lstStyle/>
          <a:p>
            <a:pPr rtl="0"/>
            <a:r>
              <a:rPr lang="zh-Hans" sz="900" b="0" i="0" u="none" strike="noStrike">
                <a:latin typeface="Simsun"/>
                <a:ea typeface="Simsun"/>
              </a:rPr>
              <a:t>2</a:t>
            </a:r>
            <a:endParaRPr lang="en-US"/>
          </a:p>
        </p:txBody>
      </p:sp>
      <p:sp>
        <p:nvSpPr>
          <p:cNvPr id="7" name="TextBox 6">
            <a:extLst>
              <a:ext uri="{FF2B5EF4-FFF2-40B4-BE49-F238E27FC236}">
                <a16:creationId xmlns:a16="http://schemas.microsoft.com/office/drawing/2014/main" id="{38EF783F-9D8C-85E3-B702-4301294C69AB}"/>
              </a:ext>
            </a:extLst>
          </p:cNvPr>
          <p:cNvSpPr txBox="1"/>
          <p:nvPr/>
        </p:nvSpPr>
        <p:spPr>
          <a:xfrm>
            <a:off x="3254188" y="3419678"/>
            <a:ext cx="7488518" cy="1938992"/>
          </a:xfrm>
          <a:prstGeom prst="rect">
            <a:avLst/>
          </a:prstGeom>
          <a:noFill/>
        </p:spPr>
        <p:txBody>
          <a:bodyPr wrap="square">
            <a:noAutofit/>
          </a:bodyPr>
          <a:lstStyle/>
          <a:p>
            <a:pPr marL="0" indent="0" rtl="0">
              <a:buNone/>
            </a:pPr>
            <a:r>
              <a:rPr lang="zh-Hans" sz="2400" b="0" i="0" u="none" strike="noStrike">
                <a:solidFill>
                  <a:srgbClr val="FFFFFF"/>
                </a:solidFill>
                <a:latin typeface="Simsun"/>
                <a:ea typeface="Simsun"/>
              </a:rPr>
              <a:t>该计划旨在使每个加州人都能在当地社区直接获得先进的通信服务，特别是那些互联网采用率较低和经济需求较大的社区。</a:t>
            </a:r>
            <a:r>
              <a:rPr lang="zh-Hans" sz="1000" b="0" i="0" u="none" strike="noStrike">
                <a:solidFill>
                  <a:srgbClr val="FFFFFF"/>
                </a:solidFill>
                <a:latin typeface="Simsun"/>
                <a:ea typeface="Simsun"/>
              </a:rPr>
              <a:t>——</a:t>
            </a:r>
            <a:r>
              <a:rPr lang="zh-Hans" sz="1100" b="0" i="1" u="none" strike="noStrike">
                <a:solidFill>
                  <a:srgbClr val="FFFFFF"/>
                </a:solidFill>
                <a:latin typeface="Simsun"/>
                <a:ea typeface="Simsun"/>
              </a:rPr>
              <a:t>加州电信连接基金</a:t>
            </a:r>
            <a:endParaRPr lang="en-US" sz="1000" i="1">
              <a:solidFill>
                <a:schemeClr val="bg1"/>
              </a:solidFill>
            </a:endParaRPr>
          </a:p>
        </p:txBody>
      </p:sp>
      <p:pic>
        <p:nvPicPr>
          <p:cNvPr id="2" name="Picture 1" descr="Logo&#10;&#10;Description automatically generated">
            <a:extLst>
              <a:ext uri="{FF2B5EF4-FFF2-40B4-BE49-F238E27FC236}">
                <a16:creationId xmlns:a16="http://schemas.microsoft.com/office/drawing/2014/main" id="{12B68620-8245-8057-B0FC-98FC13DF9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 y="684901"/>
            <a:ext cx="5238337" cy="2085889"/>
          </a:xfrm>
          <a:prstGeom prst="rect">
            <a:avLst/>
          </a:prstGeom>
        </p:spPr>
      </p:pic>
    </p:spTree>
    <p:extLst>
      <p:ext uri="{BB962C8B-B14F-4D97-AF65-F5344CB8AC3E}">
        <p14:creationId xmlns:p14="http://schemas.microsoft.com/office/powerpoint/2010/main" val="14752966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0F5DA-7633-71AB-3BC3-C469D7D11938}"/>
              </a:ext>
            </a:extLst>
          </p:cNvPr>
          <p:cNvSpPr>
            <a:spLocks noGrp="1"/>
          </p:cNvSpPr>
          <p:nvPr>
            <p:ph type="sldNum" sz="quarter" idx="12"/>
          </p:nvPr>
        </p:nvSpPr>
        <p:spPr/>
        <p:txBody>
          <a:bodyPr>
            <a:noAutofit/>
          </a:bodyPr>
          <a:lstStyle/>
          <a:p>
            <a:pPr rtl="0"/>
            <a:r>
              <a:rPr lang="zh-Hans" sz="900" b="0" i="0" u="none" strike="noStrike">
                <a:latin typeface="Simsun"/>
                <a:ea typeface="Simsun"/>
              </a:rPr>
              <a:t>20</a:t>
            </a:r>
            <a:endParaRPr lang="en-US"/>
          </a:p>
        </p:txBody>
      </p:sp>
      <p:graphicFrame>
        <p:nvGraphicFramePr>
          <p:cNvPr id="5" name="Content Placeholder 5">
            <a:extLst>
              <a:ext uri="{FF2B5EF4-FFF2-40B4-BE49-F238E27FC236}">
                <a16:creationId xmlns:a16="http://schemas.microsoft.com/office/drawing/2014/main" id="{F2B0189A-9C0F-9D7F-63B9-C74AFE747187}"/>
              </a:ext>
            </a:extLst>
          </p:cNvPr>
          <p:cNvGraphicFramePr/>
          <p:nvPr>
            <p:extLst>
              <p:ext uri="{D42A27DB-BD31-4B8C-83A1-F6EECF244321}">
                <p14:modId xmlns:p14="http://schemas.microsoft.com/office/powerpoint/2010/main" val="509048401"/>
              </p:ext>
            </p:extLst>
          </p:nvPr>
        </p:nvGraphicFramePr>
        <p:xfrm>
          <a:off x="406400" y="796413"/>
          <a:ext cx="11334043" cy="522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835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735665"/>
            <a:ext cx="10748683" cy="1500187"/>
          </a:xfrm>
        </p:spPr>
        <p:txBody>
          <a:bodyPr>
            <a:noAutofit/>
          </a:bodyPr>
          <a:lstStyle/>
          <a:p>
            <a:pPr rtl="0"/>
            <a:r>
              <a:rPr lang="zh-Hans" sz="3600" b="0" i="0" u="none" strike="noStrike" dirty="0">
                <a:latin typeface="Simsun"/>
                <a:ea typeface="Simsun"/>
              </a:rPr>
              <a:t>成功进行</a:t>
            </a:r>
            <a:r>
              <a:rPr lang="zh-Hans" sz="3600" b="0" i="0" u="none" strike="noStrike" dirty="0">
                <a:ea typeface="Simsun"/>
              </a:rPr>
              <a:t> CTF </a:t>
            </a:r>
            <a:r>
              <a:rPr lang="zh-Hans" sz="3600" b="0" i="0" u="none" strike="noStrike" dirty="0">
                <a:latin typeface="Simsun"/>
                <a:ea typeface="Simsun"/>
              </a:rPr>
              <a:t>报销申请的提示</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21</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4524757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457200"/>
            <a:ext cx="4162425" cy="1600200"/>
          </a:xfrm>
        </p:spPr>
        <p:txBody>
          <a:bodyPr anchor="b">
            <a:noAutofit/>
          </a:bodyPr>
          <a:lstStyle/>
          <a:p>
            <a:pPr rtl="0">
              <a:lnSpc>
                <a:spcPct val="90000"/>
              </a:lnSpc>
            </a:pPr>
            <a:r>
              <a:rPr lang="zh-Hans" sz="2700" b="1" i="0" u="none" strike="noStrike">
                <a:latin typeface="Simsun"/>
                <a:ea typeface="Simsun"/>
              </a:rPr>
              <a:t>费用和适当文件保留的最佳做法</a:t>
            </a:r>
          </a:p>
        </p:txBody>
      </p:sp>
      <p:pic>
        <p:nvPicPr>
          <p:cNvPr id="9" name="Content Placeholder 8" descr="Files on shelves">
            <a:extLst>
              <a:ext uri="{FF2B5EF4-FFF2-40B4-BE49-F238E27FC236}">
                <a16:creationId xmlns:a16="http://schemas.microsoft.com/office/drawing/2014/main" id="{01ECE1B9-441E-FFBE-9251-E060FA7CFAD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0189" b="1"/>
          <a:stretch>
            <a:fillRect/>
          </a:stretch>
        </p:blipFill>
        <p:spPr>
          <a:xfrm>
            <a:off x="5357004" y="1122829"/>
            <a:ext cx="6225396" cy="4738221"/>
          </a:xfrm>
          <a:noFill/>
        </p:spPr>
      </p:pic>
      <p:sp>
        <p:nvSpPr>
          <p:cNvPr id="10" name="Content Placeholder 2">
            <a:extLst>
              <a:ext uri="{FF2B5EF4-FFF2-40B4-BE49-F238E27FC236}">
                <a16:creationId xmlns:a16="http://schemas.microsoft.com/office/drawing/2014/main" id="{EC2385B4-D6C0-51A5-1751-6ECC9C570DA5}"/>
              </a:ext>
            </a:extLst>
          </p:cNvPr>
          <p:cNvSpPr>
            <a:spLocks noGrp="1"/>
          </p:cNvSpPr>
          <p:nvPr>
            <p:ph type="body" sz="half" idx="2"/>
          </p:nvPr>
        </p:nvSpPr>
        <p:spPr>
          <a:xfrm>
            <a:off x="457200" y="2144806"/>
            <a:ext cx="4658264" cy="3724182"/>
          </a:xfrm>
        </p:spPr>
        <p:txBody>
          <a:bodyPr>
            <a:noAutofit/>
          </a:bodyPr>
          <a:lstStyle/>
          <a:p>
            <a:pPr marL="0" indent="0">
              <a:buNone/>
            </a:pPr>
            <a:endParaRPr lang="en-US" baseline="0"/>
          </a:p>
          <a:p>
            <a:pPr marL="285750" indent="-285750" rtl="0">
              <a:buFont typeface="Arial" panose="020B0604020202020204" pitchFamily="34" charset="0"/>
              <a:buChar char="•"/>
            </a:pPr>
            <a:r>
              <a:rPr lang="zh-Hans" sz="1800" b="0" i="0" u="none" strike="noStrike" baseline="0">
                <a:latin typeface="Simsun"/>
                <a:ea typeface="Simsun"/>
              </a:rPr>
              <a:t>记录保留</a:t>
            </a:r>
          </a:p>
          <a:p>
            <a:pPr marL="285750" indent="-285750" rtl="0">
              <a:buFont typeface="Arial" panose="020B0604020202020204" pitchFamily="34" charset="0"/>
              <a:buChar char="•"/>
            </a:pPr>
            <a:r>
              <a:rPr lang="zh-Hans" sz="1800" b="0" i="0" u="none" strike="noStrike">
                <a:latin typeface="Simsun"/>
                <a:ea typeface="Simsun"/>
              </a:rPr>
              <a:t>一致邮件沟通</a:t>
            </a:r>
          </a:p>
          <a:p>
            <a:pPr marL="285750" indent="-285750" rtl="0">
              <a:buFont typeface="Arial" panose="020B0604020202020204" pitchFamily="34" charset="0"/>
              <a:buChar char="•"/>
            </a:pPr>
            <a:r>
              <a:rPr lang="zh-Hans" sz="1800" b="0" i="0" u="none" strike="noStrike">
                <a:latin typeface="Simsun"/>
                <a:ea typeface="Simsun"/>
              </a:rPr>
              <a:t>确保报销申请总额正确</a:t>
            </a:r>
          </a:p>
          <a:p>
            <a:pPr marL="285750" indent="-285750" rtl="0">
              <a:buFont typeface="Arial" panose="020B0604020202020204" pitchFamily="34" charset="0"/>
              <a:buChar char="•"/>
            </a:pPr>
            <a:r>
              <a:rPr lang="zh-Hans" sz="1800" b="0" i="0" u="none" strike="noStrike">
                <a:latin typeface="Simsun"/>
                <a:ea typeface="Simsun"/>
              </a:rPr>
              <a:t>考虑最终格式</a:t>
            </a:r>
          </a:p>
          <a:p>
            <a:endParaRPr lang="en-US" baseline="0"/>
          </a:p>
          <a:p>
            <a:pPr lvl="1"/>
            <a:endParaRPr lang="en-US" sz="1600" baseline="0"/>
          </a:p>
          <a:p>
            <a:pPr marL="0" indent="0">
              <a:buNone/>
            </a:pPr>
            <a:endParaRPr lang="en-US" baseline="0"/>
          </a:p>
          <a:p>
            <a:pPr marL="0" indent="0">
              <a:buNone/>
            </a:pPr>
            <a:r>
              <a:rPr lang="en-US" b="1"/>
              <a:t>  </a:t>
            </a:r>
            <a:endParaRPr lang="en-US" b="1" baseline="0"/>
          </a:p>
          <a:p>
            <a:pPr>
              <a:buFont typeface="Wingdings" panose="05000000000000000000" pitchFamily="2" charset="2"/>
              <a:buChar char="v"/>
            </a:pPr>
            <a:endParaRPr lang="en-US" b="0"/>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zh-Hans" sz="900" b="0" i="0" u="none" strike="noStrike">
                <a:latin typeface="Simsun"/>
                <a:ea typeface="Simsun"/>
              </a:rPr>
              <a:t>22</a:t>
            </a:r>
            <a:endParaRPr lang="en-US"/>
          </a:p>
        </p:txBody>
      </p:sp>
    </p:spTree>
    <p:extLst>
      <p:ext uri="{BB962C8B-B14F-4D97-AF65-F5344CB8AC3E}">
        <p14:creationId xmlns:p14="http://schemas.microsoft.com/office/powerpoint/2010/main" val="15507079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73257"/>
          </a:xfrm>
        </p:spPr>
        <p:txBody>
          <a:bodyPr vert="horz" lIns="0" tIns="45720" rIns="91440" bIns="45720" rtlCol="0" anchor="b" anchorCtr="0">
            <a:noAutofit/>
          </a:bodyPr>
          <a:lstStyle/>
          <a:p>
            <a:pPr rtl="0"/>
            <a:r>
              <a:rPr lang="zh-Hans" sz="3600" b="1" i="0" u="none" strike="noStrike" kern="1200">
                <a:latin typeface="Simsun"/>
                <a:ea typeface="Simsun"/>
                <a:cs typeface="+mj-cs"/>
              </a:rPr>
              <a:t>及时提交</a:t>
            </a:r>
          </a:p>
        </p:txBody>
      </p:sp>
      <p:pic>
        <p:nvPicPr>
          <p:cNvPr id="4" name="Content Placeholder 3" descr="Hourglass and a calendar">
            <a:extLst>
              <a:ext uri="{FF2B5EF4-FFF2-40B4-BE49-F238E27FC236}">
                <a16:creationId xmlns:a16="http://schemas.microsoft.com/office/drawing/2014/main" id="{C56FBA80-7F38-31BB-B0D8-7607726BC11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664413"/>
            <a:ext cx="5181600" cy="4079440"/>
          </a:xfrm>
          <a:noFill/>
        </p:spPr>
      </p:pic>
      <p:sp>
        <p:nvSpPr>
          <p:cNvPr id="6" name="Content Placeholder 2">
            <a:extLst>
              <a:ext uri="{FF2B5EF4-FFF2-40B4-BE49-F238E27FC236}">
                <a16:creationId xmlns:a16="http://schemas.microsoft.com/office/drawing/2014/main" id="{1CD69727-6077-E7C7-DE4E-53C08CAB4CDC}"/>
              </a:ext>
            </a:extLst>
          </p:cNvPr>
          <p:cNvSpPr txBox="1"/>
          <p:nvPr/>
        </p:nvSpPr>
        <p:spPr>
          <a:xfrm>
            <a:off x="6400800" y="1520575"/>
            <a:ext cx="5181600" cy="4656388"/>
          </a:xfrm>
          <a:prstGeom prst="rect">
            <a:avLst/>
          </a:prstGeom>
          <a:noFill/>
        </p:spPr>
        <p:txBody>
          <a:bodyPr vert="horz" lIns="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90000"/>
              </a:lnSpc>
            </a:pPr>
            <a:r>
              <a:rPr lang="zh-Hans" sz="1700" b="0" i="0" u="none" strike="noStrike" dirty="0">
                <a:latin typeface="Simsun"/>
                <a:ea typeface="Simsun"/>
              </a:rPr>
              <a:t>根据 </a:t>
            </a:r>
            <a:r>
              <a:rPr lang="zh-Hans" sz="1700" b="0" i="0" u="none" strike="noStrike" dirty="0">
                <a:latin typeface="+mj-lt"/>
                <a:ea typeface="Simsun"/>
              </a:rPr>
              <a:t>CPUC </a:t>
            </a:r>
            <a:r>
              <a:rPr lang="zh-Hans" sz="1700" b="1" i="0" u="none" strike="noStrike" dirty="0">
                <a:latin typeface="+mj-lt"/>
                <a:ea typeface="Simsun"/>
              </a:rPr>
              <a:t>T-17666</a:t>
            </a:r>
            <a:r>
              <a:rPr lang="zh-Hans" sz="1700" b="0" i="0" u="none" strike="noStrike" dirty="0">
                <a:latin typeface="+mj-lt"/>
                <a:ea typeface="Simsun"/>
              </a:rPr>
              <a:t> </a:t>
            </a:r>
            <a:r>
              <a:rPr lang="zh-Hans" sz="1700" b="0" i="0" u="none" strike="noStrike" dirty="0">
                <a:latin typeface="Simsun"/>
                <a:ea typeface="Simsun"/>
              </a:rPr>
              <a:t>号决议，对于 </a:t>
            </a:r>
            <a:r>
              <a:rPr lang="zh-Hans" sz="1700" b="0" i="0" u="none" strike="noStrike" dirty="0">
                <a:latin typeface="+mj-lt"/>
                <a:ea typeface="Simsun"/>
              </a:rPr>
              <a:t>2020 </a:t>
            </a:r>
            <a:r>
              <a:rPr lang="zh-Hans" sz="1700" b="0" i="0" u="none" strike="noStrike" dirty="0">
                <a:latin typeface="Simsun"/>
                <a:ea typeface="Simsun"/>
              </a:rPr>
              <a:t>年 </a:t>
            </a:r>
            <a:r>
              <a:rPr lang="zh-Hans" sz="1700" b="0" i="0" u="none" strike="noStrike" dirty="0">
                <a:latin typeface="+mj-lt"/>
                <a:ea typeface="Simsun"/>
              </a:rPr>
              <a:t>3</a:t>
            </a:r>
            <a:r>
              <a:rPr lang="zh-Hans" sz="1700" b="0" i="0" u="none" strike="noStrike" dirty="0">
                <a:latin typeface="Simsun"/>
                <a:ea typeface="Simsun"/>
              </a:rPr>
              <a:t> 月及其后提交的报销申请，服务提供商提交报销申请的截止日期和时限应为</a:t>
            </a:r>
            <a:r>
              <a:rPr lang="zh-Hans" sz="1700" b="1" i="0" u="sng" strike="noStrike" dirty="0">
                <a:latin typeface="Simsun"/>
                <a:ea typeface="Simsun"/>
              </a:rPr>
              <a:t>自月底起 </a:t>
            </a:r>
            <a:r>
              <a:rPr lang="zh-Hans" sz="1700" b="1" i="0" u="sng" strike="noStrike" dirty="0">
                <a:latin typeface="+mj-lt"/>
                <a:ea typeface="Simsun"/>
              </a:rPr>
              <a:t>60 </a:t>
            </a:r>
            <a:r>
              <a:rPr lang="zh-Hans" sz="1700" b="1" i="0" u="sng" strike="noStrike" dirty="0">
                <a:latin typeface="Simsun"/>
                <a:ea typeface="Simsun"/>
              </a:rPr>
              <a:t>天内</a:t>
            </a:r>
            <a:r>
              <a:rPr lang="zh-Hans" sz="1700" b="0" i="0" u="none" strike="noStrike" dirty="0">
                <a:latin typeface="Simsun"/>
                <a:ea typeface="Simsun"/>
              </a:rPr>
              <a:t>。</a:t>
            </a:r>
          </a:p>
          <a:p>
            <a:pPr marL="228600" lvl="1" indent="-228600" rtl="0">
              <a:lnSpc>
                <a:spcPct val="90000"/>
              </a:lnSpc>
              <a:spcBef>
                <a:spcPts val="1000"/>
              </a:spcBef>
            </a:pPr>
            <a:r>
              <a:rPr lang="zh-Hans" sz="1700" b="0" i="0" u="none" strike="noStrike" dirty="0">
                <a:latin typeface="Simsun"/>
                <a:ea typeface="Simsun"/>
              </a:rPr>
              <a:t>示例：服务月份为 </a:t>
            </a:r>
            <a:r>
              <a:rPr lang="zh-Hans" sz="1700" b="0" i="0" u="none" strike="noStrike" dirty="0">
                <a:latin typeface="+mj-lt"/>
                <a:ea typeface="Simsun"/>
              </a:rPr>
              <a:t>2024 </a:t>
            </a:r>
            <a:r>
              <a:rPr lang="zh-Hans" sz="1700" b="0" i="0" u="none" strike="noStrike" dirty="0">
                <a:latin typeface="Simsun"/>
                <a:ea typeface="Simsun"/>
              </a:rPr>
              <a:t>年 </a:t>
            </a:r>
            <a:r>
              <a:rPr lang="zh-Hans" sz="1700" b="0" i="0" u="none" strike="noStrike" dirty="0">
                <a:latin typeface="+mj-lt"/>
                <a:ea typeface="Simsun"/>
              </a:rPr>
              <a:t>1</a:t>
            </a:r>
            <a:r>
              <a:rPr lang="zh-Hans" sz="1700" b="0" i="0" u="none" strike="noStrike" dirty="0">
                <a:latin typeface="Simsun"/>
                <a:ea typeface="Simsun"/>
              </a:rPr>
              <a:t> 月的报销申请必须在 </a:t>
            </a:r>
            <a:r>
              <a:rPr lang="zh-Hans" sz="1700" b="0" i="0" u="none" strike="noStrike" dirty="0">
                <a:latin typeface="+mj-lt"/>
                <a:ea typeface="Simsun"/>
              </a:rPr>
              <a:t>2024 </a:t>
            </a:r>
            <a:r>
              <a:rPr lang="zh-Hans" sz="1700" b="0" i="0" u="none" strike="noStrike" dirty="0">
                <a:latin typeface="Simsun"/>
                <a:ea typeface="Simsun"/>
              </a:rPr>
              <a:t>年 </a:t>
            </a:r>
            <a:r>
              <a:rPr lang="zh-Hans" sz="1700" b="0" i="0" u="none" strike="noStrike" dirty="0">
                <a:latin typeface="+mj-lt"/>
                <a:ea typeface="Simsun"/>
              </a:rPr>
              <a:t>3</a:t>
            </a:r>
            <a:r>
              <a:rPr lang="zh-Hans" sz="1700" b="0" i="0" u="none" strike="noStrike" dirty="0">
                <a:latin typeface="Simsun"/>
                <a:ea typeface="Simsun"/>
              </a:rPr>
              <a:t> 月 </a:t>
            </a:r>
            <a:r>
              <a:rPr lang="zh-Hans" sz="1700" b="0" i="0" u="none" strike="noStrike" dirty="0">
                <a:latin typeface="+mj-lt"/>
                <a:ea typeface="Simsun"/>
              </a:rPr>
              <a:t>31 </a:t>
            </a:r>
            <a:r>
              <a:rPr lang="zh-Hans" sz="1700" b="0" i="0" u="none" strike="noStrike" dirty="0">
                <a:latin typeface="Simsun"/>
                <a:ea typeface="Simsun"/>
              </a:rPr>
              <a:t>日之前提交。</a:t>
            </a:r>
          </a:p>
          <a:p>
            <a:pPr rtl="0">
              <a:lnSpc>
                <a:spcPct val="90000"/>
              </a:lnSpc>
            </a:pPr>
            <a:r>
              <a:rPr lang="zh-Hans" sz="1700" b="0" i="0" u="none" strike="noStrike" dirty="0">
                <a:latin typeface="Simsun"/>
                <a:ea typeface="Simsun"/>
              </a:rPr>
              <a:t>使用全州平均 </a:t>
            </a:r>
            <a:r>
              <a:rPr lang="zh-Hans" sz="1700" b="0" i="0" u="none" strike="noStrike" dirty="0">
                <a:latin typeface="+mj-lt"/>
                <a:ea typeface="Simsun"/>
              </a:rPr>
              <a:t>Erate </a:t>
            </a:r>
            <a:r>
              <a:rPr lang="zh-Hans" sz="1700" b="0" i="0" u="none" strike="noStrike" dirty="0">
                <a:latin typeface="Simsun"/>
                <a:ea typeface="Simsun"/>
              </a:rPr>
              <a:t>支持水平作为占位符的要求使服务提供商能够应用 CTF 折扣，然后在 60 天内提交报销申请，即使未确定客户的实际 Erate 支持水平。</a:t>
            </a:r>
          </a:p>
          <a:p>
            <a:pPr rtl="0">
              <a:lnSpc>
                <a:spcPct val="90000"/>
              </a:lnSpc>
            </a:pPr>
            <a:r>
              <a:rPr lang="zh-Hans" sz="1700" b="1" i="0" u="sng" strike="noStrike" dirty="0">
                <a:latin typeface="Simsun"/>
                <a:ea typeface="Simsun"/>
              </a:rPr>
              <a:t>按时提交申请的几点提示</a:t>
            </a:r>
          </a:p>
          <a:p>
            <a:pPr rtl="0">
              <a:lnSpc>
                <a:spcPct val="90000"/>
              </a:lnSpc>
            </a:pPr>
            <a:r>
              <a:rPr lang="zh-Hans" sz="1700" b="0" i="0" u="none" strike="noStrike" dirty="0">
                <a:latin typeface="Simsun"/>
                <a:ea typeface="Simsun"/>
              </a:rPr>
              <a:t>确保联系信息是最新的</a:t>
            </a:r>
          </a:p>
          <a:p>
            <a:pPr rtl="0">
              <a:lnSpc>
                <a:spcPct val="90000"/>
              </a:lnSpc>
            </a:pPr>
            <a:r>
              <a:rPr lang="zh-Hans" sz="1700" b="0" i="0" u="none" strike="noStrike" dirty="0">
                <a:latin typeface="Simsun"/>
                <a:ea typeface="Simsun"/>
              </a:rPr>
              <a:t>访问并查看 </a:t>
            </a:r>
            <a:r>
              <a:rPr lang="zh-Hans" sz="1700" b="0" i="0" u="none" strike="noStrike" dirty="0">
                <a:latin typeface="+mj-lt"/>
                <a:ea typeface="Simsun"/>
              </a:rPr>
              <a:t>eCAP </a:t>
            </a:r>
            <a:r>
              <a:rPr lang="zh-Hans" sz="1700" b="0" i="0" u="none" strike="noStrike" dirty="0">
                <a:latin typeface="Simsun"/>
                <a:ea typeface="Simsun"/>
              </a:rPr>
              <a:t>通知</a:t>
            </a:r>
          </a:p>
          <a:p>
            <a:pPr>
              <a:lnSpc>
                <a:spcPct val="90000"/>
              </a:lnSpc>
            </a:pPr>
            <a:endParaRPr lang="en-US" sz="1500" dirty="0"/>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vert="horz" lIns="0" tIns="0" rIns="0" bIns="0" rtlCol="0" anchor="t" anchorCtr="0">
            <a:noAutofit/>
          </a:bodyPr>
          <a:lstStyle/>
          <a:p>
            <a:pPr rtl="0">
              <a:spcAft>
                <a:spcPts val="600"/>
              </a:spcAft>
            </a:pPr>
            <a:r>
              <a:rPr lang="zh-Hans" sz="900" b="0" i="0" u="none" strike="noStrike">
                <a:latin typeface="Simsun"/>
                <a:ea typeface="Simsun"/>
              </a:rPr>
              <a:t>23</a:t>
            </a:r>
            <a:endParaRPr lang="en-US"/>
          </a:p>
        </p:txBody>
      </p:sp>
    </p:spTree>
    <p:extLst>
      <p:ext uri="{BB962C8B-B14F-4D97-AF65-F5344CB8AC3E}">
        <p14:creationId xmlns:p14="http://schemas.microsoft.com/office/powerpoint/2010/main" val="35810809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6"/>
            <a:ext cx="10972800" cy="1021886"/>
          </a:xfrm>
        </p:spPr>
        <p:txBody>
          <a:bodyPr anchor="b">
            <a:noAutofit/>
          </a:bodyPr>
          <a:lstStyle/>
          <a:p>
            <a:pPr algn="ctr" rtl="0"/>
            <a:r>
              <a:rPr lang="zh-Hans" sz="3600" b="1" i="0" u="none" strike="noStrike">
                <a:latin typeface="Simsun"/>
                <a:ea typeface="Simsun"/>
              </a:rPr>
              <a:t>在线资源和支持</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sz="half" idx="1"/>
          </p:nvPr>
        </p:nvSpPr>
        <p:spPr>
          <a:xfrm>
            <a:off x="609600" y="1690688"/>
            <a:ext cx="6417924" cy="4710112"/>
          </a:xfrm>
        </p:spPr>
        <p:txBody>
          <a:bodyPr>
            <a:noAutofit/>
          </a:bodyPr>
          <a:lstStyle/>
          <a:p>
            <a:pPr>
              <a:lnSpc>
                <a:spcPct val="90000"/>
              </a:lnSpc>
            </a:pPr>
            <a:endParaRPr lang="en-US" sz="1500" baseline="0" dirty="0"/>
          </a:p>
          <a:p>
            <a:pPr rtl="0">
              <a:lnSpc>
                <a:spcPct val="90000"/>
              </a:lnSpc>
            </a:pPr>
            <a:r>
              <a:rPr lang="zh-Hans" sz="1700" b="0" i="0" u="none" strike="noStrike" baseline="0" dirty="0">
                <a:latin typeface="Simsun"/>
                <a:ea typeface="Simsun"/>
              </a:rPr>
              <a:t>访问 </a:t>
            </a:r>
            <a:r>
              <a:rPr lang="zh-Hans" sz="1700" b="0" i="0" u="none" strike="noStrike" baseline="0" dirty="0">
                <a:latin typeface="+mj-lt"/>
                <a:ea typeface="Simsun"/>
              </a:rPr>
              <a:t>CTF </a:t>
            </a:r>
            <a:r>
              <a:rPr lang="zh-Hans" sz="1700" b="0" i="0" u="none" strike="noStrike" baseline="0" dirty="0">
                <a:latin typeface="Simsun"/>
                <a:ea typeface="Simsun"/>
              </a:rPr>
              <a:t>在线资源，如 </a:t>
            </a:r>
            <a:r>
              <a:rPr lang="zh-Hans" sz="1700" b="0" i="0" u="none" strike="noStrike" baseline="0" dirty="0">
                <a:latin typeface="+mj-lt"/>
                <a:ea typeface="Simsun"/>
              </a:rPr>
              <a:t>eCAP Q&amp;A</a:t>
            </a:r>
          </a:p>
          <a:p>
            <a:pPr lvl="1" rtl="0">
              <a:lnSpc>
                <a:spcPct val="90000"/>
              </a:lnSpc>
            </a:pPr>
            <a:r>
              <a:rPr lang="zh-Hans" sz="1700" b="0" i="0" u="none" strike="noStrike" baseline="0" dirty="0">
                <a:latin typeface="Simsun"/>
                <a:ea typeface="Simsun"/>
                <a:cs typeface="+mj-cs"/>
              </a:rPr>
              <a:t>在 </a:t>
            </a:r>
            <a:r>
              <a:rPr lang="zh-Hans" sz="1700" b="0" i="0" u="none" strike="noStrike" baseline="0" dirty="0">
                <a:latin typeface="+mj-lt"/>
                <a:ea typeface="Simsun"/>
                <a:cs typeface="+mj-cs"/>
              </a:rPr>
              <a:t>CPUC </a:t>
            </a:r>
            <a:r>
              <a:rPr lang="zh-Hans" sz="1700" b="0" i="0" u="none" strike="noStrike" baseline="0" dirty="0">
                <a:latin typeface="Simsun"/>
                <a:ea typeface="Simsun"/>
                <a:cs typeface="+mj-cs"/>
              </a:rPr>
              <a:t>主页</a:t>
            </a:r>
            <a:r>
              <a:rPr lang="zh-Hans" sz="1700" b="0" i="0" u="none" strike="noStrike" baseline="0" dirty="0">
                <a:latin typeface="+mj-lt"/>
                <a:ea typeface="Simsun"/>
                <a:cs typeface="+mj-cs"/>
              </a:rPr>
              <a:t>（</a:t>
            </a:r>
            <a:r>
              <a:rPr lang="zh-Hans" sz="1700" b="1" i="0" u="none" strike="noStrike" baseline="0" dirty="0">
                <a:latin typeface="+mj-lt"/>
                <a:ea typeface="Simsun"/>
                <a:cs typeface="+mj-cs"/>
              </a:rPr>
              <a:t>https://www.cpuc.ca.gov</a:t>
            </a:r>
            <a:r>
              <a:rPr lang="zh-Hans" sz="1700" b="0" i="0" u="none" strike="noStrike" baseline="0" dirty="0">
                <a:latin typeface="+mj-lt"/>
                <a:ea typeface="Simsun"/>
                <a:cs typeface="+mj-cs"/>
              </a:rPr>
              <a:t>）</a:t>
            </a:r>
            <a:r>
              <a:rPr lang="zh-Hans" sz="1700" b="0" i="0" u="none" strike="noStrike" baseline="0" dirty="0">
                <a:latin typeface="Simsun"/>
                <a:ea typeface="Simsun"/>
                <a:cs typeface="+mj-cs"/>
              </a:rPr>
              <a:t>，单击 </a:t>
            </a:r>
            <a:r>
              <a:rPr lang="zh-Hans" sz="1700" b="0" i="0" u="none" strike="noStrike" baseline="0" dirty="0">
                <a:latin typeface="+mj-lt"/>
                <a:ea typeface="Simsun"/>
                <a:cs typeface="+mj-cs"/>
              </a:rPr>
              <a:t>Financial Assistance</a:t>
            </a:r>
            <a:r>
              <a:rPr lang="zh-Hans" sz="1700" b="0" i="0" u="none" strike="noStrike" baseline="0" dirty="0">
                <a:latin typeface="Simsun"/>
                <a:ea typeface="Simsun"/>
                <a:cs typeface="+mj-cs"/>
              </a:rPr>
              <a:t>。单击 </a:t>
            </a:r>
            <a:r>
              <a:rPr lang="zh-Hans" sz="1700" b="0" i="0" u="none" strike="noStrike" baseline="0" dirty="0">
                <a:latin typeface="+mj-lt"/>
                <a:ea typeface="Simsun"/>
                <a:cs typeface="+mj-cs"/>
              </a:rPr>
              <a:t>California Teleconnect Fund（CTF）</a:t>
            </a:r>
            <a:r>
              <a:rPr lang="zh-Hans" sz="1700" b="0" i="0" u="none" strike="noStrike" baseline="0" dirty="0">
                <a:latin typeface="Simsun"/>
                <a:ea typeface="Simsun"/>
                <a:cs typeface="+mj-cs"/>
              </a:rPr>
              <a:t>。在这里，您将找到有用资源的链接，包括一般 eCAP 帮助和常见问题解答以及针对 eCAP 的 CTF 计划帮助和常见问题解答。</a:t>
            </a:r>
            <a:endParaRPr lang="en-US" sz="1700" baseline="0" dirty="0">
              <a:latin typeface="+mj-lt"/>
            </a:endParaRPr>
          </a:p>
          <a:p>
            <a:pPr rtl="0">
              <a:lnSpc>
                <a:spcPct val="90000"/>
              </a:lnSpc>
            </a:pPr>
            <a:r>
              <a:rPr lang="zh-Hans" sz="1700" b="0" i="0" u="none" strike="noStrike" baseline="0" dirty="0">
                <a:latin typeface="Simsun"/>
                <a:ea typeface="Simsun"/>
              </a:rPr>
              <a:t>使用 </a:t>
            </a:r>
            <a:r>
              <a:rPr lang="zh-Hans" sz="1700" b="0" i="0" u="none" strike="noStrike" baseline="0" dirty="0">
                <a:latin typeface="+mj-lt"/>
                <a:ea typeface="Simsun"/>
              </a:rPr>
              <a:t>CTF</a:t>
            </a:r>
            <a:r>
              <a:rPr lang="zh-Hans" sz="1700" b="0" i="0" u="none" strike="noStrike" baseline="0" dirty="0">
                <a:latin typeface="Simsun"/>
                <a:ea typeface="Simsun"/>
              </a:rPr>
              <a:t> 服务提供商手册。</a:t>
            </a:r>
          </a:p>
          <a:p>
            <a:pPr lvl="1" rtl="0">
              <a:lnSpc>
                <a:spcPct val="90000"/>
              </a:lnSpc>
            </a:pPr>
            <a:r>
              <a:rPr lang="zh-Hans" sz="1600" b="0" i="0" u="none" strike="noStrike" dirty="0">
                <a:latin typeface="+mj-lt"/>
                <a:ea typeface="Simsun"/>
                <a:hlinkClick r:id="rId2">
                  <a:extLst>
                    <a:ext uri="{A12FA001-AC4F-418D-AE19-62706E023703}">
                      <ahyp:hlinkClr xmlns:ahyp="http://schemas.microsoft.com/office/drawing/2018/hyperlinkcolor" val="tx"/>
                    </a:ext>
                  </a:extLst>
                </a:hlinkClick>
              </a:rPr>
              <a:t>CTF</a:t>
            </a:r>
            <a:r>
              <a:rPr lang="zh-Hans" sz="1600" b="0" i="0" u="none" strike="noStrike" dirty="0">
                <a:latin typeface="Simsun"/>
                <a:ea typeface="Simsun"/>
                <a:hlinkClick r:id="rId2">
                  <a:extLst>
                    <a:ext uri="{A12FA001-AC4F-418D-AE19-62706E023703}">
                      <ahyp:hlinkClr xmlns:ahyp="http://schemas.microsoft.com/office/drawing/2018/hyperlinkcolor" val="tx"/>
                    </a:ext>
                  </a:extLst>
                </a:hlinkClick>
              </a:rPr>
              <a:t> 服务提供商手册</a:t>
            </a:r>
            <a:endParaRPr lang="en-US" sz="1500" baseline="0" dirty="0">
              <a:latin typeface="+mj-lt"/>
            </a:endParaRPr>
          </a:p>
          <a:p>
            <a:pPr rtl="0">
              <a:lnSpc>
                <a:spcPct val="90000"/>
              </a:lnSpc>
            </a:pPr>
            <a:r>
              <a:rPr lang="zh-Hans" sz="1700" b="0" i="0" u="none" strike="noStrike" baseline="0" dirty="0">
                <a:latin typeface="Simsun"/>
                <a:ea typeface="Simsun"/>
              </a:rPr>
              <a:t>查看“计划外展与教育”网页，查找本次网络研讨会和以往 </a:t>
            </a:r>
            <a:r>
              <a:rPr lang="zh-Hans" sz="1700" b="0" i="0" u="none" strike="noStrike" baseline="0" dirty="0">
                <a:latin typeface="+mj-lt"/>
                <a:ea typeface="Simsun"/>
              </a:rPr>
              <a:t>CTF</a:t>
            </a:r>
            <a:r>
              <a:rPr lang="zh-Hans" sz="1700" b="0" i="0" u="none" strike="noStrike" baseline="0" dirty="0">
                <a:latin typeface="Simsun"/>
                <a:ea typeface="Simsun"/>
              </a:rPr>
              <a:t> 网络研讨会的录音。</a:t>
            </a:r>
            <a:endParaRPr lang="en-US" sz="1700" baseline="0" dirty="0">
              <a:latin typeface="+mj-lt"/>
            </a:endParaRPr>
          </a:p>
          <a:p>
            <a:pPr rtl="0">
              <a:lnSpc>
                <a:spcPct val="90000"/>
              </a:lnSpc>
            </a:pPr>
            <a:r>
              <a:rPr lang="zh-Hans" sz="1700" b="0" i="0" u="none" strike="noStrike" baseline="0" dirty="0">
                <a:latin typeface="Simsun"/>
                <a:ea typeface="Simsun"/>
              </a:rPr>
              <a:t>如需有关 </a:t>
            </a:r>
            <a:r>
              <a:rPr lang="zh-Hans" sz="1700" b="0" i="0" u="none" strike="noStrike" baseline="0" dirty="0">
                <a:latin typeface="+mj-lt"/>
                <a:ea typeface="Simsun"/>
              </a:rPr>
              <a:t>eCAP</a:t>
            </a:r>
            <a:r>
              <a:rPr lang="zh-Hans" sz="1700" b="0" i="0" u="none" strike="noStrike" baseline="0" dirty="0">
                <a:latin typeface="Simsun"/>
                <a:ea typeface="Simsun"/>
              </a:rPr>
              <a:t> 的其他帮助或咨询，服务提供商可联系 </a:t>
            </a:r>
            <a:r>
              <a:rPr lang="zh-Hans" sz="1700" b="1" i="0" u="none" strike="noStrike" baseline="0" dirty="0">
                <a:latin typeface="+mj-lt"/>
                <a:ea typeface="Simsun"/>
              </a:rPr>
              <a:t>CTFClaims@cpuc.ca.gov</a:t>
            </a:r>
            <a:r>
              <a:rPr lang="zh-Hans" sz="1700" b="0" i="0" u="none" strike="noStrike" baseline="0" dirty="0">
                <a:latin typeface="+mj-lt"/>
                <a:ea typeface="Simsun"/>
              </a:rPr>
              <a:t>。</a:t>
            </a:r>
          </a:p>
          <a:p>
            <a:pPr>
              <a:lnSpc>
                <a:spcPct val="90000"/>
              </a:lnSpc>
            </a:pPr>
            <a:endParaRPr lang="en-US" sz="1500" baseline="0" dirty="0"/>
          </a:p>
          <a:p>
            <a:pPr>
              <a:lnSpc>
                <a:spcPct val="90000"/>
              </a:lnSpc>
            </a:pPr>
            <a:endParaRPr lang="en-US" sz="1500" baseline="0" dirty="0"/>
          </a:p>
          <a:p>
            <a:pPr lvl="1">
              <a:lnSpc>
                <a:spcPct val="90000"/>
              </a:lnSpc>
            </a:pPr>
            <a:endParaRPr lang="en-US" sz="1500" baseline="0" dirty="0"/>
          </a:p>
          <a:p>
            <a:pPr marL="0" indent="0">
              <a:lnSpc>
                <a:spcPct val="90000"/>
              </a:lnSpc>
              <a:buNone/>
            </a:pPr>
            <a:endParaRPr lang="en-US" sz="1500" baseline="0" dirty="0"/>
          </a:p>
          <a:p>
            <a:pPr marL="0" indent="0">
              <a:lnSpc>
                <a:spcPct val="90000"/>
              </a:lnSpc>
              <a:buNone/>
            </a:pPr>
            <a:r>
              <a:rPr lang="en-US" sz="1500" b="1" dirty="0"/>
              <a:t>  </a:t>
            </a:r>
            <a:endParaRPr lang="en-US" sz="1500" b="1" baseline="0" dirty="0"/>
          </a:p>
          <a:p>
            <a:pPr>
              <a:lnSpc>
                <a:spcPct val="90000"/>
              </a:lnSpc>
              <a:buFont typeface="Wingdings" panose="05000000000000000000" pitchFamily="2" charset="2"/>
              <a:buChar char="v"/>
            </a:pPr>
            <a:endParaRPr lang="en-US" sz="1500" b="0" dirty="0"/>
          </a:p>
          <a:p>
            <a:pPr>
              <a:lnSpc>
                <a:spcPct val="90000"/>
              </a:lnSpc>
            </a:pPr>
            <a:endParaRPr lang="en-US" sz="1500" dirty="0"/>
          </a:p>
        </p:txBody>
      </p:sp>
      <p:pic>
        <p:nvPicPr>
          <p:cNvPr id="6" name="Content Placeholder 5" descr="Sea of hands in the middle">
            <a:extLst>
              <a:ext uri="{FF2B5EF4-FFF2-40B4-BE49-F238E27FC236}">
                <a16:creationId xmlns:a16="http://schemas.microsoft.com/office/drawing/2014/main" id="{B9700BB4-C4C9-30B7-F0B5-FD56AB7A71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9991" y="1690688"/>
            <a:ext cx="4780908" cy="4332146"/>
          </a:xfrm>
        </p:spPr>
      </p:pic>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a:xfrm>
            <a:off x="11199906" y="6400800"/>
            <a:ext cx="382493" cy="181909"/>
          </a:xfrm>
        </p:spPr>
        <p:txBody>
          <a:bodyPr anchor="t">
            <a:noAutofit/>
          </a:bodyPr>
          <a:lstStyle/>
          <a:p>
            <a:pPr rtl="0">
              <a:spcAft>
                <a:spcPts val="600"/>
              </a:spcAft>
            </a:pPr>
            <a:r>
              <a:rPr lang="zh-Hans" sz="900" b="0" i="0" u="none" strike="noStrike">
                <a:latin typeface="Simsun"/>
                <a:ea typeface="Simsun"/>
              </a:rPr>
              <a:t>24</a:t>
            </a:r>
            <a:endParaRPr lang="en-US"/>
          </a:p>
        </p:txBody>
      </p:sp>
    </p:spTree>
    <p:extLst>
      <p:ext uri="{BB962C8B-B14F-4D97-AF65-F5344CB8AC3E}">
        <p14:creationId xmlns:p14="http://schemas.microsoft.com/office/powerpoint/2010/main" val="18880403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735665"/>
            <a:ext cx="10748683" cy="1500187"/>
          </a:xfrm>
        </p:spPr>
        <p:txBody>
          <a:bodyPr>
            <a:noAutofit/>
          </a:bodyPr>
          <a:lstStyle/>
          <a:p>
            <a:pPr rtl="0"/>
            <a:r>
              <a:rPr lang="zh-Hans" sz="3600" b="0" i="0" u="none" strike="noStrike">
                <a:latin typeface="Simsun"/>
                <a:ea typeface="Simsun"/>
              </a:rPr>
              <a:t>结论</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25</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22513603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599" y="1232899"/>
            <a:ext cx="10760635" cy="4486583"/>
          </a:xfrm>
        </p:spPr>
        <p:txBody>
          <a:bodyPr>
            <a:noAutofit/>
          </a:bodyPr>
          <a:lstStyle/>
          <a:p>
            <a:pPr marL="342900" indent="-342900">
              <a:buFont typeface="Wingdings" panose="05000000000000000000" pitchFamily="2" charset="2"/>
              <a:buChar char="v"/>
            </a:pPr>
            <a:endParaRPr lang="en-US"/>
          </a:p>
          <a:p>
            <a:pPr marL="342900" indent="-342900" rtl="0">
              <a:buFont typeface="Arial" panose="020B0604020202020204" pitchFamily="34" charset="0"/>
              <a:buChar char="•"/>
            </a:pPr>
            <a:r>
              <a:rPr lang="zh-Hans" sz="2000" b="0" i="0" u="none" strike="noStrike">
                <a:latin typeface="Simsun"/>
                <a:ea typeface="Simsun"/>
                <a:cs typeface="Times New Roman"/>
              </a:rPr>
              <a:t>CTF 确保所有加州人（包括学校和医疗服务提供者）都能以可负担得起的价格获得各种先进的通信服务。</a:t>
            </a:r>
            <a:endParaRPr lang="en-US" sz="2000">
              <a:latin typeface="+mj-lt"/>
            </a:endParaRPr>
          </a:p>
          <a:p>
            <a:pPr marL="342900" indent="-342900" rtl="0">
              <a:buFont typeface="Arial" panose="020B0604020202020204" pitchFamily="34" charset="0"/>
              <a:buChar char="•"/>
            </a:pPr>
            <a:r>
              <a:rPr lang="zh-Hans" sz="2000" b="0" i="0" u="none" strike="noStrike">
                <a:latin typeface="Simsun"/>
                <a:ea typeface="Simsun"/>
                <a:cs typeface="Times New Roman"/>
              </a:rPr>
              <a:t>CTF 报销申请可确保服务提供商能够获得所提供折扣的补偿，从而支持加州人民以可负担得起的价格获得先进的通信服务。</a:t>
            </a:r>
          </a:p>
          <a:p>
            <a:pPr marL="285750" indent="-285750" rtl="0">
              <a:buFont typeface="Arial" panose="020B0604020202020204" pitchFamily="34" charset="0"/>
              <a:buChar char="•"/>
            </a:pPr>
            <a:r>
              <a:rPr lang="zh-Hans" sz="2000" b="0" i="0" u="none" strike="noStrike">
                <a:latin typeface="Simsun"/>
                <a:ea typeface="Simsun"/>
                <a:cs typeface="Times New Roman"/>
              </a:rPr>
              <a:t>需要避免的常见报销申请错误包括报销申请输入错误、报销申请工作表不完整以及错过报销申请提交截止日期。</a:t>
            </a:r>
          </a:p>
          <a:p>
            <a:pPr marL="285750" indent="-285750" rtl="0">
              <a:buFont typeface="Arial" panose="020B0604020202020204" pitchFamily="34" charset="0"/>
              <a:buChar char="•"/>
            </a:pPr>
            <a:r>
              <a:rPr lang="zh-Hans" sz="2000" b="0" i="0" u="none" strike="noStrike">
                <a:latin typeface="Simsun"/>
                <a:ea typeface="Simsun"/>
                <a:cs typeface="Times New Roman"/>
              </a:rPr>
              <a:t>如需成功提交报销申请，服务提供商需要保持有序的记录，始终与 CTF 工作人员使用电子邮件清晰沟通，仔细检查报销申请的准确性，并审查其最终 excel 表格式。</a:t>
            </a:r>
          </a:p>
          <a:p>
            <a:pPr marL="285750" indent="-285750" rtl="0">
              <a:buFont typeface="Arial" panose="020B0604020202020204" pitchFamily="34" charset="0"/>
              <a:buChar char="•"/>
            </a:pPr>
            <a:r>
              <a:rPr lang="zh-Hans" sz="2000" b="0" i="0" u="none" strike="noStrike">
                <a:latin typeface="Simsun"/>
                <a:ea typeface="Simsun"/>
                <a:cs typeface="Times New Roman"/>
              </a:rPr>
              <a:t>保持联系信息更新并及时访问 eCAP 通知以获取与计划相关的更新信息至关重要。</a:t>
            </a:r>
          </a:p>
          <a:p>
            <a:pPr marL="285750" indent="-285750">
              <a:buFont typeface="Arial" panose="020B0604020202020204" pitchFamily="34" charset="0"/>
              <a:buChar char="•"/>
            </a:pPr>
            <a:endParaRPr lang="en-US" sz="2000">
              <a:effectLst/>
              <a:latin typeface="+mj-l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US" sz="2000">
              <a:effectLst/>
              <a:latin typeface="+mj-lt"/>
              <a:ea typeface="Aptos" panose="020B0004020202020204" pitchFamily="34" charset="0"/>
              <a:cs typeface="Times New Roman" panose="02020603050405020304" pitchFamily="18" charset="0"/>
            </a:endParaRPr>
          </a:p>
          <a:p>
            <a:pPr lvl="1" algn="l"/>
            <a:endParaRPr lang="en-US" sz="1600">
              <a:latin typeface="+mj-lt"/>
            </a:endParaRPr>
          </a:p>
          <a:p>
            <a:pPr marL="342900" indent="-342900">
              <a:buFont typeface="Arial" panose="020B0604020202020204" pitchFamily="34" charset="0"/>
              <a:buChar char="•"/>
            </a:pPr>
            <a:endParaRPr lang="en-US"/>
          </a:p>
          <a:p>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noAutofit/>
          </a:bodyPr>
          <a:lstStyle/>
          <a:p>
            <a:pPr rtl="0"/>
            <a:r>
              <a:rPr lang="zh-Hans" sz="900" b="0" i="0" u="none" strike="noStrike">
                <a:latin typeface="Simsun"/>
                <a:ea typeface="Simsun"/>
              </a:rPr>
              <a:t>26</a:t>
            </a:r>
            <a:endParaRPr lang="en-US"/>
          </a:p>
        </p:txBody>
      </p:sp>
      <p:sp>
        <p:nvSpPr>
          <p:cNvPr id="3" name="TextBox 2">
            <a:extLst>
              <a:ext uri="{FF2B5EF4-FFF2-40B4-BE49-F238E27FC236}">
                <a16:creationId xmlns:a16="http://schemas.microsoft.com/office/drawing/2014/main" id="{935536A1-82EA-E743-CF5B-629A7A6737AB}"/>
              </a:ext>
            </a:extLst>
          </p:cNvPr>
          <p:cNvSpPr txBox="1"/>
          <p:nvPr/>
        </p:nvSpPr>
        <p:spPr>
          <a:xfrm>
            <a:off x="609600" y="736752"/>
            <a:ext cx="10760635" cy="867930"/>
          </a:xfrm>
          <a:prstGeom prst="rect">
            <a:avLst/>
          </a:prstGeom>
          <a:noFill/>
        </p:spPr>
        <p:txBody>
          <a:bodyPr wrap="square" rtlCol="0">
            <a:noAutofit/>
          </a:bodyPr>
          <a:lstStyle/>
          <a:p>
            <a:pPr algn="ctr" rtl="0" fontAlgn="b">
              <a:lnSpc>
                <a:spcPct val="90000"/>
              </a:lnSpc>
              <a:spcBef>
                <a:spcPct val="0"/>
              </a:spcBef>
            </a:pPr>
            <a:r>
              <a:rPr lang="zh-Hans" sz="3600" b="1" i="0" u="none" strike="noStrike">
                <a:solidFill>
                  <a:srgbClr val="2A3C50"/>
                </a:solidFill>
                <a:latin typeface="Simsun"/>
                <a:ea typeface="Simsun"/>
                <a:cs typeface="+mj-cs"/>
              </a:rPr>
              <a:t>结论</a:t>
            </a:r>
          </a:p>
          <a:p>
            <a:endParaRPr lang="en-US"/>
          </a:p>
        </p:txBody>
      </p:sp>
    </p:spTree>
    <p:extLst>
      <p:ext uri="{BB962C8B-B14F-4D97-AF65-F5344CB8AC3E}">
        <p14:creationId xmlns:p14="http://schemas.microsoft.com/office/powerpoint/2010/main" val="33435373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zh-Hans" sz="4800" b="1" i="0" u="none" strike="noStrike" dirty="0">
                <a:latin typeface="Simsun"/>
                <a:ea typeface="Simsun"/>
              </a:rPr>
              <a:t>仍有疑问</a:t>
            </a:r>
            <a:r>
              <a:rPr lang="zh-Hans" sz="4800" b="1" i="0" u="none" strike="noStrike" dirty="0">
                <a:ea typeface="Simsun"/>
              </a:rPr>
              <a:t>？</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noAutofit/>
          </a:bodyPr>
          <a:lstStyle/>
          <a:p>
            <a:pPr rtl="0"/>
            <a:r>
              <a:rPr lang="zh-Hans" sz="900" b="0" i="0" u="none" strike="noStrike">
                <a:latin typeface="Simsun"/>
                <a:ea typeface="Simsun"/>
              </a:rPr>
              <a:t>27</a:t>
            </a:r>
            <a:endParaRPr lang="en-US"/>
          </a:p>
        </p:txBody>
      </p:sp>
    </p:spTree>
    <p:extLst>
      <p:ext uri="{BB962C8B-B14F-4D97-AF65-F5344CB8AC3E}">
        <p14:creationId xmlns:p14="http://schemas.microsoft.com/office/powerpoint/2010/main" val="32692022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p:nvPr/>
        </p:nvSpPr>
        <p:spPr>
          <a:xfrm>
            <a:off x="457199" y="776177"/>
            <a:ext cx="11734800" cy="5937443"/>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rtl="0">
              <a:lnSpc>
                <a:spcPct val="110000"/>
              </a:lnSpc>
            </a:pPr>
            <a:r>
              <a:rPr lang="zh-Hans" sz="2400" b="0" i="0" u="none" strike="noStrike" dirty="0">
                <a:latin typeface="Simsun"/>
                <a:ea typeface="Simsun"/>
              </a:rPr>
              <a:t>有关上次网络研讨会的信息</a:t>
            </a:r>
          </a:p>
          <a:p>
            <a:pPr rtl="0">
              <a:lnSpc>
                <a:spcPct val="110000"/>
              </a:lnSpc>
            </a:pPr>
            <a:r>
              <a:rPr lang="zh-Hans" sz="2400" b="0" i="0" u="none" strike="noStrike" dirty="0">
                <a:latin typeface="Simsun"/>
                <a:ea typeface="Simsun"/>
              </a:rPr>
              <a:t>可在以下网址获取：</a:t>
            </a:r>
          </a:p>
          <a:p>
            <a:pPr rtl="0">
              <a:lnSpc>
                <a:spcPct val="110000"/>
              </a:lnSpc>
            </a:pPr>
            <a:r>
              <a:rPr lang="zh-Hans" sz="2400" b="0" i="0" u="sng" strike="noStrike" dirty="0">
                <a:latin typeface="Simsun"/>
                <a:ea typeface="Simsun"/>
                <a:hlinkClick r:id="rId3">
                  <a:extLst>
                    <a:ext uri="{A12FA001-AC4F-418D-AE19-62706E023703}">
                      <ahyp:hlinkClr xmlns:ahyp="http://schemas.microsoft.com/office/drawing/2018/hyperlinkcolor" val="tx"/>
                    </a:ext>
                  </a:extLst>
                </a:hlinkClick>
              </a:rPr>
              <a:t>计划外展和教育</a:t>
            </a:r>
            <a:endParaRPr lang="en-US" sz="2400" b="0" i="0" dirty="0">
              <a:effectLst/>
              <a:latin typeface="Segoe UI" panose="020B0502040204020203" pitchFamily="34" charset="0"/>
            </a:endParaRPr>
          </a:p>
          <a:p>
            <a:pPr>
              <a:lnSpc>
                <a:spcPct val="110000"/>
              </a:lnSpc>
            </a:pPr>
            <a:endParaRPr lang="en-US" sz="2400" b="0" dirty="0"/>
          </a:p>
          <a:p>
            <a:pPr rtl="0">
              <a:lnSpc>
                <a:spcPct val="110000"/>
              </a:lnSpc>
            </a:pPr>
            <a:r>
              <a:rPr lang="zh-Hans" sz="2400" b="0" i="0" u="none" strike="noStrike" dirty="0">
                <a:latin typeface="Simsun"/>
                <a:ea typeface="Simsun"/>
              </a:rPr>
              <a:t>如需了解更多信息：</a:t>
            </a:r>
          </a:p>
          <a:p>
            <a:pPr rtl="0">
              <a:lnSpc>
                <a:spcPct val="110000"/>
              </a:lnSpc>
            </a:pPr>
            <a:r>
              <a:rPr lang="zh-Hans" sz="2400" b="1" i="0" u="none" strike="noStrike" dirty="0">
                <a:solidFill>
                  <a:srgbClr val="B4C9E1"/>
                </a:solidFill>
                <a:latin typeface="Simsun"/>
                <a:ea typeface="Simsun"/>
                <a:hlinkClick r:id="rId4">
                  <a:extLst>
                    <a:ext uri="{A12FA001-AC4F-418D-AE19-62706E023703}">
                      <ahyp:hlinkClr xmlns:ahyp="http://schemas.microsoft.com/office/drawing/2018/hyperlinkcolor" val="tx"/>
                    </a:ext>
                  </a:extLst>
                </a:hlinkClick>
              </a:rPr>
              <a:t>https://www.cpuc.ca.gov/CTF</a:t>
            </a:r>
            <a:endParaRPr lang="en-US" sz="2400" dirty="0">
              <a:solidFill>
                <a:schemeClr val="accent1">
                  <a:lumMod val="40000"/>
                  <a:lumOff val="60000"/>
                </a:schemeClr>
              </a:solidFill>
            </a:endParaRPr>
          </a:p>
          <a:p>
            <a:pPr>
              <a:lnSpc>
                <a:spcPct val="110000"/>
              </a:lnSpc>
            </a:pPr>
            <a:endParaRPr lang="en-US" sz="2400" dirty="0">
              <a:solidFill>
                <a:schemeClr val="accent1">
                  <a:lumMod val="40000"/>
                  <a:lumOff val="60000"/>
                </a:schemeClr>
              </a:solidFill>
            </a:endParaRPr>
          </a:p>
          <a:p>
            <a:pPr rtl="0">
              <a:lnSpc>
                <a:spcPct val="110000"/>
              </a:lnSpc>
            </a:pPr>
            <a:r>
              <a:rPr lang="zh-Hans" sz="2400" b="0" i="0" u="none" strike="noStrike" dirty="0">
                <a:latin typeface="Simsun"/>
                <a:ea typeface="Simsun"/>
                <a:hlinkClick r:id="rId5">
                  <a:extLst>
                    <a:ext uri="{A12FA001-AC4F-418D-AE19-62706E023703}">
                      <ahyp:hlinkClr xmlns:ahyp="http://schemas.microsoft.com/office/drawing/2018/hyperlinkcolor" val="tx"/>
                    </a:ext>
                  </a:extLst>
                </a:hlinkClick>
              </a:rPr>
              <a:t>CTF 服务提供商手册</a:t>
            </a:r>
            <a:endParaRPr lang="en-US" sz="2400" b="0" dirty="0"/>
          </a:p>
          <a:p>
            <a:pPr>
              <a:lnSpc>
                <a:spcPct val="110000"/>
              </a:lnSpc>
            </a:pPr>
            <a:endParaRPr lang="en-US" sz="2400" b="0" dirty="0"/>
          </a:p>
          <a:p>
            <a:pPr rtl="0">
              <a:lnSpc>
                <a:spcPct val="110000"/>
              </a:lnSpc>
            </a:pPr>
            <a:r>
              <a:rPr lang="zh-Hans" sz="2400" b="0" i="0" u="none" strike="noStrike" dirty="0">
                <a:latin typeface="Simsun"/>
                <a:ea typeface="Simsun"/>
              </a:rPr>
              <a:t>E-CAP 常见问题解答：</a:t>
            </a:r>
          </a:p>
          <a:p>
            <a:pPr rtl="0">
              <a:lnSpc>
                <a:spcPct val="110000"/>
              </a:lnSpc>
            </a:pPr>
            <a:r>
              <a:rPr lang="zh-Hans" sz="2400" b="1" i="0" u="none" strike="noStrike" dirty="0">
                <a:solidFill>
                  <a:srgbClr val="B4C9E1"/>
                </a:solidFill>
                <a:latin typeface="Simsun"/>
                <a:ea typeface="Simsun"/>
                <a:hlinkClick r:id="rId6">
                  <a:extLst>
                    <a:ext uri="{A12FA001-AC4F-418D-AE19-62706E023703}">
                      <ahyp:hlinkClr xmlns:ahyp="http://schemas.microsoft.com/office/drawing/2018/hyperlinkcolor" val="tx"/>
                    </a:ext>
                  </a:extLst>
                </a:hlinkClick>
              </a:rPr>
              <a:t>帮助 - 常见问题解答（ca.gov）</a:t>
            </a:r>
            <a:endParaRPr lang="en-US" sz="240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a:p>
            <a:pPr>
              <a:lnSpc>
                <a:spcPct val="110000"/>
              </a:lnSpc>
            </a:pPr>
            <a:endParaRPr lang="en-US" sz="3200" b="0" dirty="0">
              <a:solidFill>
                <a:schemeClr val="accent1">
                  <a:lumMod val="40000"/>
                  <a:lumOff val="60000"/>
                </a:schemeClr>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noAutofit/>
          </a:bodyPr>
          <a:lstStyle/>
          <a:p>
            <a:pPr rtl="0"/>
            <a:r>
              <a:rPr lang="zh-Hans" sz="900" b="0" i="0" u="none" strike="noStrike">
                <a:latin typeface="Simsun"/>
                <a:ea typeface="Simsun"/>
              </a:rPr>
              <a:t>28</a:t>
            </a:r>
            <a:endParaRPr lang="en-US"/>
          </a:p>
        </p:txBody>
      </p:sp>
      <p:sp>
        <p:nvSpPr>
          <p:cNvPr id="3" name="TextBox 2">
            <a:extLst>
              <a:ext uri="{FF2B5EF4-FFF2-40B4-BE49-F238E27FC236}">
                <a16:creationId xmlns:a16="http://schemas.microsoft.com/office/drawing/2014/main" id="{22C8649F-8EEF-C95D-609A-0F9A9C8669FD}"/>
              </a:ext>
            </a:extLst>
          </p:cNvPr>
          <p:cNvSpPr txBox="1"/>
          <p:nvPr/>
        </p:nvSpPr>
        <p:spPr>
          <a:xfrm>
            <a:off x="1" y="81313"/>
            <a:ext cx="12191999" cy="769441"/>
          </a:xfrm>
          <a:prstGeom prst="rect">
            <a:avLst/>
          </a:prstGeom>
          <a:noFill/>
        </p:spPr>
        <p:txBody>
          <a:bodyPr wrap="square" rtlCol="0">
            <a:noAutofit/>
          </a:bodyPr>
          <a:lstStyle/>
          <a:p>
            <a:pPr algn="ctr" rtl="0"/>
            <a:r>
              <a:rPr lang="zh-Hans" sz="4400" b="0" i="0" u="none" strike="noStrike">
                <a:solidFill>
                  <a:srgbClr val="FFFFFF"/>
                </a:solidFill>
                <a:latin typeface="Simsun"/>
                <a:ea typeface="Simsun"/>
                <a:cs typeface="+mj-cs"/>
              </a:rPr>
              <a:t>资源</a:t>
            </a:r>
            <a:endParaRPr lang="zh-Hans" sz="2400" b="0" i="0" u="none" strike="noStrike">
              <a:latin typeface="Simsun"/>
              <a:ea typeface="Simsun"/>
            </a:endParaRPr>
          </a:p>
        </p:txBody>
      </p:sp>
    </p:spTree>
    <p:extLst>
      <p:ext uri="{BB962C8B-B14F-4D97-AF65-F5344CB8AC3E}">
        <p14:creationId xmlns:p14="http://schemas.microsoft.com/office/powerpoint/2010/main" val="28713879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09599" y="126831"/>
            <a:ext cx="10972800" cy="1094965"/>
          </a:xfrm>
        </p:spPr>
        <p:txBody>
          <a:bodyPr>
            <a:noAutofit/>
          </a:bodyPr>
          <a:lstStyle/>
          <a:p>
            <a:pPr algn="ctr" rtl="0"/>
            <a:r>
              <a:rPr lang="zh-Hans" sz="3600" b="1" i="0" u="none" strike="noStrike">
                <a:latin typeface="Simsun"/>
                <a:ea typeface="Simsun"/>
              </a:rPr>
              <a:t>演示文稿指南</a:t>
            </a:r>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sz="half" idx="1"/>
          </p:nvPr>
        </p:nvSpPr>
        <p:spPr>
          <a:xfrm>
            <a:off x="609600" y="1431637"/>
            <a:ext cx="10590306" cy="4752050"/>
          </a:xfrm>
        </p:spPr>
        <p:txBody>
          <a:bodyPr>
            <a:noAutofit/>
          </a:bodyPr>
          <a:lstStyle/>
          <a:p>
            <a:pPr rtl="0"/>
            <a:r>
              <a:rPr lang="zh-Hans" sz="2400" b="0" i="0" u="none" strike="noStrike">
                <a:latin typeface="Simsun"/>
                <a:ea typeface="Simsun"/>
              </a:rPr>
              <a:t>引言</a:t>
            </a:r>
          </a:p>
          <a:p>
            <a:pPr rtl="0"/>
            <a:r>
              <a:rPr lang="zh-Hans" sz="2400" b="0" i="0" u="none" strike="noStrike">
                <a:latin typeface="Simsun"/>
                <a:ea typeface="Simsun"/>
              </a:rPr>
              <a:t>报销申请的重要性</a:t>
            </a:r>
          </a:p>
          <a:p>
            <a:pPr rtl="0"/>
            <a:r>
              <a:rPr lang="zh-Hans" sz="2400" b="0" i="0" u="none" strike="noStrike">
                <a:latin typeface="Simsun"/>
                <a:ea typeface="Simsun"/>
              </a:rPr>
              <a:t>了解 CTF 报销申请</a:t>
            </a:r>
          </a:p>
          <a:p>
            <a:pPr rtl="0"/>
            <a:r>
              <a:rPr lang="zh-Hans" sz="2400" b="0" i="0" u="none" strike="noStrike">
                <a:latin typeface="Simsun"/>
                <a:ea typeface="Simsun"/>
              </a:rPr>
              <a:t>CTF 报销申请提交资格和标准</a:t>
            </a:r>
          </a:p>
          <a:p>
            <a:pPr rtl="0"/>
            <a:r>
              <a:rPr lang="zh-Hans" sz="2400" b="0" i="0" u="none" strike="noStrike">
                <a:latin typeface="Simsun"/>
                <a:ea typeface="Simsun"/>
              </a:rPr>
              <a:t>现场演示：在 eCAP 中演示报销申请流程</a:t>
            </a:r>
            <a:endParaRPr lang="en-US"/>
          </a:p>
          <a:p>
            <a:pPr rtl="0"/>
            <a:r>
              <a:rPr lang="zh-Hans" sz="2400" b="0" i="0" u="none" strike="noStrike">
                <a:latin typeface="Simsun"/>
                <a:ea typeface="Simsun"/>
              </a:rPr>
              <a:t>成功提交 CTF 报销申请的提示</a:t>
            </a:r>
          </a:p>
          <a:p>
            <a:pPr rtl="0"/>
            <a:r>
              <a:rPr lang="zh-Hans" sz="2400" b="0" i="0" u="none" strike="noStrike">
                <a:latin typeface="Simsun"/>
                <a:ea typeface="Simsun"/>
              </a:rPr>
              <a:t>结论</a:t>
            </a:r>
          </a:p>
          <a:p>
            <a:pPr rtl="0"/>
            <a:r>
              <a:rPr lang="zh-Hans" sz="2400" b="0" i="0" u="none" strike="noStrike">
                <a:latin typeface="Simsun"/>
                <a:ea typeface="Simsun"/>
              </a:rPr>
              <a:t>问答环节</a:t>
            </a:r>
          </a:p>
          <a:p>
            <a:pPr rtl="0"/>
            <a:r>
              <a:rPr lang="zh-Hans" sz="2400" b="0" i="0" u="none" strike="noStrike">
                <a:latin typeface="Simsun"/>
                <a:ea typeface="Simsun"/>
              </a:rPr>
              <a:t>资源和其他支持</a:t>
            </a:r>
          </a:p>
          <a:p>
            <a:pPr>
              <a:buFont typeface="Wingdings" panose="05000000000000000000" pitchFamily="2" charset="2"/>
              <a:buChar char="v"/>
            </a:pPr>
            <a:endParaRPr lang="en-US"/>
          </a:p>
          <a:p>
            <a:pPr>
              <a:buFont typeface="Wingdings" panose="05000000000000000000" pitchFamily="2" charset="2"/>
              <a:buChar char="v"/>
            </a:pPr>
            <a:endParaRPr lang="en-US"/>
          </a:p>
          <a:p>
            <a:pPr>
              <a:buFont typeface="Wingdings" panose="05000000000000000000" pitchFamily="2" charset="2"/>
              <a:buChar char="v"/>
            </a:pPr>
            <a:endParaRPr lang="en-US"/>
          </a:p>
          <a:p>
            <a:pPr>
              <a:buFont typeface="Wingdings" panose="05000000000000000000" pitchFamily="2" charset="2"/>
              <a:buChar char="v"/>
            </a:pPr>
            <a:endParaRPr lang="en-US"/>
          </a:p>
          <a:p>
            <a:pPr>
              <a:buFont typeface="Wingdings" panose="05000000000000000000" pitchFamily="2" charset="2"/>
              <a:buChar char="v"/>
            </a:pPr>
            <a:endParaRPr lang="en-US"/>
          </a:p>
          <a:p>
            <a:pPr>
              <a:buFont typeface="Wingdings" panose="05000000000000000000" pitchFamily="2" charset="2"/>
              <a:buChar char="v"/>
            </a:pPr>
            <a:endParaRPr lang="en-US"/>
          </a:p>
          <a:p>
            <a:pPr>
              <a:buFont typeface="Wingdings" panose="05000000000000000000" pitchFamily="2" charset="2"/>
              <a:buChar char="v"/>
            </a:pPr>
            <a:endParaRPr lang="en-US"/>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p:txBody>
          <a:bodyPr>
            <a:noAutofit/>
          </a:bodyPr>
          <a:lstStyle/>
          <a:p>
            <a:pPr rtl="0"/>
            <a:r>
              <a:rPr lang="zh-Hans" sz="900" b="0" i="0" u="none" strike="noStrike">
                <a:latin typeface="Simsun"/>
                <a:ea typeface="Simsun"/>
              </a:rPr>
              <a:t>3</a:t>
            </a:r>
            <a:endParaRPr lang="en-US"/>
          </a:p>
        </p:txBody>
      </p:sp>
    </p:spTree>
    <p:extLst>
      <p:ext uri="{BB962C8B-B14F-4D97-AF65-F5344CB8AC3E}">
        <p14:creationId xmlns:p14="http://schemas.microsoft.com/office/powerpoint/2010/main" val="15343411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9568-CCA0-35B1-A951-8F8AAF447829}"/>
              </a:ext>
            </a:extLst>
          </p:cNvPr>
          <p:cNvSpPr>
            <a:spLocks noGrp="1"/>
          </p:cNvSpPr>
          <p:nvPr>
            <p:ph type="title"/>
          </p:nvPr>
        </p:nvSpPr>
        <p:spPr>
          <a:xfrm>
            <a:off x="609599" y="163498"/>
            <a:ext cx="10972800" cy="1442410"/>
          </a:xfrm>
        </p:spPr>
        <p:txBody>
          <a:bodyPr>
            <a:noAutofit/>
          </a:bodyPr>
          <a:lstStyle/>
          <a:p>
            <a:pPr algn="ctr" rtl="0"/>
            <a:br>
              <a:rPr lang="zh-Hans" sz="3600" b="1" i="0" u="none" strike="noStrike">
                <a:latin typeface="Simsun"/>
                <a:ea typeface="Simsun"/>
              </a:rPr>
            </a:br>
            <a:r>
              <a:rPr lang="zh-Hans" sz="3600" b="1" i="0" u="none" strike="noStrike">
                <a:latin typeface="Simsun"/>
                <a:ea typeface="Simsun"/>
              </a:rPr>
              <a:t>CTF 报销申请的重要性</a:t>
            </a:r>
          </a:p>
        </p:txBody>
      </p:sp>
      <p:sp>
        <p:nvSpPr>
          <p:cNvPr id="3" name="Content Placeholder 2">
            <a:extLst>
              <a:ext uri="{FF2B5EF4-FFF2-40B4-BE49-F238E27FC236}">
                <a16:creationId xmlns:a16="http://schemas.microsoft.com/office/drawing/2014/main" id="{AD4A6895-18EA-47F0-D02B-2B7F0074763B}"/>
              </a:ext>
            </a:extLst>
          </p:cNvPr>
          <p:cNvSpPr>
            <a:spLocks noGrp="1"/>
          </p:cNvSpPr>
          <p:nvPr>
            <p:ph sz="half" idx="1"/>
          </p:nvPr>
        </p:nvSpPr>
        <p:spPr>
          <a:xfrm>
            <a:off x="609600" y="1605907"/>
            <a:ext cx="10590306" cy="4628637"/>
          </a:xfrm>
        </p:spPr>
        <p:txBody>
          <a:bodyPr>
            <a:noAutofit/>
          </a:bodyPr>
          <a:lstStyle/>
          <a:p>
            <a:pPr marL="0" indent="0">
              <a:buNone/>
            </a:pPr>
            <a:endParaRPr lang="en-US" sz="2000"/>
          </a:p>
          <a:p>
            <a:pPr rtl="0"/>
            <a:r>
              <a:rPr lang="zh-Hans" sz="2000" b="0" i="0" u="none" strike="noStrike">
                <a:latin typeface="Simsun"/>
                <a:ea typeface="Simsun"/>
              </a:rPr>
              <a:t>帮助确保所有加州人都能在当地社区直接获得先进的通信服务</a:t>
            </a:r>
          </a:p>
          <a:p>
            <a:pPr rtl="0"/>
            <a:r>
              <a:rPr lang="zh-Hans" sz="2000" b="0" i="0" u="none" strike="noStrike">
                <a:latin typeface="Simsun"/>
                <a:ea typeface="Simsun"/>
              </a:rPr>
              <a:t>为经批准的参与者（包括学校、图书馆、医院、医疗诊所、社区学院、2-1-1 转介服务提供者和社区组织（CBO）等）提供先进的通信服务费用支持</a:t>
            </a:r>
          </a:p>
          <a:p>
            <a:pPr rtl="0"/>
            <a:r>
              <a:rPr lang="zh-Hans" sz="2000" b="0" i="0" u="none" strike="noStrike">
                <a:latin typeface="Simsun"/>
                <a:ea typeface="Simsun"/>
              </a:rPr>
              <a:t>促进先进通信服务的交付和使用创新，鼓励在服务和提供商之间多样化选择，并确保加州宽带网络和技术的价格合理且广泛可及。</a:t>
            </a:r>
          </a:p>
          <a:p>
            <a:pPr>
              <a:buFont typeface="Wingdings" panose="05000000000000000000" pitchFamily="2" charset="2"/>
              <a:buChar char="v"/>
            </a:pPr>
            <a:endParaRPr lang="en-US" sz="2000"/>
          </a:p>
          <a:p>
            <a:pPr>
              <a:buFont typeface="Wingdings" panose="05000000000000000000" pitchFamily="2" charset="2"/>
              <a:buChar char="v"/>
            </a:pPr>
            <a:endParaRPr lang="en-US" sz="2000"/>
          </a:p>
          <a:p>
            <a:pPr>
              <a:buFont typeface="Wingdings" panose="05000000000000000000" pitchFamily="2" charset="2"/>
              <a:buChar char="v"/>
            </a:pPr>
            <a:endParaRPr lang="en-US" sz="2000"/>
          </a:p>
          <a:p>
            <a:pPr>
              <a:buFont typeface="Wingdings" panose="05000000000000000000" pitchFamily="2" charset="2"/>
              <a:buChar char="v"/>
            </a:pPr>
            <a:endParaRPr lang="en-US" sz="2000"/>
          </a:p>
        </p:txBody>
      </p:sp>
      <p:sp>
        <p:nvSpPr>
          <p:cNvPr id="5" name="Slide Number Placeholder 4">
            <a:extLst>
              <a:ext uri="{FF2B5EF4-FFF2-40B4-BE49-F238E27FC236}">
                <a16:creationId xmlns:a16="http://schemas.microsoft.com/office/drawing/2014/main" id="{177AC197-3B59-76E4-F111-B183924CEE6F}"/>
              </a:ext>
            </a:extLst>
          </p:cNvPr>
          <p:cNvSpPr>
            <a:spLocks noGrp="1"/>
          </p:cNvSpPr>
          <p:nvPr>
            <p:ph type="sldNum" sz="quarter" idx="12"/>
          </p:nvPr>
        </p:nvSpPr>
        <p:spPr/>
        <p:txBody>
          <a:bodyPr>
            <a:noAutofit/>
          </a:bodyPr>
          <a:lstStyle/>
          <a:p>
            <a:pPr rtl="0"/>
            <a:r>
              <a:rPr lang="zh-Hans" sz="900" b="0" i="0" u="none" strike="noStrike">
                <a:latin typeface="Simsun"/>
                <a:ea typeface="Simsun"/>
              </a:rPr>
              <a:t>4</a:t>
            </a:r>
            <a:endParaRPr lang="en-US"/>
          </a:p>
        </p:txBody>
      </p:sp>
    </p:spTree>
    <p:extLst>
      <p:ext uri="{BB962C8B-B14F-4D97-AF65-F5344CB8AC3E}">
        <p14:creationId xmlns:p14="http://schemas.microsoft.com/office/powerpoint/2010/main" val="27513410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551330" y="4505839"/>
            <a:ext cx="10748683" cy="1500187"/>
          </a:xfrm>
        </p:spPr>
        <p:txBody>
          <a:bodyPr>
            <a:noAutofit/>
          </a:bodyPr>
          <a:lstStyle/>
          <a:p>
            <a:pPr rtl="0"/>
            <a:r>
              <a:rPr lang="zh-Hans" sz="3600" b="0" i="0" u="none" strike="noStrike">
                <a:latin typeface="Simsun"/>
                <a:ea typeface="Simsun"/>
              </a:rPr>
              <a:t>了解 CTF 报销申请</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noAutofit/>
          </a:bodyPr>
          <a:lstStyle/>
          <a:p>
            <a:pPr rtl="0"/>
            <a:r>
              <a:rPr lang="zh-Hans" sz="900" b="0" i="0" u="none" strike="noStrike">
                <a:latin typeface="Simsun"/>
                <a:ea typeface="Simsun"/>
              </a:rPr>
              <a:t>5</a:t>
            </a:r>
            <a:endParaRPr lang="en-US"/>
          </a:p>
        </p:txBody>
      </p:sp>
      <p:pic>
        <p:nvPicPr>
          <p:cNvPr id="5" name="Picture 4" descr="Logo&#10;&#10;Description automatically generated">
            <a:extLst>
              <a:ext uri="{FF2B5EF4-FFF2-40B4-BE49-F238E27FC236}">
                <a16:creationId xmlns:a16="http://schemas.microsoft.com/office/drawing/2014/main" id="{51BC2ADA-7AA9-04DE-4668-712F06DC5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22148"/>
            <a:ext cx="5316072" cy="2116843"/>
          </a:xfrm>
          <a:prstGeom prst="rect">
            <a:avLst/>
          </a:prstGeom>
        </p:spPr>
      </p:pic>
    </p:spTree>
    <p:extLst>
      <p:ext uri="{BB962C8B-B14F-4D97-AF65-F5344CB8AC3E}">
        <p14:creationId xmlns:p14="http://schemas.microsoft.com/office/powerpoint/2010/main" val="33403985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zh-Hans" sz="3600" b="1" i="0" u="none" strike="noStrike">
                <a:latin typeface="Simsun"/>
                <a:ea typeface="Simsun"/>
              </a:rPr>
              <a:t>报销申请的定义和目的</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446028"/>
            <a:ext cx="10972800" cy="4730935"/>
          </a:xfrm>
        </p:spPr>
        <p:txBody>
          <a:bodyPr>
            <a:noAutofit/>
          </a:bodyPr>
          <a:lstStyle/>
          <a:p>
            <a:endParaRPr lang="en-US" sz="2000" baseline="0">
              <a:latin typeface="+mj-lt"/>
              <a:ea typeface="+mj-ea"/>
              <a:cs typeface="+mj-cs"/>
            </a:endParaRPr>
          </a:p>
          <a:p>
            <a:pPr rtl="0"/>
            <a:r>
              <a:rPr lang="zh-Hans" sz="2000" b="0" i="0" u="none" strike="noStrike" baseline="0">
                <a:latin typeface="Simsun"/>
                <a:ea typeface="Simsun"/>
                <a:cs typeface="+mj-cs"/>
              </a:rPr>
              <a:t>CTF 报销申请的概念是什么？</a:t>
            </a:r>
          </a:p>
          <a:p>
            <a:pPr lvl="1" rtl="0"/>
            <a:r>
              <a:rPr lang="zh-Hans" sz="1800" b="0" i="0" u="none" strike="noStrike" baseline="0">
                <a:latin typeface="Simsun"/>
                <a:ea typeface="Simsun"/>
                <a:cs typeface="+mj-cs"/>
              </a:rPr>
              <a:t>提交 CTF 报销申请是向服务提供商报销他们向 CTF 参与者提供的 CTF 折扣的方法。</a:t>
            </a:r>
          </a:p>
          <a:p>
            <a:pPr lvl="2" rtl="0"/>
            <a:r>
              <a:rPr lang="zh-Hans" sz="1600" b="0" i="0" u="none" strike="noStrike" baseline="0">
                <a:latin typeface="Simsun"/>
                <a:ea typeface="Simsun"/>
                <a:cs typeface="+mj-cs"/>
              </a:rPr>
              <a:t>服务提供商向 CTF 参与者提供 CTF 折扣。</a:t>
            </a:r>
          </a:p>
          <a:p>
            <a:pPr lvl="2" rtl="0"/>
            <a:r>
              <a:rPr lang="zh-Hans" sz="1600" b="0" i="0" u="none" strike="noStrike" baseline="0">
                <a:latin typeface="Simsun"/>
                <a:ea typeface="Simsun"/>
                <a:cs typeface="+mj-cs"/>
              </a:rPr>
              <a:t>在使用折扣后，服务提供商必须向通信部门提交折扣报销申请。目前，有 80 多家服务提供商就提供给 CTF 参与者的折扣提出报销申请。</a:t>
            </a:r>
          </a:p>
          <a:p>
            <a:pPr lvl="2" rtl="0"/>
            <a:r>
              <a:rPr lang="zh-Hans" sz="1600" b="0" i="0" u="none" strike="noStrike" baseline="0">
                <a:latin typeface="Simsun"/>
                <a:ea typeface="Simsun"/>
                <a:cs typeface="+mj-cs"/>
              </a:rPr>
              <a:t>在 D.96-10-066 号文件中，委员会为报销程序设定了初步规范：</a:t>
            </a:r>
          </a:p>
          <a:p>
            <a:pPr marL="1263650" lvl="3" indent="0" rtl="0">
              <a:buNone/>
            </a:pPr>
            <a:r>
              <a:rPr lang="zh-Hans" sz="1400" b="0" i="0" u="none" strike="noStrike" baseline="0">
                <a:latin typeface="Simsun"/>
                <a:ea typeface="Simsun"/>
                <a:cs typeface="+mj-cs"/>
              </a:rPr>
              <a:t>“为使服务提供商能够从加州电信连接基金申请报销，服务提供商必须按照规定的格式向电信部门提交月度报告。报告中应包括每个折扣计划中符合条件的机构或组织的数量，以及服务提供商要求报销的金额。”</a:t>
            </a:r>
          </a:p>
          <a:p>
            <a:endParaRPr lang="en-US" sz="1800" baseline="0">
              <a:latin typeface="+mj-lt"/>
              <a:ea typeface="+mj-ea"/>
              <a:cs typeface="+mj-cs"/>
            </a:endParaRPr>
          </a:p>
          <a:p>
            <a:pPr lvl="1"/>
            <a:endParaRPr lang="en-US" sz="1800" baseline="0">
              <a:latin typeface="+mj-lt"/>
              <a:ea typeface="+mj-ea"/>
              <a:cs typeface="+mj-cs"/>
            </a:endParaRPr>
          </a:p>
          <a:p>
            <a:pPr marL="0" indent="0">
              <a:buNone/>
            </a:pPr>
            <a:endParaRPr lang="en-US" sz="2000" baseline="0">
              <a:latin typeface="+mj-lt"/>
              <a:ea typeface="+mj-ea"/>
              <a:cs typeface="+mj-cs"/>
            </a:endParaRPr>
          </a:p>
          <a:p>
            <a:pPr marL="0" indent="0">
              <a:buNone/>
            </a:pPr>
            <a:r>
              <a:rPr lang="en-US" sz="2000" b="1">
                <a:latin typeface="+mj-lt"/>
                <a:ea typeface="+mj-ea"/>
                <a:cs typeface="+mj-cs"/>
              </a:rPr>
              <a:t>  </a:t>
            </a:r>
            <a:endParaRPr lang="en-US" sz="2000" b="1" baseline="0">
              <a:latin typeface="+mj-lt"/>
              <a:ea typeface="+mj-ea"/>
              <a:cs typeface="+mj-cs"/>
            </a:endParaRPr>
          </a:p>
          <a:p>
            <a:pPr>
              <a:buFont typeface="Wingdings" panose="05000000000000000000" pitchFamily="2" charset="2"/>
              <a:buChar char="v"/>
            </a:pPr>
            <a:endParaRPr lang="en-US" sz="1800" b="0">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zh-Hans" sz="900" b="0" i="0" u="none" strike="noStrike">
                <a:latin typeface="Simsun"/>
                <a:ea typeface="Simsun"/>
              </a:rPr>
              <a:t>6</a:t>
            </a:r>
            <a:endParaRPr lang="en-US"/>
          </a:p>
        </p:txBody>
      </p:sp>
    </p:spTree>
    <p:extLst>
      <p:ext uri="{BB962C8B-B14F-4D97-AF65-F5344CB8AC3E}">
        <p14:creationId xmlns:p14="http://schemas.microsoft.com/office/powerpoint/2010/main" val="34797489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zh-Hans" sz="3600" b="1" i="0" u="none" strike="noStrike">
                <a:latin typeface="Simsun"/>
                <a:ea typeface="Simsun"/>
              </a:rPr>
              <a:t>报销申请的定义和目的</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446028"/>
            <a:ext cx="10972800" cy="4730935"/>
          </a:xfrm>
        </p:spPr>
        <p:txBody>
          <a:bodyPr>
            <a:noAutofit/>
          </a:bodyPr>
          <a:lstStyle/>
          <a:p>
            <a:endParaRPr lang="en-US" sz="2000" baseline="0">
              <a:latin typeface="+mj-lt"/>
              <a:ea typeface="+mj-ea"/>
              <a:cs typeface="+mj-cs"/>
            </a:endParaRPr>
          </a:p>
          <a:p>
            <a:pPr rtl="0"/>
            <a:r>
              <a:rPr lang="zh-Hans" sz="2000" b="0" i="0" u="none" strike="noStrike" baseline="0">
                <a:latin typeface="Simsun"/>
                <a:ea typeface="Simsun"/>
                <a:cs typeface="+mj-cs"/>
              </a:rPr>
              <a:t>为了最大化参与者利益，报销申请如何发挥其重要性？</a:t>
            </a:r>
          </a:p>
          <a:p>
            <a:pPr lvl="1" rtl="0"/>
            <a:r>
              <a:rPr lang="zh-Hans" sz="1800" b="0" i="0" u="none" strike="noStrike" baseline="0">
                <a:latin typeface="Simsun"/>
                <a:ea typeface="Simsun"/>
                <a:cs typeface="+mj-cs"/>
              </a:rPr>
              <a:t>该计划旨在使每个加州人都能在当地社区直接获得先进的通信服务，特别是那些互联网采用率较低和经济需求较大的社区。</a:t>
            </a:r>
          </a:p>
          <a:p>
            <a:pPr lvl="1" rtl="0"/>
            <a:r>
              <a:rPr lang="zh-Hans" sz="1800" b="0" i="0" u="none" strike="noStrike" baseline="0">
                <a:latin typeface="Simsun"/>
                <a:ea typeface="Simsun"/>
                <a:cs typeface="+mj-cs"/>
              </a:rPr>
              <a:t>自1996 年 CTF 成立以来，它已为超过 14,000 名参与者提供了支持，通过在其社区以折扣价格接入和提供宽带服务，弥合了数字鸿沟。</a:t>
            </a:r>
          </a:p>
          <a:p>
            <a:pPr lvl="1" rtl="0"/>
            <a:r>
              <a:rPr lang="zh-Hans" sz="1800" b="0" i="0" u="none" strike="noStrike" baseline="0">
                <a:latin typeface="Simsun"/>
                <a:ea typeface="Simsun"/>
                <a:cs typeface="+mj-cs"/>
              </a:rPr>
              <a:t>为小型社区组织（CBO）、学校、图书馆、政府医院提供折扣，以推广宽带服务的接入和使用。</a:t>
            </a:r>
          </a:p>
          <a:p>
            <a:pPr lvl="1" rtl="0"/>
            <a:r>
              <a:rPr lang="zh-Hans" sz="1800" b="0" i="0" u="none" strike="noStrike" baseline="0">
                <a:latin typeface="Simsun"/>
                <a:ea typeface="Simsun"/>
                <a:cs typeface="+mj-cs"/>
              </a:rPr>
              <a:t>在 2020 年 至 2021 年大流行期间，远程学习计划为 413 个学区提供了共计 110,630 个移动热点，确保学生能够远程参加州测试。</a:t>
            </a:r>
          </a:p>
          <a:p>
            <a:endParaRPr lang="en-US" sz="1800" baseline="0">
              <a:latin typeface="+mj-lt"/>
              <a:ea typeface="+mj-ea"/>
              <a:cs typeface="+mj-cs"/>
            </a:endParaRPr>
          </a:p>
          <a:p>
            <a:pPr lvl="1"/>
            <a:endParaRPr lang="en-US" sz="1800" baseline="0">
              <a:latin typeface="+mj-lt"/>
              <a:ea typeface="+mj-ea"/>
              <a:cs typeface="+mj-cs"/>
            </a:endParaRPr>
          </a:p>
          <a:p>
            <a:pPr marL="0" indent="0">
              <a:buNone/>
            </a:pPr>
            <a:endParaRPr lang="en-US" sz="2000" baseline="0">
              <a:latin typeface="+mj-lt"/>
              <a:ea typeface="+mj-ea"/>
              <a:cs typeface="+mj-cs"/>
            </a:endParaRPr>
          </a:p>
          <a:p>
            <a:pPr marL="0" indent="0">
              <a:buNone/>
            </a:pPr>
            <a:r>
              <a:rPr lang="en-US" sz="2000" b="1">
                <a:latin typeface="+mj-lt"/>
                <a:ea typeface="+mj-ea"/>
                <a:cs typeface="+mj-cs"/>
              </a:rPr>
              <a:t>  </a:t>
            </a:r>
            <a:endParaRPr lang="en-US" sz="2000" b="1" baseline="0">
              <a:latin typeface="+mj-lt"/>
              <a:ea typeface="+mj-ea"/>
              <a:cs typeface="+mj-cs"/>
            </a:endParaRPr>
          </a:p>
          <a:p>
            <a:pPr>
              <a:buFont typeface="Wingdings" panose="05000000000000000000" pitchFamily="2" charset="2"/>
              <a:buChar char="v"/>
            </a:pPr>
            <a:endParaRPr lang="en-US" sz="1800" b="0">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zh-Hans" sz="900" b="0" i="0" u="none" strike="noStrike">
                <a:latin typeface="Simsun"/>
                <a:ea typeface="Simsun"/>
              </a:rPr>
              <a:t>7</a:t>
            </a:r>
            <a:endParaRPr lang="en-US"/>
          </a:p>
        </p:txBody>
      </p:sp>
    </p:spTree>
    <p:extLst>
      <p:ext uri="{BB962C8B-B14F-4D97-AF65-F5344CB8AC3E}">
        <p14:creationId xmlns:p14="http://schemas.microsoft.com/office/powerpoint/2010/main" val="2199163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zh-Hans" sz="3600" b="1" i="0" u="none" strike="noStrike">
                <a:latin typeface="Simsun"/>
                <a:ea typeface="Simsun"/>
              </a:rPr>
              <a:t>理赔资格标准</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446028"/>
            <a:ext cx="10972800" cy="4730935"/>
          </a:xfrm>
        </p:spPr>
        <p:txBody>
          <a:bodyPr>
            <a:noAutofit/>
          </a:bodyPr>
          <a:lstStyle/>
          <a:p>
            <a:pPr marL="0" indent="0">
              <a:buNone/>
            </a:pPr>
            <a:endParaRPr lang="en-US" sz="2000">
              <a:latin typeface="+mj-lt"/>
              <a:ea typeface="+mj-ea"/>
              <a:cs typeface="+mj-cs"/>
            </a:endParaRPr>
          </a:p>
          <a:p>
            <a:pPr marL="0" indent="0" rtl="0">
              <a:buNone/>
            </a:pPr>
            <a:r>
              <a:rPr lang="zh-Hans" sz="2000" b="0" i="0" u="none" strike="noStrike">
                <a:latin typeface="Simsun"/>
                <a:ea typeface="Simsun"/>
                <a:cs typeface="+mj-cs"/>
              </a:rPr>
              <a:t>符合条件的服务是指有资格获得 CTF 折扣的高级通信服务类别。以下是符合条件的服务：</a:t>
            </a:r>
          </a:p>
          <a:p>
            <a:pPr rtl="0"/>
            <a:r>
              <a:rPr lang="zh-Hans" sz="2000" b="0" i="0" u="none" strike="noStrike">
                <a:latin typeface="Simsun"/>
                <a:ea typeface="Simsun"/>
              </a:rPr>
              <a:t>异步传输模式</a:t>
            </a:r>
          </a:p>
          <a:p>
            <a:pPr rtl="0"/>
            <a:r>
              <a:rPr lang="zh-Hans" sz="2000" b="0" i="0" u="none" strike="noStrike">
                <a:latin typeface="Simsun"/>
                <a:ea typeface="Simsun"/>
              </a:rPr>
              <a:t>有线调制解调器</a:t>
            </a:r>
          </a:p>
          <a:p>
            <a:pPr rtl="0"/>
            <a:r>
              <a:rPr lang="zh-Hans" sz="2000" b="0" i="0" u="none" strike="noStrike">
                <a:latin typeface="Simsun"/>
                <a:ea typeface="Simsun"/>
              </a:rPr>
              <a:t>数字用户线路</a:t>
            </a:r>
          </a:p>
          <a:p>
            <a:pPr rtl="0"/>
            <a:r>
              <a:rPr lang="zh-Hans" sz="2000" b="0" i="0" u="none" strike="noStrike">
                <a:latin typeface="Simsun"/>
                <a:ea typeface="Simsun"/>
              </a:rPr>
              <a:t>数字信号、DS1、DS2 等</a:t>
            </a:r>
          </a:p>
          <a:p>
            <a:pPr rtl="0"/>
            <a:r>
              <a:rPr lang="zh-Hans" sz="2000" b="0" i="0" u="none" strike="noStrike">
                <a:latin typeface="Simsun"/>
                <a:ea typeface="Simsun"/>
              </a:rPr>
              <a:t>以太网</a:t>
            </a:r>
          </a:p>
          <a:p>
            <a:pPr rtl="0"/>
            <a:r>
              <a:rPr lang="zh-Hans" sz="2000" b="0" i="0" u="none" strike="noStrike">
                <a:latin typeface="Simsun"/>
                <a:ea typeface="Simsun"/>
              </a:rPr>
              <a:t>光纤，包括租用的暗光纤和租用的亮光纤</a:t>
            </a:r>
          </a:p>
          <a:p>
            <a:pPr rtl="0"/>
            <a:r>
              <a:rPr lang="zh-Hans" sz="2000" b="0" i="0" u="none" strike="noStrike">
                <a:latin typeface="Simsun"/>
                <a:ea typeface="Simsun"/>
              </a:rPr>
              <a:t>固定无线互联网上网</a:t>
            </a:r>
          </a:p>
          <a:p>
            <a:pPr marL="0" indent="0">
              <a:buNone/>
            </a:pPr>
            <a:r>
              <a:rPr lang="en-US" sz="1800"/>
              <a:t> </a:t>
            </a:r>
          </a:p>
          <a:p>
            <a:endParaRPr lang="en-US" sz="1800" baseline="0">
              <a:latin typeface="+mj-lt"/>
              <a:ea typeface="+mj-ea"/>
              <a:cs typeface="+mj-cs"/>
            </a:endParaRPr>
          </a:p>
          <a:p>
            <a:pPr lvl="1"/>
            <a:endParaRPr lang="en-US" sz="1800" baseline="0">
              <a:latin typeface="+mj-lt"/>
              <a:ea typeface="+mj-ea"/>
              <a:cs typeface="+mj-cs"/>
            </a:endParaRPr>
          </a:p>
          <a:p>
            <a:pPr marL="0" indent="0">
              <a:buNone/>
            </a:pPr>
            <a:endParaRPr lang="en-US" sz="2000" baseline="0">
              <a:latin typeface="+mj-lt"/>
              <a:ea typeface="+mj-ea"/>
              <a:cs typeface="+mj-cs"/>
            </a:endParaRPr>
          </a:p>
          <a:p>
            <a:pPr marL="0" indent="0">
              <a:buNone/>
            </a:pPr>
            <a:r>
              <a:rPr lang="en-US" sz="2000" b="1">
                <a:latin typeface="+mj-lt"/>
                <a:ea typeface="+mj-ea"/>
                <a:cs typeface="+mj-cs"/>
              </a:rPr>
              <a:t>  </a:t>
            </a:r>
            <a:endParaRPr lang="en-US" sz="2000" b="1" baseline="0">
              <a:latin typeface="+mj-lt"/>
              <a:ea typeface="+mj-ea"/>
              <a:cs typeface="+mj-cs"/>
            </a:endParaRPr>
          </a:p>
          <a:p>
            <a:pPr>
              <a:buFont typeface="Wingdings" panose="05000000000000000000" pitchFamily="2" charset="2"/>
              <a:buChar char="v"/>
            </a:pPr>
            <a:endParaRPr lang="en-US" sz="1800" b="0">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zh-Hans" sz="900" b="0" i="0" u="none" strike="noStrike">
                <a:latin typeface="Simsun"/>
                <a:ea typeface="Simsun"/>
              </a:rPr>
              <a:t>8</a:t>
            </a:r>
            <a:endParaRPr lang="en-US"/>
          </a:p>
        </p:txBody>
      </p:sp>
    </p:spTree>
    <p:extLst>
      <p:ext uri="{BB962C8B-B14F-4D97-AF65-F5344CB8AC3E}">
        <p14:creationId xmlns:p14="http://schemas.microsoft.com/office/powerpoint/2010/main" val="9627437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CC3-E44F-1B65-01E0-34B9EE0C89D8}"/>
              </a:ext>
            </a:extLst>
          </p:cNvPr>
          <p:cNvSpPr>
            <a:spLocks noGrp="1"/>
          </p:cNvSpPr>
          <p:nvPr>
            <p:ph type="title"/>
          </p:nvPr>
        </p:nvSpPr>
        <p:spPr>
          <a:xfrm>
            <a:off x="609600" y="365125"/>
            <a:ext cx="10972800" cy="1080903"/>
          </a:xfrm>
        </p:spPr>
        <p:txBody>
          <a:bodyPr anchor="b">
            <a:noAutofit/>
          </a:bodyPr>
          <a:lstStyle/>
          <a:p>
            <a:pPr algn="ctr" rtl="0"/>
            <a:r>
              <a:rPr lang="zh-Hans" sz="3600" b="1" i="0" u="none" strike="noStrike">
                <a:latin typeface="Simsun"/>
                <a:ea typeface="Simsun"/>
              </a:rPr>
              <a:t>理赔资格标准（续）</a:t>
            </a:r>
          </a:p>
        </p:txBody>
      </p:sp>
      <p:sp>
        <p:nvSpPr>
          <p:cNvPr id="10" name="Content Placeholder 2">
            <a:extLst>
              <a:ext uri="{FF2B5EF4-FFF2-40B4-BE49-F238E27FC236}">
                <a16:creationId xmlns:a16="http://schemas.microsoft.com/office/drawing/2014/main" id="{EC2385B4-D6C0-51A5-1751-6ECC9C570DA5}"/>
              </a:ext>
            </a:extLst>
          </p:cNvPr>
          <p:cNvSpPr>
            <a:spLocks noGrp="1"/>
          </p:cNvSpPr>
          <p:nvPr>
            <p:ph idx="1"/>
          </p:nvPr>
        </p:nvSpPr>
        <p:spPr>
          <a:xfrm>
            <a:off x="609600" y="1446028"/>
            <a:ext cx="10972800" cy="4730935"/>
          </a:xfrm>
        </p:spPr>
        <p:txBody>
          <a:bodyPr>
            <a:noAutofit/>
          </a:bodyPr>
          <a:lstStyle/>
          <a:p>
            <a:endParaRPr lang="en-US" sz="1800"/>
          </a:p>
          <a:p>
            <a:pPr rtl="0"/>
            <a:r>
              <a:rPr lang="zh-Hans" sz="2000" b="0" i="0" u="none" strike="noStrike">
                <a:latin typeface="Simsun"/>
                <a:ea typeface="Simsun"/>
              </a:rPr>
              <a:t>帧中继</a:t>
            </a:r>
          </a:p>
          <a:p>
            <a:pPr rtl="0"/>
            <a:r>
              <a:rPr lang="zh-Hans" sz="2000" b="0" i="0" u="none" strike="noStrike">
                <a:latin typeface="Simsun"/>
                <a:ea typeface="Simsun"/>
              </a:rPr>
              <a:t>综合服务数字网络</a:t>
            </a:r>
          </a:p>
          <a:p>
            <a:pPr rtl="0"/>
            <a:r>
              <a:rPr lang="zh-Hans" sz="2000" b="0" i="0" u="none" strike="noStrike">
                <a:latin typeface="Simsun"/>
                <a:ea typeface="Simsun"/>
              </a:rPr>
              <a:t>移动宽带服务（有一定限制*）</a:t>
            </a:r>
          </a:p>
          <a:p>
            <a:pPr rtl="0"/>
            <a:r>
              <a:rPr lang="zh-Hans" sz="2000" b="0" i="0" u="none" strike="noStrike">
                <a:latin typeface="Simsun"/>
                <a:ea typeface="Simsun"/>
              </a:rPr>
              <a:t>多协议标签交换</a:t>
            </a:r>
          </a:p>
          <a:p>
            <a:pPr rtl="0"/>
            <a:r>
              <a:rPr lang="zh-Hans" sz="2000" b="0" i="0" u="none" strike="noStrike">
                <a:latin typeface="Simsun"/>
                <a:ea typeface="Simsun"/>
              </a:rPr>
              <a:t>光载波、OC1、OC2 等</a:t>
            </a:r>
          </a:p>
          <a:p>
            <a:pPr rtl="0"/>
            <a:r>
              <a:rPr lang="zh-Hans" sz="2000" b="0" i="0" u="none" strike="noStrike">
                <a:latin typeface="Simsun"/>
                <a:ea typeface="Simsun"/>
              </a:rPr>
              <a:t>卫星互联网接入</a:t>
            </a:r>
          </a:p>
          <a:p>
            <a:pPr rtl="0"/>
            <a:r>
              <a:rPr lang="zh-Hans" sz="2000" b="0" i="0" u="none" strike="noStrike">
                <a:latin typeface="Simsun"/>
                <a:ea typeface="Simsun"/>
              </a:rPr>
              <a:t>切换多兆位数据服务</a:t>
            </a:r>
          </a:p>
          <a:p>
            <a:pPr rtl="0"/>
            <a:r>
              <a:rPr lang="zh-Hans" sz="2000" b="0" i="0" u="none" strike="noStrike">
                <a:latin typeface="Simsun"/>
                <a:ea typeface="Simsun"/>
              </a:rPr>
              <a:t>中继级、T1、T2 等</a:t>
            </a:r>
          </a:p>
          <a:p>
            <a:pPr rtl="0"/>
            <a:r>
              <a:rPr lang="zh-Hans" sz="2000" b="0" i="0" u="none" strike="noStrike">
                <a:latin typeface="Simsun"/>
                <a:ea typeface="Simsun"/>
              </a:rPr>
              <a:t>广域网（WAN）¹</a:t>
            </a:r>
          </a:p>
          <a:p>
            <a:pPr rtl="0"/>
            <a:r>
              <a:rPr lang="zh-Hans" sz="800" b="0" i="0" u="none" strike="noStrike">
                <a:latin typeface="Simsun"/>
                <a:ea typeface="Simsun"/>
              </a:rPr>
              <a:t>对移动宽带服务的限制： 某些参与者可能有资格享受移动宽带服务。在这种情况下，参与者的批准函必须明确说明参与者有资格享受移动宽带服务折扣。如果参与者的批准信函对移动宽带服务的资格范围有限制（例如，对线路数量或符合条件的服务类型有限制），服务提供商只能按照这些限制来应用 CTF 折扣。</a:t>
            </a:r>
          </a:p>
          <a:p>
            <a:pPr rtl="0"/>
            <a:r>
              <a:rPr lang="zh-Hans" sz="800" b="0" i="0" u="none" strike="noStrike">
                <a:latin typeface="Simsun"/>
                <a:ea typeface="Simsun"/>
              </a:rPr>
              <a:t>¹ 连接多个参与者之间形成数据网络的广域网连接符合 CTF 折扣的条件。局域网、托管内部宽带服务和其他来自单个参与者服务地址或校园数据网络的连接不符合 CTF 折扣条件。</a:t>
            </a:r>
          </a:p>
          <a:p>
            <a:pPr lvl="1"/>
            <a:endParaRPr lang="en-US" sz="1800" baseline="0">
              <a:latin typeface="+mj-lt"/>
              <a:ea typeface="+mj-ea"/>
              <a:cs typeface="+mj-cs"/>
            </a:endParaRPr>
          </a:p>
          <a:p>
            <a:pPr marL="0" indent="0">
              <a:buNone/>
            </a:pPr>
            <a:endParaRPr lang="en-US" sz="2000" baseline="0">
              <a:latin typeface="+mj-lt"/>
              <a:ea typeface="+mj-ea"/>
              <a:cs typeface="+mj-cs"/>
            </a:endParaRPr>
          </a:p>
          <a:p>
            <a:pPr marL="0" indent="0">
              <a:buNone/>
            </a:pPr>
            <a:r>
              <a:rPr lang="en-US" sz="2000" b="1">
                <a:latin typeface="+mj-lt"/>
                <a:ea typeface="+mj-ea"/>
                <a:cs typeface="+mj-cs"/>
              </a:rPr>
              <a:t>  </a:t>
            </a:r>
            <a:endParaRPr lang="en-US" sz="2000" b="1" baseline="0">
              <a:latin typeface="+mj-lt"/>
              <a:ea typeface="+mj-ea"/>
              <a:cs typeface="+mj-cs"/>
            </a:endParaRPr>
          </a:p>
          <a:p>
            <a:pPr>
              <a:buFont typeface="Wingdings" panose="05000000000000000000" pitchFamily="2" charset="2"/>
              <a:buChar char="v"/>
            </a:pPr>
            <a:endParaRPr lang="en-US" sz="1800" b="0">
              <a:latin typeface="+mj-lt"/>
              <a:ea typeface="+mj-ea"/>
              <a:cs typeface="+mj-cs"/>
            </a:endParaRPr>
          </a:p>
          <a:p>
            <a:endParaRPr lang="en-US"/>
          </a:p>
        </p:txBody>
      </p:sp>
      <p:sp>
        <p:nvSpPr>
          <p:cNvPr id="5" name="Slide Number Placeholder 4">
            <a:extLst>
              <a:ext uri="{FF2B5EF4-FFF2-40B4-BE49-F238E27FC236}">
                <a16:creationId xmlns:a16="http://schemas.microsoft.com/office/drawing/2014/main" id="{9B82ED05-0E48-3670-AAEB-2719FF18D236}"/>
              </a:ext>
            </a:extLst>
          </p:cNvPr>
          <p:cNvSpPr>
            <a:spLocks noGrp="1"/>
          </p:cNvSpPr>
          <p:nvPr>
            <p:ph type="sldNum" sz="quarter" idx="12"/>
          </p:nvPr>
        </p:nvSpPr>
        <p:spPr/>
        <p:txBody>
          <a:bodyPr anchor="t">
            <a:noAutofit/>
          </a:bodyPr>
          <a:lstStyle/>
          <a:p>
            <a:pPr rtl="0">
              <a:spcAft>
                <a:spcPts val="600"/>
              </a:spcAft>
            </a:pPr>
            <a:r>
              <a:rPr lang="zh-Hans" sz="900" b="0" i="0" u="none" strike="noStrike">
                <a:latin typeface="Simsun"/>
                <a:ea typeface="Simsun"/>
              </a:rPr>
              <a:t>9</a:t>
            </a:r>
            <a:endParaRPr lang="en-US"/>
          </a:p>
        </p:txBody>
      </p:sp>
    </p:spTree>
    <p:extLst>
      <p:ext uri="{BB962C8B-B14F-4D97-AF65-F5344CB8AC3E}">
        <p14:creationId xmlns:p14="http://schemas.microsoft.com/office/powerpoint/2010/main" val="21165504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6535</TotalTime>
  <Words>3558</Words>
  <Application>Microsoft Office PowerPoint</Application>
  <PresentationFormat>Widescreen</PresentationFormat>
  <Paragraphs>310</Paragraphs>
  <Slides>28</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28</vt:i4>
      </vt:variant>
    </vt:vector>
  </HeadingPairs>
  <TitlesOfParts>
    <vt:vector size="39" baseType="lpstr">
      <vt:lpstr>Simsun</vt:lpstr>
      <vt:lpstr>Arial</vt:lpstr>
      <vt:lpstr>Calibri</vt:lpstr>
      <vt:lpstr>Century Gothic</vt:lpstr>
      <vt:lpstr>Segoe UI</vt:lpstr>
      <vt:lpstr>Wingdings</vt:lpstr>
      <vt:lpstr>CPUC White</vt:lpstr>
      <vt:lpstr>CPUC Pale Gold</vt:lpstr>
      <vt:lpstr>CPUC Dark Blue</vt:lpstr>
      <vt:lpstr>CPUC Blue</vt:lpstr>
      <vt:lpstr>CPUC Gold</vt:lpstr>
      <vt:lpstr>PowerPoint Presentation</vt:lpstr>
      <vt:lpstr>PowerPoint Presentation</vt:lpstr>
      <vt:lpstr>演示文稿指南</vt:lpstr>
      <vt:lpstr> CTF 报销申请的重要性</vt:lpstr>
      <vt:lpstr>PowerPoint Presentation</vt:lpstr>
      <vt:lpstr>报销申请的定义和目的</vt:lpstr>
      <vt:lpstr>报销申请的定义和目的</vt:lpstr>
      <vt:lpstr>理赔资格标准</vt:lpstr>
      <vt:lpstr>理赔资格标准（续）</vt:lpstr>
      <vt:lpstr>文件/信息要求</vt:lpstr>
      <vt:lpstr>提交报销申请的准确性</vt:lpstr>
      <vt:lpstr>PowerPoint Presentation</vt:lpstr>
      <vt:lpstr>PowerPoint Presentation</vt:lpstr>
      <vt:lpstr>在 ECAP 中提交报销申请</vt:lpstr>
      <vt:lpstr>PowerPoint Presentation</vt:lpstr>
      <vt:lpstr>已提交和正在处理的报销申请清单</vt:lpstr>
      <vt:lpstr>现场演示</vt:lpstr>
      <vt:lpstr>PowerPoint Presentation</vt:lpstr>
      <vt:lpstr>报销申请：应避免的常见错误</vt:lpstr>
      <vt:lpstr>PowerPoint Presentation</vt:lpstr>
      <vt:lpstr>PowerPoint Presentation</vt:lpstr>
      <vt:lpstr>费用和适当文件保留的最佳做法</vt:lpstr>
      <vt:lpstr>及时提交</vt:lpstr>
      <vt:lpstr>在线资源和支持</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Focus Interpreting</cp:lastModifiedBy>
  <cp:revision>307</cp:revision>
  <dcterms:created xsi:type="dcterms:W3CDTF">2021-02-04T20:02:28Z</dcterms:created>
  <dcterms:modified xsi:type="dcterms:W3CDTF">2024-02-08T20:11:54Z</dcterms:modified>
</cp:coreProperties>
</file>