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34"/>
  </p:notesMasterIdLst>
  <p:sldIdLst>
    <p:sldId id="256" r:id="rId6"/>
    <p:sldId id="311" r:id="rId7"/>
    <p:sldId id="424" r:id="rId8"/>
    <p:sldId id="313" r:id="rId9"/>
    <p:sldId id="290" r:id="rId10"/>
    <p:sldId id="402" r:id="rId11"/>
    <p:sldId id="440" r:id="rId12"/>
    <p:sldId id="444" r:id="rId13"/>
    <p:sldId id="445" r:id="rId14"/>
    <p:sldId id="448" r:id="rId15"/>
    <p:sldId id="446" r:id="rId16"/>
    <p:sldId id="399" r:id="rId17"/>
    <p:sldId id="421" r:id="rId18"/>
    <p:sldId id="329" r:id="rId19"/>
    <p:sldId id="328" r:id="rId20"/>
    <p:sldId id="343" r:id="rId21"/>
    <p:sldId id="431" r:id="rId22"/>
    <p:sldId id="398" r:id="rId23"/>
    <p:sldId id="439" r:id="rId24"/>
    <p:sldId id="434" r:id="rId25"/>
    <p:sldId id="451" r:id="rId26"/>
    <p:sldId id="442" r:id="rId27"/>
    <p:sldId id="453" r:id="rId28"/>
    <p:sldId id="454" r:id="rId29"/>
    <p:sldId id="452" r:id="rId30"/>
    <p:sldId id="273" r:id="rId31"/>
    <p:sldId id="264" r:id="rId32"/>
    <p:sldId id="26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5"/>
    <a:srgbClr val="3D6CB4"/>
    <a:srgbClr val="3C80C3"/>
    <a:srgbClr val="445860"/>
    <a:srgbClr val="41719D"/>
    <a:srgbClr val="306284"/>
    <a:srgbClr val="CBD8E7"/>
    <a:srgbClr val="BABED0"/>
    <a:srgbClr val="23475F"/>
    <a:srgbClr val="2D8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816FA-786F-4E79-9F1A-C75D4824E751}" v="13" dt="2024-02-08T21:27:2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3557" autoAdjust="0"/>
  </p:normalViewPr>
  <p:slideViewPr>
    <p:cSldViewPr snapToGrid="0" snapToObjects="1" showGuides="1">
      <p:cViewPr>
        <p:scale>
          <a:sx n="75" d="100"/>
          <a:sy n="75" d="100"/>
        </p:scale>
        <p:origin x="564" y="-2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cus Interpreting" userId="a3aa6738f26316c7" providerId="LiveId" clId="{4F0B640E-574E-47DD-BC51-5D6454944543}"/>
    <pc:docChg chg="undo custSel modSld">
      <pc:chgData name="Focus Interpreting" userId="a3aa6738f26316c7" providerId="LiveId" clId="{4F0B640E-574E-47DD-BC51-5D6454944543}" dt="2024-02-05T22:40:52" v="5" actId="1076"/>
      <pc:docMkLst>
        <pc:docMk/>
      </pc:docMkLst>
      <pc:sldChg chg="addSp modSp">
        <pc:chgData name="Focus Interpreting" userId="a3aa6738f26316c7" providerId="LiveId" clId="{4F0B640E-574E-47DD-BC51-5D6454944543}" dt="2024-02-05T22:34:47.907" v="0"/>
        <pc:sldMkLst>
          <pc:docMk/>
          <pc:sldMk cId="1823559437" sldId="328"/>
        </pc:sldMkLst>
        <pc:spChg chg="add mod">
          <ac:chgData name="Focus Interpreting" userId="a3aa6738f26316c7" providerId="LiveId" clId="{4F0B640E-574E-47DD-BC51-5D6454944543}" dt="2024-02-05T22:34:47.907" v="0"/>
          <ac:spMkLst>
            <pc:docMk/>
            <pc:sldMk cId="1823559437" sldId="328"/>
            <ac:spMk id="2" creationId="{00907830-7E2B-141A-F4CB-64A76EC5332A}"/>
          </ac:spMkLst>
        </pc:spChg>
      </pc:sldChg>
      <pc:sldChg chg="modSp mod">
        <pc:chgData name="Focus Interpreting" userId="a3aa6738f26316c7" providerId="LiveId" clId="{4F0B640E-574E-47DD-BC51-5D6454944543}" dt="2024-02-05T22:40:52" v="5" actId="1076"/>
        <pc:sldMkLst>
          <pc:docMk/>
          <pc:sldMk cId="88638872" sldId="343"/>
        </pc:sldMkLst>
        <pc:picChg chg="mod">
          <ac:chgData name="Focus Interpreting" userId="a3aa6738f26316c7" providerId="LiveId" clId="{4F0B640E-574E-47DD-BC51-5D6454944543}" dt="2024-02-05T22:40:52" v="5" actId="1076"/>
          <ac:picMkLst>
            <pc:docMk/>
            <pc:sldMk cId="88638872" sldId="343"/>
            <ac:picMk id="5" creationId="{EC0C8ACA-6C0B-DF1C-867A-4558347DADA4}"/>
          </ac:picMkLst>
        </pc:picChg>
        <pc:picChg chg="mod">
          <ac:chgData name="Focus Interpreting" userId="a3aa6738f26316c7" providerId="LiveId" clId="{4F0B640E-574E-47DD-BC51-5D6454944543}" dt="2024-02-05T22:36:09.256" v="1" actId="1076"/>
          <ac:picMkLst>
            <pc:docMk/>
            <pc:sldMk cId="88638872" sldId="343"/>
            <ac:picMk id="8" creationId="{D406FF4A-9742-BE9B-A75F-D8B436BE7559}"/>
          </ac:picMkLst>
        </pc:picChg>
      </pc:sldChg>
      <pc:sldChg chg="addSp delSp mod">
        <pc:chgData name="Focus Interpreting" userId="a3aa6738f26316c7" providerId="LiveId" clId="{4F0B640E-574E-47DD-BC51-5D6454944543}" dt="2024-02-05T22:39:42.666" v="3" actId="21"/>
        <pc:sldMkLst>
          <pc:docMk/>
          <pc:sldMk cId="3804757464" sldId="421"/>
        </pc:sldMkLst>
        <pc:spChg chg="add del">
          <ac:chgData name="Focus Interpreting" userId="a3aa6738f26316c7" providerId="LiveId" clId="{4F0B640E-574E-47DD-BC51-5D6454944543}" dt="2024-02-05T22:39:42.666" v="3" actId="21"/>
          <ac:spMkLst>
            <pc:docMk/>
            <pc:sldMk cId="3804757464" sldId="421"/>
            <ac:spMk id="27" creationId="{00000000-0000-0000-0000-000000000000}"/>
          </ac:spMkLst>
        </pc:spChg>
      </pc:sldChg>
    </pc:docChg>
  </pc:docChgLst>
  <pc:docChgLst>
    <pc:chgData name="Focus Interpreting" userId="a3aa6738f26316c7" providerId="LiveId" clId="{8AE816FA-786F-4E79-9F1A-C75D4824E751}"/>
    <pc:docChg chg="undo custSel modSld">
      <pc:chgData name="Focus Interpreting" userId="a3aa6738f26316c7" providerId="LiveId" clId="{8AE816FA-786F-4E79-9F1A-C75D4824E751}" dt="2024-02-08T21:31:52.938" v="141" actId="14100"/>
      <pc:docMkLst>
        <pc:docMk/>
      </pc:docMkLst>
      <pc:sldChg chg="modSp mod">
        <pc:chgData name="Focus Interpreting" userId="a3aa6738f26316c7" providerId="LiveId" clId="{8AE816FA-786F-4E79-9F1A-C75D4824E751}" dt="2024-02-08T21:12:25.976" v="1" actId="20577"/>
        <pc:sldMkLst>
          <pc:docMk/>
          <pc:sldMk cId="4270809279" sldId="256"/>
        </pc:sldMkLst>
        <pc:spChg chg="mod">
          <ac:chgData name="Focus Interpreting" userId="a3aa6738f26316c7" providerId="LiveId" clId="{8AE816FA-786F-4E79-9F1A-C75D4824E751}" dt="2024-02-08T21:12:25.976" v="1" actId="20577"/>
          <ac:spMkLst>
            <pc:docMk/>
            <pc:sldMk cId="4270809279" sldId="256"/>
            <ac:spMk id="6" creationId="{464010F7-06BE-FD41-8E38-28A63A4BDB9F}"/>
          </ac:spMkLst>
        </pc:spChg>
      </pc:sldChg>
      <pc:sldChg chg="modSp mod">
        <pc:chgData name="Focus Interpreting" userId="a3aa6738f26316c7" providerId="LiveId" clId="{8AE816FA-786F-4E79-9F1A-C75D4824E751}" dt="2024-02-08T21:31:52.938" v="141" actId="14100"/>
        <pc:sldMkLst>
          <pc:docMk/>
          <pc:sldMk cId="3343537357" sldId="273"/>
        </pc:sldMkLst>
        <pc:spChg chg="mod">
          <ac:chgData name="Focus Interpreting" userId="a3aa6738f26316c7" providerId="LiveId" clId="{8AE816FA-786F-4E79-9F1A-C75D4824E751}" dt="2024-02-08T21:31:52.938" v="141" actId="14100"/>
          <ac:spMkLst>
            <pc:docMk/>
            <pc:sldMk cId="3343537357" sldId="273"/>
            <ac:spMk id="6" creationId="{464010F7-06BE-FD41-8E38-28A63A4BDB9F}"/>
          </ac:spMkLst>
        </pc:spChg>
      </pc:sldChg>
      <pc:sldChg chg="modSp mod">
        <pc:chgData name="Focus Interpreting" userId="a3aa6738f26316c7" providerId="LiveId" clId="{8AE816FA-786F-4E79-9F1A-C75D4824E751}" dt="2024-02-08T21:12:50.575" v="4" actId="14100"/>
        <pc:sldMkLst>
          <pc:docMk/>
          <pc:sldMk cId="1475296625" sldId="311"/>
        </pc:sldMkLst>
        <pc:spChg chg="mod">
          <ac:chgData name="Focus Interpreting" userId="a3aa6738f26316c7" providerId="LiveId" clId="{8AE816FA-786F-4E79-9F1A-C75D4824E751}" dt="2024-02-08T21:12:50.575" v="4" actId="14100"/>
          <ac:spMkLst>
            <pc:docMk/>
            <pc:sldMk cId="1475296625" sldId="311"/>
            <ac:spMk id="7" creationId="{38EF783F-9D8C-85E3-B702-4301294C69AB}"/>
          </ac:spMkLst>
        </pc:spChg>
      </pc:sldChg>
      <pc:sldChg chg="modSp mod">
        <pc:chgData name="Focus Interpreting" userId="a3aa6738f26316c7" providerId="LiveId" clId="{8AE816FA-786F-4E79-9F1A-C75D4824E751}" dt="2024-02-08T21:21:56.189" v="85" actId="14100"/>
        <pc:sldMkLst>
          <pc:docMk/>
          <pc:sldMk cId="1823559437" sldId="328"/>
        </pc:sldMkLst>
        <pc:spChg chg="mod">
          <ac:chgData name="Focus Interpreting" userId="a3aa6738f26316c7" providerId="LiveId" clId="{8AE816FA-786F-4E79-9F1A-C75D4824E751}" dt="2024-02-08T21:21:56.189" v="85" actId="14100"/>
          <ac:spMkLst>
            <pc:docMk/>
            <pc:sldMk cId="1823559437" sldId="328"/>
            <ac:spMk id="11" creationId="{00000000-0000-0000-0000-000000000000}"/>
          </ac:spMkLst>
        </pc:spChg>
      </pc:sldChg>
      <pc:sldChg chg="modSp mod">
        <pc:chgData name="Focus Interpreting" userId="a3aa6738f26316c7" providerId="LiveId" clId="{8AE816FA-786F-4E79-9F1A-C75D4824E751}" dt="2024-02-08T21:21:33.697" v="84" actId="14100"/>
        <pc:sldMkLst>
          <pc:docMk/>
          <pc:sldMk cId="2209350496" sldId="329"/>
        </pc:sldMkLst>
        <pc:spChg chg="mod">
          <ac:chgData name="Focus Interpreting" userId="a3aa6738f26316c7" providerId="LiveId" clId="{8AE816FA-786F-4E79-9F1A-C75D4824E751}" dt="2024-02-08T21:21:24.571" v="81" actId="403"/>
          <ac:spMkLst>
            <pc:docMk/>
            <pc:sldMk cId="2209350496" sldId="329"/>
            <ac:spMk id="2" creationId="{C129E90F-4608-0253-7E3A-9F39D90462F2}"/>
          </ac:spMkLst>
        </pc:spChg>
        <pc:spChg chg="mod">
          <ac:chgData name="Focus Interpreting" userId="a3aa6738f26316c7" providerId="LiveId" clId="{8AE816FA-786F-4E79-9F1A-C75D4824E751}" dt="2024-02-08T21:21:05.288" v="78" actId="14100"/>
          <ac:spMkLst>
            <pc:docMk/>
            <pc:sldMk cId="2209350496" sldId="329"/>
            <ac:spMk id="9" creationId="{76BC978D-F7E4-E22E-6ABA-425479D0C109}"/>
          </ac:spMkLst>
        </pc:spChg>
        <pc:spChg chg="mod">
          <ac:chgData name="Focus Interpreting" userId="a3aa6738f26316c7" providerId="LiveId" clId="{8AE816FA-786F-4E79-9F1A-C75D4824E751}" dt="2024-02-08T21:21:33.697" v="84" actId="14100"/>
          <ac:spMkLst>
            <pc:docMk/>
            <pc:sldMk cId="2209350496" sldId="329"/>
            <ac:spMk id="83" creationId="{C674F9E4-EA08-9383-0121-13C3B568B46C}"/>
          </ac:spMkLst>
        </pc:spChg>
      </pc:sldChg>
      <pc:sldChg chg="modSp mod">
        <pc:chgData name="Focus Interpreting" userId="a3aa6738f26316c7" providerId="LiveId" clId="{8AE816FA-786F-4E79-9F1A-C75D4824E751}" dt="2024-02-08T21:24:34.792" v="105" actId="14100"/>
        <pc:sldMkLst>
          <pc:docMk/>
          <pc:sldMk cId="88638872" sldId="343"/>
        </pc:sldMkLst>
        <pc:spChg chg="mod">
          <ac:chgData name="Focus Interpreting" userId="a3aa6738f26316c7" providerId="LiveId" clId="{8AE816FA-786F-4E79-9F1A-C75D4824E751}" dt="2024-02-08T21:22:17.429" v="86" actId="14100"/>
          <ac:spMkLst>
            <pc:docMk/>
            <pc:sldMk cId="88638872" sldId="343"/>
            <ac:spMk id="9" creationId="{38476DA7-E645-E6ED-7DE5-81B22B2B1C29}"/>
          </ac:spMkLst>
        </pc:spChg>
        <pc:spChg chg="mod">
          <ac:chgData name="Focus Interpreting" userId="a3aa6738f26316c7" providerId="LiveId" clId="{8AE816FA-786F-4E79-9F1A-C75D4824E751}" dt="2024-02-08T21:24:34.792" v="105" actId="14100"/>
          <ac:spMkLst>
            <pc:docMk/>
            <pc:sldMk cId="88638872" sldId="343"/>
            <ac:spMk id="10" creationId="{00000000-0000-0000-0000-000000000000}"/>
          </ac:spMkLst>
        </pc:spChg>
        <pc:spChg chg="mod">
          <ac:chgData name="Focus Interpreting" userId="a3aa6738f26316c7" providerId="LiveId" clId="{8AE816FA-786F-4E79-9F1A-C75D4824E751}" dt="2024-02-08T21:22:27.056" v="88" actId="14100"/>
          <ac:spMkLst>
            <pc:docMk/>
            <pc:sldMk cId="88638872" sldId="343"/>
            <ac:spMk id="14" creationId="{3A203A2F-5A3F-1285-7D29-8D07369697A9}"/>
          </ac:spMkLst>
        </pc:spChg>
        <pc:spChg chg="mod">
          <ac:chgData name="Focus Interpreting" userId="a3aa6738f26316c7" providerId="LiveId" clId="{8AE816FA-786F-4E79-9F1A-C75D4824E751}" dt="2024-02-08T21:23:06.332" v="95" actId="14100"/>
          <ac:spMkLst>
            <pc:docMk/>
            <pc:sldMk cId="88638872" sldId="343"/>
            <ac:spMk id="18" creationId="{00000000-0000-0000-0000-000000000000}"/>
          </ac:spMkLst>
        </pc:spChg>
        <pc:spChg chg="mod">
          <ac:chgData name="Focus Interpreting" userId="a3aa6738f26316c7" providerId="LiveId" clId="{8AE816FA-786F-4E79-9F1A-C75D4824E751}" dt="2024-02-08T21:23:02.973" v="94" actId="1076"/>
          <ac:spMkLst>
            <pc:docMk/>
            <pc:sldMk cId="88638872" sldId="343"/>
            <ac:spMk id="20" creationId="{00000000-0000-0000-0000-000000000000}"/>
          </ac:spMkLst>
        </pc:spChg>
        <pc:spChg chg="mod">
          <ac:chgData name="Focus Interpreting" userId="a3aa6738f26316c7" providerId="LiveId" clId="{8AE816FA-786F-4E79-9F1A-C75D4824E751}" dt="2024-02-08T21:23:15.738" v="97" actId="1076"/>
          <ac:spMkLst>
            <pc:docMk/>
            <pc:sldMk cId="88638872" sldId="343"/>
            <ac:spMk id="21" creationId="{00000000-0000-0000-0000-000000000000}"/>
          </ac:spMkLst>
        </pc:spChg>
        <pc:spChg chg="mod">
          <ac:chgData name="Focus Interpreting" userId="a3aa6738f26316c7" providerId="LiveId" clId="{8AE816FA-786F-4E79-9F1A-C75D4824E751}" dt="2024-02-08T21:23:27.083" v="98" actId="14100"/>
          <ac:spMkLst>
            <pc:docMk/>
            <pc:sldMk cId="88638872" sldId="343"/>
            <ac:spMk id="22" creationId="{00000000-0000-0000-0000-000000000000}"/>
          </ac:spMkLst>
        </pc:spChg>
        <pc:spChg chg="mod">
          <ac:chgData name="Focus Interpreting" userId="a3aa6738f26316c7" providerId="LiveId" clId="{8AE816FA-786F-4E79-9F1A-C75D4824E751}" dt="2024-02-08T21:23:33.716" v="99" actId="14100"/>
          <ac:spMkLst>
            <pc:docMk/>
            <pc:sldMk cId="88638872" sldId="343"/>
            <ac:spMk id="23" creationId="{00000000-0000-0000-0000-000000000000}"/>
          </ac:spMkLst>
        </pc:spChg>
        <pc:spChg chg="mod">
          <ac:chgData name="Focus Interpreting" userId="a3aa6738f26316c7" providerId="LiveId" clId="{8AE816FA-786F-4E79-9F1A-C75D4824E751}" dt="2024-02-08T21:23:36.356" v="100" actId="14100"/>
          <ac:spMkLst>
            <pc:docMk/>
            <pc:sldMk cId="88638872" sldId="343"/>
            <ac:spMk id="24" creationId="{00000000-0000-0000-0000-000000000000}"/>
          </ac:spMkLst>
        </pc:spChg>
        <pc:spChg chg="mod">
          <ac:chgData name="Focus Interpreting" userId="a3aa6738f26316c7" providerId="LiveId" clId="{8AE816FA-786F-4E79-9F1A-C75D4824E751}" dt="2024-02-08T21:23:51.331" v="104" actId="14100"/>
          <ac:spMkLst>
            <pc:docMk/>
            <pc:sldMk cId="88638872" sldId="343"/>
            <ac:spMk id="46" creationId="{00000000-0000-0000-0000-000000000000}"/>
          </ac:spMkLst>
        </pc:spChg>
        <pc:spChg chg="mod">
          <ac:chgData name="Focus Interpreting" userId="a3aa6738f26316c7" providerId="LiveId" clId="{8AE816FA-786F-4E79-9F1A-C75D4824E751}" dt="2024-02-08T21:23:48.535" v="103" actId="14100"/>
          <ac:spMkLst>
            <pc:docMk/>
            <pc:sldMk cId="88638872" sldId="343"/>
            <ac:spMk id="47" creationId="{00000000-0000-0000-0000-000000000000}"/>
          </ac:spMkLst>
        </pc:spChg>
        <pc:spChg chg="mod">
          <ac:chgData name="Focus Interpreting" userId="a3aa6738f26316c7" providerId="LiveId" clId="{8AE816FA-786F-4E79-9F1A-C75D4824E751}" dt="2024-02-08T21:23:45.228" v="102" actId="14100"/>
          <ac:spMkLst>
            <pc:docMk/>
            <pc:sldMk cId="88638872" sldId="343"/>
            <ac:spMk id="49" creationId="{00000000-0000-0000-0000-000000000000}"/>
          </ac:spMkLst>
        </pc:spChg>
        <pc:spChg chg="mod">
          <ac:chgData name="Focus Interpreting" userId="a3aa6738f26316c7" providerId="LiveId" clId="{8AE816FA-786F-4E79-9F1A-C75D4824E751}" dt="2024-02-08T21:23:40.756" v="101" actId="14100"/>
          <ac:spMkLst>
            <pc:docMk/>
            <pc:sldMk cId="88638872" sldId="343"/>
            <ac:spMk id="50" creationId="{00000000-0000-0000-0000-000000000000}"/>
          </ac:spMkLst>
        </pc:spChg>
        <pc:spChg chg="mod">
          <ac:chgData name="Focus Interpreting" userId="a3aa6738f26316c7" providerId="LiveId" clId="{8AE816FA-786F-4E79-9F1A-C75D4824E751}" dt="2024-02-08T21:22:37.323" v="91" actId="1076"/>
          <ac:spMkLst>
            <pc:docMk/>
            <pc:sldMk cId="88638872" sldId="343"/>
            <ac:spMk id="51" creationId="{00000000-0000-0000-0000-000000000000}"/>
          </ac:spMkLst>
        </pc:spChg>
      </pc:sldChg>
      <pc:sldChg chg="modSp mod">
        <pc:chgData name="Focus Interpreting" userId="a3aa6738f26316c7" providerId="LiveId" clId="{8AE816FA-786F-4E79-9F1A-C75D4824E751}" dt="2024-02-08T21:20:44.629" v="77" actId="1076"/>
        <pc:sldMkLst>
          <pc:docMk/>
          <pc:sldMk cId="3804757464" sldId="421"/>
        </pc:sldMkLst>
        <pc:spChg chg="mod">
          <ac:chgData name="Focus Interpreting" userId="a3aa6738f26316c7" providerId="LiveId" clId="{8AE816FA-786F-4E79-9F1A-C75D4824E751}" dt="2024-02-08T21:18:40.239" v="53" actId="255"/>
          <ac:spMkLst>
            <pc:docMk/>
            <pc:sldMk cId="3804757464" sldId="421"/>
            <ac:spMk id="2" creationId="{00000000-0000-0000-0000-000000000000}"/>
          </ac:spMkLst>
        </pc:spChg>
        <pc:spChg chg="mod">
          <ac:chgData name="Focus Interpreting" userId="a3aa6738f26316c7" providerId="LiveId" clId="{8AE816FA-786F-4E79-9F1A-C75D4824E751}" dt="2024-02-08T21:17:47.967" v="42" actId="1076"/>
          <ac:spMkLst>
            <pc:docMk/>
            <pc:sldMk cId="3804757464" sldId="421"/>
            <ac:spMk id="6" creationId="{00000000-0000-0000-0000-000000000000}"/>
          </ac:spMkLst>
        </pc:spChg>
        <pc:spChg chg="mod">
          <ac:chgData name="Focus Interpreting" userId="a3aa6738f26316c7" providerId="LiveId" clId="{8AE816FA-786F-4E79-9F1A-C75D4824E751}" dt="2024-02-08T21:17:58.973" v="44" actId="255"/>
          <ac:spMkLst>
            <pc:docMk/>
            <pc:sldMk cId="3804757464" sldId="421"/>
            <ac:spMk id="7" creationId="{00000000-0000-0000-0000-000000000000}"/>
          </ac:spMkLst>
        </pc:spChg>
        <pc:spChg chg="mod">
          <ac:chgData name="Focus Interpreting" userId="a3aa6738f26316c7" providerId="LiveId" clId="{8AE816FA-786F-4E79-9F1A-C75D4824E751}" dt="2024-02-08T21:18:35.296" v="52" actId="255"/>
          <ac:spMkLst>
            <pc:docMk/>
            <pc:sldMk cId="3804757464" sldId="421"/>
            <ac:spMk id="8" creationId="{00000000-0000-0000-0000-000000000000}"/>
          </ac:spMkLst>
        </pc:spChg>
        <pc:spChg chg="mod">
          <ac:chgData name="Focus Interpreting" userId="a3aa6738f26316c7" providerId="LiveId" clId="{8AE816FA-786F-4E79-9F1A-C75D4824E751}" dt="2024-02-08T21:18:26.241" v="51" actId="14100"/>
          <ac:spMkLst>
            <pc:docMk/>
            <pc:sldMk cId="3804757464" sldId="421"/>
            <ac:spMk id="9" creationId="{00000000-0000-0000-0000-000000000000}"/>
          </ac:spMkLst>
        </pc:spChg>
        <pc:spChg chg="mod">
          <ac:chgData name="Focus Interpreting" userId="a3aa6738f26316c7" providerId="LiveId" clId="{8AE816FA-786F-4E79-9F1A-C75D4824E751}" dt="2024-02-08T21:20:20.669" v="74" actId="14100"/>
          <ac:spMkLst>
            <pc:docMk/>
            <pc:sldMk cId="3804757464" sldId="421"/>
            <ac:spMk id="11" creationId="{00000000-0000-0000-0000-000000000000}"/>
          </ac:spMkLst>
        </pc:spChg>
        <pc:spChg chg="mod">
          <ac:chgData name="Focus Interpreting" userId="a3aa6738f26316c7" providerId="LiveId" clId="{8AE816FA-786F-4E79-9F1A-C75D4824E751}" dt="2024-02-08T21:20:05.809" v="70" actId="1076"/>
          <ac:spMkLst>
            <pc:docMk/>
            <pc:sldMk cId="3804757464" sldId="421"/>
            <ac:spMk id="12" creationId="{00000000-0000-0000-0000-000000000000}"/>
          </ac:spMkLst>
        </pc:spChg>
        <pc:spChg chg="mod">
          <ac:chgData name="Focus Interpreting" userId="a3aa6738f26316c7" providerId="LiveId" clId="{8AE816FA-786F-4E79-9F1A-C75D4824E751}" dt="2024-02-08T21:20:08.879" v="71" actId="404"/>
          <ac:spMkLst>
            <pc:docMk/>
            <pc:sldMk cId="3804757464" sldId="421"/>
            <ac:spMk id="14" creationId="{00000000-0000-0000-0000-000000000000}"/>
          </ac:spMkLst>
        </pc:spChg>
        <pc:spChg chg="mod">
          <ac:chgData name="Focus Interpreting" userId="a3aa6738f26316c7" providerId="LiveId" clId="{8AE816FA-786F-4E79-9F1A-C75D4824E751}" dt="2024-02-08T21:20:17.137" v="73" actId="403"/>
          <ac:spMkLst>
            <pc:docMk/>
            <pc:sldMk cId="3804757464" sldId="421"/>
            <ac:spMk id="15" creationId="{00000000-0000-0000-0000-000000000000}"/>
          </ac:spMkLst>
        </pc:spChg>
        <pc:spChg chg="mod">
          <ac:chgData name="Focus Interpreting" userId="a3aa6738f26316c7" providerId="LiveId" clId="{8AE816FA-786F-4E79-9F1A-C75D4824E751}" dt="2024-02-08T21:20:44.629" v="77" actId="1076"/>
          <ac:spMkLst>
            <pc:docMk/>
            <pc:sldMk cId="3804757464" sldId="421"/>
            <ac:spMk id="17" creationId="{8004C1B0-6438-AAD6-48BC-9BE5E6317B77}"/>
          </ac:spMkLst>
        </pc:spChg>
        <pc:spChg chg="mod">
          <ac:chgData name="Focus Interpreting" userId="a3aa6738f26316c7" providerId="LiveId" clId="{8AE816FA-786F-4E79-9F1A-C75D4824E751}" dt="2024-02-08T21:19:17.021" v="62" actId="1076"/>
          <ac:spMkLst>
            <pc:docMk/>
            <pc:sldMk cId="3804757464" sldId="421"/>
            <ac:spMk id="18" creationId="{00000000-0000-0000-0000-000000000000}"/>
          </ac:spMkLst>
        </pc:spChg>
        <pc:spChg chg="mod">
          <ac:chgData name="Focus Interpreting" userId="a3aa6738f26316c7" providerId="LiveId" clId="{8AE816FA-786F-4E79-9F1A-C75D4824E751}" dt="2024-02-08T21:19:29.451" v="64" actId="403"/>
          <ac:spMkLst>
            <pc:docMk/>
            <pc:sldMk cId="3804757464" sldId="421"/>
            <ac:spMk id="19" creationId="{00000000-0000-0000-0000-000000000000}"/>
          </ac:spMkLst>
        </pc:spChg>
        <pc:spChg chg="mod">
          <ac:chgData name="Focus Interpreting" userId="a3aa6738f26316c7" providerId="LiveId" clId="{8AE816FA-786F-4E79-9F1A-C75D4824E751}" dt="2024-02-08T21:19:44.404" v="66" actId="1076"/>
          <ac:spMkLst>
            <pc:docMk/>
            <pc:sldMk cId="3804757464" sldId="421"/>
            <ac:spMk id="20" creationId="{00000000-0000-0000-0000-000000000000}"/>
          </ac:spMkLst>
        </pc:spChg>
        <pc:spChg chg="mod">
          <ac:chgData name="Focus Interpreting" userId="a3aa6738f26316c7" providerId="LiveId" clId="{8AE816FA-786F-4E79-9F1A-C75D4824E751}" dt="2024-02-08T21:16:34.735" v="22" actId="14100"/>
          <ac:spMkLst>
            <pc:docMk/>
            <pc:sldMk cId="3804757464" sldId="421"/>
            <ac:spMk id="21" creationId="{00000000-0000-0000-0000-000000000000}"/>
          </ac:spMkLst>
        </pc:spChg>
        <pc:spChg chg="mod">
          <ac:chgData name="Focus Interpreting" userId="a3aa6738f26316c7" providerId="LiveId" clId="{8AE816FA-786F-4E79-9F1A-C75D4824E751}" dt="2024-02-08T21:16:29.607" v="21" actId="14100"/>
          <ac:spMkLst>
            <pc:docMk/>
            <pc:sldMk cId="3804757464" sldId="421"/>
            <ac:spMk id="22" creationId="{00000000-0000-0000-0000-000000000000}"/>
          </ac:spMkLst>
        </pc:spChg>
        <pc:spChg chg="mod">
          <ac:chgData name="Focus Interpreting" userId="a3aa6738f26316c7" providerId="LiveId" clId="{8AE816FA-786F-4E79-9F1A-C75D4824E751}" dt="2024-02-08T21:16:51.745" v="27" actId="1076"/>
          <ac:spMkLst>
            <pc:docMk/>
            <pc:sldMk cId="3804757464" sldId="421"/>
            <ac:spMk id="23" creationId="{00000000-0000-0000-0000-000000000000}"/>
          </ac:spMkLst>
        </pc:spChg>
        <pc:spChg chg="mod">
          <ac:chgData name="Focus Interpreting" userId="a3aa6738f26316c7" providerId="LiveId" clId="{8AE816FA-786F-4E79-9F1A-C75D4824E751}" dt="2024-02-08T21:18:56.796" v="57" actId="1076"/>
          <ac:spMkLst>
            <pc:docMk/>
            <pc:sldMk cId="3804757464" sldId="421"/>
            <ac:spMk id="24" creationId="{00000000-0000-0000-0000-000000000000}"/>
          </ac:spMkLst>
        </pc:spChg>
        <pc:spChg chg="mod">
          <ac:chgData name="Focus Interpreting" userId="a3aa6738f26316c7" providerId="LiveId" clId="{8AE816FA-786F-4E79-9F1A-C75D4824E751}" dt="2024-02-08T21:16:54.527" v="28" actId="14100"/>
          <ac:spMkLst>
            <pc:docMk/>
            <pc:sldMk cId="3804757464" sldId="421"/>
            <ac:spMk id="25" creationId="{00000000-0000-0000-0000-000000000000}"/>
          </ac:spMkLst>
        </pc:spChg>
      </pc:sldChg>
      <pc:sldChg chg="modSp mod">
        <pc:chgData name="Focus Interpreting" userId="a3aa6738f26316c7" providerId="LiveId" clId="{8AE816FA-786F-4E79-9F1A-C75D4824E751}" dt="2024-02-08T21:13:02.946" v="5" actId="14100"/>
        <pc:sldMkLst>
          <pc:docMk/>
          <pc:sldMk cId="1534341128" sldId="424"/>
        </pc:sldMkLst>
        <pc:spChg chg="mod">
          <ac:chgData name="Focus Interpreting" userId="a3aa6738f26316c7" providerId="LiveId" clId="{8AE816FA-786F-4E79-9F1A-C75D4824E751}" dt="2024-02-08T21:13:02.946" v="5" actId="14100"/>
          <ac:spMkLst>
            <pc:docMk/>
            <pc:sldMk cId="1534341128" sldId="424"/>
            <ac:spMk id="3" creationId="{AD4A6895-18EA-47F0-D02B-2B7F0074763B}"/>
          </ac:spMkLst>
        </pc:spChg>
      </pc:sldChg>
      <pc:sldChg chg="modSp">
        <pc:chgData name="Focus Interpreting" userId="a3aa6738f26316c7" providerId="LiveId" clId="{8AE816FA-786F-4E79-9F1A-C75D4824E751}" dt="2024-02-08T21:27:23.528" v="121"/>
        <pc:sldMkLst>
          <pc:docMk/>
          <pc:sldMk cId="268883528" sldId="434"/>
        </pc:sldMkLst>
        <pc:graphicFrameChg chg="mod">
          <ac:chgData name="Focus Interpreting" userId="a3aa6738f26316c7" providerId="LiveId" clId="{8AE816FA-786F-4E79-9F1A-C75D4824E751}" dt="2024-02-08T21:27:23.528" v="121"/>
          <ac:graphicFrameMkLst>
            <pc:docMk/>
            <pc:sldMk cId="268883528" sldId="434"/>
            <ac:graphicFrameMk id="5" creationId="{F2B0189A-9C0F-9D7F-63B9-C74AFE747187}"/>
          </ac:graphicFrameMkLst>
        </pc:graphicFrameChg>
      </pc:sldChg>
      <pc:sldChg chg="modSp mod">
        <pc:chgData name="Focus Interpreting" userId="a3aa6738f26316c7" providerId="LiveId" clId="{8AE816FA-786F-4E79-9F1A-C75D4824E751}" dt="2024-02-08T21:26:06.140" v="111" actId="403"/>
        <pc:sldMkLst>
          <pc:docMk/>
          <pc:sldMk cId="278882970" sldId="439"/>
        </pc:sldMkLst>
        <pc:graphicFrameChg chg="mod modGraphic">
          <ac:chgData name="Focus Interpreting" userId="a3aa6738f26316c7" providerId="LiveId" clId="{8AE816FA-786F-4E79-9F1A-C75D4824E751}" dt="2024-02-08T21:26:06.140" v="111" actId="403"/>
          <ac:graphicFrameMkLst>
            <pc:docMk/>
            <pc:sldMk cId="278882970" sldId="439"/>
            <ac:graphicFrameMk id="7" creationId="{CD73D45E-B1FF-3BBD-9318-8507099B1FB2}"/>
          </ac:graphicFrameMkLst>
        </pc:graphicFrameChg>
      </pc:sldChg>
      <pc:sldChg chg="modSp mod">
        <pc:chgData name="Focus Interpreting" userId="a3aa6738f26316c7" providerId="LiveId" clId="{8AE816FA-786F-4E79-9F1A-C75D4824E751}" dt="2024-02-08T21:14:22.067" v="12" actId="1076"/>
        <pc:sldMkLst>
          <pc:docMk/>
          <pc:sldMk cId="2199163796" sldId="440"/>
        </pc:sldMkLst>
        <pc:spChg chg="mod">
          <ac:chgData name="Focus Interpreting" userId="a3aa6738f26316c7" providerId="LiveId" clId="{8AE816FA-786F-4E79-9F1A-C75D4824E751}" dt="2024-02-08T21:14:22.067" v="12" actId="1076"/>
          <ac:spMkLst>
            <pc:docMk/>
            <pc:sldMk cId="2199163796" sldId="440"/>
            <ac:spMk id="10" creationId="{EC2385B4-D6C0-51A5-1751-6ECC9C570DA5}"/>
          </ac:spMkLst>
        </pc:spChg>
      </pc:sldChg>
      <pc:sldChg chg="modSp mod">
        <pc:chgData name="Focus Interpreting" userId="a3aa6738f26316c7" providerId="LiveId" clId="{8AE816FA-786F-4E79-9F1A-C75D4824E751}" dt="2024-02-08T21:15:19.759" v="17" actId="20577"/>
        <pc:sldMkLst>
          <pc:docMk/>
          <pc:sldMk cId="2116550410" sldId="445"/>
        </pc:sldMkLst>
        <pc:spChg chg="mod">
          <ac:chgData name="Focus Interpreting" userId="a3aa6738f26316c7" providerId="LiveId" clId="{8AE816FA-786F-4E79-9F1A-C75D4824E751}" dt="2024-02-08T21:15:19.759" v="17" actId="20577"/>
          <ac:spMkLst>
            <pc:docMk/>
            <pc:sldMk cId="2116550410" sldId="445"/>
            <ac:spMk id="10" creationId="{EC2385B4-D6C0-51A5-1751-6ECC9C570DA5}"/>
          </ac:spMkLst>
        </pc:spChg>
      </pc:sldChg>
      <pc:sldChg chg="modSp mod">
        <pc:chgData name="Focus Interpreting" userId="a3aa6738f26316c7" providerId="LiveId" clId="{8AE816FA-786F-4E79-9F1A-C75D4824E751}" dt="2024-02-08T21:27:35.650" v="122" actId="14100"/>
        <pc:sldMkLst>
          <pc:docMk/>
          <pc:sldMk cId="3452475723" sldId="451"/>
        </pc:sldMkLst>
        <pc:spChg chg="mod">
          <ac:chgData name="Focus Interpreting" userId="a3aa6738f26316c7" providerId="LiveId" clId="{8AE816FA-786F-4E79-9F1A-C75D4824E751}" dt="2024-02-08T21:27:35.650" v="122" actId="14100"/>
          <ac:spMkLst>
            <pc:docMk/>
            <pc:sldMk cId="3452475723" sldId="451"/>
            <ac:spMk id="3" creationId="{2E4B5EA7-DC90-7744-BA82-A7B28E9F7194}"/>
          </ac:spMkLst>
        </pc:spChg>
      </pc:sldChg>
      <pc:sldChg chg="modSp mod">
        <pc:chgData name="Focus Interpreting" userId="a3aa6738f26316c7" providerId="LiveId" clId="{8AE816FA-786F-4E79-9F1A-C75D4824E751}" dt="2024-02-08T21:30:49.682" v="135" actId="14100"/>
        <pc:sldMkLst>
          <pc:docMk/>
          <pc:sldMk cId="3581080957" sldId="453"/>
        </pc:sldMkLst>
        <pc:spChg chg="mod">
          <ac:chgData name="Focus Interpreting" userId="a3aa6738f26316c7" providerId="LiveId" clId="{8AE816FA-786F-4E79-9F1A-C75D4824E751}" dt="2024-02-08T21:30:49.682" v="135" actId="14100"/>
          <ac:spMkLst>
            <pc:docMk/>
            <pc:sldMk cId="3581080957" sldId="453"/>
            <ac:spMk id="6" creationId="{1CD69727-6077-E7C7-DE4E-53C08CAB4CDC}"/>
          </ac:spMkLst>
        </pc:spChg>
      </pc:sldChg>
      <pc:sldChg chg="modSp mod">
        <pc:chgData name="Focus Interpreting" userId="a3aa6738f26316c7" providerId="LiveId" clId="{8AE816FA-786F-4E79-9F1A-C75D4824E751}" dt="2024-02-08T21:31:04.488" v="137" actId="14100"/>
        <pc:sldMkLst>
          <pc:docMk/>
          <pc:sldMk cId="1888040342" sldId="454"/>
        </pc:sldMkLst>
        <pc:spChg chg="mod">
          <ac:chgData name="Focus Interpreting" userId="a3aa6738f26316c7" providerId="LiveId" clId="{8AE816FA-786F-4E79-9F1A-C75D4824E751}" dt="2024-02-08T21:31:04.488" v="137" actId="14100"/>
          <ac:spMkLst>
            <pc:docMk/>
            <pc:sldMk cId="1888040342" sldId="454"/>
            <ac:spMk id="10" creationId="{EC2385B4-D6C0-51A5-1751-6ECC9C570DA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D7D1F-3F25-481A-B6B9-E856B3405C35}" type="doc">
      <dgm:prSet loTypeId="urn:microsoft.com/office/officeart/2005/8/layout/vList4" loCatId="list" qsTypeId="urn:microsoft.com/office/officeart/2005/8/quickstyle/3d3" qsCatId="3D" csTypeId="urn:microsoft.com/office/officeart/2005/8/colors/accent0_3" csCatId="mainScheme" phldr="1"/>
      <dgm:spPr/>
      <dgm:t>
        <a:bodyPr/>
        <a:lstStyle/>
        <a:p>
          <a:endParaRPr lang="en-US"/>
        </a:p>
      </dgm:t>
    </dgm:pt>
    <dgm:pt modelId="{F7DB5854-5574-4924-BCC3-13BAB15306F9}" type="parTrans" cxnId="{DC820F3C-4FB6-4EB7-812C-0BA99409D5CA}">
      <dgm:prSet/>
      <dgm:spPr/>
      <dgm:t>
        <a:bodyPr/>
        <a:lstStyle/>
        <a:p>
          <a:endParaRPr lang="en-US" sz="1800"/>
        </a:p>
      </dgm:t>
    </dgm:pt>
    <dgm:pt modelId="{D76B3D19-8855-4469-A063-A61786751FB2}">
      <dgm:prSet phldrT="[Text]" custT="1"/>
      <dgm:spPr>
        <a:solidFill>
          <a:srgbClr val="306284"/>
        </a:solidFill>
      </dgm:spPr>
      <dgm:t>
        <a:bodyPr>
          <a:noAutofit/>
        </a:bodyPr>
        <a:lstStyle/>
        <a:p>
          <a:pPr rtl="0"/>
          <a:r>
            <a:rPr lang="es" sz="3600" b="1" i="0" u="none" strike="noStrike">
              <a:latin typeface="Century Gothic"/>
            </a:rPr>
            <a:t>Errores en la Entrada de Reclamaciones</a:t>
          </a:r>
        </a:p>
      </dgm:t>
    </dgm:pt>
    <dgm:pt modelId="{63E55B53-B246-49BC-9FA2-D9E0D78D3581}" type="sibTrans" cxnId="{DC820F3C-4FB6-4EB7-812C-0BA99409D5CA}">
      <dgm:prSet/>
      <dgm:spPr/>
      <dgm:t>
        <a:bodyPr/>
        <a:lstStyle/>
        <a:p>
          <a:endParaRPr lang="en-US" sz="1800"/>
        </a:p>
      </dgm:t>
    </dgm:pt>
    <dgm:pt modelId="{F976F9A0-F200-48C4-8D10-9045E0B116E0}" type="parTrans" cxnId="{F05BE644-5FC0-4FED-A129-37D3595387D2}">
      <dgm:prSet/>
      <dgm:spPr/>
      <dgm:t>
        <a:bodyPr/>
        <a:lstStyle/>
        <a:p>
          <a:endParaRPr lang="en-US" sz="1800"/>
        </a:p>
      </dgm:t>
    </dgm:pt>
    <dgm:pt modelId="{DBDF7ED7-730C-4624-9AB3-0EA503D04205}">
      <dgm:prSet phldrT="[Text]" custT="1"/>
      <dgm:spPr>
        <a:solidFill>
          <a:srgbClr val="306284"/>
        </a:solidFill>
      </dgm:spPr>
      <dgm:t>
        <a:bodyPr>
          <a:noAutofit/>
        </a:bodyPr>
        <a:lstStyle/>
        <a:p>
          <a:pPr rtl="0"/>
          <a:r>
            <a:rPr lang="es" sz="3600" b="1" i="0" u="none" strike="noStrike">
              <a:latin typeface="Century Gothic"/>
            </a:rPr>
            <a:t>Hoja de Cálculo de Reclamación Incompleta</a:t>
          </a:r>
        </a:p>
      </dgm:t>
    </dgm:pt>
    <dgm:pt modelId="{9F9F7592-D309-4836-951E-3E516A8CA5B2}" type="sibTrans" cxnId="{F05BE644-5FC0-4FED-A129-37D3595387D2}">
      <dgm:prSet/>
      <dgm:spPr/>
      <dgm:t>
        <a:bodyPr/>
        <a:lstStyle/>
        <a:p>
          <a:endParaRPr lang="en-US" sz="1800"/>
        </a:p>
      </dgm:t>
    </dgm:pt>
    <dgm:pt modelId="{8A4197A8-BB1B-4AE9-95C7-45DB19512F10}" type="parTrans" cxnId="{A14B7D55-CEED-456D-B811-13D438E656AE}">
      <dgm:prSet/>
      <dgm:spPr/>
      <dgm:t>
        <a:bodyPr/>
        <a:lstStyle/>
        <a:p>
          <a:endParaRPr lang="en-US" sz="1800"/>
        </a:p>
      </dgm:t>
    </dgm:pt>
    <dgm:pt modelId="{4CE7D45C-C2FE-4E3F-BBAC-8DA9BB101A74}">
      <dgm:prSet phldrT="[Text]" custT="1"/>
      <dgm:spPr>
        <a:solidFill>
          <a:srgbClr val="306284"/>
        </a:solidFill>
      </dgm:spPr>
      <dgm:t>
        <a:bodyPr>
          <a:noAutofit/>
        </a:bodyPr>
        <a:lstStyle/>
        <a:p>
          <a:pPr rtl="0"/>
          <a:r>
            <a:rPr lang="es" sz="3600" b="1" i="0" u="none" strike="noStrike" dirty="0">
              <a:latin typeface="Century Gothic"/>
            </a:rPr>
            <a:t>Incumplimiento de los Plazos de Solicitud de Reclamación</a:t>
          </a:r>
        </a:p>
      </dgm:t>
    </dgm:pt>
    <dgm:pt modelId="{A268AFFE-7080-44BB-BB1C-FC789444A551}" type="sibTrans" cxnId="{A14B7D55-CEED-456D-B811-13D438E656AE}">
      <dgm:prSet/>
      <dgm:spPr/>
      <dgm:t>
        <a:bodyPr/>
        <a:lstStyle/>
        <a:p>
          <a:endParaRPr lang="en-US" sz="1800"/>
        </a:p>
      </dgm:t>
    </dgm:pt>
    <dgm:pt modelId="{CEB63BCB-DD41-4249-8064-F8F5DF0F409D}" type="pres">
      <dgm:prSet presAssocID="{D99D7D1F-3F25-481A-B6B9-E856B3405C35}" presName="linear" presStyleCnt="0">
        <dgm:presLayoutVars>
          <dgm:dir/>
          <dgm:resizeHandles val="exact"/>
        </dgm:presLayoutVars>
      </dgm:prSet>
      <dgm:spPr/>
    </dgm:pt>
    <dgm:pt modelId="{72FFB1B1-3A7C-4DAA-8EF0-811B9205ECD5}" type="pres">
      <dgm:prSet presAssocID="{D76B3D19-8855-4469-A063-A61786751FB2}" presName="comp" presStyleCnt="0"/>
      <dgm:spPr/>
    </dgm:pt>
    <dgm:pt modelId="{9820A81C-D6D6-4B5A-9510-64D032C1BD4B}" type="pres">
      <dgm:prSet presAssocID="{D76B3D19-8855-4469-A063-A61786751FB2}" presName="box" presStyleLbl="node1" presStyleIdx="0" presStyleCnt="3"/>
      <dgm:spPr/>
    </dgm:pt>
    <dgm:pt modelId="{77306A65-8FCD-4EFA-A833-B464522332AE}" type="pres">
      <dgm:prSet presAssocID="{D76B3D19-8855-4469-A063-A61786751FB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l="-7000" r="-7000"/>
          </a:stretch>
        </a:blipFill>
      </dgm:spPr>
      <dgm:extLst>
        <a:ext uri="{E40237B7-FDA0-4F09-8148-C483321AD2D9}">
          <dgm14:cNvPr xmlns:dgm14="http://schemas.microsoft.com/office/drawing/2010/diagram" id="0" name="" descr="Different numbers in 3D"/>
        </a:ext>
      </dgm:extLst>
    </dgm:pt>
    <dgm:pt modelId="{5DADDB83-31A0-4E45-8883-72A3743A5751}" type="pres">
      <dgm:prSet presAssocID="{D76B3D19-8855-4469-A063-A61786751FB2}" presName="text" presStyleLbl="node1" presStyleIdx="0" presStyleCnt="3">
        <dgm:presLayoutVars>
          <dgm:bulletEnabled val="1"/>
        </dgm:presLayoutVars>
      </dgm:prSet>
      <dgm:spPr/>
    </dgm:pt>
    <dgm:pt modelId="{FBB35350-7BA2-4386-B164-FDBF8D396AE4}" type="pres">
      <dgm:prSet presAssocID="{63E55B53-B246-49BC-9FA2-D9E0D78D3581}" presName="spacer" presStyleCnt="0"/>
      <dgm:spPr/>
    </dgm:pt>
    <dgm:pt modelId="{42D5999C-CE81-4F76-B26D-6C1AA647A564}" type="pres">
      <dgm:prSet presAssocID="{DBDF7ED7-730C-4624-9AB3-0EA503D04205}" presName="comp" presStyleCnt="0"/>
      <dgm:spPr/>
    </dgm:pt>
    <dgm:pt modelId="{3F90AB6A-442D-4684-8561-43FBC469642C}" type="pres">
      <dgm:prSet presAssocID="{DBDF7ED7-730C-4624-9AB3-0EA503D04205}" presName="box" presStyleLbl="node1" presStyleIdx="1" presStyleCnt="3"/>
      <dgm:spPr/>
    </dgm:pt>
    <dgm:pt modelId="{7F7E34CC-8F5F-4ADA-8187-240C6CEC4108}" type="pres">
      <dgm:prSet presAssocID="{DBDF7ED7-730C-4624-9AB3-0EA503D04205}" presName="img" presStyleLbl="fgImgPlace1" presStyleIdx="1" presStyleCnt="3"/>
      <dgm:spPr>
        <a:blipFill>
          <a:blip xmlns:r="http://schemas.openxmlformats.org/officeDocument/2006/relationships" r:embed="rId2"/>
          <a:stretch>
            <a:fillRect t="-2000" b="-2000"/>
          </a:stretch>
        </a:blipFill>
      </dgm:spPr>
    </dgm:pt>
    <dgm:pt modelId="{B3451DA7-921E-4889-9A57-CBD2FCFBE0F9}" type="pres">
      <dgm:prSet presAssocID="{DBDF7ED7-730C-4624-9AB3-0EA503D04205}" presName="text" presStyleLbl="node1" presStyleIdx="1" presStyleCnt="3">
        <dgm:presLayoutVars>
          <dgm:bulletEnabled val="1"/>
        </dgm:presLayoutVars>
      </dgm:prSet>
      <dgm:spPr/>
    </dgm:pt>
    <dgm:pt modelId="{CAA25E32-C1C4-46E7-89AA-D625A470221C}" type="pres">
      <dgm:prSet presAssocID="{9F9F7592-D309-4836-951E-3E516A8CA5B2}" presName="spacer" presStyleCnt="0"/>
      <dgm:spPr/>
    </dgm:pt>
    <dgm:pt modelId="{B2773A30-D895-4372-8E7F-7A080077D0EE}" type="pres">
      <dgm:prSet presAssocID="{4CE7D45C-C2FE-4E3F-BBAC-8DA9BB101A74}" presName="comp" presStyleCnt="0"/>
      <dgm:spPr/>
    </dgm:pt>
    <dgm:pt modelId="{C48F8E81-CADB-4B7B-95AF-07A5DCE71A75}" type="pres">
      <dgm:prSet presAssocID="{4CE7D45C-C2FE-4E3F-BBAC-8DA9BB101A74}" presName="box" presStyleLbl="node1" presStyleIdx="2" presStyleCnt="3"/>
      <dgm:spPr/>
    </dgm:pt>
    <dgm:pt modelId="{7C59D88F-4687-4CCC-B86B-851BDCA664FE}" type="pres">
      <dgm:prSet presAssocID="{4CE7D45C-C2FE-4E3F-BBAC-8DA9BB101A7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t="-2000" b="-2000"/>
          </a:stretch>
        </a:blipFill>
      </dgm:spPr>
      <dgm:extLst>
        <a:ext uri="{E40237B7-FDA0-4F09-8148-C483321AD2D9}">
          <dgm14:cNvPr xmlns:dgm14="http://schemas.microsoft.com/office/drawing/2010/diagram" id="0" name="" descr="Close up of pin and stethoscope, pinned on doctor's appointment"/>
        </a:ext>
      </dgm:extLst>
    </dgm:pt>
    <dgm:pt modelId="{2A5AD34C-09CB-4F04-B201-0899ADCAD812}" type="pres">
      <dgm:prSet presAssocID="{4CE7D45C-C2FE-4E3F-BBAC-8DA9BB101A74}" presName="text" presStyleLbl="node1" presStyleIdx="2" presStyleCnt="3">
        <dgm:presLayoutVars>
          <dgm:bulletEnabled val="1"/>
        </dgm:presLayoutVars>
      </dgm:prSet>
      <dgm:spPr/>
    </dgm:pt>
  </dgm:ptLst>
  <dgm:cxnLst>
    <dgm:cxn modelId="{B5E73524-695E-4516-B769-82D0A7DE2957}" type="presOf" srcId="{D76B3D19-8855-4469-A063-A61786751FB2}" destId="{9820A81C-D6D6-4B5A-9510-64D032C1BD4B}" srcOrd="0" destOrd="0" presId="urn:microsoft.com/office/officeart/2005/8/layout/vList4"/>
    <dgm:cxn modelId="{F6D5A828-69F4-475D-B271-17660182B99E}" type="presOf" srcId="{DBDF7ED7-730C-4624-9AB3-0EA503D04205}" destId="{3F90AB6A-442D-4684-8561-43FBC469642C}" srcOrd="0" destOrd="0" presId="urn:microsoft.com/office/officeart/2005/8/layout/vList4"/>
    <dgm:cxn modelId="{315F2A2B-4774-4655-A450-0146129490F7}" type="presOf" srcId="{4CE7D45C-C2FE-4E3F-BBAC-8DA9BB101A74}" destId="{C48F8E81-CADB-4B7B-95AF-07A5DCE71A75}" srcOrd="0" destOrd="0" presId="urn:microsoft.com/office/officeart/2005/8/layout/vList4"/>
    <dgm:cxn modelId="{DC820F3C-4FB6-4EB7-812C-0BA99409D5CA}" srcId="{D99D7D1F-3F25-481A-B6B9-E856B3405C35}" destId="{D76B3D19-8855-4469-A063-A61786751FB2}" srcOrd="0" destOrd="0" parTransId="{F7DB5854-5574-4924-BCC3-13BAB15306F9}" sibTransId="{63E55B53-B246-49BC-9FA2-D9E0D78D3581}"/>
    <dgm:cxn modelId="{F05BE644-5FC0-4FED-A129-37D3595387D2}" srcId="{D99D7D1F-3F25-481A-B6B9-E856B3405C35}" destId="{DBDF7ED7-730C-4624-9AB3-0EA503D04205}" srcOrd="1" destOrd="0" parTransId="{F976F9A0-F200-48C4-8D10-9045E0B116E0}" sibTransId="{9F9F7592-D309-4836-951E-3E516A8CA5B2}"/>
    <dgm:cxn modelId="{A14B7D55-CEED-456D-B811-13D438E656AE}" srcId="{D99D7D1F-3F25-481A-B6B9-E856B3405C35}" destId="{4CE7D45C-C2FE-4E3F-BBAC-8DA9BB101A74}" srcOrd="2" destOrd="0" parTransId="{8A4197A8-BB1B-4AE9-95C7-45DB19512F10}" sibTransId="{A268AFFE-7080-44BB-BB1C-FC789444A551}"/>
    <dgm:cxn modelId="{708CFA91-D5E4-495E-A60B-D91671C2B31C}" type="presOf" srcId="{4CE7D45C-C2FE-4E3F-BBAC-8DA9BB101A74}" destId="{2A5AD34C-09CB-4F04-B201-0899ADCAD812}" srcOrd="1" destOrd="0" presId="urn:microsoft.com/office/officeart/2005/8/layout/vList4"/>
    <dgm:cxn modelId="{F8BB5BA0-2E31-46E8-838B-898824497759}" type="presOf" srcId="{D76B3D19-8855-4469-A063-A61786751FB2}" destId="{5DADDB83-31A0-4E45-8883-72A3743A5751}" srcOrd="1" destOrd="0" presId="urn:microsoft.com/office/officeart/2005/8/layout/vList4"/>
    <dgm:cxn modelId="{E7D3E7AF-B1A2-4DAF-9152-9DBF57C054DB}" type="presOf" srcId="{D99D7D1F-3F25-481A-B6B9-E856B3405C35}" destId="{CEB63BCB-DD41-4249-8064-F8F5DF0F409D}" srcOrd="0" destOrd="0" presId="urn:microsoft.com/office/officeart/2005/8/layout/vList4"/>
    <dgm:cxn modelId="{EBA6A5ED-F817-43B1-86C8-CEBE49191B03}" type="presOf" srcId="{DBDF7ED7-730C-4624-9AB3-0EA503D04205}" destId="{B3451DA7-921E-4889-9A57-CBD2FCFBE0F9}" srcOrd="1" destOrd="0" presId="urn:microsoft.com/office/officeart/2005/8/layout/vList4"/>
    <dgm:cxn modelId="{64941402-8942-4A80-86BA-A0C29221B556}" type="presParOf" srcId="{CEB63BCB-DD41-4249-8064-F8F5DF0F409D}" destId="{72FFB1B1-3A7C-4DAA-8EF0-811B9205ECD5}" srcOrd="0" destOrd="0" presId="urn:microsoft.com/office/officeart/2005/8/layout/vList4"/>
    <dgm:cxn modelId="{5D1BB984-9072-445D-87B7-EF445CC09E11}" type="presParOf" srcId="{72FFB1B1-3A7C-4DAA-8EF0-811B9205ECD5}" destId="{9820A81C-D6D6-4B5A-9510-64D032C1BD4B}" srcOrd="0" destOrd="0" presId="urn:microsoft.com/office/officeart/2005/8/layout/vList4"/>
    <dgm:cxn modelId="{6E882D4E-CDFA-47EB-9216-E2D56AEBFD73}" type="presParOf" srcId="{72FFB1B1-3A7C-4DAA-8EF0-811B9205ECD5}" destId="{77306A65-8FCD-4EFA-A833-B464522332AE}" srcOrd="1" destOrd="0" presId="urn:microsoft.com/office/officeart/2005/8/layout/vList4"/>
    <dgm:cxn modelId="{70307B33-0F9A-4927-B1CD-24B84BB275A9}" type="presParOf" srcId="{72FFB1B1-3A7C-4DAA-8EF0-811B9205ECD5}" destId="{5DADDB83-31A0-4E45-8883-72A3743A5751}" srcOrd="2" destOrd="0" presId="urn:microsoft.com/office/officeart/2005/8/layout/vList4"/>
    <dgm:cxn modelId="{99ABAEBC-0FA5-40E4-9C64-ED29E50BF0F2}" type="presParOf" srcId="{CEB63BCB-DD41-4249-8064-F8F5DF0F409D}" destId="{FBB35350-7BA2-4386-B164-FDBF8D396AE4}" srcOrd="1" destOrd="0" presId="urn:microsoft.com/office/officeart/2005/8/layout/vList4"/>
    <dgm:cxn modelId="{D55A8555-AA1C-4601-844F-03B3E4475B4B}" type="presParOf" srcId="{CEB63BCB-DD41-4249-8064-F8F5DF0F409D}" destId="{42D5999C-CE81-4F76-B26D-6C1AA647A564}" srcOrd="2" destOrd="0" presId="urn:microsoft.com/office/officeart/2005/8/layout/vList4"/>
    <dgm:cxn modelId="{6D62044B-EC27-4E06-8D68-5798C47EF5F5}" type="presParOf" srcId="{42D5999C-CE81-4F76-B26D-6C1AA647A564}" destId="{3F90AB6A-442D-4684-8561-43FBC469642C}" srcOrd="0" destOrd="0" presId="urn:microsoft.com/office/officeart/2005/8/layout/vList4"/>
    <dgm:cxn modelId="{9EF0E1BF-3677-4538-A90F-0E67216F34AC}" type="presParOf" srcId="{42D5999C-CE81-4F76-B26D-6C1AA647A564}" destId="{7F7E34CC-8F5F-4ADA-8187-240C6CEC4108}" srcOrd="1" destOrd="0" presId="urn:microsoft.com/office/officeart/2005/8/layout/vList4"/>
    <dgm:cxn modelId="{D01C90C2-0F63-4689-B29A-287A5656FE82}" type="presParOf" srcId="{42D5999C-CE81-4F76-B26D-6C1AA647A564}" destId="{B3451DA7-921E-4889-9A57-CBD2FCFBE0F9}" srcOrd="2" destOrd="0" presId="urn:microsoft.com/office/officeart/2005/8/layout/vList4"/>
    <dgm:cxn modelId="{7870FDFC-6194-4ED9-B768-B4276A7EE63C}" type="presParOf" srcId="{CEB63BCB-DD41-4249-8064-F8F5DF0F409D}" destId="{CAA25E32-C1C4-46E7-89AA-D625A470221C}" srcOrd="3" destOrd="0" presId="urn:microsoft.com/office/officeart/2005/8/layout/vList4"/>
    <dgm:cxn modelId="{D5D814E1-5B79-41A8-B01A-F313774F8FEC}" type="presParOf" srcId="{CEB63BCB-DD41-4249-8064-F8F5DF0F409D}" destId="{B2773A30-D895-4372-8E7F-7A080077D0EE}" srcOrd="4" destOrd="0" presId="urn:microsoft.com/office/officeart/2005/8/layout/vList4"/>
    <dgm:cxn modelId="{6C968502-AE8D-4E84-8E4C-B5D824CDB1B2}" type="presParOf" srcId="{B2773A30-D895-4372-8E7F-7A080077D0EE}" destId="{C48F8E81-CADB-4B7B-95AF-07A5DCE71A75}" srcOrd="0" destOrd="0" presId="urn:microsoft.com/office/officeart/2005/8/layout/vList4"/>
    <dgm:cxn modelId="{23111F0F-5585-4F3B-B615-8C6C6BFBD8D1}" type="presParOf" srcId="{B2773A30-D895-4372-8E7F-7A080077D0EE}" destId="{7C59D88F-4687-4CCC-B86B-851BDCA664FE}" srcOrd="1" destOrd="0" presId="urn:microsoft.com/office/officeart/2005/8/layout/vList4"/>
    <dgm:cxn modelId="{D9B7606C-AE17-4813-8E8B-94465FDBCAEC}" type="presParOf" srcId="{B2773A30-D895-4372-8E7F-7A080077D0EE}" destId="{2A5AD34C-09CB-4F04-B201-0899ADCAD81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1AFF0FB9-BFA8-405F-A32C-4A5636528BCC}"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3462FBC5-C667-4C00-BAEE-FC9CD7C51513}" type="parTrans" cxnId="{49CC93CD-22AC-4AB9-881F-EF08DA4BFDAF}">
      <dgm:prSet/>
      <dgm:spPr/>
      <dgm:t>
        <a:bodyPr/>
        <a:lstStyle/>
        <a:p>
          <a:endParaRPr lang="en-US"/>
        </a:p>
      </dgm:t>
    </dgm:pt>
    <dgm:pt modelId="{2B27E7EF-E0F2-4DC9-8D35-57F49C1895A9}">
      <dgm:prSet custT="1"/>
      <dgm:spPr/>
      <dgm:t>
        <a:bodyPr>
          <a:noAutofit/>
        </a:bodyPr>
        <a:lstStyle/>
        <a:p>
          <a:pPr rtl="0"/>
          <a:r>
            <a:rPr lang="es" sz="3200" b="1" i="0" u="none" strike="noStrike" dirty="0">
              <a:latin typeface="Century Gothic"/>
            </a:rPr>
            <a:t>Pestaña de Error</a:t>
          </a:r>
        </a:p>
      </dgm:t>
    </dgm:pt>
    <dgm:pt modelId="{C0747E7A-D5A5-4641-B508-CFA94958D2FD}" type="parTrans" cxnId="{99B62D1C-421A-4E53-A0E5-ECDB68BABB53}">
      <dgm:prSet/>
      <dgm:spPr/>
      <dgm:t>
        <a:bodyPr/>
        <a:lstStyle/>
        <a:p>
          <a:endParaRPr lang="en-US"/>
        </a:p>
      </dgm:t>
    </dgm:pt>
    <dgm:pt modelId="{B5AFA1D2-291A-4588-ACB5-F02D1D83CA22}">
      <dgm:prSet custT="1"/>
      <dgm:spPr>
        <a:solidFill>
          <a:srgbClr val="306284"/>
        </a:solidFill>
      </dgm:spPr>
      <dgm:t>
        <a:bodyPr>
          <a:noAutofit/>
        </a:bodyPr>
        <a:lstStyle/>
        <a:p>
          <a:pPr rtl="0"/>
          <a:r>
            <a:rPr lang="es" sz="1900" b="0" i="0" u="none" strike="noStrike" dirty="0">
              <a:latin typeface="Century Gothic"/>
            </a:rPr>
            <a:t>Proporcionar Categoría de Servicio</a:t>
          </a:r>
        </a:p>
      </dgm:t>
    </dgm:pt>
    <dgm:pt modelId="{56F3E7EF-42F5-4EF0-A879-8D70891443F8}" type="sibTrans" cxnId="{99B62D1C-421A-4E53-A0E5-ECDB68BABB53}">
      <dgm:prSet/>
      <dgm:spPr/>
      <dgm:t>
        <a:bodyPr/>
        <a:lstStyle/>
        <a:p>
          <a:endParaRPr lang="en-US"/>
        </a:p>
      </dgm:t>
    </dgm:pt>
    <dgm:pt modelId="{002A600C-5425-4CDE-8D68-364F391EA259}" type="parTrans" cxnId="{3A3C1E1E-0482-4FC4-92B1-96061B9F15A1}">
      <dgm:prSet/>
      <dgm:spPr/>
      <dgm:t>
        <a:bodyPr/>
        <a:lstStyle/>
        <a:p>
          <a:endParaRPr lang="en-US"/>
        </a:p>
      </dgm:t>
    </dgm:pt>
    <dgm:pt modelId="{22751E39-69B2-4DF7-A832-4070F07D1003}">
      <dgm:prSet custT="1"/>
      <dgm:spPr>
        <a:solidFill>
          <a:srgbClr val="306284"/>
        </a:solidFill>
      </dgm:spPr>
      <dgm:t>
        <a:bodyPr>
          <a:noAutofit/>
        </a:bodyPr>
        <a:lstStyle/>
        <a:p>
          <a:pPr rtl="0"/>
          <a:r>
            <a:rPr lang="es" sz="1900" b="0" i="0" u="none" strike="noStrike">
              <a:latin typeface="Century Gothic"/>
            </a:rPr>
            <a:t>Cantidad Necesaria</a:t>
          </a:r>
        </a:p>
      </dgm:t>
    </dgm:pt>
    <dgm:pt modelId="{3B8227DA-3EBA-47CF-A21F-AFB5BA95BB4F}" type="sibTrans" cxnId="{3A3C1E1E-0482-4FC4-92B1-96061B9F15A1}">
      <dgm:prSet/>
      <dgm:spPr/>
      <dgm:t>
        <a:bodyPr/>
        <a:lstStyle/>
        <a:p>
          <a:endParaRPr lang="en-US"/>
        </a:p>
      </dgm:t>
    </dgm:pt>
    <dgm:pt modelId="{C9EB5157-117F-449E-BB9C-BBA0BCD57DED}" type="parTrans" cxnId="{4C33E87E-E9AD-44C9-9850-95A9DB65E7F2}">
      <dgm:prSet/>
      <dgm:spPr/>
      <dgm:t>
        <a:bodyPr/>
        <a:lstStyle/>
        <a:p>
          <a:endParaRPr lang="en-US"/>
        </a:p>
      </dgm:t>
    </dgm:pt>
    <dgm:pt modelId="{599F41CF-07C7-4D45-99DE-87FB31F60357}">
      <dgm:prSet custT="1"/>
      <dgm:spPr>
        <a:solidFill>
          <a:srgbClr val="306284"/>
        </a:solidFill>
      </dgm:spPr>
      <dgm:t>
        <a:bodyPr>
          <a:noAutofit/>
        </a:bodyPr>
        <a:lstStyle/>
        <a:p>
          <a:pPr rtl="0"/>
          <a:r>
            <a:rPr lang="es" sz="1900" b="0" i="0" u="none" strike="noStrike">
              <a:latin typeface="Century Gothic"/>
            </a:rPr>
            <a:t>Número de Aplicación o ID del CTF Requerido</a:t>
          </a:r>
        </a:p>
      </dgm:t>
    </dgm:pt>
    <dgm:pt modelId="{0E2B720E-319D-4632-9F7E-99AFAEA84CEF}" type="sibTrans" cxnId="{4C33E87E-E9AD-44C9-9850-95A9DB65E7F2}">
      <dgm:prSet/>
      <dgm:spPr/>
      <dgm:t>
        <a:bodyPr/>
        <a:lstStyle/>
        <a:p>
          <a:endParaRPr lang="en-US"/>
        </a:p>
      </dgm:t>
    </dgm:pt>
    <dgm:pt modelId="{7A922565-4B11-4392-B968-3AE0B338BB8E}" type="parTrans" cxnId="{E38A6236-E3A7-474C-8CB2-674FD5BD18BA}">
      <dgm:prSet/>
      <dgm:spPr/>
      <dgm:t>
        <a:bodyPr/>
        <a:lstStyle/>
        <a:p>
          <a:endParaRPr lang="en-US"/>
        </a:p>
      </dgm:t>
    </dgm:pt>
    <dgm:pt modelId="{7322A97B-D004-4447-AC53-9188708C18E7}">
      <dgm:prSet custT="1"/>
      <dgm:spPr>
        <a:solidFill>
          <a:srgbClr val="306284"/>
        </a:solidFill>
      </dgm:spPr>
      <dgm:t>
        <a:bodyPr>
          <a:noAutofit/>
        </a:bodyPr>
        <a:lstStyle/>
        <a:p>
          <a:pPr rtl="0"/>
          <a:r>
            <a:rPr lang="es" sz="1900" b="0" i="0" u="none" strike="noStrike" dirty="0">
              <a:latin typeface="Century Gothic"/>
            </a:rPr>
            <a:t>La Categoría de Participante no coincide con el ID del CTF/Número de Aplicación</a:t>
          </a:r>
        </a:p>
      </dgm:t>
    </dgm:pt>
    <dgm:pt modelId="{FC05600D-46AB-463C-BD04-41E87D48A8A2}" type="sibTrans" cxnId="{E38A6236-E3A7-474C-8CB2-674FD5BD18BA}">
      <dgm:prSet/>
      <dgm:spPr/>
      <dgm:t>
        <a:bodyPr/>
        <a:lstStyle/>
        <a:p>
          <a:endParaRPr lang="en-US"/>
        </a:p>
      </dgm:t>
    </dgm:pt>
    <dgm:pt modelId="{2F5ECA94-7517-4FBC-B64E-69D27CB3EAD6}" type="parTrans" cxnId="{4271D3BF-A735-4B55-88A6-7AFA8111D959}">
      <dgm:prSet/>
      <dgm:spPr/>
      <dgm:t>
        <a:bodyPr/>
        <a:lstStyle/>
        <a:p>
          <a:endParaRPr lang="en-US"/>
        </a:p>
      </dgm:t>
    </dgm:pt>
    <dgm:pt modelId="{275E2DE4-F892-4E09-B71D-1D5226DC9497}">
      <dgm:prSet custT="1"/>
      <dgm:spPr>
        <a:solidFill>
          <a:srgbClr val="306284"/>
        </a:solidFill>
      </dgm:spPr>
      <dgm:t>
        <a:bodyPr>
          <a:noAutofit/>
        </a:bodyPr>
        <a:lstStyle/>
        <a:p>
          <a:pPr rtl="0"/>
          <a:r>
            <a:rPr lang="es" sz="1900" b="0" i="0" u="none" strike="noStrike">
              <a:latin typeface="Century Gothic"/>
            </a:rPr>
            <a:t>Mes de Servicio Inválido</a:t>
          </a:r>
        </a:p>
      </dgm:t>
    </dgm:pt>
    <dgm:pt modelId="{C75C7289-B288-48B4-BA57-7F76ADEF9832}" type="sibTrans" cxnId="{4271D3BF-A735-4B55-88A6-7AFA8111D959}">
      <dgm:prSet/>
      <dgm:spPr/>
      <dgm:t>
        <a:bodyPr/>
        <a:lstStyle/>
        <a:p>
          <a:endParaRPr lang="en-US"/>
        </a:p>
      </dgm:t>
    </dgm:pt>
    <dgm:pt modelId="{1DEFA353-6028-4095-A2FF-201AEF2AF402}" type="parTrans" cxnId="{A0D4050A-41CB-46AA-A82F-CA88AB346B54}">
      <dgm:prSet/>
      <dgm:spPr/>
      <dgm:t>
        <a:bodyPr/>
        <a:lstStyle/>
        <a:p>
          <a:endParaRPr lang="en-US"/>
        </a:p>
      </dgm:t>
    </dgm:pt>
    <dgm:pt modelId="{97F8E6A5-D5B1-426C-8905-BB51A2711CFB}">
      <dgm:prSet custT="1"/>
      <dgm:spPr>
        <a:solidFill>
          <a:srgbClr val="306284"/>
        </a:solidFill>
      </dgm:spPr>
      <dgm:t>
        <a:bodyPr>
          <a:noAutofit/>
        </a:bodyPr>
        <a:lstStyle/>
        <a:p>
          <a:pPr rtl="0"/>
          <a:r>
            <a:rPr lang="es" sz="1900" b="0" i="0" u="none" strike="noStrike">
              <a:latin typeface="Century Gothic"/>
            </a:rPr>
            <a:t>Proveedor DBA inválido</a:t>
          </a:r>
        </a:p>
      </dgm:t>
    </dgm:pt>
    <dgm:pt modelId="{E11F3C8D-BB19-48CB-8B65-C4111CD70D91}" type="sibTrans" cxnId="{A0D4050A-41CB-46AA-A82F-CA88AB346B54}">
      <dgm:prSet/>
      <dgm:spPr/>
      <dgm:t>
        <a:bodyPr/>
        <a:lstStyle/>
        <a:p>
          <a:endParaRPr lang="en-US"/>
        </a:p>
      </dgm:t>
    </dgm:pt>
    <dgm:pt modelId="{BE7A79A9-4758-471B-9CEF-2C4F96234E96}" type="parTrans" cxnId="{5F04B494-8389-4228-99E8-1F3D9DA981CF}">
      <dgm:prSet/>
      <dgm:spPr/>
      <dgm:t>
        <a:bodyPr/>
        <a:lstStyle/>
        <a:p>
          <a:endParaRPr lang="en-US"/>
        </a:p>
      </dgm:t>
    </dgm:pt>
    <dgm:pt modelId="{2DFBF5F3-FAE4-4FF3-B3C7-8A2BDE34E0BD}">
      <dgm:prSet custT="1"/>
      <dgm:spPr>
        <a:solidFill>
          <a:srgbClr val="306284"/>
        </a:solidFill>
      </dgm:spPr>
      <dgm:t>
        <a:bodyPr>
          <a:noAutofit/>
        </a:bodyPr>
        <a:lstStyle/>
        <a:p>
          <a:endParaRPr lang="en-US" sz="1900"/>
        </a:p>
      </dgm:t>
    </dgm:pt>
    <dgm:pt modelId="{3EDD0351-D03C-4CEF-A770-CF73080A6691}" type="sibTrans" cxnId="{5F04B494-8389-4228-99E8-1F3D9DA981CF}">
      <dgm:prSet/>
      <dgm:spPr/>
      <dgm:t>
        <a:bodyPr/>
        <a:lstStyle/>
        <a:p>
          <a:endParaRPr lang="en-US"/>
        </a:p>
      </dgm:t>
    </dgm:pt>
    <dgm:pt modelId="{4CDF4768-6EE4-411C-A0B2-DFA46799E595}" type="sibTrans" cxnId="{49CC93CD-22AC-4AB9-881F-EF08DA4BFDAF}">
      <dgm:prSet/>
      <dgm:spPr/>
      <dgm:t>
        <a:bodyPr/>
        <a:lstStyle/>
        <a:p>
          <a:endParaRPr lang="en-US"/>
        </a:p>
      </dgm:t>
    </dgm:pt>
    <dgm:pt modelId="{C047D656-B8A1-466B-8CA3-C5B0561E83E2}" type="parTrans" cxnId="{84A36CF4-F301-4922-879E-D2DD62675E5C}">
      <dgm:prSet/>
      <dgm:spPr/>
      <dgm:t>
        <a:bodyPr/>
        <a:lstStyle/>
        <a:p>
          <a:endParaRPr lang="en-US"/>
        </a:p>
      </dgm:t>
    </dgm:pt>
    <dgm:pt modelId="{14AC76E0-EFD0-4F92-8A7C-05BB427BD08F}">
      <dgm:prSet custT="1"/>
      <dgm:spPr/>
      <dgm:t>
        <a:bodyPr>
          <a:noAutofit/>
        </a:bodyPr>
        <a:lstStyle/>
        <a:p>
          <a:pPr rtl="0"/>
          <a:r>
            <a:rPr lang="es" sz="3200" b="1" i="0" u="none" strike="noStrike" dirty="0">
              <a:latin typeface="Century Gothic"/>
              <a:ea typeface="Calibri"/>
            </a:rPr>
            <a:t>Pestaña de Alerta</a:t>
          </a:r>
        </a:p>
      </dgm:t>
    </dgm:pt>
    <dgm:pt modelId="{79C78AB4-C317-4A7F-B21E-DC6A9425211C}" type="parTrans" cxnId="{64E13EAA-B21E-4054-8EBA-B0CC3B52B0C7}">
      <dgm:prSet/>
      <dgm:spPr/>
      <dgm:t>
        <a:bodyPr/>
        <a:lstStyle/>
        <a:p>
          <a:endParaRPr lang="en-US"/>
        </a:p>
      </dgm:t>
    </dgm:pt>
    <dgm:pt modelId="{A88763DC-6E58-468F-8FE3-36D7C70FF6F1}">
      <dgm:prSet custT="1"/>
      <dgm:spPr>
        <a:solidFill>
          <a:srgbClr val="306284"/>
        </a:solidFill>
      </dgm:spPr>
      <dgm:t>
        <a:bodyPr>
          <a:noAutofit/>
        </a:bodyPr>
        <a:lstStyle/>
        <a:p>
          <a:pPr rtl="0"/>
          <a:r>
            <a:rPr lang="es" sz="1900" b="0" i="0" u="none" strike="noStrike" dirty="0">
              <a:latin typeface="Century Gothic"/>
            </a:rPr>
            <a:t>Importe de la reclamación/Descuento del CTF incorrecto</a:t>
          </a:r>
        </a:p>
      </dgm:t>
    </dgm:pt>
    <dgm:pt modelId="{7E1DA20B-7EC5-4315-BD7A-13DDE41B2A07}" type="sibTrans" cxnId="{64E13EAA-B21E-4054-8EBA-B0CC3B52B0C7}">
      <dgm:prSet/>
      <dgm:spPr/>
      <dgm:t>
        <a:bodyPr/>
        <a:lstStyle/>
        <a:p>
          <a:endParaRPr lang="en-US"/>
        </a:p>
      </dgm:t>
    </dgm:pt>
    <dgm:pt modelId="{2C54CDF8-4A68-467B-AF32-E40FC1774729}" type="parTrans" cxnId="{FF931461-D95D-43C4-B72A-6858AEAF574D}">
      <dgm:prSet/>
      <dgm:spPr/>
      <dgm:t>
        <a:bodyPr/>
        <a:lstStyle/>
        <a:p>
          <a:endParaRPr lang="en-US"/>
        </a:p>
      </dgm:t>
    </dgm:pt>
    <dgm:pt modelId="{C7A64C11-1069-4922-B3AB-619EBE222CA4}">
      <dgm:prSet custT="1"/>
      <dgm:spPr>
        <a:solidFill>
          <a:srgbClr val="306284"/>
        </a:solidFill>
      </dgm:spPr>
      <dgm:t>
        <a:bodyPr>
          <a:noAutofit/>
        </a:bodyPr>
        <a:lstStyle/>
        <a:p>
          <a:pPr rtl="0"/>
          <a:r>
            <a:rPr lang="es" sz="1900" b="0" i="0" u="none" strike="noStrike" dirty="0">
              <a:latin typeface="Century Gothic"/>
            </a:rPr>
            <a:t>El Descuento del CTF supera la Ayuda de E-Rate</a:t>
          </a:r>
        </a:p>
      </dgm:t>
    </dgm:pt>
    <dgm:pt modelId="{A15A71F0-7EC3-4E68-BC4E-9FCE170BAE85}" type="sibTrans" cxnId="{FF931461-D95D-43C4-B72A-6858AEAF574D}">
      <dgm:prSet/>
      <dgm:spPr/>
      <dgm:t>
        <a:bodyPr/>
        <a:lstStyle/>
        <a:p>
          <a:endParaRPr lang="en-US"/>
        </a:p>
      </dgm:t>
    </dgm:pt>
    <dgm:pt modelId="{F520E64A-7092-4966-B1EF-0940AE7EEF20}" type="parTrans" cxnId="{7EC96011-753E-430E-A2DD-0ACFC369FB39}">
      <dgm:prSet/>
      <dgm:spPr/>
      <dgm:t>
        <a:bodyPr/>
        <a:lstStyle/>
        <a:p>
          <a:endParaRPr lang="en-US"/>
        </a:p>
      </dgm:t>
    </dgm:pt>
    <dgm:pt modelId="{F93F61F8-FB43-4136-8258-D707D7B05EC3}">
      <dgm:prSet custT="1"/>
      <dgm:spPr>
        <a:solidFill>
          <a:srgbClr val="306284"/>
        </a:solidFill>
      </dgm:spPr>
      <dgm:t>
        <a:bodyPr>
          <a:noAutofit/>
        </a:bodyPr>
        <a:lstStyle/>
        <a:p>
          <a:pPr rtl="0"/>
          <a:r>
            <a:rPr lang="es" sz="1900" b="0" i="0" u="none" strike="noStrike" dirty="0">
              <a:latin typeface="Century Gothic"/>
            </a:rPr>
            <a:t>E-Rate debe oscilar entre el 1% y el 100%.</a:t>
          </a:r>
        </a:p>
      </dgm:t>
    </dgm:pt>
    <dgm:pt modelId="{A5B35E5E-2D6F-4909-B528-DDACD54F1575}" type="sibTrans" cxnId="{7EC96011-753E-430E-A2DD-0ACFC369FB39}">
      <dgm:prSet/>
      <dgm:spPr/>
      <dgm:t>
        <a:bodyPr/>
        <a:lstStyle/>
        <a:p>
          <a:endParaRPr lang="en-US"/>
        </a:p>
      </dgm:t>
    </dgm:pt>
    <dgm:pt modelId="{90029D2E-0424-4D7B-BC4F-99F7B0E359C4}" type="parTrans" cxnId="{AFB02027-D6EF-426A-81A9-52F5BB1FE095}">
      <dgm:prSet/>
      <dgm:spPr/>
      <dgm:t>
        <a:bodyPr/>
        <a:lstStyle/>
        <a:p>
          <a:endParaRPr lang="en-US"/>
        </a:p>
      </dgm:t>
    </dgm:pt>
    <dgm:pt modelId="{C84D943E-4DF3-45E7-AC03-67C607725F27}">
      <dgm:prSet custT="1"/>
      <dgm:spPr>
        <a:solidFill>
          <a:srgbClr val="306284"/>
        </a:solidFill>
      </dgm:spPr>
      <dgm:t>
        <a:bodyPr>
          <a:noAutofit/>
        </a:bodyPr>
        <a:lstStyle/>
        <a:p>
          <a:pPr rtl="0"/>
          <a:r>
            <a:rPr lang="es" sz="1900" b="0" i="0" u="none" strike="noStrike">
              <a:latin typeface="Century Gothic"/>
            </a:rPr>
            <a:t>El promedio de E-Rate debe oscilar entre el 1% y el 100%.</a:t>
          </a:r>
        </a:p>
      </dgm:t>
    </dgm:pt>
    <dgm:pt modelId="{96E0BF71-F7BF-4F5B-B102-9ACCCCA5D35C}" type="sibTrans" cxnId="{AFB02027-D6EF-426A-81A9-52F5BB1FE095}">
      <dgm:prSet/>
      <dgm:spPr/>
      <dgm:t>
        <a:bodyPr/>
        <a:lstStyle/>
        <a:p>
          <a:endParaRPr lang="en-US"/>
        </a:p>
      </dgm:t>
    </dgm:pt>
    <dgm:pt modelId="{4C9A8411-8732-43C7-84E9-CAF12A2A0819}" type="parTrans" cxnId="{19953446-9E5D-4082-B004-F357E466C1B0}">
      <dgm:prSet/>
      <dgm:spPr/>
      <dgm:t>
        <a:bodyPr/>
        <a:lstStyle/>
        <a:p>
          <a:endParaRPr lang="en-US"/>
        </a:p>
      </dgm:t>
    </dgm:pt>
    <dgm:pt modelId="{F560AB8C-AF19-4C29-969B-365A8C5DF3EA}">
      <dgm:prSet custT="1"/>
      <dgm:spPr>
        <a:solidFill>
          <a:srgbClr val="306284"/>
        </a:solidFill>
      </dgm:spPr>
      <dgm:t>
        <a:bodyPr>
          <a:noAutofit/>
        </a:bodyPr>
        <a:lstStyle/>
        <a:p>
          <a:pPr rtl="0"/>
          <a:r>
            <a:rPr lang="es" sz="1900" b="0" i="0" u="none" strike="noStrike">
              <a:latin typeface="Century Gothic"/>
            </a:rPr>
            <a:t>La Ayuda RHCP debe oscilar entre el 1% y el 100%.</a:t>
          </a:r>
        </a:p>
      </dgm:t>
    </dgm:pt>
    <dgm:pt modelId="{55991C30-7AB6-41A0-830C-62FAD1A4109D}" type="sibTrans" cxnId="{19953446-9E5D-4082-B004-F357E466C1B0}">
      <dgm:prSet/>
      <dgm:spPr/>
      <dgm:t>
        <a:bodyPr/>
        <a:lstStyle/>
        <a:p>
          <a:endParaRPr lang="en-US"/>
        </a:p>
      </dgm:t>
    </dgm:pt>
    <dgm:pt modelId="{ADB2CA77-42F1-463C-B43A-122F91EE1D98}" type="sibTrans" cxnId="{84A36CF4-F301-4922-879E-D2DD62675E5C}">
      <dgm:prSet/>
      <dgm:spPr/>
      <dgm:t>
        <a:bodyPr/>
        <a:lstStyle/>
        <a:p>
          <a:endParaRPr lang="en-US"/>
        </a:p>
      </dgm:t>
    </dgm:pt>
    <dgm:pt modelId="{3EB5ECBF-5990-45A3-BB2B-3FE158881DCE}" type="pres">
      <dgm:prSet presAssocID="{1AFF0FB9-BFA8-405F-A32C-4A5636528BCC}" presName="linearFlow" presStyleCnt="0">
        <dgm:presLayoutVars>
          <dgm:dir/>
          <dgm:animLvl val="lvl"/>
          <dgm:resizeHandles/>
        </dgm:presLayoutVars>
      </dgm:prSet>
      <dgm:spPr/>
    </dgm:pt>
    <dgm:pt modelId="{A8074159-8B0A-4F4C-B21F-10AD57437CC3}" type="pres">
      <dgm:prSet presAssocID="{2B27E7EF-E0F2-4DC9-8D35-57F49C1895A9}" presName="compositeNode" presStyleCnt="0">
        <dgm:presLayoutVars>
          <dgm:bulletEnabled val="1"/>
        </dgm:presLayoutVars>
      </dgm:prSet>
      <dgm:spPr/>
    </dgm:pt>
    <dgm:pt modelId="{05E7CBA3-4F6E-4CC7-8C58-668ABBEFC757}" type="pres">
      <dgm:prSet presAssocID="{2B27E7EF-E0F2-4DC9-8D35-57F49C1895A9}" presName="image" presStyleLbl="fgImgPlace1" presStyleIdx="0" presStyleCnt="2" custScaleX="55085" custScaleY="51245"/>
      <dgm:spPr>
        <a:blipFill>
          <a:blip xmlns:r="http://schemas.openxmlformats.org/officeDocument/2006/relationships" r:embed="rId1"/>
          <a:stretch>
            <a:fillRect/>
          </a:stretch>
        </a:blipFill>
      </dgm:spPr>
    </dgm:pt>
    <dgm:pt modelId="{574D5E22-B2A0-4410-9164-530EF0FDC7FE}" type="pres">
      <dgm:prSet presAssocID="{2B27E7EF-E0F2-4DC9-8D35-57F49C1895A9}" presName="childNode" presStyleLbl="node1" presStyleIdx="0" presStyleCnt="2" custScaleX="111243">
        <dgm:presLayoutVars>
          <dgm:bulletEnabled val="1"/>
        </dgm:presLayoutVars>
      </dgm:prSet>
      <dgm:spPr/>
    </dgm:pt>
    <dgm:pt modelId="{035C2F87-6637-4552-99C4-8EC4DF2A445D}" type="pres">
      <dgm:prSet presAssocID="{2B27E7EF-E0F2-4DC9-8D35-57F49C1895A9}" presName="parentNode" presStyleLbl="revTx" presStyleIdx="0" presStyleCnt="2">
        <dgm:presLayoutVars>
          <dgm:chMax val="0"/>
          <dgm:bulletEnabled val="1"/>
        </dgm:presLayoutVars>
      </dgm:prSet>
      <dgm:spPr/>
    </dgm:pt>
    <dgm:pt modelId="{54622EEF-8939-4670-B560-E7E6869CD6E4}" type="pres">
      <dgm:prSet presAssocID="{4CDF4768-6EE4-411C-A0B2-DFA46799E595}" presName="sibTrans" presStyleCnt="0"/>
      <dgm:spPr/>
    </dgm:pt>
    <dgm:pt modelId="{48E1E70E-ED15-42B0-9886-E7DE7510ED7B}" type="pres">
      <dgm:prSet presAssocID="{14AC76E0-EFD0-4F92-8A7C-05BB427BD08F}" presName="compositeNode" presStyleCnt="0">
        <dgm:presLayoutVars>
          <dgm:bulletEnabled val="1"/>
        </dgm:presLayoutVars>
      </dgm:prSet>
      <dgm:spPr/>
    </dgm:pt>
    <dgm:pt modelId="{8D60EB54-4565-43C3-B160-9751585A591D}" type="pres">
      <dgm:prSet presAssocID="{14AC76E0-EFD0-4F92-8A7C-05BB427BD08F}" presName="image" presStyleLbl="fgImgPlace1" presStyleIdx="1" presStyleCnt="2" custScaleX="56431" custScaleY="48179"/>
      <dgm:spPr>
        <a:blipFill>
          <a:blip xmlns:r="http://schemas.openxmlformats.org/officeDocument/2006/relationships" r:embed="rId2">
            <a:extLst>
              <a:ext uri="{28A0092B-C50C-407E-A947-70E740481C1C}">
                <a14:useLocalDpi xmlns:a14="http://schemas.microsoft.com/office/drawing/2010/main" val="0"/>
              </a:ext>
            </a:extLst>
          </a:blip>
          <a:stretch>
            <a:fillRect l="-7000" r="-7000"/>
          </a:stretch>
        </a:blipFill>
      </dgm:spPr>
    </dgm:pt>
    <dgm:pt modelId="{136123B3-8814-4638-94FA-766CA262E605}" type="pres">
      <dgm:prSet presAssocID="{14AC76E0-EFD0-4F92-8A7C-05BB427BD08F}" presName="childNode" presStyleLbl="node1" presStyleIdx="1" presStyleCnt="2" custScaleX="110570" custScaleY="105250">
        <dgm:presLayoutVars>
          <dgm:bulletEnabled val="1"/>
        </dgm:presLayoutVars>
      </dgm:prSet>
      <dgm:spPr/>
    </dgm:pt>
    <dgm:pt modelId="{9051E5A3-23B6-4F59-808E-17782D6CF2E5}" type="pres">
      <dgm:prSet presAssocID="{14AC76E0-EFD0-4F92-8A7C-05BB427BD08F}" presName="parentNode" presStyleLbl="revTx" presStyleIdx="1" presStyleCnt="2" custScaleX="114726" custScaleY="122844">
        <dgm:presLayoutVars>
          <dgm:chMax val="0"/>
          <dgm:bulletEnabled val="1"/>
        </dgm:presLayoutVars>
      </dgm:prSet>
      <dgm:spPr/>
    </dgm:pt>
  </dgm:ptLst>
  <dgm:cxnLst>
    <dgm:cxn modelId="{50754B09-A103-4C46-B002-319D6BFE8F70}" type="presOf" srcId="{7322A97B-D004-4447-AC53-9188708C18E7}" destId="{574D5E22-B2A0-4410-9164-530EF0FDC7FE}" srcOrd="0" destOrd="3" presId="urn:microsoft.com/office/officeart/2005/8/layout/hList2"/>
    <dgm:cxn modelId="{A0D4050A-41CB-46AA-A82F-CA88AB346B54}" srcId="{2B27E7EF-E0F2-4DC9-8D35-57F49C1895A9}" destId="{97F8E6A5-D5B1-426C-8905-BB51A2711CFB}" srcOrd="5" destOrd="0" parTransId="{1DEFA353-6028-4095-A2FF-201AEF2AF402}" sibTransId="{E11F3C8D-BB19-48CB-8B65-C4111CD70D91}"/>
    <dgm:cxn modelId="{7EC96011-753E-430E-A2DD-0ACFC369FB39}" srcId="{14AC76E0-EFD0-4F92-8A7C-05BB427BD08F}" destId="{F93F61F8-FB43-4136-8258-D707D7B05EC3}" srcOrd="2" destOrd="0" parTransId="{F520E64A-7092-4966-B1EF-0940AE7EEF20}" sibTransId="{A5B35E5E-2D6F-4909-B528-DDACD54F1575}"/>
    <dgm:cxn modelId="{10F51D1B-12EE-4920-9E42-C77EC7B77626}" type="presOf" srcId="{14AC76E0-EFD0-4F92-8A7C-05BB427BD08F}" destId="{9051E5A3-23B6-4F59-808E-17782D6CF2E5}" srcOrd="0" destOrd="0" presId="urn:microsoft.com/office/officeart/2005/8/layout/hList2"/>
    <dgm:cxn modelId="{99B62D1C-421A-4E53-A0E5-ECDB68BABB53}" srcId="{2B27E7EF-E0F2-4DC9-8D35-57F49C1895A9}" destId="{B5AFA1D2-291A-4588-ACB5-F02D1D83CA22}" srcOrd="0" destOrd="0" parTransId="{C0747E7A-D5A5-4641-B508-CFA94958D2FD}" sibTransId="{56F3E7EF-42F5-4EF0-A879-8D70891443F8}"/>
    <dgm:cxn modelId="{3A3C1E1E-0482-4FC4-92B1-96061B9F15A1}" srcId="{2B27E7EF-E0F2-4DC9-8D35-57F49C1895A9}" destId="{22751E39-69B2-4DF7-A832-4070F07D1003}" srcOrd="1" destOrd="0" parTransId="{002A600C-5425-4CDE-8D68-364F391EA259}" sibTransId="{3B8227DA-3EBA-47CF-A21F-AFB5BA95BB4F}"/>
    <dgm:cxn modelId="{2CDE2F26-4B46-4513-937A-86EC985FB162}" type="presOf" srcId="{2B27E7EF-E0F2-4DC9-8D35-57F49C1895A9}" destId="{035C2F87-6637-4552-99C4-8EC4DF2A445D}" srcOrd="0" destOrd="0" presId="urn:microsoft.com/office/officeart/2005/8/layout/hList2"/>
    <dgm:cxn modelId="{AFB02027-D6EF-426A-81A9-52F5BB1FE095}" srcId="{14AC76E0-EFD0-4F92-8A7C-05BB427BD08F}" destId="{C84D943E-4DF3-45E7-AC03-67C607725F27}" srcOrd="3" destOrd="0" parTransId="{90029D2E-0424-4D7B-BC4F-99F7B0E359C4}" sibTransId="{96E0BF71-F7BF-4F5B-B102-9ACCCCA5D35C}"/>
    <dgm:cxn modelId="{63263A2D-3B0D-4D2D-8BD3-47A323161EF1}" type="presOf" srcId="{599F41CF-07C7-4D45-99DE-87FB31F60357}" destId="{574D5E22-B2A0-4410-9164-530EF0FDC7FE}" srcOrd="0" destOrd="2" presId="urn:microsoft.com/office/officeart/2005/8/layout/hList2"/>
    <dgm:cxn modelId="{E38A6236-E3A7-474C-8CB2-674FD5BD18BA}" srcId="{2B27E7EF-E0F2-4DC9-8D35-57F49C1895A9}" destId="{7322A97B-D004-4447-AC53-9188708C18E7}" srcOrd="3" destOrd="0" parTransId="{7A922565-4B11-4392-B968-3AE0B338BB8E}" sibTransId="{FC05600D-46AB-463C-BD04-41E87D48A8A2}"/>
    <dgm:cxn modelId="{FF931461-D95D-43C4-B72A-6858AEAF574D}" srcId="{14AC76E0-EFD0-4F92-8A7C-05BB427BD08F}" destId="{C7A64C11-1069-4922-B3AB-619EBE222CA4}" srcOrd="1" destOrd="0" parTransId="{2C54CDF8-4A68-467B-AF32-E40FC1774729}" sibTransId="{A15A71F0-7EC3-4E68-BC4E-9FCE170BAE85}"/>
    <dgm:cxn modelId="{19953446-9E5D-4082-B004-F357E466C1B0}" srcId="{14AC76E0-EFD0-4F92-8A7C-05BB427BD08F}" destId="{F560AB8C-AF19-4C29-969B-365A8C5DF3EA}" srcOrd="4" destOrd="0" parTransId="{4C9A8411-8732-43C7-84E9-CAF12A2A0819}" sibTransId="{55991C30-7AB6-41A0-830C-62FAD1A4109D}"/>
    <dgm:cxn modelId="{6DB7844D-5CE3-45E4-9349-CD2C74E6E009}" type="presOf" srcId="{C7A64C11-1069-4922-B3AB-619EBE222CA4}" destId="{136123B3-8814-4638-94FA-766CA262E605}" srcOrd="0" destOrd="1" presId="urn:microsoft.com/office/officeart/2005/8/layout/hList2"/>
    <dgm:cxn modelId="{C4DF0858-FAF0-41C5-876A-D24719FCA11A}" type="presOf" srcId="{C84D943E-4DF3-45E7-AC03-67C607725F27}" destId="{136123B3-8814-4638-94FA-766CA262E605}" srcOrd="0" destOrd="3" presId="urn:microsoft.com/office/officeart/2005/8/layout/hList2"/>
    <dgm:cxn modelId="{D181ED5A-B12D-48B5-A062-993BC620C8D1}" type="presOf" srcId="{97F8E6A5-D5B1-426C-8905-BB51A2711CFB}" destId="{574D5E22-B2A0-4410-9164-530EF0FDC7FE}" srcOrd="0" destOrd="5" presId="urn:microsoft.com/office/officeart/2005/8/layout/hList2"/>
    <dgm:cxn modelId="{4C33E87E-E9AD-44C9-9850-95A9DB65E7F2}" srcId="{2B27E7EF-E0F2-4DC9-8D35-57F49C1895A9}" destId="{599F41CF-07C7-4D45-99DE-87FB31F60357}" srcOrd="2" destOrd="0" parTransId="{C9EB5157-117F-449E-BB9C-BBA0BCD57DED}" sibTransId="{0E2B720E-319D-4632-9F7E-99AFAEA84CEF}"/>
    <dgm:cxn modelId="{2A20CB8F-FF46-4668-BDA7-BC37712092EF}" type="presOf" srcId="{A88763DC-6E58-468F-8FE3-36D7C70FF6F1}" destId="{136123B3-8814-4638-94FA-766CA262E605}" srcOrd="0" destOrd="0" presId="urn:microsoft.com/office/officeart/2005/8/layout/hList2"/>
    <dgm:cxn modelId="{5F04B494-8389-4228-99E8-1F3D9DA981CF}" srcId="{2B27E7EF-E0F2-4DC9-8D35-57F49C1895A9}" destId="{2DFBF5F3-FAE4-4FF3-B3C7-8A2BDE34E0BD}" srcOrd="6" destOrd="0" parTransId="{BE7A79A9-4758-471B-9CEF-2C4F96234E96}" sibTransId="{3EDD0351-D03C-4CEF-A770-CF73080A6691}"/>
    <dgm:cxn modelId="{7940559D-860E-4546-8DB1-504EC377213D}" type="presOf" srcId="{2DFBF5F3-FAE4-4FF3-B3C7-8A2BDE34E0BD}" destId="{574D5E22-B2A0-4410-9164-530EF0FDC7FE}" srcOrd="0" destOrd="6" presId="urn:microsoft.com/office/officeart/2005/8/layout/hList2"/>
    <dgm:cxn modelId="{59A6C69D-B25C-438E-A1E8-BD4B83898E37}" type="presOf" srcId="{F93F61F8-FB43-4136-8258-D707D7B05EC3}" destId="{136123B3-8814-4638-94FA-766CA262E605}" srcOrd="0" destOrd="2" presId="urn:microsoft.com/office/officeart/2005/8/layout/hList2"/>
    <dgm:cxn modelId="{64E13EAA-B21E-4054-8EBA-B0CC3B52B0C7}" srcId="{14AC76E0-EFD0-4F92-8A7C-05BB427BD08F}" destId="{A88763DC-6E58-468F-8FE3-36D7C70FF6F1}" srcOrd="0" destOrd="0" parTransId="{79C78AB4-C317-4A7F-B21E-DC6A9425211C}" sibTransId="{7E1DA20B-7EC5-4315-BD7A-13DDE41B2A07}"/>
    <dgm:cxn modelId="{4271D3BF-A735-4B55-88A6-7AFA8111D959}" srcId="{2B27E7EF-E0F2-4DC9-8D35-57F49C1895A9}" destId="{275E2DE4-F892-4E09-B71D-1D5226DC9497}" srcOrd="4" destOrd="0" parTransId="{2F5ECA94-7517-4FBC-B64E-69D27CB3EAD6}" sibTransId="{C75C7289-B288-48B4-BA57-7F76ADEF9832}"/>
    <dgm:cxn modelId="{605E19CC-A268-4371-9E78-A4CB31929E3C}" type="presOf" srcId="{F560AB8C-AF19-4C29-969B-365A8C5DF3EA}" destId="{136123B3-8814-4638-94FA-766CA262E605}" srcOrd="0" destOrd="4" presId="urn:microsoft.com/office/officeart/2005/8/layout/hList2"/>
    <dgm:cxn modelId="{49CC93CD-22AC-4AB9-881F-EF08DA4BFDAF}" srcId="{1AFF0FB9-BFA8-405F-A32C-4A5636528BCC}" destId="{2B27E7EF-E0F2-4DC9-8D35-57F49C1895A9}" srcOrd="0" destOrd="0" parTransId="{3462FBC5-C667-4C00-BAEE-FC9CD7C51513}" sibTransId="{4CDF4768-6EE4-411C-A0B2-DFA46799E595}"/>
    <dgm:cxn modelId="{054887D4-0ACF-458D-B768-CE80894192EA}" type="presOf" srcId="{275E2DE4-F892-4E09-B71D-1D5226DC9497}" destId="{574D5E22-B2A0-4410-9164-530EF0FDC7FE}" srcOrd="0" destOrd="4" presId="urn:microsoft.com/office/officeart/2005/8/layout/hList2"/>
    <dgm:cxn modelId="{6C1010DF-45D5-4860-A18D-F7BA3DC46F0D}" type="presOf" srcId="{1AFF0FB9-BFA8-405F-A32C-4A5636528BCC}" destId="{3EB5ECBF-5990-45A3-BB2B-3FE158881DCE}" srcOrd="0" destOrd="0" presId="urn:microsoft.com/office/officeart/2005/8/layout/hList2"/>
    <dgm:cxn modelId="{641527EC-92A9-4E8E-AA75-81B78E647052}" type="presOf" srcId="{B5AFA1D2-291A-4588-ACB5-F02D1D83CA22}" destId="{574D5E22-B2A0-4410-9164-530EF0FDC7FE}" srcOrd="0" destOrd="0" presId="urn:microsoft.com/office/officeart/2005/8/layout/hList2"/>
    <dgm:cxn modelId="{E3B109F2-A7EE-459F-8EEB-68593CCBC257}" type="presOf" srcId="{22751E39-69B2-4DF7-A832-4070F07D1003}" destId="{574D5E22-B2A0-4410-9164-530EF0FDC7FE}" srcOrd="0" destOrd="1" presId="urn:microsoft.com/office/officeart/2005/8/layout/hList2"/>
    <dgm:cxn modelId="{84A36CF4-F301-4922-879E-D2DD62675E5C}" srcId="{1AFF0FB9-BFA8-405F-A32C-4A5636528BCC}" destId="{14AC76E0-EFD0-4F92-8A7C-05BB427BD08F}" srcOrd="1" destOrd="0" parTransId="{C047D656-B8A1-466B-8CA3-C5B0561E83E2}" sibTransId="{ADB2CA77-42F1-463C-B43A-122F91EE1D98}"/>
    <dgm:cxn modelId="{69A916C9-4FA1-476B-8538-588646E748E0}" type="presParOf" srcId="{3EB5ECBF-5990-45A3-BB2B-3FE158881DCE}" destId="{A8074159-8B0A-4F4C-B21F-10AD57437CC3}" srcOrd="0" destOrd="0" presId="urn:microsoft.com/office/officeart/2005/8/layout/hList2"/>
    <dgm:cxn modelId="{7229AEEE-C071-406F-A6A8-27E202DDAAE8}" type="presParOf" srcId="{A8074159-8B0A-4F4C-B21F-10AD57437CC3}" destId="{05E7CBA3-4F6E-4CC7-8C58-668ABBEFC757}" srcOrd="0" destOrd="0" presId="urn:microsoft.com/office/officeart/2005/8/layout/hList2"/>
    <dgm:cxn modelId="{B5D739C1-A90F-4236-9069-A75A1D442462}" type="presParOf" srcId="{A8074159-8B0A-4F4C-B21F-10AD57437CC3}" destId="{574D5E22-B2A0-4410-9164-530EF0FDC7FE}" srcOrd="1" destOrd="0" presId="urn:microsoft.com/office/officeart/2005/8/layout/hList2"/>
    <dgm:cxn modelId="{6937D6CE-4C4A-4226-9B73-6A658A1672A6}" type="presParOf" srcId="{A8074159-8B0A-4F4C-B21F-10AD57437CC3}" destId="{035C2F87-6637-4552-99C4-8EC4DF2A445D}" srcOrd="2" destOrd="0" presId="urn:microsoft.com/office/officeart/2005/8/layout/hList2"/>
    <dgm:cxn modelId="{EBCACF74-BD17-419B-B6E1-21EDAB482E99}" type="presParOf" srcId="{3EB5ECBF-5990-45A3-BB2B-3FE158881DCE}" destId="{54622EEF-8939-4670-B560-E7E6869CD6E4}" srcOrd="1" destOrd="0" presId="urn:microsoft.com/office/officeart/2005/8/layout/hList2"/>
    <dgm:cxn modelId="{B613D970-88F4-4929-9357-CF3980C0B214}" type="presParOf" srcId="{3EB5ECBF-5990-45A3-BB2B-3FE158881DCE}" destId="{48E1E70E-ED15-42B0-9886-E7DE7510ED7B}" srcOrd="2" destOrd="0" presId="urn:microsoft.com/office/officeart/2005/8/layout/hList2"/>
    <dgm:cxn modelId="{83B257A1-A957-4DA5-AEF9-41CE937B11A5}" type="presParOf" srcId="{48E1E70E-ED15-42B0-9886-E7DE7510ED7B}" destId="{8D60EB54-4565-43C3-B160-9751585A591D}" srcOrd="0" destOrd="0" presId="urn:microsoft.com/office/officeart/2005/8/layout/hList2"/>
    <dgm:cxn modelId="{964CDE1C-09B4-4A24-8888-B1A2AFDBC82F}" type="presParOf" srcId="{48E1E70E-ED15-42B0-9886-E7DE7510ED7B}" destId="{136123B3-8814-4638-94FA-766CA262E605}" srcOrd="1" destOrd="0" presId="urn:microsoft.com/office/officeart/2005/8/layout/hList2"/>
    <dgm:cxn modelId="{400C7913-EB68-49E4-9319-D5901C9CD9CA}" type="presParOf" srcId="{48E1E70E-ED15-42B0-9886-E7DE7510ED7B}" destId="{9051E5A3-23B6-4F59-808E-17782D6CF2E5}"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A81C-D6D6-4B5A-9510-64D032C1BD4B}">
      <dsp:nvSpPr>
        <dsp:cNvPr id="0" name=""/>
        <dsp:cNvSpPr/>
      </dsp:nvSpPr>
      <dsp:spPr>
        <a:xfrm>
          <a:off x="0" y="0"/>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s" sz="3600" b="1" i="0" u="none" strike="noStrike" kern="1200">
              <a:latin typeface="Century Gothic"/>
            </a:rPr>
            <a:t>Errores en la Entrada de Reclamaciones</a:t>
          </a:r>
        </a:p>
      </dsp:txBody>
      <dsp:txXfrm>
        <a:off x="1965813" y="0"/>
        <a:ext cx="7127945" cy="1470618"/>
      </dsp:txXfrm>
    </dsp:sp>
    <dsp:sp modelId="{77306A65-8FCD-4EFA-A833-B464522332AE}">
      <dsp:nvSpPr>
        <dsp:cNvPr id="0" name=""/>
        <dsp:cNvSpPr/>
      </dsp:nvSpPr>
      <dsp:spPr>
        <a:xfrm>
          <a:off x="147061" y="147061"/>
          <a:ext cx="1818751" cy="11764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F90AB6A-442D-4684-8561-43FBC469642C}">
      <dsp:nvSpPr>
        <dsp:cNvPr id="0" name=""/>
        <dsp:cNvSpPr/>
      </dsp:nvSpPr>
      <dsp:spPr>
        <a:xfrm>
          <a:off x="0" y="1617679"/>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s" sz="3600" b="1" i="0" u="none" strike="noStrike" kern="1200">
              <a:latin typeface="Century Gothic"/>
            </a:rPr>
            <a:t>Hoja de Cálculo de Reclamación Incompleta</a:t>
          </a:r>
        </a:p>
      </dsp:txBody>
      <dsp:txXfrm>
        <a:off x="1965813" y="1617679"/>
        <a:ext cx="7127945" cy="1470618"/>
      </dsp:txXfrm>
    </dsp:sp>
    <dsp:sp modelId="{7F7E34CC-8F5F-4ADA-8187-240C6CEC4108}">
      <dsp:nvSpPr>
        <dsp:cNvPr id="0" name=""/>
        <dsp:cNvSpPr/>
      </dsp:nvSpPr>
      <dsp:spPr>
        <a:xfrm>
          <a:off x="147061" y="1764741"/>
          <a:ext cx="1818751" cy="1176494"/>
        </a:xfrm>
        <a:prstGeom prst="roundRect">
          <a:avLst>
            <a:gd name="adj" fmla="val 10000"/>
          </a:avLst>
        </a:prstGeom>
        <a:blipFill>
          <a:blip xmlns:r="http://schemas.openxmlformats.org/officeDocument/2006/relationships" r:embed="rId2"/>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48F8E81-CADB-4B7B-95AF-07A5DCE71A75}">
      <dsp:nvSpPr>
        <dsp:cNvPr id="0" name=""/>
        <dsp:cNvSpPr/>
      </dsp:nvSpPr>
      <dsp:spPr>
        <a:xfrm>
          <a:off x="0" y="3235359"/>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s" sz="3600" b="1" i="0" u="none" strike="noStrike" kern="1200" dirty="0">
              <a:latin typeface="Century Gothic"/>
            </a:rPr>
            <a:t>Incumplimiento de los Plazos de Solicitud de Reclamación</a:t>
          </a:r>
        </a:p>
      </dsp:txBody>
      <dsp:txXfrm>
        <a:off x="1965813" y="3235359"/>
        <a:ext cx="7127945" cy="1470618"/>
      </dsp:txXfrm>
    </dsp:sp>
    <dsp:sp modelId="{7C59D88F-4687-4CCC-B86B-851BDCA664FE}">
      <dsp:nvSpPr>
        <dsp:cNvPr id="0" name=""/>
        <dsp:cNvSpPr/>
      </dsp:nvSpPr>
      <dsp:spPr>
        <a:xfrm>
          <a:off x="147061" y="3382421"/>
          <a:ext cx="1818751" cy="11764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2F87-6637-4552-99C4-8EC4DF2A445D}">
      <dsp:nvSpPr>
        <dsp:cNvPr id="0" name=""/>
        <dsp:cNvSpPr/>
      </dsp:nvSpPr>
      <dsp:spPr>
        <a:xfrm rot="16200000">
          <a:off x="-1556311" y="2322631"/>
          <a:ext cx="4072041" cy="8049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709951" bIns="0" numCol="1" spcCol="1270" anchor="t" anchorCtr="0">
          <a:noAutofit/>
        </a:bodyPr>
        <a:lstStyle/>
        <a:p>
          <a:pPr marL="0" lvl="0" indent="0" algn="r" defTabSz="1422400" rtl="0">
            <a:lnSpc>
              <a:spcPct val="90000"/>
            </a:lnSpc>
            <a:spcBef>
              <a:spcPct val="0"/>
            </a:spcBef>
            <a:spcAft>
              <a:spcPct val="35000"/>
            </a:spcAft>
            <a:buNone/>
          </a:pPr>
          <a:r>
            <a:rPr lang="es" sz="3200" b="1" i="0" u="none" strike="noStrike" kern="1200" dirty="0">
              <a:latin typeface="Century Gothic"/>
            </a:rPr>
            <a:t>Pestaña de Error</a:t>
          </a:r>
        </a:p>
      </dsp:txBody>
      <dsp:txXfrm>
        <a:off x="-1556311" y="2322631"/>
        <a:ext cx="4072041" cy="804983"/>
      </dsp:txXfrm>
    </dsp:sp>
    <dsp:sp modelId="{574D5E22-B2A0-4410-9164-530EF0FDC7FE}">
      <dsp:nvSpPr>
        <dsp:cNvPr id="0" name=""/>
        <dsp:cNvSpPr/>
      </dsp:nvSpPr>
      <dsp:spPr>
        <a:xfrm>
          <a:off x="656796" y="689102"/>
          <a:ext cx="4460479" cy="4072041"/>
        </a:xfrm>
        <a:prstGeom prst="rect">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709951" rIns="135128" bIns="135128" numCol="1" spcCol="1270" anchor="t" anchorCtr="0">
          <a:noAutofit/>
        </a:bodyPr>
        <a:lstStyle/>
        <a:p>
          <a:pPr marL="171450" lvl="1" indent="-171450" algn="l" defTabSz="844550" rtl="0">
            <a:lnSpc>
              <a:spcPct val="90000"/>
            </a:lnSpc>
            <a:spcBef>
              <a:spcPct val="0"/>
            </a:spcBef>
            <a:spcAft>
              <a:spcPct val="15000"/>
            </a:spcAft>
            <a:buChar char="•"/>
          </a:pPr>
          <a:r>
            <a:rPr lang="es" sz="1900" b="0" i="0" u="none" strike="noStrike" kern="1200" dirty="0">
              <a:latin typeface="Century Gothic"/>
            </a:rPr>
            <a:t>Proporcionar Categoría de Servicio</a:t>
          </a:r>
        </a:p>
        <a:p>
          <a:pPr marL="171450" lvl="1" indent="-171450" algn="l" defTabSz="844550" rtl="0">
            <a:lnSpc>
              <a:spcPct val="90000"/>
            </a:lnSpc>
            <a:spcBef>
              <a:spcPct val="0"/>
            </a:spcBef>
            <a:spcAft>
              <a:spcPct val="15000"/>
            </a:spcAft>
            <a:buChar char="•"/>
          </a:pPr>
          <a:r>
            <a:rPr lang="es" sz="1900" b="0" i="0" u="none" strike="noStrike" kern="1200">
              <a:latin typeface="Century Gothic"/>
            </a:rPr>
            <a:t>Cantidad Necesaria</a:t>
          </a:r>
        </a:p>
        <a:p>
          <a:pPr marL="171450" lvl="1" indent="-171450" algn="l" defTabSz="844550" rtl="0">
            <a:lnSpc>
              <a:spcPct val="90000"/>
            </a:lnSpc>
            <a:spcBef>
              <a:spcPct val="0"/>
            </a:spcBef>
            <a:spcAft>
              <a:spcPct val="15000"/>
            </a:spcAft>
            <a:buChar char="•"/>
          </a:pPr>
          <a:r>
            <a:rPr lang="es" sz="1900" b="0" i="0" u="none" strike="noStrike" kern="1200">
              <a:latin typeface="Century Gothic"/>
            </a:rPr>
            <a:t>Número de Aplicación o ID del CTF Requerido</a:t>
          </a:r>
        </a:p>
        <a:p>
          <a:pPr marL="171450" lvl="1" indent="-171450" algn="l" defTabSz="844550" rtl="0">
            <a:lnSpc>
              <a:spcPct val="90000"/>
            </a:lnSpc>
            <a:spcBef>
              <a:spcPct val="0"/>
            </a:spcBef>
            <a:spcAft>
              <a:spcPct val="15000"/>
            </a:spcAft>
            <a:buChar char="•"/>
          </a:pPr>
          <a:r>
            <a:rPr lang="es" sz="1900" b="0" i="0" u="none" strike="noStrike" kern="1200" dirty="0">
              <a:latin typeface="Century Gothic"/>
            </a:rPr>
            <a:t>La Categoría de Participante no coincide con el ID del CTF/Número de Aplicación</a:t>
          </a:r>
        </a:p>
        <a:p>
          <a:pPr marL="171450" lvl="1" indent="-171450" algn="l" defTabSz="844550" rtl="0">
            <a:lnSpc>
              <a:spcPct val="90000"/>
            </a:lnSpc>
            <a:spcBef>
              <a:spcPct val="0"/>
            </a:spcBef>
            <a:spcAft>
              <a:spcPct val="15000"/>
            </a:spcAft>
            <a:buChar char="•"/>
          </a:pPr>
          <a:r>
            <a:rPr lang="es" sz="1900" b="0" i="0" u="none" strike="noStrike" kern="1200">
              <a:latin typeface="Century Gothic"/>
            </a:rPr>
            <a:t>Mes de Servicio Inválido</a:t>
          </a:r>
        </a:p>
        <a:p>
          <a:pPr marL="171450" lvl="1" indent="-171450" algn="l" defTabSz="844550" rtl="0">
            <a:lnSpc>
              <a:spcPct val="90000"/>
            </a:lnSpc>
            <a:spcBef>
              <a:spcPct val="0"/>
            </a:spcBef>
            <a:spcAft>
              <a:spcPct val="15000"/>
            </a:spcAft>
            <a:buChar char="•"/>
          </a:pPr>
          <a:r>
            <a:rPr lang="es" sz="1900" b="0" i="0" u="none" strike="noStrike" kern="1200">
              <a:latin typeface="Century Gothic"/>
            </a:rPr>
            <a:t>Proveedor DBA inválido</a:t>
          </a:r>
        </a:p>
        <a:p>
          <a:pPr marL="171450" lvl="1" indent="-171450" algn="l" defTabSz="844550">
            <a:lnSpc>
              <a:spcPct val="90000"/>
            </a:lnSpc>
            <a:spcBef>
              <a:spcPct val="0"/>
            </a:spcBef>
            <a:spcAft>
              <a:spcPct val="15000"/>
            </a:spcAft>
            <a:buChar char="•"/>
          </a:pPr>
          <a:endParaRPr lang="en-US" sz="1900" kern="1200"/>
        </a:p>
      </dsp:txBody>
      <dsp:txXfrm>
        <a:off x="656796" y="689102"/>
        <a:ext cx="4460479" cy="4072041"/>
      </dsp:txXfrm>
    </dsp:sp>
    <dsp:sp modelId="{05E7CBA3-4F6E-4CC7-8C58-668ABBEFC757}">
      <dsp:nvSpPr>
        <dsp:cNvPr id="0" name=""/>
        <dsp:cNvSpPr/>
      </dsp:nvSpPr>
      <dsp:spPr>
        <a:xfrm>
          <a:off x="438775" y="18994"/>
          <a:ext cx="886850" cy="825027"/>
        </a:xfrm>
        <a:prstGeom prst="rect">
          <a:avLst/>
        </a:prstGeom>
        <a:blipFill>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51E5A3-23B6-4F59-808E-17782D6CF2E5}">
      <dsp:nvSpPr>
        <dsp:cNvPr id="0" name=""/>
        <dsp:cNvSpPr/>
      </dsp:nvSpPr>
      <dsp:spPr>
        <a:xfrm rot="16200000">
          <a:off x="4131621" y="2238679"/>
          <a:ext cx="5002258" cy="92352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709951" bIns="0" numCol="1" spcCol="1270" anchor="t" anchorCtr="0">
          <a:noAutofit/>
        </a:bodyPr>
        <a:lstStyle/>
        <a:p>
          <a:pPr marL="0" lvl="0" indent="0" algn="r" defTabSz="1422400" rtl="0">
            <a:lnSpc>
              <a:spcPct val="90000"/>
            </a:lnSpc>
            <a:spcBef>
              <a:spcPct val="0"/>
            </a:spcBef>
            <a:spcAft>
              <a:spcPct val="35000"/>
            </a:spcAft>
            <a:buNone/>
          </a:pPr>
          <a:r>
            <a:rPr lang="es" sz="3200" b="1" i="0" u="none" strike="noStrike" kern="1200" dirty="0">
              <a:latin typeface="Century Gothic"/>
              <a:ea typeface="Calibri"/>
            </a:rPr>
            <a:t>Pestaña de Alerta</a:t>
          </a:r>
        </a:p>
      </dsp:txBody>
      <dsp:txXfrm>
        <a:off x="4131621" y="2238679"/>
        <a:ext cx="5002258" cy="923525"/>
      </dsp:txXfrm>
    </dsp:sp>
    <dsp:sp modelId="{136123B3-8814-4638-94FA-766CA262E605}">
      <dsp:nvSpPr>
        <dsp:cNvPr id="0" name=""/>
        <dsp:cNvSpPr/>
      </dsp:nvSpPr>
      <dsp:spPr>
        <a:xfrm>
          <a:off x="6823331" y="557530"/>
          <a:ext cx="4433494" cy="4285823"/>
        </a:xfrm>
        <a:prstGeom prst="rect">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709951" rIns="135128" bIns="135128" numCol="1" spcCol="1270" anchor="t" anchorCtr="0">
          <a:noAutofit/>
        </a:bodyPr>
        <a:lstStyle/>
        <a:p>
          <a:pPr marL="171450" lvl="1" indent="-171450" algn="l" defTabSz="844550" rtl="0">
            <a:lnSpc>
              <a:spcPct val="90000"/>
            </a:lnSpc>
            <a:spcBef>
              <a:spcPct val="0"/>
            </a:spcBef>
            <a:spcAft>
              <a:spcPct val="15000"/>
            </a:spcAft>
            <a:buChar char="•"/>
          </a:pPr>
          <a:r>
            <a:rPr lang="es" sz="1900" b="0" i="0" u="none" strike="noStrike" kern="1200" dirty="0">
              <a:latin typeface="Century Gothic"/>
            </a:rPr>
            <a:t>Importe de la reclamación/Descuento del CTF incorrecto</a:t>
          </a:r>
        </a:p>
        <a:p>
          <a:pPr marL="171450" lvl="1" indent="-171450" algn="l" defTabSz="844550" rtl="0">
            <a:lnSpc>
              <a:spcPct val="90000"/>
            </a:lnSpc>
            <a:spcBef>
              <a:spcPct val="0"/>
            </a:spcBef>
            <a:spcAft>
              <a:spcPct val="15000"/>
            </a:spcAft>
            <a:buChar char="•"/>
          </a:pPr>
          <a:r>
            <a:rPr lang="es" sz="1900" b="0" i="0" u="none" strike="noStrike" kern="1200" dirty="0">
              <a:latin typeface="Century Gothic"/>
            </a:rPr>
            <a:t>El Descuento del CTF supera la Ayuda de E-Rate</a:t>
          </a:r>
        </a:p>
        <a:p>
          <a:pPr marL="171450" lvl="1" indent="-171450" algn="l" defTabSz="844550" rtl="0">
            <a:lnSpc>
              <a:spcPct val="90000"/>
            </a:lnSpc>
            <a:spcBef>
              <a:spcPct val="0"/>
            </a:spcBef>
            <a:spcAft>
              <a:spcPct val="15000"/>
            </a:spcAft>
            <a:buChar char="•"/>
          </a:pPr>
          <a:r>
            <a:rPr lang="es" sz="1900" b="0" i="0" u="none" strike="noStrike" kern="1200" dirty="0">
              <a:latin typeface="Century Gothic"/>
            </a:rPr>
            <a:t>E-Rate debe oscilar entre el 1% y el 100%.</a:t>
          </a:r>
        </a:p>
        <a:p>
          <a:pPr marL="171450" lvl="1" indent="-171450" algn="l" defTabSz="844550" rtl="0">
            <a:lnSpc>
              <a:spcPct val="90000"/>
            </a:lnSpc>
            <a:spcBef>
              <a:spcPct val="0"/>
            </a:spcBef>
            <a:spcAft>
              <a:spcPct val="15000"/>
            </a:spcAft>
            <a:buChar char="•"/>
          </a:pPr>
          <a:r>
            <a:rPr lang="es" sz="1900" b="0" i="0" u="none" strike="noStrike" kern="1200">
              <a:latin typeface="Century Gothic"/>
            </a:rPr>
            <a:t>El promedio de E-Rate debe oscilar entre el 1% y el 100%.</a:t>
          </a:r>
        </a:p>
        <a:p>
          <a:pPr marL="171450" lvl="1" indent="-171450" algn="l" defTabSz="844550" rtl="0">
            <a:lnSpc>
              <a:spcPct val="90000"/>
            </a:lnSpc>
            <a:spcBef>
              <a:spcPct val="0"/>
            </a:spcBef>
            <a:spcAft>
              <a:spcPct val="15000"/>
            </a:spcAft>
            <a:buChar char="•"/>
          </a:pPr>
          <a:r>
            <a:rPr lang="es" sz="1900" b="0" i="0" u="none" strike="noStrike" kern="1200">
              <a:latin typeface="Century Gothic"/>
            </a:rPr>
            <a:t>La Ayuda RHCP debe oscilar entre el 1% y el 100%.</a:t>
          </a:r>
        </a:p>
      </dsp:txBody>
      <dsp:txXfrm>
        <a:off x="6823331" y="557530"/>
        <a:ext cx="4433494" cy="4285823"/>
      </dsp:txXfrm>
    </dsp:sp>
    <dsp:sp modelId="{8D60EB54-4565-43C3-B160-9751585A591D}">
      <dsp:nvSpPr>
        <dsp:cNvPr id="0" name=""/>
        <dsp:cNvSpPr/>
      </dsp:nvSpPr>
      <dsp:spPr>
        <a:xfrm>
          <a:off x="6580982" y="18994"/>
          <a:ext cx="908520" cy="7756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310496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28258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23</a:t>
            </a:fld>
            <a:endParaRPr lang="en-US"/>
          </a:p>
        </p:txBody>
      </p:sp>
    </p:spTree>
    <p:extLst>
      <p:ext uri="{BB962C8B-B14F-4D97-AF65-F5344CB8AC3E}">
        <p14:creationId xmlns:p14="http://schemas.microsoft.com/office/powerpoint/2010/main" val="983265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puc.ca.gov/-/media/cpuc-website/divisions/communications-division/documents/california-teleconnect-fund/ctf_service_provider_manual.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puc.ca.gov/consumer-support/financial-assistance-savings-and-discounts/california-teleconnect-fund/program-outreach-and-education" TargetMode="External"/><Relationship Id="rId2" Type="http://schemas.openxmlformats.org/officeDocument/2006/relationships/image" Target="../media/image21.emf"/><Relationship Id="rId1" Type="http://schemas.openxmlformats.org/officeDocument/2006/relationships/slideLayout" Target="../slideLayouts/slideLayout44.xml"/><Relationship Id="rId6" Type="http://schemas.openxmlformats.org/officeDocument/2006/relationships/hyperlink" Target="https://ecap.cpuc.ca.gov/s/help-faqs?tabset-139ec=1" TargetMode="External"/><Relationship Id="rId5" Type="http://schemas.openxmlformats.org/officeDocument/2006/relationships/hyperlink" Target="https://www.cpuc.ca.gov/-/media/cpuc-website/divisions/communications-division/documents/california-teleconnect-fund/ctf_service_provider_manual.pdf" TargetMode="External"/><Relationship Id="rId4" Type="http://schemas.openxmlformats.org/officeDocument/2006/relationships/hyperlink" Target="https://www.cpuc.ca.gov/CT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164541"/>
            <a:ext cx="11259671" cy="2770093"/>
          </a:xfrm>
        </p:spPr>
        <p:txBody>
          <a:bodyPr>
            <a:noAutofit/>
          </a:bodyPr>
          <a:lstStyle/>
          <a:p>
            <a:pPr algn="ctr" rtl="0" fontAlgn="b">
              <a:lnSpc>
                <a:spcPct val="90000"/>
              </a:lnSpc>
              <a:spcBef>
                <a:spcPct val="0"/>
              </a:spcBef>
            </a:pPr>
            <a:r>
              <a:rPr lang="es" sz="3600" b="1" i="0" u="none" strike="noStrike" dirty="0">
                <a:solidFill>
                  <a:srgbClr val="2A3C50"/>
                </a:solidFill>
                <a:latin typeface="Century Gothic"/>
                <a:ea typeface="+mj-ea"/>
                <a:cs typeface="+mj-cs"/>
              </a:rPr>
              <a:t>Programa del Fondo de Teleconexión de California (CTF) Reclamaciones</a:t>
            </a:r>
            <a:endParaRPr lang="en-US" dirty="0"/>
          </a:p>
          <a:p>
            <a:pPr algn="ctr" fontAlgn="b">
              <a:lnSpc>
                <a:spcPct val="90000"/>
              </a:lnSpc>
              <a:spcBef>
                <a:spcPct val="0"/>
              </a:spcBef>
            </a:pPr>
            <a:endParaRPr lang="en-US" sz="3200" dirty="0">
              <a:solidFill>
                <a:schemeClr val="tx2"/>
              </a:solidFill>
              <a:latin typeface="+mj-lt"/>
              <a:ea typeface="+mj-ea"/>
              <a:cs typeface="+mj-cs"/>
            </a:endParaRPr>
          </a:p>
          <a:p>
            <a:pPr algn="ctr" rtl="0" fontAlgn="b">
              <a:lnSpc>
                <a:spcPct val="90000"/>
              </a:lnSpc>
              <a:spcBef>
                <a:spcPct val="0"/>
              </a:spcBef>
            </a:pPr>
            <a:r>
              <a:rPr lang="es" sz="3200" b="0" i="0" u="none" strike="noStrike" dirty="0">
                <a:solidFill>
                  <a:srgbClr val="2A3C50"/>
                </a:solidFill>
                <a:latin typeface="Century Gothic"/>
                <a:ea typeface="+mj-ea"/>
                <a:cs typeface="+mj-cs"/>
              </a:rPr>
              <a:t>Presentado por el Personal del CTF</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es" sz="900" b="0" i="0" u="none" strike="noStrike">
                <a:latin typeface="Century Gothic"/>
              </a:rPr>
              <a:t>1</a:t>
            </a:r>
            <a:endParaRPr lang="en-US"/>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325563"/>
          </a:xfrm>
        </p:spPr>
        <p:txBody>
          <a:bodyPr anchor="b">
            <a:noAutofit/>
          </a:bodyPr>
          <a:lstStyle/>
          <a:p>
            <a:pPr rtl="0"/>
            <a:r>
              <a:rPr lang="es" sz="3600" b="1" i="0" u="none" strike="noStrike">
                <a:latin typeface="Century Gothic"/>
              </a:rPr>
              <a:t>Documentación / Requisitos de Información</a:t>
            </a:r>
          </a:p>
        </p:txBody>
      </p:sp>
      <p:pic>
        <p:nvPicPr>
          <p:cNvPr id="9" name="Content Placeholder 8" descr="Office clerk searching for files">
            <a:extLst>
              <a:ext uri="{FF2B5EF4-FFF2-40B4-BE49-F238E27FC236}">
                <a16:creationId xmlns:a16="http://schemas.microsoft.com/office/drawing/2014/main" id="{0DE50139-7807-4151-FE3A-AF0161BD33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0687" b="-3"/>
          <a:stretch>
            <a:fillRect/>
          </a:stretch>
        </p:blipFill>
        <p:spPr>
          <a:xfrm>
            <a:off x="609600" y="1832348"/>
            <a:ext cx="5181600" cy="4351338"/>
          </a:xfrm>
          <a:noFill/>
        </p:spPr>
      </p:pic>
      <p:sp>
        <p:nvSpPr>
          <p:cNvPr id="10" name="Content Placeholder 2">
            <a:extLst>
              <a:ext uri="{FF2B5EF4-FFF2-40B4-BE49-F238E27FC236}">
                <a16:creationId xmlns:a16="http://schemas.microsoft.com/office/drawing/2014/main" id="{EC2385B4-D6C0-51A5-1751-6ECC9C570DA5}"/>
              </a:ext>
            </a:extLst>
          </p:cNvPr>
          <p:cNvSpPr>
            <a:spLocks noGrp="1"/>
          </p:cNvSpPr>
          <p:nvPr>
            <p:ph sz="half" idx="2"/>
          </p:nvPr>
        </p:nvSpPr>
        <p:spPr>
          <a:xfrm>
            <a:off x="6400800" y="1825625"/>
            <a:ext cx="5181600" cy="4351338"/>
          </a:xfrm>
        </p:spPr>
        <p:txBody>
          <a:bodyPr>
            <a:noAutofit/>
          </a:bodyPr>
          <a:lstStyle/>
          <a:p>
            <a:pPr marL="0" indent="0">
              <a:buNone/>
            </a:pPr>
            <a:endParaRPr lang="en-US" sz="2200" baseline="0"/>
          </a:p>
          <a:p>
            <a:pPr rtl="0"/>
            <a:r>
              <a:rPr lang="es" sz="2200" b="0" i="0" u="none" strike="noStrike">
                <a:latin typeface="Century Gothic"/>
              </a:rPr>
              <a:t>Mantener actualizada la información de contacto en el Portal eCAP</a:t>
            </a:r>
          </a:p>
          <a:p>
            <a:pPr rtl="0"/>
            <a:r>
              <a:rPr lang="es" sz="2200" b="0" i="0" u="none" strike="noStrike" baseline="0">
                <a:latin typeface="Century Gothic"/>
              </a:rPr>
              <a:t>Un Certificado de Conveniencia y Necesidad Públicas (CPCN)</a:t>
            </a:r>
          </a:p>
          <a:p>
            <a:pPr rtl="0"/>
            <a:r>
              <a:rPr lang="es" sz="2200" b="0" i="0" u="none" strike="noStrike">
                <a:latin typeface="Century Gothic"/>
              </a:rPr>
              <a:t>Registro de Datos del Beneficiario  </a:t>
            </a:r>
          </a:p>
          <a:p>
            <a:pPr rtl="0"/>
            <a:r>
              <a:rPr lang="es" sz="2200" b="0" i="0" u="none" strike="noStrike">
                <a:latin typeface="Century Gothic"/>
              </a:rPr>
              <a:t>Hoja de Cálculo de Reclamaciones para Proveedores de Servicios </a:t>
            </a:r>
            <a:endParaRPr lang="en-US" sz="2200" baseline="0"/>
          </a:p>
          <a:p>
            <a:endParaRPr lang="en-US" sz="2200" baseline="0"/>
          </a:p>
          <a:p>
            <a:pPr marL="0" indent="0">
              <a:buNone/>
            </a:pPr>
            <a:r>
              <a:rPr lang="en-US" sz="2200" b="1"/>
              <a:t>  </a:t>
            </a:r>
            <a:endParaRPr lang="en-US" sz="2200" b="1" baseline="0"/>
          </a:p>
          <a:p>
            <a:pPr>
              <a:buFont typeface="Wingdings" panose="05000000000000000000" pitchFamily="2" charset="2"/>
              <a:buChar char="v"/>
            </a:pPr>
            <a:endParaRPr lang="en-US" sz="2200" b="0"/>
          </a:p>
          <a:p>
            <a:endParaRPr lang="en-US" sz="220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es" sz="900" b="0" i="0" u="none" strike="noStrike">
                <a:latin typeface="Century Gothic"/>
              </a:rPr>
              <a:t>10</a:t>
            </a:r>
            <a:endParaRPr lang="en-US"/>
          </a:p>
        </p:txBody>
      </p:sp>
    </p:spTree>
    <p:extLst>
      <p:ext uri="{BB962C8B-B14F-4D97-AF65-F5344CB8AC3E}">
        <p14:creationId xmlns:p14="http://schemas.microsoft.com/office/powerpoint/2010/main" val="24263386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325563"/>
          </a:xfrm>
        </p:spPr>
        <p:txBody>
          <a:bodyPr anchor="b">
            <a:noAutofit/>
          </a:bodyPr>
          <a:lstStyle/>
          <a:p>
            <a:pPr algn="ctr" rtl="0"/>
            <a:r>
              <a:rPr lang="es" sz="3600" b="1" i="0" u="none" strike="noStrike">
                <a:latin typeface="Century Gothic"/>
              </a:rPr>
              <a:t>Precisión en la Presentación de Reclamaciones</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sz="half" idx="1"/>
          </p:nvPr>
        </p:nvSpPr>
        <p:spPr>
          <a:xfrm>
            <a:off x="609600" y="1832348"/>
            <a:ext cx="5181600" cy="4351338"/>
          </a:xfrm>
        </p:spPr>
        <p:txBody>
          <a:bodyPr>
            <a:noAutofit/>
          </a:bodyPr>
          <a:lstStyle/>
          <a:p>
            <a:pPr>
              <a:lnSpc>
                <a:spcPct val="90000"/>
              </a:lnSpc>
            </a:pPr>
            <a:endParaRPr lang="en-US" baseline="0"/>
          </a:p>
          <a:p>
            <a:pPr lvl="1">
              <a:lnSpc>
                <a:spcPct val="90000"/>
              </a:lnSpc>
            </a:pPr>
            <a:endParaRPr lang="en-US" sz="2400" baseline="0"/>
          </a:p>
          <a:p>
            <a:pPr lvl="1" rtl="0">
              <a:lnSpc>
                <a:spcPct val="90000"/>
              </a:lnSpc>
            </a:pPr>
            <a:r>
              <a:rPr lang="es" sz="2400" b="0" i="0" u="none" strike="noStrike" baseline="0">
                <a:latin typeface="Century Gothic"/>
              </a:rPr>
              <a:t>No se duplica la presentación de reclamación </a:t>
            </a:r>
          </a:p>
          <a:p>
            <a:pPr lvl="1" rtl="0">
              <a:lnSpc>
                <a:spcPct val="90000"/>
              </a:lnSpc>
            </a:pPr>
            <a:r>
              <a:rPr lang="es" sz="2400" b="0" i="0" u="none" strike="noStrike">
                <a:latin typeface="Century Gothic"/>
              </a:rPr>
              <a:t>La pestaña de alerta en eCAP</a:t>
            </a:r>
            <a:endParaRPr lang="en-US" sz="2400"/>
          </a:p>
          <a:p>
            <a:pPr lvl="1" rtl="0">
              <a:lnSpc>
                <a:spcPct val="90000"/>
              </a:lnSpc>
            </a:pPr>
            <a:r>
              <a:rPr lang="es" sz="2400" b="0" i="0" u="none" strike="noStrike" baseline="0">
                <a:latin typeface="Century Gothic"/>
              </a:rPr>
              <a:t>La pestaña de error en eCAP</a:t>
            </a:r>
            <a:endParaRPr lang="en-US" sz="2400"/>
          </a:p>
          <a:p>
            <a:pPr lvl="1" rtl="0">
              <a:lnSpc>
                <a:spcPct val="90000"/>
              </a:lnSpc>
            </a:pPr>
            <a:r>
              <a:rPr lang="es" sz="2400" b="0" i="0" u="none" strike="noStrike" baseline="0">
                <a:latin typeface="Century Gothic"/>
              </a:rPr>
              <a:t>Notificación de deficiencias por correo electrónico </a:t>
            </a:r>
          </a:p>
          <a:p>
            <a:pPr lvl="1">
              <a:lnSpc>
                <a:spcPct val="90000"/>
              </a:lnSpc>
            </a:pPr>
            <a:endParaRPr lang="en-US" sz="2400" baseline="0"/>
          </a:p>
          <a:p>
            <a:pPr marL="0" indent="0">
              <a:lnSpc>
                <a:spcPct val="90000"/>
              </a:lnSpc>
              <a:buNone/>
            </a:pPr>
            <a:endParaRPr lang="en-US" baseline="0"/>
          </a:p>
          <a:p>
            <a:pPr marL="0" indent="0">
              <a:lnSpc>
                <a:spcPct val="90000"/>
              </a:lnSpc>
              <a:buNone/>
            </a:pPr>
            <a:r>
              <a:rPr lang="en-US" b="1"/>
              <a:t>  </a:t>
            </a:r>
            <a:endParaRPr lang="en-US" b="1" baseline="0"/>
          </a:p>
          <a:p>
            <a:pPr>
              <a:lnSpc>
                <a:spcPct val="90000"/>
              </a:lnSpc>
              <a:buFont typeface="Wingdings" panose="05000000000000000000" pitchFamily="2" charset="2"/>
              <a:buChar char="v"/>
            </a:pPr>
            <a:endParaRPr lang="en-US" b="0"/>
          </a:p>
          <a:p>
            <a:pPr>
              <a:lnSpc>
                <a:spcPct val="90000"/>
              </a:lnSpc>
            </a:pPr>
            <a:endParaRPr lang="en-US"/>
          </a:p>
        </p:txBody>
      </p:sp>
      <p:pic>
        <p:nvPicPr>
          <p:cNvPr id="7" name="Picture 6" descr="Angled photo Passing car lights on a curve.">
            <a:extLst>
              <a:ext uri="{FF2B5EF4-FFF2-40B4-BE49-F238E27FC236}">
                <a16:creationId xmlns:a16="http://schemas.microsoft.com/office/drawing/2014/main" id="{E17EE768-EB77-8D0E-C104-8DB959B1E40D}"/>
              </a:ext>
            </a:extLst>
          </p:cNvPr>
          <p:cNvPicPr>
            <a:picLocks noChangeAspect="1"/>
          </p:cNvPicPr>
          <p:nvPr/>
        </p:nvPicPr>
        <p:blipFill>
          <a:blip r:embed="rId2">
            <a:extLst>
              <a:ext uri="{28A0092B-C50C-407E-A947-70E740481C1C}">
                <a14:useLocalDpi xmlns:a14="http://schemas.microsoft.com/office/drawing/2010/main" val="0"/>
              </a:ext>
            </a:extLst>
          </a:blip>
          <a:srcRect l="16353" r="4160" b="-1"/>
          <a:stretch>
            <a:fillRect/>
          </a:stretch>
        </p:blipFill>
        <p:spPr>
          <a:xfrm>
            <a:off x="6400800" y="1825625"/>
            <a:ext cx="5181600" cy="4351338"/>
          </a:xfrm>
          <a:prstGeom prst="rect">
            <a:avLst/>
          </a:prstGeom>
          <a:noFill/>
        </p:spPr>
      </p:pic>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es" sz="900" b="0" i="0" u="none" strike="noStrike">
                <a:latin typeface="Century Gothic"/>
              </a:rPr>
              <a:t>11</a:t>
            </a:r>
            <a:endParaRPr lang="en-US"/>
          </a:p>
        </p:txBody>
      </p:sp>
    </p:spTree>
    <p:extLst>
      <p:ext uri="{BB962C8B-B14F-4D97-AF65-F5344CB8AC3E}">
        <p14:creationId xmlns:p14="http://schemas.microsoft.com/office/powerpoint/2010/main" val="33295066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721658" y="3005652"/>
            <a:ext cx="10748683" cy="1500187"/>
          </a:xfrm>
        </p:spPr>
        <p:txBody>
          <a:bodyPr>
            <a:noAutofit/>
          </a:bodyPr>
          <a:lstStyle/>
          <a:p>
            <a:pPr rtl="0"/>
            <a:r>
              <a:rPr lang="es" sz="3600" b="1" i="0" u="none" strike="noStrike">
                <a:solidFill>
                  <a:srgbClr val="3D6FA9"/>
                </a:solidFill>
                <a:latin typeface="Century Gothic"/>
              </a:rPr>
              <a:t>CTF- Demostración en directo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a:rPr>
              <a:t>12</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
        <p:nvSpPr>
          <p:cNvPr id="2" name="TextBox 1">
            <a:extLst>
              <a:ext uri="{FF2B5EF4-FFF2-40B4-BE49-F238E27FC236}">
                <a16:creationId xmlns:a16="http://schemas.microsoft.com/office/drawing/2014/main" id="{3D8C59D0-F89E-53A6-929C-C17EC23DE223}"/>
              </a:ext>
            </a:extLst>
          </p:cNvPr>
          <p:cNvSpPr txBox="1"/>
          <p:nvPr/>
        </p:nvSpPr>
        <p:spPr>
          <a:xfrm>
            <a:off x="822960" y="3986784"/>
            <a:ext cx="10442448" cy="2123658"/>
          </a:xfrm>
          <a:prstGeom prst="rect">
            <a:avLst/>
          </a:prstGeom>
          <a:noFill/>
        </p:spPr>
        <p:txBody>
          <a:bodyPr wrap="square" rtlCol="0">
            <a:noAutofit/>
          </a:bodyPr>
          <a:lstStyle/>
          <a:p>
            <a:pPr rtl="0"/>
            <a:r>
              <a:rPr lang="es" sz="2400" b="0" i="0" u="sng" strike="noStrike">
                <a:solidFill>
                  <a:srgbClr val="FFFFFF"/>
                </a:solidFill>
                <a:latin typeface="Century Gothic"/>
              </a:rPr>
              <a:t>Objetivos: </a:t>
            </a:r>
          </a:p>
          <a:p>
            <a:pPr marL="342900" indent="-342900" rtl="0">
              <a:buFont typeface="+mj-lt"/>
              <a:buAutoNum type="arabicPeriod"/>
            </a:pPr>
            <a:r>
              <a:rPr lang="es" sz="2400" b="0" i="0" u="none" strike="noStrike">
                <a:solidFill>
                  <a:srgbClr val="FFFFFF"/>
                </a:solidFill>
                <a:latin typeface="Century Gothic"/>
              </a:rPr>
              <a:t>Flujo de Trabajo del Proceso de Reclamación </a:t>
            </a:r>
          </a:p>
          <a:p>
            <a:pPr marL="342900" indent="-342900" rtl="0">
              <a:buFont typeface="+mj-lt"/>
              <a:buAutoNum type="arabicPeriod"/>
            </a:pPr>
            <a:r>
              <a:rPr lang="es" sz="2400" b="0" i="0" u="none" strike="noStrike">
                <a:solidFill>
                  <a:srgbClr val="FFFFFF"/>
                </a:solidFill>
                <a:latin typeface="Century Gothic"/>
              </a:rPr>
              <a:t>Ver las listas de espera de Reclamaciones del portal ECAP </a:t>
            </a:r>
          </a:p>
          <a:p>
            <a:pPr marL="342900" indent="-342900" rtl="0">
              <a:buFont typeface="+mj-lt"/>
              <a:buAutoNum type="arabicPeriod"/>
            </a:pPr>
            <a:r>
              <a:rPr lang="es" sz="2400" b="0" i="0" u="none" strike="noStrike">
                <a:solidFill>
                  <a:srgbClr val="FFFFFF"/>
                </a:solidFill>
                <a:latin typeface="Century Gothic"/>
              </a:rPr>
              <a:t>Ver el Proceso de Presentación de Reclamación</a:t>
            </a:r>
          </a:p>
          <a:p>
            <a:endParaRPr lang="en-US" sz="3600">
              <a:solidFill>
                <a:schemeClr val="bg1"/>
              </a:solidFill>
            </a:endParaRPr>
          </a:p>
        </p:txBody>
      </p:sp>
    </p:spTree>
    <p:extLst>
      <p:ext uri="{BB962C8B-B14F-4D97-AF65-F5344CB8AC3E}">
        <p14:creationId xmlns:p14="http://schemas.microsoft.com/office/powerpoint/2010/main" val="12131039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es" sz="900" b="0" i="0" u="none" strike="noStrike">
                <a:latin typeface="Century Gothic"/>
              </a:rPr>
              <a:t>13</a:t>
            </a:r>
            <a:endParaRPr lang="en-US"/>
          </a:p>
        </p:txBody>
      </p:sp>
      <p:pic>
        <p:nvPicPr>
          <p:cNvPr id="16" name="Picture 15">
            <a:extLst>
              <a:ext uri="{FF2B5EF4-FFF2-40B4-BE49-F238E27FC236}">
                <a16:creationId xmlns:a16="http://schemas.microsoft.com/office/drawing/2014/main" id="{739822D2-F7A7-CD51-5C6E-55BD2A7B6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9611"/>
            <a:ext cx="9973732" cy="6167557"/>
          </a:xfrm>
          <a:prstGeom prst="rect">
            <a:avLst/>
          </a:prstGeom>
        </p:spPr>
      </p:pic>
      <p:sp>
        <p:nvSpPr>
          <p:cNvPr id="17" name="Rectangle 16">
            <a:extLst>
              <a:ext uri="{FF2B5EF4-FFF2-40B4-BE49-F238E27FC236}">
                <a16:creationId xmlns:a16="http://schemas.microsoft.com/office/drawing/2014/main" id="{8004C1B0-6438-AAD6-48BC-9BE5E6317B77}"/>
              </a:ext>
            </a:extLst>
          </p:cNvPr>
          <p:cNvSpPr/>
          <p:nvPr/>
        </p:nvSpPr>
        <p:spPr>
          <a:xfrm>
            <a:off x="3002280" y="385041"/>
            <a:ext cx="6764019"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es" sz="2400" b="1" i="0" u="none" strike="noStrike" dirty="0">
                <a:latin typeface="Century Gothic"/>
              </a:rPr>
              <a:t>Flujo del Proceso de Reclamaciones del CTF</a:t>
            </a:r>
          </a:p>
        </p:txBody>
      </p:sp>
      <p:sp>
        <p:nvSpPr>
          <p:cNvPr id="2" name="TextBox 1"/>
          <p:cNvSpPr txBox="1"/>
          <p:nvPr/>
        </p:nvSpPr>
        <p:spPr>
          <a:xfrm>
            <a:off x="883920" y="501556"/>
            <a:ext cx="1615440" cy="369332"/>
          </a:xfrm>
          <a:prstGeom prst="rect">
            <a:avLst/>
          </a:prstGeom>
          <a:noFill/>
        </p:spPr>
        <p:txBody>
          <a:bodyPr wrap="square" rtlCol="0">
            <a:noAutofit/>
          </a:bodyPr>
          <a:lstStyle/>
          <a:p>
            <a:pPr algn="ctr" rtl="0"/>
            <a:r>
              <a:rPr lang="es" sz="900" b="1" i="0" u="sng" strike="noStrike" dirty="0">
                <a:solidFill>
                  <a:srgbClr val="FFFFFF"/>
                </a:solidFill>
                <a:latin typeface="Century Gothic"/>
              </a:rPr>
              <a:t>INICIO</a:t>
            </a:r>
          </a:p>
          <a:p>
            <a:pPr algn="ctr" rtl="0"/>
            <a:r>
              <a:rPr lang="es" sz="900" b="1" i="0" u="none" strike="noStrike" dirty="0">
                <a:solidFill>
                  <a:srgbClr val="FFFFFF"/>
                </a:solidFill>
                <a:latin typeface="Century Gothic"/>
              </a:rPr>
              <a:t>SP Inicia sesión en eCAP</a:t>
            </a:r>
            <a:endParaRPr lang="en-US" sz="900" b="1" dirty="0">
              <a:solidFill>
                <a:schemeClr val="bg1"/>
              </a:solidFill>
            </a:endParaRPr>
          </a:p>
        </p:txBody>
      </p:sp>
      <p:sp>
        <p:nvSpPr>
          <p:cNvPr id="6" name="TextBox 5"/>
          <p:cNvSpPr txBox="1"/>
          <p:nvPr/>
        </p:nvSpPr>
        <p:spPr>
          <a:xfrm>
            <a:off x="880110" y="1101788"/>
            <a:ext cx="1615440" cy="507831"/>
          </a:xfrm>
          <a:prstGeom prst="rect">
            <a:avLst/>
          </a:prstGeom>
          <a:noFill/>
        </p:spPr>
        <p:txBody>
          <a:bodyPr wrap="square" rtlCol="0">
            <a:noAutofit/>
          </a:bodyPr>
          <a:lstStyle/>
          <a:p>
            <a:pPr algn="ctr" rtl="0"/>
            <a:r>
              <a:rPr lang="es" sz="750" b="1" i="0" u="none" strike="noStrike" dirty="0">
                <a:solidFill>
                  <a:srgbClr val="FFFFFF"/>
                </a:solidFill>
                <a:latin typeface="Century Gothic"/>
              </a:rPr>
              <a:t>El SP presenta la Reclamación y la Hoja de Cálculo de la Reclamación en eCAP</a:t>
            </a:r>
            <a:endParaRPr lang="en-US" sz="750" b="1" dirty="0">
              <a:solidFill>
                <a:schemeClr val="bg1"/>
              </a:solidFill>
            </a:endParaRPr>
          </a:p>
        </p:txBody>
      </p:sp>
      <p:sp>
        <p:nvSpPr>
          <p:cNvPr id="7" name="TextBox 6"/>
          <p:cNvSpPr txBox="1"/>
          <p:nvPr/>
        </p:nvSpPr>
        <p:spPr>
          <a:xfrm>
            <a:off x="922020" y="1853890"/>
            <a:ext cx="1508760" cy="607345"/>
          </a:xfrm>
          <a:prstGeom prst="rect">
            <a:avLst/>
          </a:prstGeom>
          <a:noFill/>
        </p:spPr>
        <p:txBody>
          <a:bodyPr wrap="square" rtlCol="0">
            <a:noAutofit/>
          </a:bodyPr>
          <a:lstStyle/>
          <a:p>
            <a:pPr algn="ctr" rtl="0"/>
            <a:r>
              <a:rPr lang="es" sz="750" b="1" i="0" u="none" strike="noStrike" dirty="0">
                <a:solidFill>
                  <a:srgbClr val="FFFFFF"/>
                </a:solidFill>
                <a:latin typeface="Century Gothic"/>
              </a:rPr>
              <a:t>El analista recibe la reclamación en su lista de espera para revisión</a:t>
            </a:r>
          </a:p>
        </p:txBody>
      </p:sp>
      <p:sp>
        <p:nvSpPr>
          <p:cNvPr id="8" name="TextBox 7"/>
          <p:cNvSpPr txBox="1"/>
          <p:nvPr/>
        </p:nvSpPr>
        <p:spPr>
          <a:xfrm>
            <a:off x="1009650" y="2729738"/>
            <a:ext cx="1363980" cy="504488"/>
          </a:xfrm>
          <a:prstGeom prst="rect">
            <a:avLst/>
          </a:prstGeom>
          <a:noFill/>
        </p:spPr>
        <p:txBody>
          <a:bodyPr wrap="square" rtlCol="0">
            <a:noAutofit/>
          </a:bodyPr>
          <a:lstStyle/>
          <a:p>
            <a:pPr algn="ctr" rtl="0"/>
            <a:r>
              <a:rPr lang="es" sz="900" b="1" i="0" u="none" strike="noStrike" dirty="0">
                <a:solidFill>
                  <a:srgbClr val="FFFFFF"/>
                </a:solidFill>
                <a:latin typeface="Century Gothic"/>
              </a:rPr>
              <a:t>Revisión de la Reclamación</a:t>
            </a:r>
          </a:p>
        </p:txBody>
      </p:sp>
      <p:sp>
        <p:nvSpPr>
          <p:cNvPr id="9" name="TextBox 8"/>
          <p:cNvSpPr txBox="1"/>
          <p:nvPr/>
        </p:nvSpPr>
        <p:spPr>
          <a:xfrm>
            <a:off x="960120" y="3465870"/>
            <a:ext cx="1470660" cy="504488"/>
          </a:xfrm>
          <a:prstGeom prst="rect">
            <a:avLst/>
          </a:prstGeom>
          <a:noFill/>
        </p:spPr>
        <p:txBody>
          <a:bodyPr wrap="square" rtlCol="0">
            <a:noAutofit/>
          </a:bodyPr>
          <a:lstStyle/>
          <a:p>
            <a:pPr algn="ctr" rtl="0"/>
            <a:r>
              <a:rPr lang="es" sz="900" b="1" i="0" u="none" strike="noStrike" dirty="0">
                <a:solidFill>
                  <a:srgbClr val="FFFFFF"/>
                </a:solidFill>
                <a:latin typeface="Century Gothic"/>
              </a:rPr>
              <a:t>Notificación de Deficiencia</a:t>
            </a:r>
          </a:p>
        </p:txBody>
      </p:sp>
      <p:sp>
        <p:nvSpPr>
          <p:cNvPr id="10" name="TextBox 9"/>
          <p:cNvSpPr txBox="1"/>
          <p:nvPr/>
        </p:nvSpPr>
        <p:spPr>
          <a:xfrm>
            <a:off x="1089660" y="4564288"/>
            <a:ext cx="1196340" cy="369332"/>
          </a:xfrm>
          <a:prstGeom prst="rect">
            <a:avLst/>
          </a:prstGeom>
          <a:noFill/>
        </p:spPr>
        <p:txBody>
          <a:bodyPr wrap="square" rtlCol="0">
            <a:noAutofit/>
          </a:bodyPr>
          <a:lstStyle/>
          <a:p>
            <a:pPr algn="ctr" rtl="0"/>
            <a:r>
              <a:rPr lang="es" sz="900" b="1" i="0" u="none" strike="noStrike" dirty="0">
                <a:solidFill>
                  <a:srgbClr val="FFFFFF"/>
                </a:solidFill>
                <a:latin typeface="Century Gothic"/>
              </a:rPr>
              <a:t>Determinación de la Reclamación</a:t>
            </a:r>
          </a:p>
        </p:txBody>
      </p:sp>
      <p:sp>
        <p:nvSpPr>
          <p:cNvPr id="11" name="TextBox 10"/>
          <p:cNvSpPr txBox="1"/>
          <p:nvPr/>
        </p:nvSpPr>
        <p:spPr>
          <a:xfrm>
            <a:off x="1009650" y="5766908"/>
            <a:ext cx="1196340" cy="293132"/>
          </a:xfrm>
          <a:prstGeom prst="rect">
            <a:avLst/>
          </a:prstGeom>
          <a:noFill/>
        </p:spPr>
        <p:txBody>
          <a:bodyPr wrap="square" rtlCol="0">
            <a:noAutofit/>
          </a:bodyPr>
          <a:lstStyle/>
          <a:p>
            <a:pPr algn="ctr" rtl="0"/>
            <a:r>
              <a:rPr lang="es" sz="900" b="1" i="0" u="none" strike="noStrike" dirty="0">
                <a:solidFill>
                  <a:srgbClr val="FFFFFF"/>
                </a:solidFill>
                <a:latin typeface="Century Gothic"/>
              </a:rPr>
              <a:t>Reclamación Aprobada</a:t>
            </a:r>
          </a:p>
        </p:txBody>
      </p:sp>
      <p:sp>
        <p:nvSpPr>
          <p:cNvPr id="12" name="TextBox 11"/>
          <p:cNvSpPr txBox="1"/>
          <p:nvPr/>
        </p:nvSpPr>
        <p:spPr>
          <a:xfrm>
            <a:off x="2698158" y="5647628"/>
            <a:ext cx="1342814" cy="507831"/>
          </a:xfrm>
          <a:prstGeom prst="rect">
            <a:avLst/>
          </a:prstGeom>
          <a:noFill/>
        </p:spPr>
        <p:txBody>
          <a:bodyPr wrap="square" rtlCol="0">
            <a:noAutofit/>
          </a:bodyPr>
          <a:lstStyle/>
          <a:p>
            <a:pPr algn="ctr" rtl="0"/>
            <a:r>
              <a:rPr lang="es" sz="800" b="1" i="0" u="none" strike="noStrike" dirty="0">
                <a:solidFill>
                  <a:srgbClr val="FFFFFF"/>
                </a:solidFill>
                <a:latin typeface="Century Gothic"/>
              </a:rPr>
              <a:t>La reclamación pasa al Supervisor del CTF para su revisión y aprobación</a:t>
            </a:r>
          </a:p>
        </p:txBody>
      </p:sp>
      <p:sp>
        <p:nvSpPr>
          <p:cNvPr id="13" name="TextBox 12"/>
          <p:cNvSpPr txBox="1"/>
          <p:nvPr/>
        </p:nvSpPr>
        <p:spPr>
          <a:xfrm>
            <a:off x="7700010" y="5836158"/>
            <a:ext cx="1196340" cy="230832"/>
          </a:xfrm>
          <a:prstGeom prst="rect">
            <a:avLst/>
          </a:prstGeom>
          <a:noFill/>
        </p:spPr>
        <p:txBody>
          <a:bodyPr wrap="square" rtlCol="0">
            <a:noAutofit/>
          </a:bodyPr>
          <a:lstStyle/>
          <a:p>
            <a:pPr algn="ctr" rtl="0"/>
            <a:r>
              <a:rPr lang="es" sz="900" b="1" i="0" u="sng" strike="noStrike">
                <a:solidFill>
                  <a:srgbClr val="FFFFFF"/>
                </a:solidFill>
                <a:latin typeface="Century Gothic"/>
              </a:rPr>
              <a:t>FINAL</a:t>
            </a:r>
          </a:p>
        </p:txBody>
      </p:sp>
      <p:sp>
        <p:nvSpPr>
          <p:cNvPr id="14" name="TextBox 13"/>
          <p:cNvSpPr txBox="1"/>
          <p:nvPr/>
        </p:nvSpPr>
        <p:spPr>
          <a:xfrm>
            <a:off x="4387426" y="5690708"/>
            <a:ext cx="1342814" cy="507831"/>
          </a:xfrm>
          <a:prstGeom prst="rect">
            <a:avLst/>
          </a:prstGeom>
          <a:noFill/>
        </p:spPr>
        <p:txBody>
          <a:bodyPr wrap="square" rtlCol="0">
            <a:noAutofit/>
          </a:bodyPr>
          <a:lstStyle/>
          <a:p>
            <a:pPr algn="ctr" rtl="0"/>
            <a:r>
              <a:rPr lang="es" sz="800" b="1" i="0" u="none" strike="noStrike" dirty="0">
                <a:solidFill>
                  <a:srgbClr val="FFFFFF"/>
                </a:solidFill>
                <a:latin typeface="Century Gothic"/>
              </a:rPr>
              <a:t>La reclamación se envía a Contabilidad para procesar el pago</a:t>
            </a:r>
          </a:p>
        </p:txBody>
      </p:sp>
      <p:sp>
        <p:nvSpPr>
          <p:cNvPr id="15" name="TextBox 14"/>
          <p:cNvSpPr txBox="1"/>
          <p:nvPr/>
        </p:nvSpPr>
        <p:spPr>
          <a:xfrm>
            <a:off x="5955030" y="5766908"/>
            <a:ext cx="1283970" cy="369332"/>
          </a:xfrm>
          <a:prstGeom prst="rect">
            <a:avLst/>
          </a:prstGeom>
          <a:noFill/>
        </p:spPr>
        <p:txBody>
          <a:bodyPr wrap="square" rtlCol="0">
            <a:noAutofit/>
          </a:bodyPr>
          <a:lstStyle/>
          <a:p>
            <a:pPr algn="ctr" rtl="0"/>
            <a:r>
              <a:rPr lang="es" sz="900" b="1" i="0" u="none" strike="noStrike" dirty="0">
                <a:solidFill>
                  <a:srgbClr val="FFFFFF"/>
                </a:solidFill>
                <a:latin typeface="Century Gothic"/>
              </a:rPr>
              <a:t>Desembolso del pago del SCO al SP</a:t>
            </a:r>
          </a:p>
        </p:txBody>
      </p:sp>
      <p:sp>
        <p:nvSpPr>
          <p:cNvPr id="18" name="TextBox 17"/>
          <p:cNvSpPr txBox="1"/>
          <p:nvPr/>
        </p:nvSpPr>
        <p:spPr>
          <a:xfrm>
            <a:off x="3260634" y="3408726"/>
            <a:ext cx="1451489" cy="584775"/>
          </a:xfrm>
          <a:prstGeom prst="rect">
            <a:avLst/>
          </a:prstGeom>
          <a:noFill/>
        </p:spPr>
        <p:txBody>
          <a:bodyPr wrap="square" rtlCol="0">
            <a:noAutofit/>
          </a:bodyPr>
          <a:lstStyle/>
          <a:p>
            <a:pPr algn="ctr" rtl="0"/>
            <a:r>
              <a:rPr lang="es" sz="800" b="1" i="0" u="none" strike="noStrike" dirty="0">
                <a:solidFill>
                  <a:srgbClr val="FFFFFF"/>
                </a:solidFill>
                <a:latin typeface="Century Gothic"/>
              </a:rPr>
              <a:t>1</a:t>
            </a:r>
            <a:r>
              <a:rPr lang="es" sz="800" b="1" i="0" u="none" strike="noStrike" baseline="30000" dirty="0">
                <a:solidFill>
                  <a:srgbClr val="FFFFFF"/>
                </a:solidFill>
                <a:latin typeface="Century Gothic"/>
              </a:rPr>
              <a:t>er</a:t>
            </a:r>
            <a:r>
              <a:rPr lang="es" sz="800" b="1" i="0" u="none" strike="noStrike" dirty="0">
                <a:solidFill>
                  <a:srgbClr val="FFFFFF"/>
                </a:solidFill>
                <a:latin typeface="Century Gothic"/>
              </a:rPr>
              <a:t> aviso = 14 días,</a:t>
            </a:r>
          </a:p>
          <a:p>
            <a:pPr algn="ctr" rtl="0"/>
            <a:r>
              <a:rPr lang="es" sz="800" b="1" i="0" u="none" strike="noStrike" dirty="0">
                <a:solidFill>
                  <a:srgbClr val="FFFFFF"/>
                </a:solidFill>
                <a:latin typeface="Century Gothic"/>
              </a:rPr>
              <a:t>2</a:t>
            </a:r>
            <a:r>
              <a:rPr lang="es" sz="800" b="1" i="0" u="none" strike="noStrike" baseline="30000" dirty="0">
                <a:solidFill>
                  <a:srgbClr val="FFFFFF"/>
                </a:solidFill>
                <a:latin typeface="Century Gothic"/>
              </a:rPr>
              <a:t>do</a:t>
            </a:r>
            <a:r>
              <a:rPr lang="es" sz="800" b="1" i="0" u="none" strike="noStrike" dirty="0">
                <a:solidFill>
                  <a:srgbClr val="FFFFFF"/>
                </a:solidFill>
                <a:latin typeface="Century Gothic"/>
              </a:rPr>
              <a:t> aviso = 14 días;</a:t>
            </a:r>
          </a:p>
          <a:p>
            <a:pPr algn="ctr" rtl="0"/>
            <a:r>
              <a:rPr lang="es" sz="800" b="1" i="0" u="none" strike="noStrike" dirty="0">
                <a:solidFill>
                  <a:srgbClr val="FFFFFF"/>
                </a:solidFill>
                <a:latin typeface="Century Gothic"/>
              </a:rPr>
              <a:t>Reclamación rechazada tras 2 avisos</a:t>
            </a:r>
          </a:p>
        </p:txBody>
      </p:sp>
      <p:sp>
        <p:nvSpPr>
          <p:cNvPr id="19" name="TextBox 18"/>
          <p:cNvSpPr txBox="1"/>
          <p:nvPr/>
        </p:nvSpPr>
        <p:spPr>
          <a:xfrm>
            <a:off x="2933700" y="4095599"/>
            <a:ext cx="1714500" cy="507831"/>
          </a:xfrm>
          <a:prstGeom prst="rect">
            <a:avLst/>
          </a:prstGeom>
          <a:noFill/>
        </p:spPr>
        <p:txBody>
          <a:bodyPr wrap="square" rtlCol="0">
            <a:noAutofit/>
          </a:bodyPr>
          <a:lstStyle/>
          <a:p>
            <a:pPr algn="ctr" rtl="0"/>
            <a:r>
              <a:rPr lang="es" sz="900" b="1" i="0" u="none" strike="noStrike" dirty="0">
                <a:solidFill>
                  <a:srgbClr val="FFFFFF"/>
                </a:solidFill>
                <a:latin typeface="Century Gothic"/>
              </a:rPr>
              <a:t>Reclamación rechazada: se comunicará al SP el motivo del rechazo</a:t>
            </a:r>
          </a:p>
        </p:txBody>
      </p:sp>
      <p:sp>
        <p:nvSpPr>
          <p:cNvPr id="20" name="TextBox 19"/>
          <p:cNvSpPr txBox="1"/>
          <p:nvPr/>
        </p:nvSpPr>
        <p:spPr>
          <a:xfrm>
            <a:off x="2933700" y="4779131"/>
            <a:ext cx="1691640" cy="507831"/>
          </a:xfrm>
          <a:prstGeom prst="rect">
            <a:avLst/>
          </a:prstGeom>
          <a:noFill/>
        </p:spPr>
        <p:txBody>
          <a:bodyPr wrap="square" rtlCol="0">
            <a:noAutofit/>
          </a:bodyPr>
          <a:lstStyle/>
          <a:p>
            <a:pPr algn="ctr" rtl="0"/>
            <a:r>
              <a:rPr lang="es" sz="850" b="1" i="0" u="none" strike="noStrike" dirty="0">
                <a:solidFill>
                  <a:srgbClr val="FFFFFF"/>
                </a:solidFill>
                <a:latin typeface="Century Gothic"/>
              </a:rPr>
              <a:t>Reclamación aprobada: la reclamación se aprueba y asciende en la cadena de aprobación</a:t>
            </a:r>
          </a:p>
        </p:txBody>
      </p:sp>
      <p:sp>
        <p:nvSpPr>
          <p:cNvPr id="21" name="TextBox 20"/>
          <p:cNvSpPr txBox="1"/>
          <p:nvPr/>
        </p:nvSpPr>
        <p:spPr>
          <a:xfrm>
            <a:off x="3002280" y="2649056"/>
            <a:ext cx="887306" cy="507831"/>
          </a:xfrm>
          <a:prstGeom prst="rect">
            <a:avLst/>
          </a:prstGeom>
          <a:noFill/>
        </p:spPr>
        <p:txBody>
          <a:bodyPr wrap="square" rtlCol="0">
            <a:noAutofit/>
          </a:bodyPr>
          <a:lstStyle/>
          <a:p>
            <a:pPr algn="ctr" rtl="0"/>
            <a:r>
              <a:rPr lang="es" sz="900" b="1" i="0" u="none" strike="noStrike" dirty="0">
                <a:solidFill>
                  <a:srgbClr val="41719D"/>
                </a:solidFill>
                <a:latin typeface="Century Gothic"/>
              </a:rPr>
              <a:t>Verificar el Cheque de Reembolso</a:t>
            </a:r>
          </a:p>
        </p:txBody>
      </p:sp>
      <p:sp>
        <p:nvSpPr>
          <p:cNvPr id="22" name="TextBox 21"/>
          <p:cNvSpPr txBox="1"/>
          <p:nvPr/>
        </p:nvSpPr>
        <p:spPr>
          <a:xfrm>
            <a:off x="4342553" y="2676077"/>
            <a:ext cx="739140" cy="480810"/>
          </a:xfrm>
          <a:prstGeom prst="rect">
            <a:avLst/>
          </a:prstGeom>
          <a:noFill/>
        </p:spPr>
        <p:txBody>
          <a:bodyPr wrap="square" rtlCol="0">
            <a:noAutofit/>
          </a:bodyPr>
          <a:lstStyle/>
          <a:p>
            <a:pPr algn="ctr" rtl="0"/>
            <a:r>
              <a:rPr lang="es" sz="900" b="1" i="0" u="none" strike="noStrike" dirty="0">
                <a:solidFill>
                  <a:srgbClr val="41719D"/>
                </a:solidFill>
                <a:latin typeface="Century Gothic"/>
              </a:rPr>
              <a:t>Revisar la Pestaña de Alerta</a:t>
            </a:r>
          </a:p>
        </p:txBody>
      </p:sp>
      <p:sp>
        <p:nvSpPr>
          <p:cNvPr id="23" name="TextBox 22"/>
          <p:cNvSpPr txBox="1"/>
          <p:nvPr/>
        </p:nvSpPr>
        <p:spPr>
          <a:xfrm>
            <a:off x="5534660" y="2628332"/>
            <a:ext cx="940646" cy="780112"/>
          </a:xfrm>
          <a:prstGeom prst="rect">
            <a:avLst/>
          </a:prstGeom>
          <a:noFill/>
        </p:spPr>
        <p:txBody>
          <a:bodyPr wrap="square" rtlCol="0">
            <a:noAutofit/>
          </a:bodyPr>
          <a:lstStyle/>
          <a:p>
            <a:pPr algn="ctr" rtl="0"/>
            <a:r>
              <a:rPr lang="es" sz="900" b="1" i="0" u="none" strike="noStrike" dirty="0">
                <a:solidFill>
                  <a:srgbClr val="41719D"/>
                </a:solidFill>
                <a:latin typeface="Century Gothic"/>
              </a:rPr>
              <a:t>Revisar el Cálculo de la Reclamación</a:t>
            </a:r>
          </a:p>
        </p:txBody>
      </p:sp>
      <p:sp>
        <p:nvSpPr>
          <p:cNvPr id="24" name="TextBox 23"/>
          <p:cNvSpPr txBox="1"/>
          <p:nvPr/>
        </p:nvSpPr>
        <p:spPr>
          <a:xfrm>
            <a:off x="8168665" y="2649057"/>
            <a:ext cx="1196340" cy="755325"/>
          </a:xfrm>
          <a:prstGeom prst="rect">
            <a:avLst/>
          </a:prstGeom>
          <a:noFill/>
        </p:spPr>
        <p:txBody>
          <a:bodyPr wrap="square" rtlCol="0">
            <a:noAutofit/>
          </a:bodyPr>
          <a:lstStyle/>
          <a:p>
            <a:pPr algn="ctr" rtl="0"/>
            <a:r>
              <a:rPr lang="es" sz="850" b="1" i="0" u="none" strike="noStrike" dirty="0">
                <a:solidFill>
                  <a:srgbClr val="41719D"/>
                </a:solidFill>
                <a:latin typeface="Century Gothic"/>
              </a:rPr>
              <a:t>Verificar la compatibilidad con E-Rate/ RHCP</a:t>
            </a:r>
          </a:p>
        </p:txBody>
      </p:sp>
      <p:sp>
        <p:nvSpPr>
          <p:cNvPr id="25" name="TextBox 24"/>
          <p:cNvSpPr txBox="1"/>
          <p:nvPr/>
        </p:nvSpPr>
        <p:spPr>
          <a:xfrm>
            <a:off x="6903720" y="2649056"/>
            <a:ext cx="861060" cy="755326"/>
          </a:xfrm>
          <a:prstGeom prst="rect">
            <a:avLst/>
          </a:prstGeom>
          <a:noFill/>
        </p:spPr>
        <p:txBody>
          <a:bodyPr wrap="square" rtlCol="0">
            <a:noAutofit/>
          </a:bodyPr>
          <a:lstStyle/>
          <a:p>
            <a:pPr algn="ctr" rtl="0"/>
            <a:r>
              <a:rPr lang="es" sz="900" b="1" i="0" u="none" strike="noStrike" dirty="0">
                <a:solidFill>
                  <a:srgbClr val="41719D"/>
                </a:solidFill>
                <a:latin typeface="Century Gothic"/>
              </a:rPr>
              <a:t>Verificar los Registros de Ajustes</a:t>
            </a:r>
          </a:p>
        </p:txBody>
      </p:sp>
      <p:sp>
        <p:nvSpPr>
          <p:cNvPr id="26" name="TextBox 25"/>
          <p:cNvSpPr txBox="1"/>
          <p:nvPr/>
        </p:nvSpPr>
        <p:spPr>
          <a:xfrm>
            <a:off x="2430780" y="4164550"/>
            <a:ext cx="469054" cy="215444"/>
          </a:xfrm>
          <a:prstGeom prst="rect">
            <a:avLst/>
          </a:prstGeom>
          <a:noFill/>
        </p:spPr>
        <p:txBody>
          <a:bodyPr wrap="square" rtlCol="0">
            <a:noAutofit/>
          </a:bodyPr>
          <a:lstStyle/>
          <a:p>
            <a:pPr algn="ctr" rtl="0"/>
            <a:r>
              <a:rPr lang="es" sz="800" b="1" i="0" u="none" strike="noStrike">
                <a:solidFill>
                  <a:srgbClr val="41719D"/>
                </a:solidFill>
                <a:latin typeface="Century Gothic"/>
              </a:rPr>
              <a:t>No</a:t>
            </a:r>
          </a:p>
        </p:txBody>
      </p:sp>
      <p:sp>
        <p:nvSpPr>
          <p:cNvPr id="27" name="TextBox 26"/>
          <p:cNvSpPr txBox="1"/>
          <p:nvPr/>
        </p:nvSpPr>
        <p:spPr>
          <a:xfrm>
            <a:off x="2446020" y="5033047"/>
            <a:ext cx="469054" cy="215444"/>
          </a:xfrm>
          <a:prstGeom prst="rect">
            <a:avLst/>
          </a:prstGeom>
          <a:noFill/>
        </p:spPr>
        <p:txBody>
          <a:bodyPr wrap="square" rtlCol="0">
            <a:noAutofit/>
          </a:bodyPr>
          <a:lstStyle/>
          <a:p>
            <a:pPr algn="ctr" rtl="0"/>
            <a:r>
              <a:rPr lang="es" sz="800" b="1" i="0" u="none" strike="noStrike">
                <a:solidFill>
                  <a:srgbClr val="41719D"/>
                </a:solidFill>
                <a:latin typeface="Century Gothic"/>
              </a:rPr>
              <a:t>Sí</a:t>
            </a:r>
          </a:p>
        </p:txBody>
      </p:sp>
      <p:sp>
        <p:nvSpPr>
          <p:cNvPr id="28" name="TextBox 27"/>
          <p:cNvSpPr txBox="1"/>
          <p:nvPr/>
        </p:nvSpPr>
        <p:spPr>
          <a:xfrm>
            <a:off x="9153058" y="6127096"/>
            <a:ext cx="1283970" cy="169277"/>
          </a:xfrm>
          <a:prstGeom prst="rect">
            <a:avLst/>
          </a:prstGeom>
          <a:noFill/>
        </p:spPr>
        <p:txBody>
          <a:bodyPr wrap="square" rtlCol="0">
            <a:noAutofit/>
          </a:bodyPr>
          <a:lstStyle/>
          <a:p>
            <a:pPr algn="ctr" rtl="0"/>
            <a:r>
              <a:rPr lang="es" sz="500" b="1" i="0" u="none" strike="noStrike">
                <a:latin typeface="Century Gothic"/>
              </a:rPr>
              <a:t>Por JOJ 01/04/2024</a:t>
            </a:r>
          </a:p>
        </p:txBody>
      </p:sp>
    </p:spTree>
    <p:extLst>
      <p:ext uri="{BB962C8B-B14F-4D97-AF65-F5344CB8AC3E}">
        <p14:creationId xmlns:p14="http://schemas.microsoft.com/office/powerpoint/2010/main" val="38047574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2369488" y="198584"/>
            <a:ext cx="9274288" cy="997330"/>
          </a:xfrm>
          <a:effectLst>
            <a:softEdge rad="0"/>
          </a:effectLst>
        </p:spPr>
        <p:txBody>
          <a:bodyPr>
            <a:noAutofit/>
          </a:bodyPr>
          <a:lstStyle/>
          <a:p>
            <a:pPr rtl="0"/>
            <a:r>
              <a:rPr lang="es" sz="3200" b="1" i="0" u="none" strike="noStrike" dirty="0">
                <a:latin typeface="Century Gothic"/>
              </a:rPr>
              <a:t>PRESENTACIÓN DE RECLAMACIÓN EN ECAP</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900" b="0" i="0" u="none" strike="noStrike">
                <a:latin typeface="Century Gothic"/>
              </a:rPr>
              <a:t>14</a:t>
            </a:r>
            <a:endParaRPr lang="en-US"/>
          </a:p>
        </p:txBody>
      </p:sp>
      <p:sp>
        <p:nvSpPr>
          <p:cNvPr id="9" name="TextBox 8">
            <a:extLst>
              <a:ext uri="{FF2B5EF4-FFF2-40B4-BE49-F238E27FC236}">
                <a16:creationId xmlns:a16="http://schemas.microsoft.com/office/drawing/2014/main" id="{76BC978D-F7E4-E22E-6ABA-425479D0C109}"/>
              </a:ext>
            </a:extLst>
          </p:cNvPr>
          <p:cNvSpPr txBox="1"/>
          <p:nvPr/>
        </p:nvSpPr>
        <p:spPr>
          <a:xfrm>
            <a:off x="2479718" y="1572240"/>
            <a:ext cx="9293003" cy="707886"/>
          </a:xfrm>
          <a:prstGeom prst="rect">
            <a:avLst/>
          </a:prstGeom>
          <a:noFill/>
        </p:spPr>
        <p:txBody>
          <a:bodyPr wrap="square" rtlCol="0">
            <a:noAutofit/>
          </a:bodyPr>
          <a:lstStyle/>
          <a:p>
            <a:pPr rtl="0"/>
            <a:r>
              <a:rPr lang="es" sz="2000" b="1" i="0" u="none" strike="noStrike" dirty="0">
                <a:solidFill>
                  <a:srgbClr val="2A3C50"/>
                </a:solidFill>
                <a:latin typeface="Century Gothic"/>
                <a:ea typeface="+mj-ea"/>
                <a:cs typeface="+mj-cs"/>
              </a:rPr>
              <a:t>A continuación, el personal del CTF realizará demostraciones en directo sobre los proveedores de servicios que solicitan reclamaciones del CTF. </a:t>
            </a:r>
          </a:p>
        </p:txBody>
      </p:sp>
      <p:grpSp>
        <p:nvGrpSpPr>
          <p:cNvPr id="24" name="Group 4">
            <a:extLst>
              <a:ext uri="{FF2B5EF4-FFF2-40B4-BE49-F238E27FC236}">
                <a16:creationId xmlns:a16="http://schemas.microsoft.com/office/drawing/2014/main" id="{67B35872-9C7E-68B7-28FC-1DEBAD1108B8}"/>
              </a:ext>
            </a:extLst>
          </p:cNvPr>
          <p:cNvGrpSpPr>
            <a:grpSpLocks noChangeAspect="1"/>
          </p:cNvGrpSpPr>
          <p:nvPr/>
        </p:nvGrpSpPr>
        <p:grpSpPr>
          <a:xfrm>
            <a:off x="6855614" y="4140360"/>
            <a:ext cx="538163" cy="430212"/>
            <a:chOff x="6468" y="1728"/>
            <a:chExt cx="339" cy="271"/>
          </a:xfrm>
          <a:solidFill>
            <a:schemeClr val="bg1"/>
          </a:solidFill>
        </p:grpSpPr>
        <p:sp>
          <p:nvSpPr>
            <p:cNvPr id="26" name="Freeform 5">
              <a:extLst>
                <a:ext uri="{FF2B5EF4-FFF2-40B4-BE49-F238E27FC236}">
                  <a16:creationId xmlns:a16="http://schemas.microsoft.com/office/drawing/2014/main" id="{5975F0E6-E325-0200-0D1D-A3D099FD677E}"/>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6">
              <a:extLst>
                <a:ext uri="{FF2B5EF4-FFF2-40B4-BE49-F238E27FC236}">
                  <a16:creationId xmlns:a16="http://schemas.microsoft.com/office/drawing/2014/main" id="{08E61A3C-3808-4F5C-C4BE-6129667C8B2C}"/>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9">
            <a:extLst>
              <a:ext uri="{FF2B5EF4-FFF2-40B4-BE49-F238E27FC236}">
                <a16:creationId xmlns:a16="http://schemas.microsoft.com/office/drawing/2014/main" id="{31605972-016E-A9F9-5CBB-26E9142AD77A}"/>
              </a:ext>
            </a:extLst>
          </p:cNvPr>
          <p:cNvGrpSpPr>
            <a:grpSpLocks noChangeAspect="1"/>
          </p:cNvGrpSpPr>
          <p:nvPr/>
        </p:nvGrpSpPr>
        <p:grpSpPr>
          <a:xfrm>
            <a:off x="2841508" y="3094760"/>
            <a:ext cx="511175" cy="346075"/>
            <a:chOff x="6468" y="2115"/>
            <a:chExt cx="322" cy="218"/>
          </a:xfrm>
          <a:noFill/>
        </p:grpSpPr>
        <p:sp>
          <p:nvSpPr>
            <p:cNvPr id="29" name="AutoShape 8">
              <a:extLst>
                <a:ext uri="{FF2B5EF4-FFF2-40B4-BE49-F238E27FC236}">
                  <a16:creationId xmlns:a16="http://schemas.microsoft.com/office/drawing/2014/main" id="{7918A549-B025-4459-1524-056AF1E9791E}"/>
                </a:ext>
              </a:extLst>
            </p:cNvPr>
            <p:cNvSpPr>
              <a:spLocks noChangeAspect="1"/>
            </p:cNvSpPr>
            <p:nvPr/>
          </p:nvSpPr>
          <p:spPr bwMode="auto">
            <a:xfrm>
              <a:off x="6468" y="2115"/>
              <a:ext cx="320" cy="217"/>
            </a:xfrm>
            <a:prstGeom prst="rect">
              <a:avLst/>
            </a:prstGeom>
            <a:grpFill/>
            <a:ln w="9525">
              <a:solidFill>
                <a:schemeClr val="bg1"/>
              </a:solidFill>
              <a:miter lim="800000"/>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0">
              <a:extLst>
                <a:ext uri="{FF2B5EF4-FFF2-40B4-BE49-F238E27FC236}">
                  <a16:creationId xmlns:a16="http://schemas.microsoft.com/office/drawing/2014/main" id="{50381774-0A29-9E62-996C-93603B378BEE}"/>
                </a:ext>
              </a:extLst>
            </p:cNvPr>
            <p:cNvSpPr/>
            <p:nvPr/>
          </p:nvSpPr>
          <p:spPr bwMode="auto">
            <a:xfrm>
              <a:off x="6632" y="2118"/>
              <a:ext cx="68" cy="93"/>
            </a:xfrm>
            <a:custGeom>
              <a:avLst/>
              <a:gdLst>
                <a:gd name="T0" fmla="*/ 112 w 137"/>
                <a:gd name="T1" fmla="*/ 136 h 188"/>
                <a:gd name="T2" fmla="*/ 112 w 137"/>
                <a:gd name="T3" fmla="*/ 136 h 188"/>
                <a:gd name="T4" fmla="*/ 90 w 137"/>
                <a:gd name="T5" fmla="*/ 136 h 188"/>
                <a:gd name="T6" fmla="*/ 84 w 137"/>
                <a:gd name="T7" fmla="*/ 136 h 188"/>
                <a:gd name="T8" fmla="*/ 82 w 137"/>
                <a:gd name="T9" fmla="*/ 136 h 188"/>
                <a:gd name="T10" fmla="*/ 79 w 137"/>
                <a:gd name="T11" fmla="*/ 151 h 188"/>
                <a:gd name="T12" fmla="*/ 80 w 137"/>
                <a:gd name="T13" fmla="*/ 152 h 188"/>
                <a:gd name="T14" fmla="*/ 87 w 137"/>
                <a:gd name="T15" fmla="*/ 168 h 188"/>
                <a:gd name="T16" fmla="*/ 67 w 137"/>
                <a:gd name="T17" fmla="*/ 188 h 188"/>
                <a:gd name="T18" fmla="*/ 46 w 137"/>
                <a:gd name="T19" fmla="*/ 168 h 188"/>
                <a:gd name="T20" fmla="*/ 53 w 137"/>
                <a:gd name="T21" fmla="*/ 153 h 188"/>
                <a:gd name="T22" fmla="*/ 53 w 137"/>
                <a:gd name="T23" fmla="*/ 153 h 188"/>
                <a:gd name="T24" fmla="*/ 56 w 137"/>
                <a:gd name="T25" fmla="*/ 144 h 188"/>
                <a:gd name="T26" fmla="*/ 52 w 137"/>
                <a:gd name="T27" fmla="*/ 136 h 188"/>
                <a:gd name="T28" fmla="*/ 49 w 137"/>
                <a:gd name="T29" fmla="*/ 136 h 188"/>
                <a:gd name="T30" fmla="*/ 45 w 137"/>
                <a:gd name="T31" fmla="*/ 136 h 188"/>
                <a:gd name="T32" fmla="*/ 3 w 137"/>
                <a:gd name="T33" fmla="*/ 136 h 188"/>
                <a:gd name="T34" fmla="*/ 0 w 137"/>
                <a:gd name="T35" fmla="*/ 133 h 188"/>
                <a:gd name="T36" fmla="*/ 0 w 137"/>
                <a:gd name="T37" fmla="*/ 84 h 188"/>
                <a:gd name="T38" fmla="*/ 0 w 137"/>
                <a:gd name="T39" fmla="*/ 82 h 188"/>
                <a:gd name="T40" fmla="*/ 9 w 137"/>
                <a:gd name="T41" fmla="*/ 77 h 188"/>
                <a:gd name="T42" fmla="*/ 17 w 137"/>
                <a:gd name="T43" fmla="*/ 81 h 188"/>
                <a:gd name="T44" fmla="*/ 17 w 137"/>
                <a:gd name="T45" fmla="*/ 81 h 188"/>
                <a:gd name="T46" fmla="*/ 32 w 137"/>
                <a:gd name="T47" fmla="*/ 87 h 188"/>
                <a:gd name="T48" fmla="*/ 53 w 137"/>
                <a:gd name="T49" fmla="*/ 67 h 188"/>
                <a:gd name="T50" fmla="*/ 32 w 137"/>
                <a:gd name="T51" fmla="*/ 46 h 188"/>
                <a:gd name="T52" fmla="*/ 16 w 137"/>
                <a:gd name="T53" fmla="*/ 54 h 188"/>
                <a:gd name="T54" fmla="*/ 16 w 137"/>
                <a:gd name="T55" fmla="*/ 54 h 188"/>
                <a:gd name="T56" fmla="*/ 9 w 137"/>
                <a:gd name="T57" fmla="*/ 56 h 188"/>
                <a:gd name="T58" fmla="*/ 0 w 137"/>
                <a:gd name="T59" fmla="*/ 51 h 188"/>
                <a:gd name="T60" fmla="*/ 0 w 137"/>
                <a:gd name="T61" fmla="*/ 50 h 188"/>
                <a:gd name="T62" fmla="*/ 0 w 137"/>
                <a:gd name="T63" fmla="*/ 3 h 188"/>
                <a:gd name="T64" fmla="*/ 3 w 137"/>
                <a:gd name="T65" fmla="*/ 0 h 188"/>
                <a:gd name="T66" fmla="*/ 134 w 137"/>
                <a:gd name="T67" fmla="*/ 0 h 188"/>
                <a:gd name="T68" fmla="*/ 137 w 137"/>
                <a:gd name="T69" fmla="*/ 3 h 188"/>
                <a:gd name="T70" fmla="*/ 137 w 137"/>
                <a:gd name="T71"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8">
                  <a:moveTo>
                    <a:pt x="112" y="136"/>
                  </a:moveTo>
                  <a:lnTo>
                    <a:pt x="112" y="136"/>
                  </a:lnTo>
                  <a:lnTo>
                    <a:pt x="90" y="136"/>
                  </a:lnTo>
                  <a:lnTo>
                    <a:pt x="84" y="136"/>
                  </a:lnTo>
                  <a:cubicBezTo>
                    <a:pt x="84" y="136"/>
                    <a:pt x="82" y="136"/>
                    <a:pt x="82" y="136"/>
                  </a:cubicBezTo>
                  <a:cubicBezTo>
                    <a:pt x="77" y="140"/>
                    <a:pt x="76" y="145"/>
                    <a:pt x="79" y="151"/>
                  </a:cubicBezTo>
                  <a:cubicBezTo>
                    <a:pt x="79" y="151"/>
                    <a:pt x="80" y="152"/>
                    <a:pt x="80" y="152"/>
                  </a:cubicBezTo>
                  <a:cubicBezTo>
                    <a:pt x="85" y="156"/>
                    <a:pt x="87" y="162"/>
                    <a:pt x="87" y="168"/>
                  </a:cubicBezTo>
                  <a:cubicBezTo>
                    <a:pt x="87" y="179"/>
                    <a:pt x="78" y="188"/>
                    <a:pt x="67" y="188"/>
                  </a:cubicBezTo>
                  <a:cubicBezTo>
                    <a:pt x="56" y="188"/>
                    <a:pt x="46" y="179"/>
                    <a:pt x="46" y="168"/>
                  </a:cubicBezTo>
                  <a:cubicBezTo>
                    <a:pt x="46" y="162"/>
                    <a:pt x="49" y="157"/>
                    <a:pt x="53" y="153"/>
                  </a:cubicBezTo>
                  <a:cubicBezTo>
                    <a:pt x="53" y="153"/>
                    <a:pt x="53" y="153"/>
                    <a:pt x="53" y="153"/>
                  </a:cubicBezTo>
                  <a:cubicBezTo>
                    <a:pt x="55" y="150"/>
                    <a:pt x="56" y="147"/>
                    <a:pt x="56" y="144"/>
                  </a:cubicBezTo>
                  <a:cubicBezTo>
                    <a:pt x="56" y="142"/>
                    <a:pt x="56" y="139"/>
                    <a:pt x="52" y="136"/>
                  </a:cubicBezTo>
                  <a:cubicBezTo>
                    <a:pt x="52" y="136"/>
                    <a:pt x="50" y="136"/>
                    <a:pt x="49" y="136"/>
                  </a:cubicBezTo>
                  <a:lnTo>
                    <a:pt x="45" y="136"/>
                  </a:lnTo>
                  <a:lnTo>
                    <a:pt x="3" y="136"/>
                  </a:lnTo>
                  <a:cubicBezTo>
                    <a:pt x="1" y="136"/>
                    <a:pt x="0" y="135"/>
                    <a:pt x="0" y="133"/>
                  </a:cubicBezTo>
                  <a:lnTo>
                    <a:pt x="0" y="84"/>
                  </a:lnTo>
                  <a:cubicBezTo>
                    <a:pt x="0" y="83"/>
                    <a:pt x="0" y="83"/>
                    <a:pt x="0" y="82"/>
                  </a:cubicBezTo>
                  <a:cubicBezTo>
                    <a:pt x="2" y="79"/>
                    <a:pt x="5" y="77"/>
                    <a:pt x="9" y="77"/>
                  </a:cubicBezTo>
                  <a:cubicBezTo>
                    <a:pt x="12" y="77"/>
                    <a:pt x="15" y="79"/>
                    <a:pt x="17" y="81"/>
                  </a:cubicBezTo>
                  <a:cubicBezTo>
                    <a:pt x="17" y="81"/>
                    <a:pt x="17" y="81"/>
                    <a:pt x="17" y="81"/>
                  </a:cubicBezTo>
                  <a:cubicBezTo>
                    <a:pt x="21" y="85"/>
                    <a:pt x="27" y="87"/>
                    <a:pt x="32" y="87"/>
                  </a:cubicBezTo>
                  <a:cubicBezTo>
                    <a:pt x="44" y="87"/>
                    <a:pt x="53" y="78"/>
                    <a:pt x="53" y="67"/>
                  </a:cubicBezTo>
                  <a:cubicBezTo>
                    <a:pt x="53" y="56"/>
                    <a:pt x="44" y="46"/>
                    <a:pt x="32" y="46"/>
                  </a:cubicBezTo>
                  <a:cubicBezTo>
                    <a:pt x="26" y="46"/>
                    <a:pt x="20" y="49"/>
                    <a:pt x="16" y="54"/>
                  </a:cubicBezTo>
                  <a:cubicBezTo>
                    <a:pt x="16" y="54"/>
                    <a:pt x="16" y="54"/>
                    <a:pt x="16" y="54"/>
                  </a:cubicBezTo>
                  <a:cubicBezTo>
                    <a:pt x="13" y="56"/>
                    <a:pt x="11" y="56"/>
                    <a:pt x="9" y="56"/>
                  </a:cubicBezTo>
                  <a:cubicBezTo>
                    <a:pt x="7" y="56"/>
                    <a:pt x="3" y="55"/>
                    <a:pt x="0" y="51"/>
                  </a:cubicBezTo>
                  <a:cubicBezTo>
                    <a:pt x="0" y="51"/>
                    <a:pt x="0" y="50"/>
                    <a:pt x="0" y="50"/>
                  </a:cubicBezTo>
                  <a:lnTo>
                    <a:pt x="0" y="3"/>
                  </a:lnTo>
                  <a:cubicBezTo>
                    <a:pt x="0" y="1"/>
                    <a:pt x="1" y="0"/>
                    <a:pt x="3" y="0"/>
                  </a:cubicBezTo>
                  <a:lnTo>
                    <a:pt x="134" y="0"/>
                  </a:lnTo>
                  <a:cubicBezTo>
                    <a:pt x="136" y="0"/>
                    <a:pt x="137" y="1"/>
                    <a:pt x="137" y="3"/>
                  </a:cubicBezTo>
                  <a:lnTo>
                    <a:pt x="137" y="10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11">
              <a:extLst>
                <a:ext uri="{FF2B5EF4-FFF2-40B4-BE49-F238E27FC236}">
                  <a16:creationId xmlns:a16="http://schemas.microsoft.com/office/drawing/2014/main" id="{91194605-5F90-FFD3-C483-D886A34D5179}"/>
                </a:ext>
              </a:extLst>
            </p:cNvPr>
            <p:cNvSpPr/>
            <p:nvPr/>
          </p:nvSpPr>
          <p:spPr bwMode="auto">
            <a:xfrm>
              <a:off x="6676" y="2152"/>
              <a:ext cx="114" cy="181"/>
            </a:xfrm>
            <a:custGeom>
              <a:avLst/>
              <a:gdLst>
                <a:gd name="T0" fmla="*/ 149 w 233"/>
                <a:gd name="T1" fmla="*/ 3 h 368"/>
                <a:gd name="T2" fmla="*/ 149 w 233"/>
                <a:gd name="T3" fmla="*/ 3 h 368"/>
                <a:gd name="T4" fmla="*/ 82 w 233"/>
                <a:gd name="T5" fmla="*/ 47 h 368"/>
                <a:gd name="T6" fmla="*/ 32 w 233"/>
                <a:gd name="T7" fmla="*/ 25 h 368"/>
                <a:gd name="T8" fmla="*/ 4 w 233"/>
                <a:gd name="T9" fmla="*/ 35 h 368"/>
                <a:gd name="T10" fmla="*/ 7 w 233"/>
                <a:gd name="T11" fmla="*/ 57 h 368"/>
                <a:gd name="T12" fmla="*/ 14 w 233"/>
                <a:gd name="T13" fmla="*/ 63 h 368"/>
                <a:gd name="T14" fmla="*/ 77 w 233"/>
                <a:gd name="T15" fmla="*/ 89 h 368"/>
                <a:gd name="T16" fmla="*/ 91 w 233"/>
                <a:gd name="T17" fmla="*/ 89 h 368"/>
                <a:gd name="T18" fmla="*/ 135 w 233"/>
                <a:gd name="T19" fmla="*/ 64 h 368"/>
                <a:gd name="T20" fmla="*/ 135 w 233"/>
                <a:gd name="T21" fmla="*/ 161 h 368"/>
                <a:gd name="T22" fmla="*/ 104 w 233"/>
                <a:gd name="T23" fmla="*/ 258 h 368"/>
                <a:gd name="T24" fmla="*/ 92 w 233"/>
                <a:gd name="T25" fmla="*/ 343 h 368"/>
                <a:gd name="T26" fmla="*/ 108 w 233"/>
                <a:gd name="T27" fmla="*/ 367 h 368"/>
                <a:gd name="T28" fmla="*/ 114 w 233"/>
                <a:gd name="T29" fmla="*/ 368 h 368"/>
                <a:gd name="T30" fmla="*/ 132 w 233"/>
                <a:gd name="T31" fmla="*/ 351 h 368"/>
                <a:gd name="T32" fmla="*/ 144 w 233"/>
                <a:gd name="T33" fmla="*/ 271 h 368"/>
                <a:gd name="T34" fmla="*/ 173 w 233"/>
                <a:gd name="T35" fmla="*/ 190 h 368"/>
                <a:gd name="T36" fmla="*/ 178 w 233"/>
                <a:gd name="T37" fmla="*/ 267 h 368"/>
                <a:gd name="T38" fmla="*/ 191 w 233"/>
                <a:gd name="T39" fmla="*/ 351 h 368"/>
                <a:gd name="T40" fmla="*/ 209 w 233"/>
                <a:gd name="T41" fmla="*/ 368 h 368"/>
                <a:gd name="T42" fmla="*/ 221 w 233"/>
                <a:gd name="T43" fmla="*/ 366 h 368"/>
                <a:gd name="T44" fmla="*/ 232 w 233"/>
                <a:gd name="T45" fmla="*/ 343 h 368"/>
                <a:gd name="T46" fmla="*/ 219 w 233"/>
                <a:gd name="T47" fmla="*/ 263 h 368"/>
                <a:gd name="T48" fmla="*/ 220 w 233"/>
                <a:gd name="T49" fmla="*/ 175 h 368"/>
                <a:gd name="T50" fmla="*/ 204 w 233"/>
                <a:gd name="T51" fmla="*/ 21 h 368"/>
                <a:gd name="T52" fmla="*/ 184 w 233"/>
                <a:gd name="T5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368">
                  <a:moveTo>
                    <a:pt x="149" y="3"/>
                  </a:moveTo>
                  <a:lnTo>
                    <a:pt x="149" y="3"/>
                  </a:lnTo>
                  <a:lnTo>
                    <a:pt x="82" y="47"/>
                  </a:lnTo>
                  <a:lnTo>
                    <a:pt x="32" y="25"/>
                  </a:lnTo>
                  <a:cubicBezTo>
                    <a:pt x="21" y="21"/>
                    <a:pt x="9" y="25"/>
                    <a:pt x="4" y="35"/>
                  </a:cubicBezTo>
                  <a:cubicBezTo>
                    <a:pt x="0" y="43"/>
                    <a:pt x="2" y="51"/>
                    <a:pt x="7" y="57"/>
                  </a:cubicBezTo>
                  <a:cubicBezTo>
                    <a:pt x="9" y="59"/>
                    <a:pt x="11" y="61"/>
                    <a:pt x="14" y="63"/>
                  </a:cubicBezTo>
                  <a:lnTo>
                    <a:pt x="77" y="89"/>
                  </a:lnTo>
                  <a:cubicBezTo>
                    <a:pt x="81" y="91"/>
                    <a:pt x="86" y="91"/>
                    <a:pt x="91" y="89"/>
                  </a:cubicBezTo>
                  <a:cubicBezTo>
                    <a:pt x="107" y="82"/>
                    <a:pt x="135" y="64"/>
                    <a:pt x="135" y="64"/>
                  </a:cubicBezTo>
                  <a:lnTo>
                    <a:pt x="135" y="161"/>
                  </a:lnTo>
                  <a:cubicBezTo>
                    <a:pt x="136" y="163"/>
                    <a:pt x="105" y="255"/>
                    <a:pt x="104" y="258"/>
                  </a:cubicBezTo>
                  <a:lnTo>
                    <a:pt x="92" y="343"/>
                  </a:lnTo>
                  <a:cubicBezTo>
                    <a:pt x="90" y="355"/>
                    <a:pt x="97" y="365"/>
                    <a:pt x="108" y="367"/>
                  </a:cubicBezTo>
                  <a:cubicBezTo>
                    <a:pt x="110" y="368"/>
                    <a:pt x="112" y="368"/>
                    <a:pt x="114" y="368"/>
                  </a:cubicBezTo>
                  <a:cubicBezTo>
                    <a:pt x="123" y="367"/>
                    <a:pt x="131" y="360"/>
                    <a:pt x="132" y="351"/>
                  </a:cubicBezTo>
                  <a:lnTo>
                    <a:pt x="144" y="271"/>
                  </a:lnTo>
                  <a:lnTo>
                    <a:pt x="173" y="190"/>
                  </a:lnTo>
                  <a:cubicBezTo>
                    <a:pt x="173" y="190"/>
                    <a:pt x="177" y="265"/>
                    <a:pt x="178" y="267"/>
                  </a:cubicBezTo>
                  <a:lnTo>
                    <a:pt x="191" y="351"/>
                  </a:lnTo>
                  <a:cubicBezTo>
                    <a:pt x="193" y="360"/>
                    <a:pt x="200" y="367"/>
                    <a:pt x="209" y="368"/>
                  </a:cubicBezTo>
                  <a:cubicBezTo>
                    <a:pt x="213" y="368"/>
                    <a:pt x="217" y="368"/>
                    <a:pt x="221" y="366"/>
                  </a:cubicBezTo>
                  <a:cubicBezTo>
                    <a:pt x="229" y="362"/>
                    <a:pt x="233" y="352"/>
                    <a:pt x="232" y="343"/>
                  </a:cubicBezTo>
                  <a:lnTo>
                    <a:pt x="219" y="263"/>
                  </a:lnTo>
                  <a:lnTo>
                    <a:pt x="220" y="175"/>
                  </a:lnTo>
                  <a:cubicBezTo>
                    <a:pt x="221" y="169"/>
                    <a:pt x="204" y="21"/>
                    <a:pt x="204" y="21"/>
                  </a:cubicBezTo>
                  <a:cubicBezTo>
                    <a:pt x="202" y="6"/>
                    <a:pt x="184" y="0"/>
                    <a:pt x="18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12">
              <a:extLst>
                <a:ext uri="{FF2B5EF4-FFF2-40B4-BE49-F238E27FC236}">
                  <a16:creationId xmlns:a16="http://schemas.microsoft.com/office/drawing/2014/main" id="{F0EF6F2B-A62B-48E6-73D4-144A1CE313E4}"/>
                </a:ext>
              </a:extLst>
            </p:cNvPr>
            <p:cNvSpPr/>
            <p:nvPr/>
          </p:nvSpPr>
          <p:spPr bwMode="auto">
            <a:xfrm>
              <a:off x="6737" y="2116"/>
              <a:ext cx="39" cy="39"/>
            </a:xfrm>
            <a:custGeom>
              <a:avLst/>
              <a:gdLst>
                <a:gd name="T0" fmla="*/ 79 w 79"/>
                <a:gd name="T1" fmla="*/ 40 h 80"/>
                <a:gd name="T2" fmla="*/ 79 w 79"/>
                <a:gd name="T3" fmla="*/ 40 h 80"/>
                <a:gd name="T4" fmla="*/ 39 w 79"/>
                <a:gd name="T5" fmla="*/ 80 h 80"/>
                <a:gd name="T6" fmla="*/ 0 w 79"/>
                <a:gd name="T7" fmla="*/ 40 h 80"/>
                <a:gd name="T8" fmla="*/ 39 w 79"/>
                <a:gd name="T9" fmla="*/ 0 h 80"/>
                <a:gd name="T10" fmla="*/ 79 w 79"/>
                <a:gd name="T11" fmla="*/ 40 h 80"/>
                <a:gd name="T12" fmla="*/ 79 w 79"/>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79" y="40"/>
                  </a:moveTo>
                  <a:lnTo>
                    <a:pt x="79" y="40"/>
                  </a:lnTo>
                  <a:cubicBezTo>
                    <a:pt x="79" y="62"/>
                    <a:pt x="62" y="80"/>
                    <a:pt x="39" y="80"/>
                  </a:cubicBezTo>
                  <a:cubicBezTo>
                    <a:pt x="17" y="80"/>
                    <a:pt x="0" y="62"/>
                    <a:pt x="0" y="40"/>
                  </a:cubicBezTo>
                  <a:cubicBezTo>
                    <a:pt x="0" y="18"/>
                    <a:pt x="17" y="0"/>
                    <a:pt x="39" y="0"/>
                  </a:cubicBezTo>
                  <a:cubicBezTo>
                    <a:pt x="62" y="0"/>
                    <a:pt x="79" y="18"/>
                    <a:pt x="79" y="40"/>
                  </a:cubicBezTo>
                  <a:lnTo>
                    <a:pt x="79" y="40"/>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13">
              <a:extLst>
                <a:ext uri="{FF2B5EF4-FFF2-40B4-BE49-F238E27FC236}">
                  <a16:creationId xmlns:a16="http://schemas.microsoft.com/office/drawing/2014/main" id="{F39D9319-87B7-20ED-CE3A-079269A2C82A}"/>
                </a:ext>
              </a:extLst>
            </p:cNvPr>
            <p:cNvSpPr/>
            <p:nvPr/>
          </p:nvSpPr>
          <p:spPr bwMode="auto">
            <a:xfrm>
              <a:off x="6702" y="2150"/>
              <a:ext cx="35" cy="11"/>
            </a:xfrm>
            <a:custGeom>
              <a:avLst/>
              <a:gdLst>
                <a:gd name="T0" fmla="*/ 72 w 72"/>
                <a:gd name="T1" fmla="*/ 21 h 21"/>
                <a:gd name="T2" fmla="*/ 72 w 72"/>
                <a:gd name="T3" fmla="*/ 21 h 21"/>
                <a:gd name="T4" fmla="*/ 36 w 72"/>
                <a:gd name="T5" fmla="*/ 18 h 21"/>
                <a:gd name="T6" fmla="*/ 0 w 72"/>
                <a:gd name="T7" fmla="*/ 0 h 21"/>
              </a:gdLst>
              <a:ahLst/>
              <a:cxnLst>
                <a:cxn ang="0">
                  <a:pos x="T0" y="T1"/>
                </a:cxn>
                <a:cxn ang="0">
                  <a:pos x="T2" y="T3"/>
                </a:cxn>
                <a:cxn ang="0">
                  <a:pos x="T4" y="T5"/>
                </a:cxn>
                <a:cxn ang="0">
                  <a:pos x="T6" y="T7"/>
                </a:cxn>
              </a:cxnLst>
              <a:rect l="0" t="0" r="r" b="b"/>
              <a:pathLst>
                <a:path w="72" h="21">
                  <a:moveTo>
                    <a:pt x="72" y="21"/>
                  </a:moveTo>
                  <a:lnTo>
                    <a:pt x="72" y="21"/>
                  </a:lnTo>
                  <a:lnTo>
                    <a:pt x="36" y="18"/>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14">
              <a:extLst>
                <a:ext uri="{FF2B5EF4-FFF2-40B4-BE49-F238E27FC236}">
                  <a16:creationId xmlns:a16="http://schemas.microsoft.com/office/drawing/2014/main" id="{F74133B6-07B2-E86E-5FAD-E23E698BDB13}"/>
                </a:ext>
              </a:extLst>
            </p:cNvPr>
            <p:cNvSpPr/>
            <p:nvPr/>
          </p:nvSpPr>
          <p:spPr bwMode="auto">
            <a:xfrm>
              <a:off x="6508" y="2117"/>
              <a:ext cx="40" cy="42"/>
            </a:xfrm>
            <a:custGeom>
              <a:avLst/>
              <a:gdLst>
                <a:gd name="T0" fmla="*/ 35 w 80"/>
                <a:gd name="T1" fmla="*/ 81 h 84"/>
                <a:gd name="T2" fmla="*/ 35 w 80"/>
                <a:gd name="T3" fmla="*/ 81 h 84"/>
                <a:gd name="T4" fmla="*/ 28 w 80"/>
                <a:gd name="T5" fmla="*/ 80 h 84"/>
                <a:gd name="T6" fmla="*/ 6 w 80"/>
                <a:gd name="T7" fmla="*/ 60 h 84"/>
                <a:gd name="T8" fmla="*/ 4 w 80"/>
                <a:gd name="T9" fmla="*/ 31 h 84"/>
                <a:gd name="T10" fmla="*/ 53 w 80"/>
                <a:gd name="T11" fmla="*/ 6 h 84"/>
                <a:gd name="T12" fmla="*/ 75 w 80"/>
                <a:gd name="T13" fmla="*/ 26 h 84"/>
                <a:gd name="T14" fmla="*/ 77 w 80"/>
                <a:gd name="T15" fmla="*/ 55 h 84"/>
                <a:gd name="T16" fmla="*/ 35 w 80"/>
                <a:gd name="T17" fmla="*/ 81 h 84"/>
                <a:gd name="T18" fmla="*/ 35 w 80"/>
                <a:gd name="T1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35" y="81"/>
                  </a:moveTo>
                  <a:lnTo>
                    <a:pt x="35" y="81"/>
                  </a:lnTo>
                  <a:cubicBezTo>
                    <a:pt x="32" y="81"/>
                    <a:pt x="30" y="81"/>
                    <a:pt x="28" y="80"/>
                  </a:cubicBezTo>
                  <a:cubicBezTo>
                    <a:pt x="18" y="77"/>
                    <a:pt x="10" y="70"/>
                    <a:pt x="6" y="60"/>
                  </a:cubicBezTo>
                  <a:cubicBezTo>
                    <a:pt x="1" y="51"/>
                    <a:pt x="0" y="41"/>
                    <a:pt x="4" y="31"/>
                  </a:cubicBezTo>
                  <a:cubicBezTo>
                    <a:pt x="11" y="11"/>
                    <a:pt x="33" y="0"/>
                    <a:pt x="53" y="6"/>
                  </a:cubicBezTo>
                  <a:cubicBezTo>
                    <a:pt x="63" y="10"/>
                    <a:pt x="70" y="17"/>
                    <a:pt x="75" y="26"/>
                  </a:cubicBezTo>
                  <a:cubicBezTo>
                    <a:pt x="80" y="35"/>
                    <a:pt x="80" y="46"/>
                    <a:pt x="77" y="55"/>
                  </a:cubicBezTo>
                  <a:cubicBezTo>
                    <a:pt x="71" y="74"/>
                    <a:pt x="53" y="84"/>
                    <a:pt x="35" y="81"/>
                  </a:cubicBezTo>
                  <a:lnTo>
                    <a:pt x="35" y="81"/>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15">
              <a:extLst>
                <a:ext uri="{FF2B5EF4-FFF2-40B4-BE49-F238E27FC236}">
                  <a16:creationId xmlns:a16="http://schemas.microsoft.com/office/drawing/2014/main" id="{B0176943-435F-56A2-B527-375E31B39FE1}"/>
                </a:ext>
              </a:extLst>
            </p:cNvPr>
            <p:cNvSpPr/>
            <p:nvPr/>
          </p:nvSpPr>
          <p:spPr bwMode="auto">
            <a:xfrm>
              <a:off x="6508" y="2176"/>
              <a:ext cx="57" cy="54"/>
            </a:xfrm>
            <a:custGeom>
              <a:avLst/>
              <a:gdLst>
                <a:gd name="T0" fmla="*/ 0 w 117"/>
                <a:gd name="T1" fmla="*/ 17 h 111"/>
                <a:gd name="T2" fmla="*/ 0 w 117"/>
                <a:gd name="T3" fmla="*/ 17 h 111"/>
                <a:gd name="T4" fmla="*/ 5 w 117"/>
                <a:gd name="T5" fmla="*/ 53 h 111"/>
                <a:gd name="T6" fmla="*/ 16 w 117"/>
                <a:gd name="T7" fmla="*/ 68 h 111"/>
                <a:gd name="T8" fmla="*/ 83 w 117"/>
                <a:gd name="T9" fmla="*/ 108 h 111"/>
                <a:gd name="T10" fmla="*/ 89 w 117"/>
                <a:gd name="T11" fmla="*/ 110 h 111"/>
                <a:gd name="T12" fmla="*/ 111 w 117"/>
                <a:gd name="T13" fmla="*/ 99 h 111"/>
                <a:gd name="T14" fmla="*/ 103 w 117"/>
                <a:gd name="T15" fmla="*/ 70 h 111"/>
                <a:gd name="T16" fmla="*/ 45 w 117"/>
                <a:gd name="T17" fmla="*/ 35 h 111"/>
                <a:gd name="T18" fmla="*/ 38 w 117"/>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0">
                  <a:moveTo>
                    <a:pt x="0" y="17"/>
                  </a:moveTo>
                  <a:lnTo>
                    <a:pt x="0" y="17"/>
                  </a:lnTo>
                  <a:lnTo>
                    <a:pt x="5" y="53"/>
                  </a:lnTo>
                  <a:cubicBezTo>
                    <a:pt x="7" y="60"/>
                    <a:pt x="11" y="65"/>
                    <a:pt x="16" y="68"/>
                  </a:cubicBezTo>
                  <a:lnTo>
                    <a:pt x="83" y="108"/>
                  </a:lnTo>
                  <a:cubicBezTo>
                    <a:pt x="85" y="109"/>
                    <a:pt x="87" y="110"/>
                    <a:pt x="89" y="110"/>
                  </a:cubicBezTo>
                  <a:cubicBezTo>
                    <a:pt x="98" y="111"/>
                    <a:pt x="107" y="107"/>
                    <a:pt x="111" y="99"/>
                  </a:cubicBezTo>
                  <a:cubicBezTo>
                    <a:pt x="117" y="89"/>
                    <a:pt x="113" y="76"/>
                    <a:pt x="103" y="70"/>
                  </a:cubicBezTo>
                  <a:lnTo>
                    <a:pt x="45" y="35"/>
                  </a:lnTo>
                  <a:lnTo>
                    <a:pt x="38"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16">
              <a:extLst>
                <a:ext uri="{FF2B5EF4-FFF2-40B4-BE49-F238E27FC236}">
                  <a16:creationId xmlns:a16="http://schemas.microsoft.com/office/drawing/2014/main" id="{6C08B7DE-370F-826C-F404-8FB80F8BC409}"/>
                </a:ext>
              </a:extLst>
            </p:cNvPr>
            <p:cNvSpPr/>
            <p:nvPr/>
          </p:nvSpPr>
          <p:spPr bwMode="auto">
            <a:xfrm>
              <a:off x="6526" y="2158"/>
              <a:ext cx="23" cy="31"/>
            </a:xfrm>
            <a:custGeom>
              <a:avLst/>
              <a:gdLst>
                <a:gd name="T0" fmla="*/ 46 w 46"/>
                <a:gd name="T1" fmla="*/ 64 h 64"/>
                <a:gd name="T2" fmla="*/ 46 w 46"/>
                <a:gd name="T3" fmla="*/ 64 h 64"/>
                <a:gd name="T4" fmla="*/ 28 w 46"/>
                <a:gd name="T5" fmla="*/ 46 h 64"/>
                <a:gd name="T6" fmla="*/ 21 w 46"/>
                <a:gd name="T7" fmla="*/ 23 h 64"/>
                <a:gd name="T8" fmla="*/ 0 w 46"/>
                <a:gd name="T9" fmla="*/ 0 h 64"/>
              </a:gdLst>
              <a:ahLst/>
              <a:cxnLst>
                <a:cxn ang="0">
                  <a:pos x="T0" y="T1"/>
                </a:cxn>
                <a:cxn ang="0">
                  <a:pos x="T2" y="T3"/>
                </a:cxn>
                <a:cxn ang="0">
                  <a:pos x="T4" y="T5"/>
                </a:cxn>
                <a:cxn ang="0">
                  <a:pos x="T6" y="T7"/>
                </a:cxn>
                <a:cxn ang="0">
                  <a:pos x="T8" y="T9"/>
                </a:cxn>
              </a:cxnLst>
              <a:rect l="0" t="0" r="r" b="b"/>
              <a:pathLst>
                <a:path w="46" h="64">
                  <a:moveTo>
                    <a:pt x="46" y="64"/>
                  </a:moveTo>
                  <a:lnTo>
                    <a:pt x="46" y="64"/>
                  </a:lnTo>
                  <a:lnTo>
                    <a:pt x="28" y="46"/>
                  </a:lnTo>
                  <a:lnTo>
                    <a:pt x="21" y="23"/>
                  </a:lnTo>
                  <a:cubicBezTo>
                    <a:pt x="17" y="13"/>
                    <a:pt x="9" y="3"/>
                    <a:pt x="0"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17">
              <a:extLst>
                <a:ext uri="{FF2B5EF4-FFF2-40B4-BE49-F238E27FC236}">
                  <a16:creationId xmlns:a16="http://schemas.microsoft.com/office/drawing/2014/main" id="{9AFE28E6-3F41-B5CA-1D49-CFC4B4572F09}"/>
                </a:ext>
              </a:extLst>
            </p:cNvPr>
            <p:cNvSpPr/>
            <p:nvPr/>
          </p:nvSpPr>
          <p:spPr bwMode="auto">
            <a:xfrm>
              <a:off x="6616" y="2185"/>
              <a:ext cx="73" cy="100"/>
            </a:xfrm>
            <a:custGeom>
              <a:avLst/>
              <a:gdLst>
                <a:gd name="T0" fmla="*/ 148 w 148"/>
                <a:gd name="T1" fmla="*/ 148 h 204"/>
                <a:gd name="T2" fmla="*/ 148 w 148"/>
                <a:gd name="T3" fmla="*/ 148 h 204"/>
                <a:gd name="T4" fmla="*/ 97 w 148"/>
                <a:gd name="T5" fmla="*/ 148 h 204"/>
                <a:gd name="T6" fmla="*/ 91 w 148"/>
                <a:gd name="T7" fmla="*/ 148 h 204"/>
                <a:gd name="T8" fmla="*/ 88 w 148"/>
                <a:gd name="T9" fmla="*/ 148 h 204"/>
                <a:gd name="T10" fmla="*/ 86 w 148"/>
                <a:gd name="T11" fmla="*/ 164 h 204"/>
                <a:gd name="T12" fmla="*/ 86 w 148"/>
                <a:gd name="T13" fmla="*/ 165 h 204"/>
                <a:gd name="T14" fmla="*/ 94 w 148"/>
                <a:gd name="T15" fmla="*/ 182 h 204"/>
                <a:gd name="T16" fmla="*/ 72 w 148"/>
                <a:gd name="T17" fmla="*/ 204 h 204"/>
                <a:gd name="T18" fmla="*/ 50 w 148"/>
                <a:gd name="T19" fmla="*/ 182 h 204"/>
                <a:gd name="T20" fmla="*/ 57 w 148"/>
                <a:gd name="T21" fmla="*/ 166 h 204"/>
                <a:gd name="T22" fmla="*/ 57 w 148"/>
                <a:gd name="T23" fmla="*/ 166 h 204"/>
                <a:gd name="T24" fmla="*/ 61 w 148"/>
                <a:gd name="T25" fmla="*/ 157 h 204"/>
                <a:gd name="T26" fmla="*/ 56 w 148"/>
                <a:gd name="T27" fmla="*/ 148 h 204"/>
                <a:gd name="T28" fmla="*/ 53 w 148"/>
                <a:gd name="T29" fmla="*/ 148 h 204"/>
                <a:gd name="T30" fmla="*/ 48 w 148"/>
                <a:gd name="T31" fmla="*/ 148 h 204"/>
                <a:gd name="T32" fmla="*/ 2 w 148"/>
                <a:gd name="T33" fmla="*/ 148 h 204"/>
                <a:gd name="T34" fmla="*/ 0 w 148"/>
                <a:gd name="T35" fmla="*/ 145 h 204"/>
                <a:gd name="T36" fmla="*/ 0 w 148"/>
                <a:gd name="T37" fmla="*/ 91 h 204"/>
                <a:gd name="T38" fmla="*/ 0 w 148"/>
                <a:gd name="T39" fmla="*/ 89 h 204"/>
                <a:gd name="T40" fmla="*/ 9 w 148"/>
                <a:gd name="T41" fmla="*/ 84 h 204"/>
                <a:gd name="T42" fmla="*/ 18 w 148"/>
                <a:gd name="T43" fmla="*/ 88 h 204"/>
                <a:gd name="T44" fmla="*/ 19 w 148"/>
                <a:gd name="T45" fmla="*/ 88 h 204"/>
                <a:gd name="T46" fmla="*/ 35 w 148"/>
                <a:gd name="T47" fmla="*/ 95 h 204"/>
                <a:gd name="T48" fmla="*/ 57 w 148"/>
                <a:gd name="T49" fmla="*/ 73 h 204"/>
                <a:gd name="T50" fmla="*/ 35 w 148"/>
                <a:gd name="T51" fmla="*/ 50 h 204"/>
                <a:gd name="T52" fmla="*/ 17 w 148"/>
                <a:gd name="T53" fmla="*/ 58 h 204"/>
                <a:gd name="T54" fmla="*/ 17 w 148"/>
                <a:gd name="T55" fmla="*/ 59 h 204"/>
                <a:gd name="T56" fmla="*/ 9 w 148"/>
                <a:gd name="T57" fmla="*/ 61 h 204"/>
                <a:gd name="T58" fmla="*/ 0 w 148"/>
                <a:gd name="T59" fmla="*/ 55 h 204"/>
                <a:gd name="T60" fmla="*/ 0 w 148"/>
                <a:gd name="T61" fmla="*/ 54 h 204"/>
                <a:gd name="T62" fmla="*/ 0 w 14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04">
                  <a:moveTo>
                    <a:pt x="148" y="148"/>
                  </a:moveTo>
                  <a:lnTo>
                    <a:pt x="148" y="148"/>
                  </a:lnTo>
                  <a:lnTo>
                    <a:pt x="97" y="148"/>
                  </a:lnTo>
                  <a:lnTo>
                    <a:pt x="91" y="148"/>
                  </a:lnTo>
                  <a:cubicBezTo>
                    <a:pt x="90" y="148"/>
                    <a:pt x="89" y="148"/>
                    <a:pt x="88" y="148"/>
                  </a:cubicBezTo>
                  <a:cubicBezTo>
                    <a:pt x="83" y="152"/>
                    <a:pt x="82" y="158"/>
                    <a:pt x="86" y="164"/>
                  </a:cubicBezTo>
                  <a:cubicBezTo>
                    <a:pt x="86" y="164"/>
                    <a:pt x="86" y="165"/>
                    <a:pt x="86" y="165"/>
                  </a:cubicBezTo>
                  <a:cubicBezTo>
                    <a:pt x="91" y="169"/>
                    <a:pt x="94" y="175"/>
                    <a:pt x="94" y="182"/>
                  </a:cubicBezTo>
                  <a:cubicBezTo>
                    <a:pt x="94" y="194"/>
                    <a:pt x="84" y="204"/>
                    <a:pt x="72" y="204"/>
                  </a:cubicBezTo>
                  <a:cubicBezTo>
                    <a:pt x="60" y="204"/>
                    <a:pt x="50" y="194"/>
                    <a:pt x="50" y="182"/>
                  </a:cubicBezTo>
                  <a:cubicBezTo>
                    <a:pt x="50" y="176"/>
                    <a:pt x="52" y="170"/>
                    <a:pt x="57" y="166"/>
                  </a:cubicBezTo>
                  <a:cubicBezTo>
                    <a:pt x="57" y="166"/>
                    <a:pt x="57" y="166"/>
                    <a:pt x="57" y="166"/>
                  </a:cubicBezTo>
                  <a:cubicBezTo>
                    <a:pt x="60" y="163"/>
                    <a:pt x="61" y="160"/>
                    <a:pt x="61" y="157"/>
                  </a:cubicBezTo>
                  <a:cubicBezTo>
                    <a:pt x="61" y="154"/>
                    <a:pt x="60" y="151"/>
                    <a:pt x="56" y="148"/>
                  </a:cubicBezTo>
                  <a:cubicBezTo>
                    <a:pt x="56" y="148"/>
                    <a:pt x="54" y="148"/>
                    <a:pt x="53" y="148"/>
                  </a:cubicBezTo>
                  <a:lnTo>
                    <a:pt x="48" y="148"/>
                  </a:lnTo>
                  <a:lnTo>
                    <a:pt x="2" y="148"/>
                  </a:lnTo>
                  <a:cubicBezTo>
                    <a:pt x="1" y="148"/>
                    <a:pt x="0" y="146"/>
                    <a:pt x="0" y="145"/>
                  </a:cubicBezTo>
                  <a:lnTo>
                    <a:pt x="0" y="91"/>
                  </a:lnTo>
                  <a:cubicBezTo>
                    <a:pt x="0" y="90"/>
                    <a:pt x="0" y="90"/>
                    <a:pt x="0" y="89"/>
                  </a:cubicBezTo>
                  <a:cubicBezTo>
                    <a:pt x="2" y="86"/>
                    <a:pt x="5" y="84"/>
                    <a:pt x="9" y="84"/>
                  </a:cubicBezTo>
                  <a:cubicBezTo>
                    <a:pt x="12" y="84"/>
                    <a:pt x="15" y="85"/>
                    <a:pt x="18" y="88"/>
                  </a:cubicBezTo>
                  <a:cubicBezTo>
                    <a:pt x="18" y="88"/>
                    <a:pt x="18" y="88"/>
                    <a:pt x="19" y="88"/>
                  </a:cubicBezTo>
                  <a:cubicBezTo>
                    <a:pt x="23" y="92"/>
                    <a:pt x="28" y="95"/>
                    <a:pt x="35" y="95"/>
                  </a:cubicBezTo>
                  <a:cubicBezTo>
                    <a:pt x="47" y="95"/>
                    <a:pt x="57" y="85"/>
                    <a:pt x="57" y="73"/>
                  </a:cubicBezTo>
                  <a:cubicBezTo>
                    <a:pt x="57" y="60"/>
                    <a:pt x="47" y="50"/>
                    <a:pt x="35" y="50"/>
                  </a:cubicBezTo>
                  <a:cubicBezTo>
                    <a:pt x="28" y="50"/>
                    <a:pt x="22" y="53"/>
                    <a:pt x="17" y="58"/>
                  </a:cubicBezTo>
                  <a:cubicBezTo>
                    <a:pt x="17" y="59"/>
                    <a:pt x="17" y="59"/>
                    <a:pt x="17" y="59"/>
                  </a:cubicBezTo>
                  <a:cubicBezTo>
                    <a:pt x="14" y="60"/>
                    <a:pt x="12" y="61"/>
                    <a:pt x="9" y="61"/>
                  </a:cubicBezTo>
                  <a:cubicBezTo>
                    <a:pt x="7" y="61"/>
                    <a:pt x="3" y="60"/>
                    <a:pt x="0" y="55"/>
                  </a:cubicBezTo>
                  <a:cubicBezTo>
                    <a:pt x="0" y="55"/>
                    <a:pt x="0" y="54"/>
                    <a:pt x="0" y="54"/>
                  </a:cubicBez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18">
              <a:extLst>
                <a:ext uri="{FF2B5EF4-FFF2-40B4-BE49-F238E27FC236}">
                  <a16:creationId xmlns:a16="http://schemas.microsoft.com/office/drawing/2014/main" id="{6D55E1D6-C620-DBB7-70AC-89100C09572C}"/>
                </a:ext>
              </a:extLst>
            </p:cNvPr>
            <p:cNvSpPr/>
            <p:nvPr/>
          </p:nvSpPr>
          <p:spPr bwMode="auto">
            <a:xfrm>
              <a:off x="6549" y="2230"/>
              <a:ext cx="140" cy="103"/>
            </a:xfrm>
            <a:custGeom>
              <a:avLst/>
              <a:gdLst>
                <a:gd name="T0" fmla="*/ 0 w 285"/>
                <a:gd name="T1" fmla="*/ 0 h 210"/>
                <a:gd name="T2" fmla="*/ 0 w 285"/>
                <a:gd name="T3" fmla="*/ 0 h 210"/>
                <a:gd name="T4" fmla="*/ 0 w 285"/>
                <a:gd name="T5" fmla="*/ 210 h 210"/>
                <a:gd name="T6" fmla="*/ 285 w 285"/>
                <a:gd name="T7" fmla="*/ 210 h 210"/>
                <a:gd name="T8" fmla="*/ 285 w 285"/>
                <a:gd name="T9" fmla="*/ 56 h 210"/>
              </a:gdLst>
              <a:ahLst/>
              <a:cxnLst>
                <a:cxn ang="0">
                  <a:pos x="T0" y="T1"/>
                </a:cxn>
                <a:cxn ang="0">
                  <a:pos x="T2" y="T3"/>
                </a:cxn>
                <a:cxn ang="0">
                  <a:pos x="T4" y="T5"/>
                </a:cxn>
                <a:cxn ang="0">
                  <a:pos x="T6" y="T7"/>
                </a:cxn>
                <a:cxn ang="0">
                  <a:pos x="T8" y="T9"/>
                </a:cxn>
              </a:cxnLst>
              <a:rect l="0" t="0" r="r" b="b"/>
              <a:pathLst>
                <a:path w="285" h="210">
                  <a:moveTo>
                    <a:pt x="0" y="0"/>
                  </a:moveTo>
                  <a:lnTo>
                    <a:pt x="0" y="0"/>
                  </a:lnTo>
                  <a:lnTo>
                    <a:pt x="0" y="210"/>
                  </a:lnTo>
                  <a:lnTo>
                    <a:pt x="285" y="210"/>
                  </a:lnTo>
                  <a:lnTo>
                    <a:pt x="285" y="56"/>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19">
              <a:extLst>
                <a:ext uri="{FF2B5EF4-FFF2-40B4-BE49-F238E27FC236}">
                  <a16:creationId xmlns:a16="http://schemas.microsoft.com/office/drawing/2014/main" id="{49A43AE1-C461-2FED-DB2F-F64A4B0FAF46}"/>
                </a:ext>
              </a:extLst>
            </p:cNvPr>
            <p:cNvSpPr/>
            <p:nvPr/>
          </p:nvSpPr>
          <p:spPr bwMode="auto">
            <a:xfrm>
              <a:off x="6549" y="2185"/>
              <a:ext cx="67" cy="16"/>
            </a:xfrm>
            <a:custGeom>
              <a:avLst/>
              <a:gdLst>
                <a:gd name="T0" fmla="*/ 137 w 137"/>
                <a:gd name="T1" fmla="*/ 0 h 32"/>
                <a:gd name="T2" fmla="*/ 137 w 137"/>
                <a:gd name="T3" fmla="*/ 0 h 32"/>
                <a:gd name="T4" fmla="*/ 0 w 137"/>
                <a:gd name="T5" fmla="*/ 0 h 32"/>
                <a:gd name="T6" fmla="*/ 0 w 137"/>
                <a:gd name="T7" fmla="*/ 32 h 32"/>
              </a:gdLst>
              <a:ahLst/>
              <a:cxnLst>
                <a:cxn ang="0">
                  <a:pos x="T0" y="T1"/>
                </a:cxn>
                <a:cxn ang="0">
                  <a:pos x="T2" y="T3"/>
                </a:cxn>
                <a:cxn ang="0">
                  <a:pos x="T4" y="T5"/>
                </a:cxn>
                <a:cxn ang="0">
                  <a:pos x="T6" y="T7"/>
                </a:cxn>
              </a:cxnLst>
              <a:rect l="0" t="0" r="r" b="b"/>
              <a:pathLst>
                <a:path w="137" h="32">
                  <a:moveTo>
                    <a:pt x="137" y="0"/>
                  </a:moveTo>
                  <a:lnTo>
                    <a:pt x="137" y="0"/>
                  </a:lnTo>
                  <a:lnTo>
                    <a:pt x="0" y="0"/>
                  </a:lnTo>
                  <a:lnTo>
                    <a:pt x="0" y="32"/>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0">
              <a:extLst>
                <a:ext uri="{FF2B5EF4-FFF2-40B4-BE49-F238E27FC236}">
                  <a16:creationId xmlns:a16="http://schemas.microsoft.com/office/drawing/2014/main" id="{743713AE-DFA1-92D5-F60D-7D06E5611694}"/>
                </a:ext>
              </a:extLst>
            </p:cNvPr>
            <p:cNvSpPr/>
            <p:nvPr/>
          </p:nvSpPr>
          <p:spPr bwMode="auto">
            <a:xfrm flipH="1">
              <a:off x="6616" y="2315"/>
              <a:ext cx="0" cy="18"/>
            </a:xfrm>
            <a:custGeom>
              <a:avLst/>
              <a:gdLst>
                <a:gd name="T0" fmla="*/ 37 h 37"/>
                <a:gd name="T1" fmla="*/ 37 h 37"/>
                <a:gd name="T2" fmla="*/ 0 h 37"/>
              </a:gdLst>
              <a:ahLst/>
              <a:cxnLst>
                <a:cxn ang="0">
                  <a:pos x="0" y="T0"/>
                </a:cxn>
                <a:cxn ang="0">
                  <a:pos x="0" y="T1"/>
                </a:cxn>
                <a:cxn ang="0">
                  <a:pos x="0" y="T2"/>
                </a:cxn>
              </a:cxnLst>
              <a:rect l="0" t="0" r="r" b="b"/>
              <a:pathLst>
                <a:path h="37">
                  <a:moveTo>
                    <a:pt x="0" y="37"/>
                  </a:moveTo>
                  <a:lnTo>
                    <a:pt x="0" y="37"/>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21">
              <a:extLst>
                <a:ext uri="{FF2B5EF4-FFF2-40B4-BE49-F238E27FC236}">
                  <a16:creationId xmlns:a16="http://schemas.microsoft.com/office/drawing/2014/main" id="{5DEE2E4A-2E13-082B-CF80-E5F7B5851B88}"/>
                </a:ext>
              </a:extLst>
            </p:cNvPr>
            <p:cNvSpPr/>
            <p:nvPr/>
          </p:nvSpPr>
          <p:spPr bwMode="auto">
            <a:xfrm>
              <a:off x="6591" y="2258"/>
              <a:ext cx="28" cy="0"/>
            </a:xfrm>
            <a:custGeom>
              <a:avLst/>
              <a:gdLst>
                <a:gd name="T0" fmla="*/ 56 w 56"/>
                <a:gd name="T1" fmla="*/ 56 w 56"/>
                <a:gd name="T2" fmla="*/ 0 w 56"/>
              </a:gdLst>
              <a:ahLst/>
              <a:cxnLst>
                <a:cxn ang="0">
                  <a:pos x="T0" y="0"/>
                </a:cxn>
                <a:cxn ang="0">
                  <a:pos x="T1" y="0"/>
                </a:cxn>
                <a:cxn ang="0">
                  <a:pos x="T2" y="0"/>
                </a:cxn>
              </a:cxnLst>
              <a:rect l="0" t="0" r="r" b="b"/>
              <a:pathLst>
                <a:path w="56">
                  <a:moveTo>
                    <a:pt x="56" y="0"/>
                  </a:moveTo>
                  <a:lnTo>
                    <a:pt x="56"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22">
              <a:extLst>
                <a:ext uri="{FF2B5EF4-FFF2-40B4-BE49-F238E27FC236}">
                  <a16:creationId xmlns:a16="http://schemas.microsoft.com/office/drawing/2014/main" id="{22E1EA24-0501-0089-40D6-3AD336424EF1}"/>
                </a:ext>
              </a:extLst>
            </p:cNvPr>
            <p:cNvSpPr/>
            <p:nvPr/>
          </p:nvSpPr>
          <p:spPr bwMode="auto">
            <a:xfrm>
              <a:off x="6549" y="2258"/>
              <a:ext cx="26" cy="0"/>
            </a:xfrm>
            <a:custGeom>
              <a:avLst/>
              <a:gdLst>
                <a:gd name="T0" fmla="*/ 52 w 52"/>
                <a:gd name="T1" fmla="*/ 52 w 52"/>
                <a:gd name="T2" fmla="*/ 0 w 52"/>
              </a:gdLst>
              <a:ahLst/>
              <a:cxnLst>
                <a:cxn ang="0">
                  <a:pos x="T0" y="0"/>
                </a:cxn>
                <a:cxn ang="0">
                  <a:pos x="T1" y="0"/>
                </a:cxn>
                <a:cxn ang="0">
                  <a:pos x="T2" y="0"/>
                </a:cxn>
              </a:cxnLst>
              <a:rect l="0" t="0" r="r" b="b"/>
              <a:pathLst>
                <a:path w="52">
                  <a:moveTo>
                    <a:pt x="52" y="0"/>
                  </a:moveTo>
                  <a:lnTo>
                    <a:pt x="52"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3" name="Freeform 23">
              <a:extLst>
                <a:ext uri="{FF2B5EF4-FFF2-40B4-BE49-F238E27FC236}">
                  <a16:creationId xmlns:a16="http://schemas.microsoft.com/office/drawing/2014/main" id="{B63E01AF-E5AF-3A99-8A98-C7EE8D4EA037}"/>
                </a:ext>
              </a:extLst>
            </p:cNvPr>
            <p:cNvSpPr/>
            <p:nvPr/>
          </p:nvSpPr>
          <p:spPr bwMode="auto">
            <a:xfrm>
              <a:off x="6572" y="2230"/>
              <a:ext cx="22" cy="28"/>
            </a:xfrm>
            <a:custGeom>
              <a:avLst/>
              <a:gdLst>
                <a:gd name="T0" fmla="*/ 39 w 44"/>
                <a:gd name="T1" fmla="*/ 57 h 57"/>
                <a:gd name="T2" fmla="*/ 39 w 44"/>
                <a:gd name="T3" fmla="*/ 57 h 57"/>
                <a:gd name="T4" fmla="*/ 33 w 44"/>
                <a:gd name="T5" fmla="*/ 47 h 57"/>
                <a:gd name="T6" fmla="*/ 37 w 44"/>
                <a:gd name="T7" fmla="*/ 38 h 57"/>
                <a:gd name="T8" fmla="*/ 37 w 44"/>
                <a:gd name="T9" fmla="*/ 38 h 57"/>
                <a:gd name="T10" fmla="*/ 44 w 44"/>
                <a:gd name="T11" fmla="*/ 22 h 57"/>
                <a:gd name="T12" fmla="*/ 22 w 44"/>
                <a:gd name="T13" fmla="*/ 0 h 57"/>
                <a:gd name="T14" fmla="*/ 0 w 44"/>
                <a:gd name="T15" fmla="*/ 22 h 57"/>
                <a:gd name="T16" fmla="*/ 8 w 44"/>
                <a:gd name="T17" fmla="*/ 39 h 57"/>
                <a:gd name="T18" fmla="*/ 9 w 44"/>
                <a:gd name="T19" fmla="*/ 40 h 57"/>
                <a:gd name="T20" fmla="*/ 11 w 44"/>
                <a:gd name="T21" fmla="*/ 47 h 57"/>
                <a:gd name="T22" fmla="*/ 5 w 44"/>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7">
                  <a:moveTo>
                    <a:pt x="39" y="57"/>
                  </a:moveTo>
                  <a:lnTo>
                    <a:pt x="39" y="57"/>
                  </a:lnTo>
                  <a:cubicBezTo>
                    <a:pt x="35" y="54"/>
                    <a:pt x="33" y="51"/>
                    <a:pt x="33" y="47"/>
                  </a:cubicBezTo>
                  <a:cubicBezTo>
                    <a:pt x="33" y="44"/>
                    <a:pt x="35" y="41"/>
                    <a:pt x="37" y="38"/>
                  </a:cubicBezTo>
                  <a:cubicBezTo>
                    <a:pt x="37" y="38"/>
                    <a:pt x="37" y="38"/>
                    <a:pt x="37" y="38"/>
                  </a:cubicBezTo>
                  <a:cubicBezTo>
                    <a:pt x="42" y="34"/>
                    <a:pt x="44" y="28"/>
                    <a:pt x="44" y="22"/>
                  </a:cubicBezTo>
                  <a:cubicBezTo>
                    <a:pt x="44" y="10"/>
                    <a:pt x="34" y="0"/>
                    <a:pt x="22" y="0"/>
                  </a:cubicBezTo>
                  <a:cubicBezTo>
                    <a:pt x="10" y="0"/>
                    <a:pt x="0" y="10"/>
                    <a:pt x="0" y="22"/>
                  </a:cubicBezTo>
                  <a:cubicBezTo>
                    <a:pt x="0" y="29"/>
                    <a:pt x="3" y="35"/>
                    <a:pt x="8" y="39"/>
                  </a:cubicBezTo>
                  <a:cubicBezTo>
                    <a:pt x="8" y="39"/>
                    <a:pt x="8" y="40"/>
                    <a:pt x="9" y="40"/>
                  </a:cubicBezTo>
                  <a:cubicBezTo>
                    <a:pt x="10" y="42"/>
                    <a:pt x="11" y="45"/>
                    <a:pt x="11" y="47"/>
                  </a:cubicBezTo>
                  <a:cubicBezTo>
                    <a:pt x="11" y="50"/>
                    <a:pt x="10" y="54"/>
                    <a:pt x="5" y="57"/>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4" name="Freeform 24">
              <a:extLst>
                <a:ext uri="{FF2B5EF4-FFF2-40B4-BE49-F238E27FC236}">
                  <a16:creationId xmlns:a16="http://schemas.microsoft.com/office/drawing/2014/main" id="{F211578A-B9D5-47AD-63A6-02B4A51698F9}"/>
                </a:ext>
              </a:extLst>
            </p:cNvPr>
            <p:cNvSpPr/>
            <p:nvPr/>
          </p:nvSpPr>
          <p:spPr bwMode="auto">
            <a:xfrm>
              <a:off x="6470" y="2150"/>
              <a:ext cx="64" cy="183"/>
            </a:xfrm>
            <a:custGeom>
              <a:avLst/>
              <a:gdLst>
                <a:gd name="T0" fmla="*/ 85 w 130"/>
                <a:gd name="T1" fmla="*/ 0 h 371"/>
                <a:gd name="T2" fmla="*/ 85 w 130"/>
                <a:gd name="T3" fmla="*/ 0 h 371"/>
                <a:gd name="T4" fmla="*/ 58 w 130"/>
                <a:gd name="T5" fmla="*/ 23 h 371"/>
                <a:gd name="T6" fmla="*/ 21 w 130"/>
                <a:gd name="T7" fmla="*/ 173 h 371"/>
                <a:gd name="T8" fmla="*/ 17 w 130"/>
                <a:gd name="T9" fmla="*/ 260 h 371"/>
                <a:gd name="T10" fmla="*/ 2 w 130"/>
                <a:gd name="T11" fmla="*/ 346 h 371"/>
                <a:gd name="T12" fmla="*/ 20 w 130"/>
                <a:gd name="T13" fmla="*/ 370 h 371"/>
                <a:gd name="T14" fmla="*/ 23 w 130"/>
                <a:gd name="T15" fmla="*/ 371 h 371"/>
                <a:gd name="T16" fmla="*/ 44 w 130"/>
                <a:gd name="T17" fmla="*/ 352 h 371"/>
                <a:gd name="T18" fmla="*/ 59 w 130"/>
                <a:gd name="T19" fmla="*/ 266 h 371"/>
                <a:gd name="T20" fmla="*/ 60 w 130"/>
                <a:gd name="T21" fmla="*/ 263 h 371"/>
                <a:gd name="T22" fmla="*/ 63 w 130"/>
                <a:gd name="T23" fmla="*/ 192 h 371"/>
                <a:gd name="T24" fmla="*/ 84 w 130"/>
                <a:gd name="T25" fmla="*/ 265 h 371"/>
                <a:gd name="T26" fmla="*/ 87 w 130"/>
                <a:gd name="T27" fmla="*/ 350 h 371"/>
                <a:gd name="T28" fmla="*/ 109 w 130"/>
                <a:gd name="T29" fmla="*/ 370 h 371"/>
                <a:gd name="T30" fmla="*/ 109 w 130"/>
                <a:gd name="T31" fmla="*/ 370 h 371"/>
                <a:gd name="T32" fmla="*/ 130 w 130"/>
                <a:gd name="T33" fmla="*/ 348 h 371"/>
                <a:gd name="T34" fmla="*/ 126 w 130"/>
                <a:gd name="T35" fmla="*/ 262 h 371"/>
                <a:gd name="T36" fmla="*/ 125 w 130"/>
                <a:gd name="T37" fmla="*/ 257 h 371"/>
                <a:gd name="T38" fmla="*/ 102 w 130"/>
                <a:gd name="T39" fmla="*/ 163 h 371"/>
                <a:gd name="T40" fmla="*/ 101 w 130"/>
                <a:gd name="T41" fmla="*/ 160 h 371"/>
                <a:gd name="T42" fmla="*/ 108 w 130"/>
                <a:gd name="T43" fmla="*/ 1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371">
                  <a:moveTo>
                    <a:pt x="85" y="0"/>
                  </a:moveTo>
                  <a:lnTo>
                    <a:pt x="85" y="0"/>
                  </a:lnTo>
                  <a:cubicBezTo>
                    <a:pt x="85" y="0"/>
                    <a:pt x="65" y="6"/>
                    <a:pt x="58" y="23"/>
                  </a:cubicBezTo>
                  <a:cubicBezTo>
                    <a:pt x="58" y="23"/>
                    <a:pt x="21" y="166"/>
                    <a:pt x="21" y="173"/>
                  </a:cubicBezTo>
                  <a:lnTo>
                    <a:pt x="17" y="260"/>
                  </a:lnTo>
                  <a:lnTo>
                    <a:pt x="2" y="346"/>
                  </a:lnTo>
                  <a:cubicBezTo>
                    <a:pt x="0" y="358"/>
                    <a:pt x="8" y="369"/>
                    <a:pt x="20" y="370"/>
                  </a:cubicBezTo>
                  <a:cubicBezTo>
                    <a:pt x="21" y="370"/>
                    <a:pt x="22" y="371"/>
                    <a:pt x="23" y="371"/>
                  </a:cubicBezTo>
                  <a:cubicBezTo>
                    <a:pt x="34" y="371"/>
                    <a:pt x="43" y="363"/>
                    <a:pt x="44" y="352"/>
                  </a:cubicBezTo>
                  <a:lnTo>
                    <a:pt x="59" y="266"/>
                  </a:lnTo>
                  <a:cubicBezTo>
                    <a:pt x="60" y="265"/>
                    <a:pt x="60" y="264"/>
                    <a:pt x="60" y="263"/>
                  </a:cubicBezTo>
                  <a:lnTo>
                    <a:pt x="63" y="192"/>
                  </a:lnTo>
                  <a:cubicBezTo>
                    <a:pt x="64" y="193"/>
                    <a:pt x="84" y="265"/>
                    <a:pt x="84" y="265"/>
                  </a:cubicBezTo>
                  <a:lnTo>
                    <a:pt x="87" y="350"/>
                  </a:lnTo>
                  <a:cubicBezTo>
                    <a:pt x="88" y="361"/>
                    <a:pt x="97" y="370"/>
                    <a:pt x="109" y="370"/>
                  </a:cubicBezTo>
                  <a:cubicBezTo>
                    <a:pt x="109" y="370"/>
                    <a:pt x="109" y="370"/>
                    <a:pt x="109" y="370"/>
                  </a:cubicBezTo>
                  <a:cubicBezTo>
                    <a:pt x="121" y="370"/>
                    <a:pt x="130" y="360"/>
                    <a:pt x="130" y="348"/>
                  </a:cubicBezTo>
                  <a:lnTo>
                    <a:pt x="126" y="262"/>
                  </a:lnTo>
                  <a:cubicBezTo>
                    <a:pt x="126" y="260"/>
                    <a:pt x="126" y="259"/>
                    <a:pt x="125" y="257"/>
                  </a:cubicBezTo>
                  <a:lnTo>
                    <a:pt x="102" y="163"/>
                  </a:lnTo>
                  <a:cubicBezTo>
                    <a:pt x="102" y="162"/>
                    <a:pt x="101" y="161"/>
                    <a:pt x="101" y="160"/>
                  </a:cubicBezTo>
                  <a:lnTo>
                    <a:pt x="108" y="129"/>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5" name="Freeform 25">
              <a:extLst>
                <a:ext uri="{FF2B5EF4-FFF2-40B4-BE49-F238E27FC236}">
                  <a16:creationId xmlns:a16="http://schemas.microsoft.com/office/drawing/2014/main" id="{3F905ACC-AEBD-146E-A8B8-0DDB27BF0463}"/>
                </a:ext>
              </a:extLst>
            </p:cNvPr>
            <p:cNvSpPr/>
            <p:nvPr/>
          </p:nvSpPr>
          <p:spPr bwMode="auto">
            <a:xfrm>
              <a:off x="6742" y="2179"/>
              <a:ext cx="7" cy="4"/>
            </a:xfrm>
            <a:custGeom>
              <a:avLst/>
              <a:gdLst>
                <a:gd name="T0" fmla="*/ 0 w 14"/>
                <a:gd name="T1" fmla="*/ 8 h 8"/>
                <a:gd name="T2" fmla="*/ 0 w 14"/>
                <a:gd name="T3" fmla="*/ 8 h 8"/>
                <a:gd name="T4" fmla="*/ 14 w 14"/>
                <a:gd name="T5" fmla="*/ 0 h 8"/>
              </a:gdLst>
              <a:ahLst/>
              <a:cxnLst>
                <a:cxn ang="0">
                  <a:pos x="T0" y="T1"/>
                </a:cxn>
                <a:cxn ang="0">
                  <a:pos x="T2" y="T3"/>
                </a:cxn>
                <a:cxn ang="0">
                  <a:pos x="T4" y="T5"/>
                </a:cxn>
              </a:cxnLst>
              <a:rect l="0" t="0" r="r" b="b"/>
              <a:pathLst>
                <a:path w="14" h="8">
                  <a:moveTo>
                    <a:pt x="0" y="8"/>
                  </a:moveTo>
                  <a:lnTo>
                    <a:pt x="0" y="8"/>
                  </a:lnTo>
                  <a:cubicBezTo>
                    <a:pt x="9" y="4"/>
                    <a:pt x="14" y="0"/>
                    <a:pt x="1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48" name="Freeform 29">
            <a:extLst>
              <a:ext uri="{FF2B5EF4-FFF2-40B4-BE49-F238E27FC236}">
                <a16:creationId xmlns:a16="http://schemas.microsoft.com/office/drawing/2014/main" id="{3224340F-21EC-221C-F315-2D25B678CB85}"/>
              </a:ext>
            </a:extLst>
          </p:cNvPr>
          <p:cNvSpPr>
            <a:spLocks noEditPoints="1"/>
          </p:cNvSpPr>
          <p:nvPr/>
        </p:nvSpPr>
        <p:spPr bwMode="auto">
          <a:xfrm>
            <a:off x="6876252" y="3151910"/>
            <a:ext cx="509588" cy="287338"/>
          </a:xfrm>
          <a:custGeom>
            <a:avLst/>
            <a:gdLst>
              <a:gd name="T0" fmla="*/ 119 w 513"/>
              <a:gd name="T1" fmla="*/ 59 h 296"/>
              <a:gd name="T2" fmla="*/ 117 w 513"/>
              <a:gd name="T3" fmla="*/ 128 h 296"/>
              <a:gd name="T4" fmla="*/ 69 w 513"/>
              <a:gd name="T5" fmla="*/ 127 h 296"/>
              <a:gd name="T6" fmla="*/ 71 w 513"/>
              <a:gd name="T7" fmla="*/ 57 h 296"/>
              <a:gd name="T8" fmla="*/ 216 w 513"/>
              <a:gd name="T9" fmla="*/ 57 h 296"/>
              <a:gd name="T10" fmla="*/ 216 w 513"/>
              <a:gd name="T11" fmla="*/ 127 h 296"/>
              <a:gd name="T12" fmla="*/ 136 w 513"/>
              <a:gd name="T13" fmla="*/ 128 h 296"/>
              <a:gd name="T14" fmla="*/ 134 w 513"/>
              <a:gd name="T15" fmla="*/ 59 h 296"/>
              <a:gd name="T16" fmla="*/ 214 w 513"/>
              <a:gd name="T17" fmla="*/ 57 h 296"/>
              <a:gd name="T18" fmla="*/ 313 w 513"/>
              <a:gd name="T19" fmla="*/ 57 h 296"/>
              <a:gd name="T20" fmla="*/ 313 w 513"/>
              <a:gd name="T21" fmla="*/ 128 h 296"/>
              <a:gd name="T22" fmla="*/ 232 w 513"/>
              <a:gd name="T23" fmla="*/ 128 h 296"/>
              <a:gd name="T24" fmla="*/ 232 w 513"/>
              <a:gd name="T25" fmla="*/ 57 h 296"/>
              <a:gd name="T26" fmla="*/ 313 w 513"/>
              <a:gd name="T27" fmla="*/ 57 h 296"/>
              <a:gd name="T28" fmla="*/ 411 w 513"/>
              <a:gd name="T29" fmla="*/ 59 h 296"/>
              <a:gd name="T30" fmla="*/ 409 w 513"/>
              <a:gd name="T31" fmla="*/ 128 h 296"/>
              <a:gd name="T32" fmla="*/ 329 w 513"/>
              <a:gd name="T33" fmla="*/ 127 h 296"/>
              <a:gd name="T34" fmla="*/ 331 w 513"/>
              <a:gd name="T35" fmla="*/ 57 h 296"/>
              <a:gd name="T36" fmla="*/ 498 w 513"/>
              <a:gd name="T37" fmla="*/ 178 h 296"/>
              <a:gd name="T38" fmla="*/ 498 w 513"/>
              <a:gd name="T39" fmla="*/ 237 h 296"/>
              <a:gd name="T40" fmla="*/ 464 w 513"/>
              <a:gd name="T41" fmla="*/ 237 h 296"/>
              <a:gd name="T42" fmla="*/ 363 w 513"/>
              <a:gd name="T43" fmla="*/ 235 h 296"/>
              <a:gd name="T44" fmla="*/ 146 w 513"/>
              <a:gd name="T45" fmla="*/ 237 h 296"/>
              <a:gd name="T46" fmla="*/ 94 w 513"/>
              <a:gd name="T47" fmla="*/ 193 h 296"/>
              <a:gd name="T48" fmla="*/ 42 w 513"/>
              <a:gd name="T49" fmla="*/ 237 h 296"/>
              <a:gd name="T50" fmla="*/ 15 w 513"/>
              <a:gd name="T51" fmla="*/ 235 h 296"/>
              <a:gd name="T52" fmla="*/ 446 w 513"/>
              <a:gd name="T53" fmla="*/ 14 h 296"/>
              <a:gd name="T54" fmla="*/ 478 w 513"/>
              <a:gd name="T55" fmla="*/ 42 h 296"/>
              <a:gd name="T56" fmla="*/ 54 w 513"/>
              <a:gd name="T57" fmla="*/ 136 h 296"/>
              <a:gd name="T58" fmla="*/ 417 w 513"/>
              <a:gd name="T59" fmla="*/ 144 h 296"/>
              <a:gd name="T60" fmla="*/ 473 w 513"/>
              <a:gd name="T61" fmla="*/ 176 h 296"/>
              <a:gd name="T62" fmla="*/ 498 w 513"/>
              <a:gd name="T63" fmla="*/ 178 h 296"/>
              <a:gd name="T64" fmla="*/ 378 w 513"/>
              <a:gd name="T65" fmla="*/ 244 h 296"/>
              <a:gd name="T66" fmla="*/ 413 w 513"/>
              <a:gd name="T67" fmla="*/ 280 h 296"/>
              <a:gd name="T68" fmla="*/ 58 w 513"/>
              <a:gd name="T69" fmla="*/ 244 h 296"/>
              <a:gd name="T70" fmla="*/ 94 w 513"/>
              <a:gd name="T71" fmla="*/ 280 h 296"/>
              <a:gd name="T72" fmla="*/ 483 w 513"/>
              <a:gd name="T73" fmla="*/ 59 h 296"/>
              <a:gd name="T74" fmla="*/ 495 w 513"/>
              <a:gd name="T75" fmla="*/ 161 h 296"/>
              <a:gd name="T76" fmla="*/ 475 w 513"/>
              <a:gd name="T77" fmla="*/ 161 h 296"/>
              <a:gd name="T78" fmla="*/ 426 w 513"/>
              <a:gd name="T79" fmla="*/ 131 h 296"/>
              <a:gd name="T80" fmla="*/ 428 w 513"/>
              <a:gd name="T81" fmla="*/ 57 h 296"/>
              <a:gd name="T82" fmla="*/ 496 w 513"/>
              <a:gd name="T83" fmla="*/ 43 h 296"/>
              <a:gd name="T84" fmla="*/ 18 w 513"/>
              <a:gd name="T85" fmla="*/ 0 h 296"/>
              <a:gd name="T86" fmla="*/ 7 w 513"/>
              <a:gd name="T87" fmla="*/ 252 h 296"/>
              <a:gd name="T88" fmla="*/ 44 w 513"/>
              <a:gd name="T89" fmla="*/ 254 h 296"/>
              <a:gd name="T90" fmla="*/ 144 w 513"/>
              <a:gd name="T91" fmla="*/ 252 h 296"/>
              <a:gd name="T92" fmla="*/ 363 w 513"/>
              <a:gd name="T93" fmla="*/ 252 h 296"/>
              <a:gd name="T94" fmla="*/ 463 w 513"/>
              <a:gd name="T95" fmla="*/ 254 h 296"/>
              <a:gd name="T96" fmla="*/ 505 w 513"/>
              <a:gd name="T97" fmla="*/ 252 h 296"/>
              <a:gd name="T98" fmla="*/ 496 w 513"/>
              <a:gd name="T99"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296">
                <a:moveTo>
                  <a:pt x="119" y="57"/>
                </a:moveTo>
                <a:lnTo>
                  <a:pt x="119" y="57"/>
                </a:lnTo>
                <a:lnTo>
                  <a:pt x="119" y="59"/>
                </a:lnTo>
                <a:lnTo>
                  <a:pt x="119" y="127"/>
                </a:lnTo>
                <a:lnTo>
                  <a:pt x="119" y="128"/>
                </a:lnTo>
                <a:lnTo>
                  <a:pt x="117" y="128"/>
                </a:lnTo>
                <a:lnTo>
                  <a:pt x="71" y="128"/>
                </a:lnTo>
                <a:lnTo>
                  <a:pt x="69" y="128"/>
                </a:lnTo>
                <a:lnTo>
                  <a:pt x="69" y="127"/>
                </a:lnTo>
                <a:lnTo>
                  <a:pt x="69" y="59"/>
                </a:lnTo>
                <a:lnTo>
                  <a:pt x="69" y="57"/>
                </a:lnTo>
                <a:lnTo>
                  <a:pt x="71" y="57"/>
                </a:lnTo>
                <a:lnTo>
                  <a:pt x="117" y="57"/>
                </a:lnTo>
                <a:lnTo>
                  <a:pt x="119" y="57"/>
                </a:lnTo>
                <a:close/>
                <a:moveTo>
                  <a:pt x="216" y="57"/>
                </a:moveTo>
                <a:lnTo>
                  <a:pt x="216" y="57"/>
                </a:lnTo>
                <a:lnTo>
                  <a:pt x="216" y="59"/>
                </a:lnTo>
                <a:lnTo>
                  <a:pt x="216" y="127"/>
                </a:lnTo>
                <a:lnTo>
                  <a:pt x="216" y="128"/>
                </a:lnTo>
                <a:lnTo>
                  <a:pt x="214" y="128"/>
                </a:lnTo>
                <a:lnTo>
                  <a:pt x="136" y="128"/>
                </a:lnTo>
                <a:lnTo>
                  <a:pt x="134" y="128"/>
                </a:lnTo>
                <a:lnTo>
                  <a:pt x="134" y="127"/>
                </a:lnTo>
                <a:lnTo>
                  <a:pt x="134" y="59"/>
                </a:lnTo>
                <a:lnTo>
                  <a:pt x="134" y="57"/>
                </a:lnTo>
                <a:lnTo>
                  <a:pt x="136" y="57"/>
                </a:lnTo>
                <a:lnTo>
                  <a:pt x="214" y="57"/>
                </a:lnTo>
                <a:lnTo>
                  <a:pt x="216" y="57"/>
                </a:lnTo>
                <a:close/>
                <a:moveTo>
                  <a:pt x="313" y="57"/>
                </a:moveTo>
                <a:lnTo>
                  <a:pt x="313" y="57"/>
                </a:lnTo>
                <a:lnTo>
                  <a:pt x="313" y="59"/>
                </a:lnTo>
                <a:lnTo>
                  <a:pt x="313" y="127"/>
                </a:lnTo>
                <a:lnTo>
                  <a:pt x="313" y="128"/>
                </a:lnTo>
                <a:lnTo>
                  <a:pt x="312" y="128"/>
                </a:lnTo>
                <a:lnTo>
                  <a:pt x="233" y="128"/>
                </a:lnTo>
                <a:lnTo>
                  <a:pt x="232" y="128"/>
                </a:lnTo>
                <a:lnTo>
                  <a:pt x="232" y="127"/>
                </a:lnTo>
                <a:lnTo>
                  <a:pt x="232" y="59"/>
                </a:lnTo>
                <a:lnTo>
                  <a:pt x="232" y="57"/>
                </a:lnTo>
                <a:lnTo>
                  <a:pt x="233" y="57"/>
                </a:lnTo>
                <a:lnTo>
                  <a:pt x="312" y="57"/>
                </a:lnTo>
                <a:lnTo>
                  <a:pt x="313" y="57"/>
                </a:lnTo>
                <a:close/>
                <a:moveTo>
                  <a:pt x="411" y="57"/>
                </a:moveTo>
                <a:lnTo>
                  <a:pt x="411" y="57"/>
                </a:lnTo>
                <a:lnTo>
                  <a:pt x="411" y="59"/>
                </a:lnTo>
                <a:lnTo>
                  <a:pt x="411" y="127"/>
                </a:lnTo>
                <a:lnTo>
                  <a:pt x="411" y="128"/>
                </a:lnTo>
                <a:lnTo>
                  <a:pt x="409" y="128"/>
                </a:lnTo>
                <a:lnTo>
                  <a:pt x="331" y="128"/>
                </a:lnTo>
                <a:lnTo>
                  <a:pt x="329" y="128"/>
                </a:lnTo>
                <a:lnTo>
                  <a:pt x="329" y="127"/>
                </a:lnTo>
                <a:lnTo>
                  <a:pt x="329" y="59"/>
                </a:lnTo>
                <a:lnTo>
                  <a:pt x="329" y="57"/>
                </a:lnTo>
                <a:lnTo>
                  <a:pt x="331" y="57"/>
                </a:lnTo>
                <a:lnTo>
                  <a:pt x="409" y="57"/>
                </a:lnTo>
                <a:lnTo>
                  <a:pt x="411" y="57"/>
                </a:lnTo>
                <a:close/>
                <a:moveTo>
                  <a:pt x="498" y="178"/>
                </a:moveTo>
                <a:lnTo>
                  <a:pt x="498" y="178"/>
                </a:lnTo>
                <a:lnTo>
                  <a:pt x="498" y="235"/>
                </a:lnTo>
                <a:lnTo>
                  <a:pt x="498" y="237"/>
                </a:lnTo>
                <a:lnTo>
                  <a:pt x="496" y="237"/>
                </a:lnTo>
                <a:lnTo>
                  <a:pt x="465" y="237"/>
                </a:lnTo>
                <a:lnTo>
                  <a:pt x="464" y="237"/>
                </a:lnTo>
                <a:lnTo>
                  <a:pt x="463" y="235"/>
                </a:lnTo>
                <a:cubicBezTo>
                  <a:pt x="459" y="211"/>
                  <a:pt x="438" y="193"/>
                  <a:pt x="413" y="193"/>
                </a:cubicBezTo>
                <a:cubicBezTo>
                  <a:pt x="389" y="193"/>
                  <a:pt x="368" y="211"/>
                  <a:pt x="363" y="235"/>
                </a:cubicBezTo>
                <a:lnTo>
                  <a:pt x="363" y="237"/>
                </a:lnTo>
                <a:lnTo>
                  <a:pt x="362" y="237"/>
                </a:lnTo>
                <a:lnTo>
                  <a:pt x="146" y="237"/>
                </a:lnTo>
                <a:lnTo>
                  <a:pt x="144" y="237"/>
                </a:lnTo>
                <a:lnTo>
                  <a:pt x="144" y="235"/>
                </a:lnTo>
                <a:cubicBezTo>
                  <a:pt x="140" y="211"/>
                  <a:pt x="119" y="193"/>
                  <a:pt x="94" y="193"/>
                </a:cubicBezTo>
                <a:cubicBezTo>
                  <a:pt x="69" y="193"/>
                  <a:pt x="48" y="211"/>
                  <a:pt x="44" y="235"/>
                </a:cubicBezTo>
                <a:lnTo>
                  <a:pt x="43" y="237"/>
                </a:lnTo>
                <a:lnTo>
                  <a:pt x="42" y="237"/>
                </a:lnTo>
                <a:lnTo>
                  <a:pt x="17" y="237"/>
                </a:lnTo>
                <a:lnTo>
                  <a:pt x="15" y="237"/>
                </a:lnTo>
                <a:lnTo>
                  <a:pt x="15" y="235"/>
                </a:lnTo>
                <a:lnTo>
                  <a:pt x="15" y="17"/>
                </a:lnTo>
                <a:cubicBezTo>
                  <a:pt x="15" y="15"/>
                  <a:pt x="16" y="14"/>
                  <a:pt x="18" y="14"/>
                </a:cubicBezTo>
                <a:lnTo>
                  <a:pt x="446" y="14"/>
                </a:lnTo>
                <a:cubicBezTo>
                  <a:pt x="461" y="14"/>
                  <a:pt x="475" y="25"/>
                  <a:pt x="480" y="40"/>
                </a:cubicBezTo>
                <a:lnTo>
                  <a:pt x="480" y="42"/>
                </a:lnTo>
                <a:lnTo>
                  <a:pt x="478" y="42"/>
                </a:lnTo>
                <a:lnTo>
                  <a:pt x="61" y="42"/>
                </a:lnTo>
                <a:cubicBezTo>
                  <a:pt x="57" y="42"/>
                  <a:pt x="54" y="45"/>
                  <a:pt x="54" y="50"/>
                </a:cubicBezTo>
                <a:lnTo>
                  <a:pt x="54" y="136"/>
                </a:lnTo>
                <a:cubicBezTo>
                  <a:pt x="54" y="140"/>
                  <a:pt x="57" y="144"/>
                  <a:pt x="61" y="144"/>
                </a:cubicBezTo>
                <a:lnTo>
                  <a:pt x="416" y="144"/>
                </a:lnTo>
                <a:lnTo>
                  <a:pt x="417" y="144"/>
                </a:lnTo>
                <a:lnTo>
                  <a:pt x="417" y="144"/>
                </a:lnTo>
                <a:lnTo>
                  <a:pt x="469" y="175"/>
                </a:lnTo>
                <a:cubicBezTo>
                  <a:pt x="470" y="176"/>
                  <a:pt x="471" y="176"/>
                  <a:pt x="473" y="176"/>
                </a:cubicBezTo>
                <a:lnTo>
                  <a:pt x="496" y="176"/>
                </a:lnTo>
                <a:lnTo>
                  <a:pt x="498" y="176"/>
                </a:lnTo>
                <a:lnTo>
                  <a:pt x="498" y="178"/>
                </a:lnTo>
                <a:close/>
                <a:moveTo>
                  <a:pt x="413" y="280"/>
                </a:moveTo>
                <a:lnTo>
                  <a:pt x="413" y="280"/>
                </a:lnTo>
                <a:cubicBezTo>
                  <a:pt x="394" y="280"/>
                  <a:pt x="378" y="264"/>
                  <a:pt x="378" y="244"/>
                </a:cubicBezTo>
                <a:cubicBezTo>
                  <a:pt x="378" y="225"/>
                  <a:pt x="394" y="209"/>
                  <a:pt x="413" y="209"/>
                </a:cubicBezTo>
                <a:cubicBezTo>
                  <a:pt x="433" y="209"/>
                  <a:pt x="449" y="225"/>
                  <a:pt x="449" y="244"/>
                </a:cubicBezTo>
                <a:cubicBezTo>
                  <a:pt x="449" y="264"/>
                  <a:pt x="433" y="280"/>
                  <a:pt x="413" y="280"/>
                </a:cubicBezTo>
                <a:close/>
                <a:moveTo>
                  <a:pt x="94" y="280"/>
                </a:moveTo>
                <a:lnTo>
                  <a:pt x="94" y="280"/>
                </a:lnTo>
                <a:cubicBezTo>
                  <a:pt x="74" y="280"/>
                  <a:pt x="58" y="264"/>
                  <a:pt x="58" y="244"/>
                </a:cubicBezTo>
                <a:cubicBezTo>
                  <a:pt x="58" y="225"/>
                  <a:pt x="74" y="209"/>
                  <a:pt x="94" y="209"/>
                </a:cubicBezTo>
                <a:cubicBezTo>
                  <a:pt x="113" y="209"/>
                  <a:pt x="129" y="225"/>
                  <a:pt x="129" y="244"/>
                </a:cubicBezTo>
                <a:cubicBezTo>
                  <a:pt x="129" y="264"/>
                  <a:pt x="113" y="280"/>
                  <a:pt x="94" y="280"/>
                </a:cubicBezTo>
                <a:close/>
                <a:moveTo>
                  <a:pt x="483" y="57"/>
                </a:moveTo>
                <a:lnTo>
                  <a:pt x="483" y="57"/>
                </a:lnTo>
                <a:lnTo>
                  <a:pt x="483" y="59"/>
                </a:lnTo>
                <a:lnTo>
                  <a:pt x="496" y="159"/>
                </a:lnTo>
                <a:lnTo>
                  <a:pt x="497" y="161"/>
                </a:lnTo>
                <a:lnTo>
                  <a:pt x="495" y="161"/>
                </a:lnTo>
                <a:lnTo>
                  <a:pt x="475" y="161"/>
                </a:lnTo>
                <a:lnTo>
                  <a:pt x="475" y="161"/>
                </a:lnTo>
                <a:lnTo>
                  <a:pt x="475" y="161"/>
                </a:lnTo>
                <a:lnTo>
                  <a:pt x="427" y="132"/>
                </a:lnTo>
                <a:lnTo>
                  <a:pt x="426" y="132"/>
                </a:lnTo>
                <a:lnTo>
                  <a:pt x="426" y="131"/>
                </a:lnTo>
                <a:lnTo>
                  <a:pt x="426" y="59"/>
                </a:lnTo>
                <a:lnTo>
                  <a:pt x="426" y="57"/>
                </a:lnTo>
                <a:lnTo>
                  <a:pt x="428" y="57"/>
                </a:lnTo>
                <a:lnTo>
                  <a:pt x="481" y="57"/>
                </a:lnTo>
                <a:lnTo>
                  <a:pt x="483" y="57"/>
                </a:lnTo>
                <a:close/>
                <a:moveTo>
                  <a:pt x="496" y="43"/>
                </a:moveTo>
                <a:lnTo>
                  <a:pt x="496" y="43"/>
                </a:lnTo>
                <a:cubicBezTo>
                  <a:pt x="493" y="18"/>
                  <a:pt x="471" y="0"/>
                  <a:pt x="446" y="0"/>
                </a:cubicBezTo>
                <a:lnTo>
                  <a:pt x="18" y="0"/>
                </a:lnTo>
                <a:cubicBezTo>
                  <a:pt x="8" y="0"/>
                  <a:pt x="0" y="8"/>
                  <a:pt x="0" y="17"/>
                </a:cubicBezTo>
                <a:lnTo>
                  <a:pt x="0" y="244"/>
                </a:lnTo>
                <a:cubicBezTo>
                  <a:pt x="0" y="249"/>
                  <a:pt x="3" y="252"/>
                  <a:pt x="7" y="252"/>
                </a:cubicBezTo>
                <a:lnTo>
                  <a:pt x="42" y="252"/>
                </a:lnTo>
                <a:lnTo>
                  <a:pt x="43" y="252"/>
                </a:lnTo>
                <a:lnTo>
                  <a:pt x="44" y="254"/>
                </a:lnTo>
                <a:cubicBezTo>
                  <a:pt x="48" y="278"/>
                  <a:pt x="69" y="296"/>
                  <a:pt x="94" y="296"/>
                </a:cubicBezTo>
                <a:cubicBezTo>
                  <a:pt x="119" y="296"/>
                  <a:pt x="140" y="278"/>
                  <a:pt x="144" y="254"/>
                </a:cubicBezTo>
                <a:lnTo>
                  <a:pt x="144" y="252"/>
                </a:lnTo>
                <a:lnTo>
                  <a:pt x="146" y="252"/>
                </a:lnTo>
                <a:lnTo>
                  <a:pt x="362" y="252"/>
                </a:lnTo>
                <a:lnTo>
                  <a:pt x="363" y="252"/>
                </a:lnTo>
                <a:lnTo>
                  <a:pt x="363" y="254"/>
                </a:lnTo>
                <a:cubicBezTo>
                  <a:pt x="368" y="278"/>
                  <a:pt x="389" y="296"/>
                  <a:pt x="413" y="296"/>
                </a:cubicBezTo>
                <a:cubicBezTo>
                  <a:pt x="438" y="296"/>
                  <a:pt x="459" y="278"/>
                  <a:pt x="463" y="254"/>
                </a:cubicBezTo>
                <a:lnTo>
                  <a:pt x="464" y="252"/>
                </a:lnTo>
                <a:lnTo>
                  <a:pt x="465" y="252"/>
                </a:lnTo>
                <a:lnTo>
                  <a:pt x="505" y="252"/>
                </a:lnTo>
                <a:cubicBezTo>
                  <a:pt x="510" y="252"/>
                  <a:pt x="513" y="249"/>
                  <a:pt x="513" y="244"/>
                </a:cubicBezTo>
                <a:lnTo>
                  <a:pt x="513" y="167"/>
                </a:lnTo>
                <a:lnTo>
                  <a:pt x="496" y="43"/>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nvGrpSpPr>
          <p:cNvPr id="49" name="Group 32">
            <a:extLst>
              <a:ext uri="{FF2B5EF4-FFF2-40B4-BE49-F238E27FC236}">
                <a16:creationId xmlns:a16="http://schemas.microsoft.com/office/drawing/2014/main" id="{12F2BE47-0CFF-2F22-523B-D5C210152FEF}"/>
              </a:ext>
            </a:extLst>
          </p:cNvPr>
          <p:cNvGrpSpPr>
            <a:grpSpLocks noChangeAspect="1"/>
          </p:cNvGrpSpPr>
          <p:nvPr/>
        </p:nvGrpSpPr>
        <p:grpSpPr>
          <a:xfrm>
            <a:off x="2836746" y="4191900"/>
            <a:ext cx="479425" cy="317500"/>
            <a:chOff x="6564" y="1686"/>
            <a:chExt cx="302" cy="200"/>
          </a:xfrm>
          <a:solidFill>
            <a:schemeClr val="bg1"/>
          </a:solidFill>
        </p:grpSpPr>
        <p:sp>
          <p:nvSpPr>
            <p:cNvPr id="51" name="Freeform 33">
              <a:extLst>
                <a:ext uri="{FF2B5EF4-FFF2-40B4-BE49-F238E27FC236}">
                  <a16:creationId xmlns:a16="http://schemas.microsoft.com/office/drawing/2014/main" id="{6397D019-6AAA-A1EE-381A-223AD01A3469}"/>
                </a:ext>
              </a:extLst>
            </p:cNvPr>
            <p:cNvSpPr>
              <a:spLocks noEditPoints="1"/>
            </p:cNvSpPr>
            <p:nvPr/>
          </p:nvSpPr>
          <p:spPr bwMode="auto">
            <a:xfrm>
              <a:off x="677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2" name="Freeform 34">
              <a:extLst>
                <a:ext uri="{FF2B5EF4-FFF2-40B4-BE49-F238E27FC236}">
                  <a16:creationId xmlns:a16="http://schemas.microsoft.com/office/drawing/2014/main" id="{424EB98C-07F5-63C0-F300-8FE7518C1126}"/>
                </a:ext>
              </a:extLst>
            </p:cNvPr>
            <p:cNvSpPr/>
            <p:nvPr/>
          </p:nvSpPr>
          <p:spPr bwMode="auto">
            <a:xfrm>
              <a:off x="6829" y="1859"/>
              <a:ext cx="7"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35">
              <a:extLst>
                <a:ext uri="{FF2B5EF4-FFF2-40B4-BE49-F238E27FC236}">
                  <a16:creationId xmlns:a16="http://schemas.microsoft.com/office/drawing/2014/main" id="{D5734D30-78C7-1F0D-1BDB-625DE7245367}"/>
                </a:ext>
              </a:extLst>
            </p:cNvPr>
            <p:cNvSpPr>
              <a:spLocks noEditPoints="1"/>
            </p:cNvSpPr>
            <p:nvPr/>
          </p:nvSpPr>
          <p:spPr bwMode="auto">
            <a:xfrm>
              <a:off x="658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4" name="Freeform 36">
              <a:extLst>
                <a:ext uri="{FF2B5EF4-FFF2-40B4-BE49-F238E27FC236}">
                  <a16:creationId xmlns:a16="http://schemas.microsoft.com/office/drawing/2014/main" id="{ECC9C330-D2A4-E87D-5111-E28245881518}"/>
                </a:ext>
              </a:extLst>
            </p:cNvPr>
            <p:cNvSpPr/>
            <p:nvPr/>
          </p:nvSpPr>
          <p:spPr bwMode="auto">
            <a:xfrm>
              <a:off x="6594" y="1859"/>
              <a:ext cx="6"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37">
              <a:extLst>
                <a:ext uri="{FF2B5EF4-FFF2-40B4-BE49-F238E27FC236}">
                  <a16:creationId xmlns:a16="http://schemas.microsoft.com/office/drawing/2014/main" id="{98EFEE9F-2CC5-746D-068B-1A591EE128D1}"/>
                </a:ext>
              </a:extLst>
            </p:cNvPr>
            <p:cNvSpPr>
              <a:spLocks noEditPoints="1"/>
            </p:cNvSpPr>
            <p:nvPr/>
          </p:nvSpPr>
          <p:spPr bwMode="auto">
            <a:xfrm>
              <a:off x="6564" y="1686"/>
              <a:ext cx="302" cy="200"/>
            </a:xfrm>
            <a:custGeom>
              <a:avLst/>
              <a:gdLst>
                <a:gd name="T0" fmla="*/ 311 w 498"/>
                <a:gd name="T1" fmla="*/ 141 h 318"/>
                <a:gd name="T2" fmla="*/ 302 w 498"/>
                <a:gd name="T3" fmla="*/ 186 h 318"/>
                <a:gd name="T4" fmla="*/ 282 w 498"/>
                <a:gd name="T5" fmla="*/ 161 h 318"/>
                <a:gd name="T6" fmla="*/ 293 w 498"/>
                <a:gd name="T7" fmla="*/ 81 h 318"/>
                <a:gd name="T8" fmla="*/ 258 w 498"/>
                <a:gd name="T9" fmla="*/ 73 h 318"/>
                <a:gd name="T10" fmla="*/ 210 w 498"/>
                <a:gd name="T11" fmla="*/ 73 h 318"/>
                <a:gd name="T12" fmla="*/ 201 w 498"/>
                <a:gd name="T13" fmla="*/ 76 h 318"/>
                <a:gd name="T14" fmla="*/ 214 w 498"/>
                <a:gd name="T15" fmla="*/ 180 h 318"/>
                <a:gd name="T16" fmla="*/ 186 w 498"/>
                <a:gd name="T17" fmla="*/ 189 h 318"/>
                <a:gd name="T18" fmla="*/ 179 w 498"/>
                <a:gd name="T19" fmla="*/ 89 h 318"/>
                <a:gd name="T20" fmla="*/ 292 w 498"/>
                <a:gd name="T21" fmla="*/ 29 h 318"/>
                <a:gd name="T22" fmla="*/ 311 w 498"/>
                <a:gd name="T23" fmla="*/ 141 h 318"/>
                <a:gd name="T24" fmla="*/ 310 w 498"/>
                <a:gd name="T25" fmla="*/ 222 h 318"/>
                <a:gd name="T26" fmla="*/ 287 w 498"/>
                <a:gd name="T27" fmla="*/ 222 h 318"/>
                <a:gd name="T28" fmla="*/ 209 w 498"/>
                <a:gd name="T29" fmla="*/ 222 h 318"/>
                <a:gd name="T30" fmla="*/ 186 w 498"/>
                <a:gd name="T31" fmla="*/ 222 h 318"/>
                <a:gd name="T32" fmla="*/ 225 w 498"/>
                <a:gd name="T33" fmla="*/ 185 h 318"/>
                <a:gd name="T34" fmla="*/ 223 w 498"/>
                <a:gd name="T35" fmla="*/ 155 h 318"/>
                <a:gd name="T36" fmla="*/ 288 w 498"/>
                <a:gd name="T37" fmla="*/ 93 h 318"/>
                <a:gd name="T38" fmla="*/ 272 w 498"/>
                <a:gd name="T39" fmla="*/ 158 h 318"/>
                <a:gd name="T40" fmla="*/ 273 w 498"/>
                <a:gd name="T41" fmla="*/ 189 h 318"/>
                <a:gd name="T42" fmla="*/ 444 w 498"/>
                <a:gd name="T43" fmla="*/ 185 h 318"/>
                <a:gd name="T44" fmla="*/ 439 w 498"/>
                <a:gd name="T45" fmla="*/ 186 h 318"/>
                <a:gd name="T46" fmla="*/ 374 w 498"/>
                <a:gd name="T47" fmla="*/ 186 h 318"/>
                <a:gd name="T48" fmla="*/ 337 w 498"/>
                <a:gd name="T49" fmla="*/ 202 h 318"/>
                <a:gd name="T50" fmla="*/ 322 w 498"/>
                <a:gd name="T51" fmla="*/ 143 h 318"/>
                <a:gd name="T52" fmla="*/ 300 w 498"/>
                <a:gd name="T53" fmla="*/ 21 h 318"/>
                <a:gd name="T54" fmla="*/ 168 w 498"/>
                <a:gd name="T55" fmla="*/ 89 h 318"/>
                <a:gd name="T56" fmla="*/ 171 w 498"/>
                <a:gd name="T57" fmla="*/ 196 h 318"/>
                <a:gd name="T58" fmla="*/ 160 w 498"/>
                <a:gd name="T59" fmla="*/ 202 h 318"/>
                <a:gd name="T60" fmla="*/ 124 w 498"/>
                <a:gd name="T61" fmla="*/ 186 h 318"/>
                <a:gd name="T62" fmla="*/ 59 w 498"/>
                <a:gd name="T63" fmla="*/ 186 h 318"/>
                <a:gd name="T64" fmla="*/ 0 w 498"/>
                <a:gd name="T65" fmla="*/ 250 h 318"/>
                <a:gd name="T66" fmla="*/ 10 w 498"/>
                <a:gd name="T67" fmla="*/ 318 h 318"/>
                <a:gd name="T68" fmla="*/ 54 w 498"/>
                <a:gd name="T69" fmla="*/ 196 h 318"/>
                <a:gd name="T70" fmla="*/ 95 w 498"/>
                <a:gd name="T71" fmla="*/ 223 h 318"/>
                <a:gd name="T72" fmla="*/ 151 w 498"/>
                <a:gd name="T73" fmla="*/ 208 h 318"/>
                <a:gd name="T74" fmla="*/ 129 w 498"/>
                <a:gd name="T75" fmla="*/ 318 h 318"/>
                <a:gd name="T76" fmla="*/ 140 w 498"/>
                <a:gd name="T77" fmla="*/ 251 h 318"/>
                <a:gd name="T78" fmla="*/ 198 w 498"/>
                <a:gd name="T79" fmla="*/ 197 h 318"/>
                <a:gd name="T80" fmla="*/ 164 w 498"/>
                <a:gd name="T81" fmla="*/ 231 h 318"/>
                <a:gd name="T82" fmla="*/ 200 w 498"/>
                <a:gd name="T83" fmla="*/ 232 h 318"/>
                <a:gd name="T84" fmla="*/ 222 w 498"/>
                <a:gd name="T85" fmla="*/ 317 h 318"/>
                <a:gd name="T86" fmla="*/ 244 w 498"/>
                <a:gd name="T87" fmla="*/ 275 h 318"/>
                <a:gd name="T88" fmla="*/ 252 w 498"/>
                <a:gd name="T89" fmla="*/ 275 h 318"/>
                <a:gd name="T90" fmla="*/ 273 w 498"/>
                <a:gd name="T91" fmla="*/ 317 h 318"/>
                <a:gd name="T92" fmla="*/ 296 w 498"/>
                <a:gd name="T93" fmla="*/ 232 h 318"/>
                <a:gd name="T94" fmla="*/ 331 w 498"/>
                <a:gd name="T95" fmla="*/ 231 h 318"/>
                <a:gd name="T96" fmla="*/ 298 w 498"/>
                <a:gd name="T97" fmla="*/ 197 h 318"/>
                <a:gd name="T98" fmla="*/ 317 w 498"/>
                <a:gd name="T99" fmla="*/ 203 h 318"/>
                <a:gd name="T100" fmla="*/ 317 w 498"/>
                <a:gd name="T101" fmla="*/ 203 h 318"/>
                <a:gd name="T102" fmla="*/ 356 w 498"/>
                <a:gd name="T103" fmla="*/ 318 h 318"/>
                <a:gd name="T104" fmla="*/ 367 w 498"/>
                <a:gd name="T105" fmla="*/ 251 h 318"/>
                <a:gd name="T106" fmla="*/ 369 w 498"/>
                <a:gd name="T107" fmla="*/ 196 h 318"/>
                <a:gd name="T108" fmla="*/ 410 w 498"/>
                <a:gd name="T109" fmla="*/ 223 h 318"/>
                <a:gd name="T110" fmla="*/ 487 w 498"/>
                <a:gd name="T111" fmla="*/ 250 h 318"/>
                <a:gd name="T112" fmla="*/ 498 w 498"/>
                <a:gd name="T113" fmla="*/ 318 h 318"/>
                <a:gd name="T114" fmla="*/ 444 w 498"/>
                <a:gd name="T115" fmla="*/ 1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18">
                  <a:moveTo>
                    <a:pt x="311" y="141"/>
                  </a:moveTo>
                  <a:lnTo>
                    <a:pt x="311" y="141"/>
                  </a:lnTo>
                  <a:cubicBezTo>
                    <a:pt x="308" y="159"/>
                    <a:pt x="305" y="176"/>
                    <a:pt x="308" y="188"/>
                  </a:cubicBezTo>
                  <a:cubicBezTo>
                    <a:pt x="306" y="187"/>
                    <a:pt x="304" y="187"/>
                    <a:pt x="302" y="186"/>
                  </a:cubicBezTo>
                  <a:lnTo>
                    <a:pt x="282" y="181"/>
                  </a:lnTo>
                  <a:cubicBezTo>
                    <a:pt x="281" y="175"/>
                    <a:pt x="282" y="167"/>
                    <a:pt x="282" y="161"/>
                  </a:cubicBezTo>
                  <a:cubicBezTo>
                    <a:pt x="303" y="130"/>
                    <a:pt x="304" y="101"/>
                    <a:pt x="296" y="84"/>
                  </a:cubicBezTo>
                  <a:cubicBezTo>
                    <a:pt x="296" y="83"/>
                    <a:pt x="295" y="82"/>
                    <a:pt x="293" y="81"/>
                  </a:cubicBezTo>
                  <a:cubicBezTo>
                    <a:pt x="279" y="76"/>
                    <a:pt x="265" y="64"/>
                    <a:pt x="265" y="64"/>
                  </a:cubicBezTo>
                  <a:lnTo>
                    <a:pt x="258" y="73"/>
                  </a:lnTo>
                  <a:cubicBezTo>
                    <a:pt x="258" y="73"/>
                    <a:pt x="265" y="79"/>
                    <a:pt x="274" y="84"/>
                  </a:cubicBezTo>
                  <a:cubicBezTo>
                    <a:pt x="245" y="88"/>
                    <a:pt x="221" y="80"/>
                    <a:pt x="210" y="73"/>
                  </a:cubicBezTo>
                  <a:cubicBezTo>
                    <a:pt x="208" y="72"/>
                    <a:pt x="206" y="72"/>
                    <a:pt x="205" y="72"/>
                  </a:cubicBezTo>
                  <a:cubicBezTo>
                    <a:pt x="203" y="73"/>
                    <a:pt x="202" y="74"/>
                    <a:pt x="201" y="76"/>
                  </a:cubicBezTo>
                  <a:cubicBezTo>
                    <a:pt x="196" y="91"/>
                    <a:pt x="193" y="131"/>
                    <a:pt x="213" y="161"/>
                  </a:cubicBezTo>
                  <a:cubicBezTo>
                    <a:pt x="214" y="167"/>
                    <a:pt x="214" y="175"/>
                    <a:pt x="214" y="180"/>
                  </a:cubicBezTo>
                  <a:cubicBezTo>
                    <a:pt x="208" y="182"/>
                    <a:pt x="198" y="185"/>
                    <a:pt x="194" y="186"/>
                  </a:cubicBezTo>
                  <a:cubicBezTo>
                    <a:pt x="191" y="187"/>
                    <a:pt x="189" y="188"/>
                    <a:pt x="186" y="189"/>
                  </a:cubicBezTo>
                  <a:cubicBezTo>
                    <a:pt x="189" y="177"/>
                    <a:pt x="186" y="160"/>
                    <a:pt x="184" y="141"/>
                  </a:cubicBezTo>
                  <a:cubicBezTo>
                    <a:pt x="181" y="125"/>
                    <a:pt x="179" y="106"/>
                    <a:pt x="179" y="89"/>
                  </a:cubicBezTo>
                  <a:cubicBezTo>
                    <a:pt x="179" y="51"/>
                    <a:pt x="207" y="10"/>
                    <a:pt x="248" y="10"/>
                  </a:cubicBezTo>
                  <a:cubicBezTo>
                    <a:pt x="264" y="10"/>
                    <a:pt x="280" y="16"/>
                    <a:pt x="292" y="29"/>
                  </a:cubicBezTo>
                  <a:cubicBezTo>
                    <a:pt x="307" y="44"/>
                    <a:pt x="316" y="67"/>
                    <a:pt x="316" y="89"/>
                  </a:cubicBezTo>
                  <a:cubicBezTo>
                    <a:pt x="317" y="106"/>
                    <a:pt x="314" y="125"/>
                    <a:pt x="311" y="141"/>
                  </a:cubicBezTo>
                  <a:close/>
                  <a:moveTo>
                    <a:pt x="310" y="222"/>
                  </a:moveTo>
                  <a:lnTo>
                    <a:pt x="310" y="222"/>
                  </a:lnTo>
                  <a:lnTo>
                    <a:pt x="291" y="220"/>
                  </a:lnTo>
                  <a:cubicBezTo>
                    <a:pt x="290" y="220"/>
                    <a:pt x="288" y="221"/>
                    <a:pt x="287" y="222"/>
                  </a:cubicBezTo>
                  <a:lnTo>
                    <a:pt x="248" y="264"/>
                  </a:lnTo>
                  <a:lnTo>
                    <a:pt x="209" y="222"/>
                  </a:lnTo>
                  <a:cubicBezTo>
                    <a:pt x="208" y="221"/>
                    <a:pt x="206" y="220"/>
                    <a:pt x="204" y="220"/>
                  </a:cubicBezTo>
                  <a:lnTo>
                    <a:pt x="186" y="222"/>
                  </a:lnTo>
                  <a:lnTo>
                    <a:pt x="223" y="189"/>
                  </a:lnTo>
                  <a:cubicBezTo>
                    <a:pt x="224" y="188"/>
                    <a:pt x="225" y="187"/>
                    <a:pt x="225" y="185"/>
                  </a:cubicBezTo>
                  <a:cubicBezTo>
                    <a:pt x="225" y="178"/>
                    <a:pt x="225" y="167"/>
                    <a:pt x="224" y="158"/>
                  </a:cubicBezTo>
                  <a:cubicBezTo>
                    <a:pt x="224" y="157"/>
                    <a:pt x="224" y="156"/>
                    <a:pt x="223" y="155"/>
                  </a:cubicBezTo>
                  <a:cubicBezTo>
                    <a:pt x="208" y="133"/>
                    <a:pt x="206" y="102"/>
                    <a:pt x="210" y="86"/>
                  </a:cubicBezTo>
                  <a:cubicBezTo>
                    <a:pt x="226" y="93"/>
                    <a:pt x="256" y="100"/>
                    <a:pt x="288" y="93"/>
                  </a:cubicBezTo>
                  <a:cubicBezTo>
                    <a:pt x="292" y="107"/>
                    <a:pt x="290" y="131"/>
                    <a:pt x="272" y="156"/>
                  </a:cubicBezTo>
                  <a:cubicBezTo>
                    <a:pt x="272" y="157"/>
                    <a:pt x="272" y="158"/>
                    <a:pt x="272" y="158"/>
                  </a:cubicBezTo>
                  <a:cubicBezTo>
                    <a:pt x="271" y="167"/>
                    <a:pt x="270" y="178"/>
                    <a:pt x="271" y="185"/>
                  </a:cubicBezTo>
                  <a:cubicBezTo>
                    <a:pt x="271" y="187"/>
                    <a:pt x="271" y="188"/>
                    <a:pt x="273" y="189"/>
                  </a:cubicBezTo>
                  <a:lnTo>
                    <a:pt x="310" y="222"/>
                  </a:lnTo>
                  <a:close/>
                  <a:moveTo>
                    <a:pt x="444" y="185"/>
                  </a:moveTo>
                  <a:lnTo>
                    <a:pt x="444" y="185"/>
                  </a:lnTo>
                  <a:cubicBezTo>
                    <a:pt x="442" y="184"/>
                    <a:pt x="440" y="185"/>
                    <a:pt x="439" y="186"/>
                  </a:cubicBezTo>
                  <a:lnTo>
                    <a:pt x="406" y="212"/>
                  </a:lnTo>
                  <a:lnTo>
                    <a:pt x="374" y="186"/>
                  </a:lnTo>
                  <a:cubicBezTo>
                    <a:pt x="373" y="185"/>
                    <a:pt x="371" y="184"/>
                    <a:pt x="369" y="185"/>
                  </a:cubicBezTo>
                  <a:cubicBezTo>
                    <a:pt x="356" y="189"/>
                    <a:pt x="346" y="195"/>
                    <a:pt x="337" y="202"/>
                  </a:cubicBezTo>
                  <a:cubicBezTo>
                    <a:pt x="333" y="199"/>
                    <a:pt x="328" y="196"/>
                    <a:pt x="322" y="193"/>
                  </a:cubicBezTo>
                  <a:cubicBezTo>
                    <a:pt x="315" y="187"/>
                    <a:pt x="318" y="165"/>
                    <a:pt x="322" y="143"/>
                  </a:cubicBezTo>
                  <a:cubicBezTo>
                    <a:pt x="325" y="126"/>
                    <a:pt x="328" y="107"/>
                    <a:pt x="327" y="89"/>
                  </a:cubicBezTo>
                  <a:cubicBezTo>
                    <a:pt x="327" y="64"/>
                    <a:pt x="317" y="38"/>
                    <a:pt x="300" y="21"/>
                  </a:cubicBezTo>
                  <a:cubicBezTo>
                    <a:pt x="285" y="6"/>
                    <a:pt x="267" y="0"/>
                    <a:pt x="248" y="0"/>
                  </a:cubicBezTo>
                  <a:cubicBezTo>
                    <a:pt x="200" y="0"/>
                    <a:pt x="168" y="46"/>
                    <a:pt x="168" y="89"/>
                  </a:cubicBezTo>
                  <a:cubicBezTo>
                    <a:pt x="168" y="107"/>
                    <a:pt x="170" y="126"/>
                    <a:pt x="173" y="142"/>
                  </a:cubicBezTo>
                  <a:cubicBezTo>
                    <a:pt x="176" y="166"/>
                    <a:pt x="179" y="190"/>
                    <a:pt x="171" y="196"/>
                  </a:cubicBezTo>
                  <a:lnTo>
                    <a:pt x="171" y="196"/>
                  </a:lnTo>
                  <a:cubicBezTo>
                    <a:pt x="167" y="198"/>
                    <a:pt x="164" y="200"/>
                    <a:pt x="160" y="202"/>
                  </a:cubicBezTo>
                  <a:cubicBezTo>
                    <a:pt x="152" y="195"/>
                    <a:pt x="141" y="189"/>
                    <a:pt x="129" y="185"/>
                  </a:cubicBezTo>
                  <a:cubicBezTo>
                    <a:pt x="127" y="184"/>
                    <a:pt x="125" y="185"/>
                    <a:pt x="124" y="186"/>
                  </a:cubicBezTo>
                  <a:lnTo>
                    <a:pt x="91" y="212"/>
                  </a:lnTo>
                  <a:lnTo>
                    <a:pt x="59" y="186"/>
                  </a:lnTo>
                  <a:cubicBezTo>
                    <a:pt x="57" y="185"/>
                    <a:pt x="55" y="184"/>
                    <a:pt x="54" y="185"/>
                  </a:cubicBezTo>
                  <a:cubicBezTo>
                    <a:pt x="20" y="196"/>
                    <a:pt x="0" y="220"/>
                    <a:pt x="0" y="250"/>
                  </a:cubicBezTo>
                  <a:lnTo>
                    <a:pt x="0" y="318"/>
                  </a:lnTo>
                  <a:lnTo>
                    <a:pt x="10" y="318"/>
                  </a:lnTo>
                  <a:lnTo>
                    <a:pt x="10" y="250"/>
                  </a:lnTo>
                  <a:cubicBezTo>
                    <a:pt x="10" y="226"/>
                    <a:pt x="27" y="206"/>
                    <a:pt x="54" y="196"/>
                  </a:cubicBezTo>
                  <a:lnTo>
                    <a:pt x="88" y="223"/>
                  </a:lnTo>
                  <a:cubicBezTo>
                    <a:pt x="90" y="225"/>
                    <a:pt x="93" y="225"/>
                    <a:pt x="95" y="223"/>
                  </a:cubicBezTo>
                  <a:lnTo>
                    <a:pt x="128" y="196"/>
                  </a:lnTo>
                  <a:cubicBezTo>
                    <a:pt x="137" y="199"/>
                    <a:pt x="145" y="204"/>
                    <a:pt x="151" y="208"/>
                  </a:cubicBezTo>
                  <a:cubicBezTo>
                    <a:pt x="136" y="220"/>
                    <a:pt x="129" y="235"/>
                    <a:pt x="129" y="251"/>
                  </a:cubicBezTo>
                  <a:lnTo>
                    <a:pt x="129" y="318"/>
                  </a:lnTo>
                  <a:lnTo>
                    <a:pt x="140" y="318"/>
                  </a:lnTo>
                  <a:lnTo>
                    <a:pt x="140" y="251"/>
                  </a:lnTo>
                  <a:cubicBezTo>
                    <a:pt x="140" y="228"/>
                    <a:pt x="159" y="210"/>
                    <a:pt x="197" y="197"/>
                  </a:cubicBezTo>
                  <a:cubicBezTo>
                    <a:pt x="197" y="197"/>
                    <a:pt x="198" y="197"/>
                    <a:pt x="198" y="197"/>
                  </a:cubicBezTo>
                  <a:lnTo>
                    <a:pt x="166" y="224"/>
                  </a:lnTo>
                  <a:cubicBezTo>
                    <a:pt x="164" y="226"/>
                    <a:pt x="163" y="228"/>
                    <a:pt x="164" y="231"/>
                  </a:cubicBezTo>
                  <a:cubicBezTo>
                    <a:pt x="165" y="233"/>
                    <a:pt x="167" y="234"/>
                    <a:pt x="170" y="234"/>
                  </a:cubicBezTo>
                  <a:lnTo>
                    <a:pt x="200" y="232"/>
                  </a:lnTo>
                  <a:lnTo>
                    <a:pt x="211" y="318"/>
                  </a:lnTo>
                  <a:lnTo>
                    <a:pt x="222" y="317"/>
                  </a:lnTo>
                  <a:lnTo>
                    <a:pt x="212" y="242"/>
                  </a:lnTo>
                  <a:lnTo>
                    <a:pt x="244" y="275"/>
                  </a:lnTo>
                  <a:cubicBezTo>
                    <a:pt x="245" y="277"/>
                    <a:pt x="246" y="277"/>
                    <a:pt x="248" y="277"/>
                  </a:cubicBezTo>
                  <a:cubicBezTo>
                    <a:pt x="249" y="277"/>
                    <a:pt x="251" y="277"/>
                    <a:pt x="252" y="275"/>
                  </a:cubicBezTo>
                  <a:lnTo>
                    <a:pt x="283" y="242"/>
                  </a:lnTo>
                  <a:lnTo>
                    <a:pt x="273" y="317"/>
                  </a:lnTo>
                  <a:lnTo>
                    <a:pt x="284" y="318"/>
                  </a:lnTo>
                  <a:lnTo>
                    <a:pt x="296" y="232"/>
                  </a:lnTo>
                  <a:lnTo>
                    <a:pt x="326" y="234"/>
                  </a:lnTo>
                  <a:cubicBezTo>
                    <a:pt x="328" y="234"/>
                    <a:pt x="330" y="233"/>
                    <a:pt x="331" y="231"/>
                  </a:cubicBezTo>
                  <a:cubicBezTo>
                    <a:pt x="332" y="228"/>
                    <a:pt x="332" y="226"/>
                    <a:pt x="330" y="224"/>
                  </a:cubicBezTo>
                  <a:lnTo>
                    <a:pt x="298" y="197"/>
                  </a:lnTo>
                  <a:lnTo>
                    <a:pt x="299" y="197"/>
                  </a:lnTo>
                  <a:cubicBezTo>
                    <a:pt x="304" y="198"/>
                    <a:pt x="310" y="200"/>
                    <a:pt x="317" y="203"/>
                  </a:cubicBezTo>
                  <a:cubicBezTo>
                    <a:pt x="317" y="203"/>
                    <a:pt x="317" y="203"/>
                    <a:pt x="317" y="203"/>
                  </a:cubicBezTo>
                  <a:lnTo>
                    <a:pt x="317" y="203"/>
                  </a:lnTo>
                  <a:cubicBezTo>
                    <a:pt x="336" y="211"/>
                    <a:pt x="356" y="226"/>
                    <a:pt x="356" y="251"/>
                  </a:cubicBezTo>
                  <a:lnTo>
                    <a:pt x="356" y="318"/>
                  </a:lnTo>
                  <a:lnTo>
                    <a:pt x="367" y="318"/>
                  </a:lnTo>
                  <a:lnTo>
                    <a:pt x="367" y="251"/>
                  </a:lnTo>
                  <a:cubicBezTo>
                    <a:pt x="367" y="235"/>
                    <a:pt x="360" y="220"/>
                    <a:pt x="346" y="209"/>
                  </a:cubicBezTo>
                  <a:cubicBezTo>
                    <a:pt x="353" y="204"/>
                    <a:pt x="361" y="199"/>
                    <a:pt x="369" y="196"/>
                  </a:cubicBezTo>
                  <a:lnTo>
                    <a:pt x="403" y="223"/>
                  </a:lnTo>
                  <a:cubicBezTo>
                    <a:pt x="405" y="225"/>
                    <a:pt x="408" y="225"/>
                    <a:pt x="410" y="223"/>
                  </a:cubicBezTo>
                  <a:lnTo>
                    <a:pt x="443" y="196"/>
                  </a:lnTo>
                  <a:cubicBezTo>
                    <a:pt x="471" y="206"/>
                    <a:pt x="487" y="226"/>
                    <a:pt x="487" y="250"/>
                  </a:cubicBezTo>
                  <a:lnTo>
                    <a:pt x="487" y="318"/>
                  </a:lnTo>
                  <a:lnTo>
                    <a:pt x="498" y="318"/>
                  </a:lnTo>
                  <a:lnTo>
                    <a:pt x="498" y="250"/>
                  </a:lnTo>
                  <a:cubicBezTo>
                    <a:pt x="498" y="220"/>
                    <a:pt x="478" y="196"/>
                    <a:pt x="444" y="185"/>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74" name="Rectangle 73">
            <a:extLst>
              <a:ext uri="{FF2B5EF4-FFF2-40B4-BE49-F238E27FC236}">
                <a16:creationId xmlns:a16="http://schemas.microsoft.com/office/drawing/2014/main" id="{C029ED85-0E71-1DD0-FF2E-9E64E13EC908}"/>
              </a:ext>
            </a:extLst>
          </p:cNvPr>
          <p:cNvSpPr/>
          <p:nvPr/>
        </p:nvSpPr>
        <p:spPr>
          <a:xfrm>
            <a:off x="1" y="151076"/>
            <a:ext cx="2289061" cy="6488263"/>
          </a:xfrm>
          <a:prstGeom prst="rect">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6" name="Picture 75" descr="Overlapping blue and white rays">
            <a:extLst>
              <a:ext uri="{FF2B5EF4-FFF2-40B4-BE49-F238E27FC236}">
                <a16:creationId xmlns:a16="http://schemas.microsoft.com/office/drawing/2014/main" id="{CDC9D14A-292F-CC0E-A134-F4A25D62A92C}"/>
              </a:ext>
            </a:extLst>
          </p:cNvPr>
          <p:cNvPicPr>
            <a:picLocks noChangeAspect="1"/>
          </p:cNvPicPr>
          <p:nvPr/>
        </p:nvPicPr>
        <p:blipFill>
          <a:blip r:embed="rId3">
            <a:alphaModFix amt="59000"/>
            <a:extLst>
              <a:ext uri="{28A0092B-C50C-407E-A947-70E740481C1C}">
                <a14:useLocalDpi xmlns:a14="http://schemas.microsoft.com/office/drawing/2010/main" val="0"/>
              </a:ext>
            </a:extLst>
          </a:blip>
          <a:srcRect l="24519" r="435" b="46"/>
          <a:stretch>
            <a:fillRect/>
          </a:stretch>
        </p:blipFill>
        <p:spPr>
          <a:xfrm>
            <a:off x="-12648" y="152400"/>
            <a:ext cx="2308111" cy="6486939"/>
          </a:xfrm>
          <a:prstGeom prst="rect">
            <a:avLst/>
          </a:prstGeom>
          <a:effectLst>
            <a:softEdge rad="25400"/>
          </a:effectLst>
        </p:spPr>
      </p:pic>
      <p:pic>
        <p:nvPicPr>
          <p:cNvPr id="77" name="Picture 76" descr="Logo&#10;&#10;Description automatically generated">
            <a:extLst>
              <a:ext uri="{FF2B5EF4-FFF2-40B4-BE49-F238E27FC236}">
                <a16:creationId xmlns:a16="http://schemas.microsoft.com/office/drawing/2014/main" id="{91ED1977-EB13-7EC1-FC3B-6AA91DF5F461}"/>
              </a:ext>
            </a:extLst>
          </p:cNvPr>
          <p:cNvPicPr>
            <a:picLocks noChangeAspect="1"/>
          </p:cNvPicPr>
          <p:nvPr/>
        </p:nvPicPr>
        <p:blipFill>
          <a:blip r:embed="rId4">
            <a:extLst>
              <a:ext uri="{28A0092B-C50C-407E-A947-70E740481C1C}">
                <a14:useLocalDpi xmlns:a14="http://schemas.microsoft.com/office/drawing/2010/main" val="0"/>
              </a:ext>
            </a:extLst>
          </a:blip>
          <a:srcRect r="57385"/>
          <a:stretch>
            <a:fillRect/>
          </a:stretch>
        </p:blipFill>
        <p:spPr>
          <a:xfrm>
            <a:off x="419279" y="456476"/>
            <a:ext cx="1444256" cy="1349527"/>
          </a:xfrm>
          <a:prstGeom prst="rect">
            <a:avLst/>
          </a:prstGeom>
        </p:spPr>
      </p:pic>
      <p:sp>
        <p:nvSpPr>
          <p:cNvPr id="82" name="Rectangle 81">
            <a:extLst>
              <a:ext uri="{FF2B5EF4-FFF2-40B4-BE49-F238E27FC236}">
                <a16:creationId xmlns:a16="http://schemas.microsoft.com/office/drawing/2014/main" id="{D8429192-1319-814B-CC9D-BEAC59C42BEC}"/>
              </a:ext>
            </a:extLst>
          </p:cNvPr>
          <p:cNvSpPr/>
          <p:nvPr/>
        </p:nvSpPr>
        <p:spPr>
          <a:xfrm>
            <a:off x="241082" y="4273992"/>
            <a:ext cx="1791139" cy="2218882"/>
          </a:xfrm>
          <a:prstGeom prst="rect">
            <a:avLst/>
          </a:prstGeom>
          <a:solidFill>
            <a:srgbClr val="23475F">
              <a:alpha val="60000"/>
            </a:srgbClr>
          </a:soli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3" name="TextBox 82">
            <a:extLst>
              <a:ext uri="{FF2B5EF4-FFF2-40B4-BE49-F238E27FC236}">
                <a16:creationId xmlns:a16="http://schemas.microsoft.com/office/drawing/2014/main" id="{C674F9E4-EA08-9383-0121-13C3B568B46C}"/>
              </a:ext>
            </a:extLst>
          </p:cNvPr>
          <p:cNvSpPr txBox="1"/>
          <p:nvPr/>
        </p:nvSpPr>
        <p:spPr>
          <a:xfrm>
            <a:off x="325582" y="4273992"/>
            <a:ext cx="1730451" cy="1900706"/>
          </a:xfrm>
          <a:prstGeom prst="rect">
            <a:avLst/>
          </a:prstGeom>
          <a:noFill/>
        </p:spPr>
        <p:txBody>
          <a:bodyPr wrap="square" rtlCol="0">
            <a:noAutofit/>
          </a:bodyPr>
          <a:lstStyle/>
          <a:p>
            <a:pPr rtl="0"/>
            <a:r>
              <a:rPr lang="es" sz="1000" b="0" i="0" u="none" strike="noStrike" dirty="0">
                <a:solidFill>
                  <a:srgbClr val="FFFFFF"/>
                </a:solidFill>
                <a:latin typeface="Century Gothic"/>
              </a:rPr>
              <a:t>Los Proveedores de Servicios deben utilizar eCAP para gestionar su participación en el programa CTF, incluida la presentación de reclamaciones, el mantenimiento de la información de contacto y la participación en actividades de divulgación del CTF. </a:t>
            </a:r>
          </a:p>
          <a:p>
            <a:endParaRPr lang="en-US" sz="1050" dirty="0"/>
          </a:p>
        </p:txBody>
      </p:sp>
      <p:sp>
        <p:nvSpPr>
          <p:cNvPr id="84" name="TextBox 83">
            <a:extLst>
              <a:ext uri="{FF2B5EF4-FFF2-40B4-BE49-F238E27FC236}">
                <a16:creationId xmlns:a16="http://schemas.microsoft.com/office/drawing/2014/main" id="{5B6E4482-45BB-9443-A6F3-6D04D34AA9E2}"/>
              </a:ext>
            </a:extLst>
          </p:cNvPr>
          <p:cNvSpPr txBox="1"/>
          <p:nvPr/>
        </p:nvSpPr>
        <p:spPr>
          <a:xfrm>
            <a:off x="-39445" y="2303810"/>
            <a:ext cx="2408933" cy="492443"/>
          </a:xfrm>
          <a:prstGeom prst="rect">
            <a:avLst/>
          </a:prstGeom>
          <a:noFill/>
        </p:spPr>
        <p:txBody>
          <a:bodyPr wrap="square" rtlCol="0">
            <a:noAutofit/>
          </a:bodyPr>
          <a:lstStyle/>
          <a:p>
            <a:pPr algn="ctr" rtl="0"/>
            <a:r>
              <a:rPr lang="es" sz="1300" b="0" i="0" u="none" strike="noStrike">
                <a:solidFill>
                  <a:srgbClr val="FFFFFF"/>
                </a:solidFill>
                <a:latin typeface="Century Gothic"/>
              </a:rPr>
              <a:t>Portal web eCAP: </a:t>
            </a:r>
          </a:p>
          <a:p>
            <a:pPr rtl="0"/>
            <a:r>
              <a:rPr lang="es" sz="1300" b="0" i="0" u="none" strike="noStrike">
                <a:solidFill>
                  <a:srgbClr val="FFFFFF"/>
                </a:solidFill>
                <a:latin typeface="Century Gothic"/>
              </a:rPr>
              <a:t>https://ecap.cpuc.ca.gov/</a:t>
            </a:r>
          </a:p>
        </p:txBody>
      </p:sp>
      <p:sp>
        <p:nvSpPr>
          <p:cNvPr id="2" name="TextBox 1">
            <a:extLst>
              <a:ext uri="{FF2B5EF4-FFF2-40B4-BE49-F238E27FC236}">
                <a16:creationId xmlns:a16="http://schemas.microsoft.com/office/drawing/2014/main" id="{C129E90F-4608-0253-7E3A-9F39D90462F2}"/>
              </a:ext>
            </a:extLst>
          </p:cNvPr>
          <p:cNvSpPr txBox="1"/>
          <p:nvPr/>
        </p:nvSpPr>
        <p:spPr>
          <a:xfrm>
            <a:off x="2641600" y="2466109"/>
            <a:ext cx="9224818" cy="4173230"/>
          </a:xfrm>
          <a:prstGeom prst="rect">
            <a:avLst/>
          </a:prstGeom>
          <a:noFill/>
        </p:spPr>
        <p:txBody>
          <a:bodyPr wrap="square" rtlCol="0">
            <a:noAutofit/>
          </a:bodyPr>
          <a:lstStyle/>
          <a:p>
            <a:pPr indent="-285750" rtl="0">
              <a:buFont typeface="Arial" panose="020B0604020202020204" pitchFamily="34" charset="0"/>
              <a:buChar char="•"/>
            </a:pPr>
            <a:r>
              <a:rPr lang="es" sz="2400" b="0" i="0" u="none" strike="noStrike" dirty="0">
                <a:solidFill>
                  <a:srgbClr val="2A3C50"/>
                </a:solidFill>
                <a:latin typeface="Century Gothic"/>
                <a:ea typeface="+mj-ea"/>
                <a:cs typeface="+mj-cs"/>
              </a:rPr>
              <a:t>Completar el Libro de Reclamaciones de Proveedores de Servicios</a:t>
            </a:r>
          </a:p>
          <a:p>
            <a:endParaRPr lang="en-US" sz="2400" dirty="0">
              <a:solidFill>
                <a:schemeClr val="tx2"/>
              </a:solidFill>
              <a:latin typeface="+mj-lt"/>
              <a:ea typeface="+mj-ea"/>
              <a:cs typeface="+mj-cs"/>
            </a:endParaRPr>
          </a:p>
          <a:p>
            <a:pPr indent="-285750" rtl="0">
              <a:buFont typeface="Arial" panose="020B0604020202020204" pitchFamily="34" charset="0"/>
              <a:buChar char="•"/>
            </a:pPr>
            <a:r>
              <a:rPr lang="es" sz="2400" b="0" i="0" u="none" strike="noStrike" dirty="0">
                <a:solidFill>
                  <a:srgbClr val="2A3C50"/>
                </a:solidFill>
                <a:latin typeface="Century Gothic"/>
                <a:ea typeface="+mj-ea"/>
                <a:cs typeface="+mj-cs"/>
              </a:rPr>
              <a:t>Listas de Espera de Reclamaciones en el Portal eCAP</a:t>
            </a:r>
          </a:p>
          <a:p>
            <a:endParaRPr lang="en-US" sz="2400" dirty="0">
              <a:solidFill>
                <a:schemeClr val="tx2"/>
              </a:solidFill>
              <a:latin typeface="+mj-lt"/>
              <a:ea typeface="+mj-ea"/>
              <a:cs typeface="+mj-cs"/>
            </a:endParaRPr>
          </a:p>
          <a:p>
            <a:pPr indent="-285750" rtl="0">
              <a:buFont typeface="Arial" panose="020B0604020202020204" pitchFamily="34" charset="0"/>
              <a:buChar char="•"/>
            </a:pPr>
            <a:r>
              <a:rPr lang="es" sz="2400" b="0" i="0" u="none" strike="noStrike" dirty="0">
                <a:solidFill>
                  <a:srgbClr val="2A3C50"/>
                </a:solidFill>
                <a:latin typeface="Century Gothic"/>
                <a:ea typeface="+mj-ea"/>
                <a:cs typeface="+mj-cs"/>
              </a:rPr>
              <a:t>Solicitud de Reclamaciones</a:t>
            </a:r>
          </a:p>
          <a:p>
            <a:endParaRPr lang="en-US" sz="2400" dirty="0">
              <a:solidFill>
                <a:schemeClr val="tx2"/>
              </a:solidFill>
              <a:latin typeface="+mj-lt"/>
              <a:ea typeface="+mj-ea"/>
              <a:cs typeface="+mj-cs"/>
            </a:endParaRPr>
          </a:p>
          <a:p>
            <a:pPr indent="-285750" rtl="0">
              <a:buFont typeface="Arial" panose="020B0604020202020204" pitchFamily="34" charset="0"/>
              <a:buChar char="•"/>
            </a:pPr>
            <a:r>
              <a:rPr lang="es" sz="2400" b="0" i="0" u="none" strike="noStrike" dirty="0">
                <a:solidFill>
                  <a:srgbClr val="2A3C50"/>
                </a:solidFill>
                <a:latin typeface="Century Gothic"/>
                <a:ea typeface="+mj-ea"/>
                <a:cs typeface="+mj-cs"/>
              </a:rPr>
              <a:t>Validación de Reclamaciones</a:t>
            </a:r>
          </a:p>
          <a:p>
            <a:endParaRPr lang="en-US" sz="2400" dirty="0">
              <a:solidFill>
                <a:schemeClr val="tx2"/>
              </a:solidFill>
              <a:latin typeface="+mj-lt"/>
              <a:ea typeface="+mj-ea"/>
              <a:cs typeface="+mj-cs"/>
            </a:endParaRPr>
          </a:p>
          <a:p>
            <a:pPr indent="-285750" rtl="0">
              <a:buFont typeface="Arial" panose="020B0604020202020204" pitchFamily="34" charset="0"/>
              <a:buChar char="•"/>
            </a:pPr>
            <a:r>
              <a:rPr lang="es" sz="2400" b="0" i="0" u="none" strike="noStrike" dirty="0">
                <a:solidFill>
                  <a:srgbClr val="2A3C50"/>
                </a:solidFill>
                <a:latin typeface="Century Gothic"/>
                <a:ea typeface="+mj-ea"/>
                <a:cs typeface="+mj-cs"/>
              </a:rPr>
              <a:t>Dificultades Habituales en la Presentación de Solicitudes</a:t>
            </a:r>
          </a:p>
        </p:txBody>
      </p:sp>
    </p:spTree>
    <p:extLst>
      <p:ext uri="{BB962C8B-B14F-4D97-AF65-F5344CB8AC3E}">
        <p14:creationId xmlns:p14="http://schemas.microsoft.com/office/powerpoint/2010/main" val="22093504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900" b="0" i="0" u="none" strike="noStrike">
                <a:latin typeface="Century Gothic"/>
              </a:rPr>
              <a:t>15</a:t>
            </a:r>
            <a:endParaRPr lang="en-US"/>
          </a:p>
        </p:txBody>
      </p:sp>
      <p:pic>
        <p:nvPicPr>
          <p:cNvPr id="10" name="Picture 9">
            <a:extLst>
              <a:ext uri="{FF2B5EF4-FFF2-40B4-BE49-F238E27FC236}">
                <a16:creationId xmlns:a16="http://schemas.microsoft.com/office/drawing/2014/main" id="{0D4F0C7B-5C9F-7AC2-7685-FE975801A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744" y="1153372"/>
            <a:ext cx="6810512" cy="4997995"/>
          </a:xfrm>
          <a:prstGeom prst="rect">
            <a:avLst/>
          </a:prstGeom>
        </p:spPr>
      </p:pic>
      <p:sp>
        <p:nvSpPr>
          <p:cNvPr id="13" name="TextBox 12">
            <a:extLst>
              <a:ext uri="{FF2B5EF4-FFF2-40B4-BE49-F238E27FC236}">
                <a16:creationId xmlns:a16="http://schemas.microsoft.com/office/drawing/2014/main" id="{4B1D8C7B-EEC9-917F-4C53-D36FA06D462F}"/>
              </a:ext>
            </a:extLst>
          </p:cNvPr>
          <p:cNvSpPr txBox="1"/>
          <p:nvPr/>
        </p:nvSpPr>
        <p:spPr>
          <a:xfrm>
            <a:off x="3048000" y="408226"/>
            <a:ext cx="6096000" cy="584775"/>
          </a:xfrm>
          <a:prstGeom prst="rect">
            <a:avLst/>
          </a:prstGeom>
          <a:noFill/>
        </p:spPr>
        <p:txBody>
          <a:bodyPr wrap="square">
            <a:noAutofit/>
          </a:bodyPr>
          <a:lstStyle/>
          <a:p>
            <a:pPr algn="ctr" rtl="0" fontAlgn="b">
              <a:spcBef>
                <a:spcPct val="0"/>
              </a:spcBef>
            </a:pPr>
            <a:r>
              <a:rPr lang="es" sz="3200" b="1" i="0" u="none" strike="noStrike">
                <a:solidFill>
                  <a:srgbClr val="2A3C50"/>
                </a:solidFill>
                <a:latin typeface="Century Gothic"/>
                <a:ea typeface="+mj-ea"/>
                <a:cs typeface="+mj-cs"/>
              </a:rPr>
              <a:t>Información General  </a:t>
            </a:r>
          </a:p>
        </p:txBody>
      </p:sp>
      <p:sp>
        <p:nvSpPr>
          <p:cNvPr id="5" name="TextBox 4"/>
          <p:cNvSpPr txBox="1"/>
          <p:nvPr/>
        </p:nvSpPr>
        <p:spPr>
          <a:xfrm>
            <a:off x="4296414" y="2973975"/>
            <a:ext cx="3128513" cy="353943"/>
          </a:xfrm>
          <a:prstGeom prst="rect">
            <a:avLst/>
          </a:prstGeom>
          <a:noFill/>
        </p:spPr>
        <p:txBody>
          <a:bodyPr wrap="square" rtlCol="0">
            <a:noAutofit/>
          </a:bodyPr>
          <a:lstStyle/>
          <a:p>
            <a:pPr algn="ctr" rtl="0"/>
            <a:r>
              <a:rPr lang="es" sz="1600" b="1" i="0" u="none" strike="noStrike" dirty="0">
                <a:latin typeface="Century Gothic"/>
              </a:rPr>
              <a:t>Bienvenido al Portal eCAP</a:t>
            </a:r>
          </a:p>
        </p:txBody>
      </p:sp>
      <p:sp>
        <p:nvSpPr>
          <p:cNvPr id="6" name="TextBox 5"/>
          <p:cNvSpPr txBox="1"/>
          <p:nvPr/>
        </p:nvSpPr>
        <p:spPr>
          <a:xfrm>
            <a:off x="3208278" y="3616919"/>
            <a:ext cx="3128513" cy="276999"/>
          </a:xfrm>
          <a:prstGeom prst="rect">
            <a:avLst/>
          </a:prstGeom>
          <a:noFill/>
        </p:spPr>
        <p:txBody>
          <a:bodyPr wrap="square" rtlCol="0">
            <a:noAutofit/>
          </a:bodyPr>
          <a:lstStyle/>
          <a:p>
            <a:pPr rtl="0"/>
            <a:r>
              <a:rPr lang="es" sz="1200" b="1" i="0" u="none" strike="noStrike">
                <a:solidFill>
                  <a:srgbClr val="808080"/>
                </a:solidFill>
                <a:latin typeface="Century Gothic"/>
              </a:rPr>
              <a:t>Correo electrónico</a:t>
            </a:r>
          </a:p>
        </p:txBody>
      </p:sp>
      <p:sp>
        <p:nvSpPr>
          <p:cNvPr id="7" name="TextBox 6"/>
          <p:cNvSpPr txBox="1"/>
          <p:nvPr/>
        </p:nvSpPr>
        <p:spPr>
          <a:xfrm>
            <a:off x="3208278" y="4292149"/>
            <a:ext cx="3128513" cy="276999"/>
          </a:xfrm>
          <a:prstGeom prst="rect">
            <a:avLst/>
          </a:prstGeom>
          <a:noFill/>
        </p:spPr>
        <p:txBody>
          <a:bodyPr wrap="square" rtlCol="0">
            <a:noAutofit/>
          </a:bodyPr>
          <a:lstStyle/>
          <a:p>
            <a:pPr rtl="0"/>
            <a:r>
              <a:rPr lang="es" sz="1200" b="1" i="0" u="none" strike="noStrike">
                <a:solidFill>
                  <a:srgbClr val="808080"/>
                </a:solidFill>
                <a:latin typeface="Century Gothic"/>
              </a:rPr>
              <a:t>Contraseña</a:t>
            </a:r>
          </a:p>
        </p:txBody>
      </p:sp>
      <p:sp>
        <p:nvSpPr>
          <p:cNvPr id="8" name="TextBox 7"/>
          <p:cNvSpPr txBox="1"/>
          <p:nvPr/>
        </p:nvSpPr>
        <p:spPr>
          <a:xfrm>
            <a:off x="2815086" y="5403258"/>
            <a:ext cx="3128513" cy="338554"/>
          </a:xfrm>
          <a:prstGeom prst="rect">
            <a:avLst/>
          </a:prstGeom>
          <a:noFill/>
        </p:spPr>
        <p:txBody>
          <a:bodyPr wrap="square" rtlCol="0">
            <a:noAutofit/>
          </a:bodyPr>
          <a:lstStyle/>
          <a:p>
            <a:pPr rtl="0"/>
            <a:r>
              <a:rPr lang="es" sz="1600" b="1" i="0" u="sng" strike="noStrike">
                <a:solidFill>
                  <a:srgbClr val="595959"/>
                </a:solidFill>
                <a:latin typeface="Century Gothic"/>
              </a:rPr>
              <a:t>Olvidó su Contraseña</a:t>
            </a:r>
          </a:p>
        </p:txBody>
      </p:sp>
      <p:sp>
        <p:nvSpPr>
          <p:cNvPr id="9" name="TextBox 8"/>
          <p:cNvSpPr txBox="1"/>
          <p:nvPr/>
        </p:nvSpPr>
        <p:spPr>
          <a:xfrm>
            <a:off x="6939030" y="5403258"/>
            <a:ext cx="3128513" cy="338554"/>
          </a:xfrm>
          <a:prstGeom prst="rect">
            <a:avLst/>
          </a:prstGeom>
          <a:noFill/>
        </p:spPr>
        <p:txBody>
          <a:bodyPr wrap="square" rtlCol="0">
            <a:noAutofit/>
          </a:bodyPr>
          <a:lstStyle/>
          <a:p>
            <a:pPr rtl="0"/>
            <a:r>
              <a:rPr lang="es" sz="1600" b="1" i="0" u="sng" strike="noStrike">
                <a:solidFill>
                  <a:srgbClr val="595959"/>
                </a:solidFill>
                <a:latin typeface="Century Gothic"/>
              </a:rPr>
              <a:t>Crear una Cuenta</a:t>
            </a:r>
          </a:p>
        </p:txBody>
      </p:sp>
      <p:sp>
        <p:nvSpPr>
          <p:cNvPr id="11" name="TextBox 10"/>
          <p:cNvSpPr txBox="1"/>
          <p:nvPr/>
        </p:nvSpPr>
        <p:spPr>
          <a:xfrm>
            <a:off x="4293999" y="4940933"/>
            <a:ext cx="3128513" cy="462325"/>
          </a:xfrm>
          <a:prstGeom prst="rect">
            <a:avLst/>
          </a:prstGeom>
          <a:noFill/>
        </p:spPr>
        <p:txBody>
          <a:bodyPr wrap="square" rtlCol="0">
            <a:noAutofit/>
          </a:bodyPr>
          <a:lstStyle/>
          <a:p>
            <a:pPr algn="ctr" rtl="0"/>
            <a:r>
              <a:rPr lang="es" sz="1200" b="1" i="0" u="none" strike="noStrike" dirty="0">
                <a:solidFill>
                  <a:srgbClr val="FFFFFF"/>
                </a:solidFill>
                <a:latin typeface="Century Gothic"/>
              </a:rPr>
              <a:t>Inicio de Sesión</a:t>
            </a:r>
          </a:p>
        </p:txBody>
      </p:sp>
    </p:spTree>
    <p:extLst>
      <p:ext uri="{BB962C8B-B14F-4D97-AF65-F5344CB8AC3E}">
        <p14:creationId xmlns:p14="http://schemas.microsoft.com/office/powerpoint/2010/main" val="18235594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476DA7-E645-E6ED-7DE5-81B22B2B1C29}"/>
              </a:ext>
            </a:extLst>
          </p:cNvPr>
          <p:cNvSpPr>
            <a:spLocks noGrp="1"/>
          </p:cNvSpPr>
          <p:nvPr>
            <p:ph type="title"/>
          </p:nvPr>
        </p:nvSpPr>
        <p:spPr>
          <a:xfrm>
            <a:off x="489527" y="457200"/>
            <a:ext cx="4153065" cy="1458686"/>
          </a:xfrm>
        </p:spPr>
        <p:txBody>
          <a:bodyPr anchor="b">
            <a:noAutofit/>
          </a:bodyPr>
          <a:lstStyle/>
          <a:p>
            <a:pPr rtl="0"/>
            <a:r>
              <a:rPr lang="es" sz="2800" b="1" i="0" u="none" strike="noStrike" dirty="0">
                <a:latin typeface="Century Gothic"/>
              </a:rPr>
              <a:t>Lista de reclamaciones solicitadas y en proceso</a:t>
            </a:r>
          </a:p>
        </p:txBody>
      </p:sp>
      <p:sp>
        <p:nvSpPr>
          <p:cNvPr id="14" name="Text Placeholder 3">
            <a:extLst>
              <a:ext uri="{FF2B5EF4-FFF2-40B4-BE49-F238E27FC236}">
                <a16:creationId xmlns:a16="http://schemas.microsoft.com/office/drawing/2014/main" id="{3A203A2F-5A3F-1285-7D29-8D07369697A9}"/>
              </a:ext>
            </a:extLst>
          </p:cNvPr>
          <p:cNvSpPr>
            <a:spLocks noGrp="1"/>
          </p:cNvSpPr>
          <p:nvPr>
            <p:ph type="body" sz="half" idx="2"/>
          </p:nvPr>
        </p:nvSpPr>
        <p:spPr>
          <a:xfrm>
            <a:off x="489528" y="2087880"/>
            <a:ext cx="3932237" cy="4312920"/>
          </a:xfrm>
        </p:spPr>
        <p:txBody>
          <a:bodyPr>
            <a:noAutofit/>
          </a:bodyPr>
          <a:lstStyle/>
          <a:p>
            <a:pPr marL="285750" indent="-285750" rtl="0">
              <a:buFont typeface="Wingdings" panose="05000000000000000000" pitchFamily="2" charset="2"/>
              <a:buChar char="v"/>
            </a:pPr>
            <a:r>
              <a:rPr lang="es" b="0" i="0" u="none" strike="noStrike" dirty="0">
                <a:latin typeface="Century Gothic"/>
              </a:rPr>
              <a:t>A cada reclamación se le asigna un número de reclamación.</a:t>
            </a:r>
          </a:p>
          <a:p>
            <a:pPr marL="285750" indent="-285750">
              <a:buFont typeface="Wingdings" panose="05000000000000000000" pitchFamily="2" charset="2"/>
              <a:buChar char="v"/>
            </a:pPr>
            <a:endParaRPr lang="en-US" dirty="0"/>
          </a:p>
          <a:p>
            <a:pPr marL="285750" indent="-285750" rtl="0">
              <a:buFont typeface="Wingdings" panose="05000000000000000000" pitchFamily="2" charset="2"/>
              <a:buChar char="v"/>
            </a:pPr>
            <a:r>
              <a:rPr lang="es" b="0" i="0" u="none" strike="noStrike" dirty="0">
                <a:latin typeface="Century Gothic"/>
              </a:rPr>
              <a:t>La lista de espera de "My Claims" mostrará todas las reclamaciones en varios estados como "aprobada, rechazada, pendiente de información, borrador".</a:t>
            </a:r>
          </a:p>
          <a:p>
            <a:endParaRPr lang="en-US" dirty="0"/>
          </a:p>
          <a:p>
            <a:pPr marL="285750" indent="-285750" rtl="0">
              <a:buFont typeface="Wingdings" panose="05000000000000000000" pitchFamily="2" charset="2"/>
              <a:buChar char="v"/>
            </a:pPr>
            <a:r>
              <a:rPr lang="es" b="0" i="0" u="none" strike="noStrike" dirty="0">
                <a:latin typeface="Century Gothic"/>
              </a:rPr>
              <a:t>Para iniciar una nueva reclamación, el proveedor de servicios deberá hacer clic en el botón "Presentar una Reclamación".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es" sz="900" b="0" i="0" u="none" strike="noStrike">
                <a:latin typeface="Century Gothic"/>
              </a:rPr>
              <a:t>16</a:t>
            </a:r>
            <a:endParaRPr lang="en-US"/>
          </a:p>
        </p:txBody>
      </p:sp>
      <p:pic>
        <p:nvPicPr>
          <p:cNvPr id="5" name="Picture 4">
            <a:extLst>
              <a:ext uri="{FF2B5EF4-FFF2-40B4-BE49-F238E27FC236}">
                <a16:creationId xmlns:a16="http://schemas.microsoft.com/office/drawing/2014/main" id="{EC0C8ACA-6C0B-DF1C-867A-4558347D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592" y="1169121"/>
            <a:ext cx="6419273" cy="2798078"/>
          </a:xfrm>
          <a:prstGeom prst="rect">
            <a:avLst/>
          </a:prstGeom>
        </p:spPr>
      </p:pic>
      <p:pic>
        <p:nvPicPr>
          <p:cNvPr id="8" name="Picture 7">
            <a:extLst>
              <a:ext uri="{FF2B5EF4-FFF2-40B4-BE49-F238E27FC236}">
                <a16:creationId xmlns:a16="http://schemas.microsoft.com/office/drawing/2014/main" id="{D406FF4A-9742-BE9B-A75F-D8B436BE7559}"/>
              </a:ext>
            </a:extLst>
          </p:cNvPr>
          <p:cNvPicPr>
            <a:picLocks noChangeAspect="1"/>
          </p:cNvPicPr>
          <p:nvPr/>
        </p:nvPicPr>
        <p:blipFill>
          <a:blip r:embed="rId3"/>
          <a:stretch>
            <a:fillRect/>
          </a:stretch>
        </p:blipFill>
        <p:spPr>
          <a:xfrm>
            <a:off x="4660560" y="4637589"/>
            <a:ext cx="4419600" cy="1562100"/>
          </a:xfrm>
          <a:prstGeom prst="rect">
            <a:avLst/>
          </a:prstGeom>
        </p:spPr>
      </p:pic>
      <p:sp>
        <p:nvSpPr>
          <p:cNvPr id="2" name="TextBox 1"/>
          <p:cNvSpPr txBox="1"/>
          <p:nvPr/>
        </p:nvSpPr>
        <p:spPr>
          <a:xfrm>
            <a:off x="4670880" y="1380150"/>
            <a:ext cx="238796" cy="146194"/>
          </a:xfrm>
          <a:prstGeom prst="rect">
            <a:avLst/>
          </a:prstGeom>
          <a:noFill/>
        </p:spPr>
        <p:txBody>
          <a:bodyPr wrap="square" lIns="0" tIns="45720" rIns="0" rtlCol="0">
            <a:noAutofit/>
          </a:bodyPr>
          <a:lstStyle/>
          <a:p>
            <a:pPr algn="ctr" rtl="0"/>
            <a:r>
              <a:rPr lang="es" sz="300" b="0" i="0" u="none" strike="noStrike">
                <a:latin typeface="Century Gothic"/>
              </a:rPr>
              <a:t>Inicio</a:t>
            </a:r>
          </a:p>
        </p:txBody>
      </p:sp>
      <p:sp>
        <p:nvSpPr>
          <p:cNvPr id="10" name="TextBox 9"/>
          <p:cNvSpPr txBox="1"/>
          <p:nvPr/>
        </p:nvSpPr>
        <p:spPr>
          <a:xfrm>
            <a:off x="4698658" y="2055441"/>
            <a:ext cx="1827995" cy="215444"/>
          </a:xfrm>
          <a:prstGeom prst="rect">
            <a:avLst/>
          </a:prstGeom>
          <a:noFill/>
        </p:spPr>
        <p:txBody>
          <a:bodyPr wrap="square" lIns="0" tIns="45720" rIns="0" rtlCol="0">
            <a:noAutofit/>
          </a:bodyPr>
          <a:lstStyle/>
          <a:p>
            <a:pPr rtl="0"/>
            <a:r>
              <a:rPr lang="es" sz="400" b="1" i="0" u="none" strike="noStrike" dirty="0">
                <a:latin typeface="Century Gothic"/>
              </a:rPr>
              <a:t>Haga clic en el siguiente enlace para ver la lista de participantes en el </a:t>
            </a:r>
            <a:r>
              <a:rPr lang="es" sz="400" b="1" i="0" u="sng" strike="noStrike" dirty="0">
                <a:solidFill>
                  <a:srgbClr val="445860"/>
                </a:solidFill>
                <a:latin typeface="Century Gothic"/>
              </a:rPr>
              <a:t>Informe de Participantes en el CTF</a:t>
            </a:r>
          </a:p>
        </p:txBody>
      </p:sp>
      <p:sp>
        <p:nvSpPr>
          <p:cNvPr id="11" name="TextBox 10"/>
          <p:cNvSpPr txBox="1"/>
          <p:nvPr/>
        </p:nvSpPr>
        <p:spPr>
          <a:xfrm>
            <a:off x="6402047" y="2495063"/>
            <a:ext cx="1349717" cy="146194"/>
          </a:xfrm>
          <a:prstGeom prst="rect">
            <a:avLst/>
          </a:prstGeom>
          <a:noFill/>
        </p:spPr>
        <p:txBody>
          <a:bodyPr wrap="square" lIns="0" tIns="45720" rIns="0" rtlCol="0">
            <a:noAutofit/>
          </a:bodyPr>
          <a:lstStyle/>
          <a:p>
            <a:pPr algn="ctr" rtl="0"/>
            <a:r>
              <a:rPr lang="es" sz="300" b="0" i="0" u="none" strike="noStrike">
                <a:solidFill>
                  <a:srgbClr val="FFFFFF"/>
                </a:solidFill>
                <a:latin typeface="Century Gothic"/>
              </a:rPr>
              <a:t>Actualizar la Información de Inscripción en el CTF</a:t>
            </a:r>
            <a:endParaRPr lang="en-US" sz="350" u="sng">
              <a:solidFill>
                <a:schemeClr val="bg1"/>
              </a:solidFill>
              <a:latin typeface="+mj-lt"/>
            </a:endParaRPr>
          </a:p>
        </p:txBody>
      </p:sp>
      <p:sp>
        <p:nvSpPr>
          <p:cNvPr id="12" name="TextBox 11"/>
          <p:cNvSpPr txBox="1"/>
          <p:nvPr/>
        </p:nvSpPr>
        <p:spPr>
          <a:xfrm>
            <a:off x="7997488" y="2495063"/>
            <a:ext cx="1349717" cy="146194"/>
          </a:xfrm>
          <a:prstGeom prst="rect">
            <a:avLst/>
          </a:prstGeom>
          <a:noFill/>
        </p:spPr>
        <p:txBody>
          <a:bodyPr wrap="square" lIns="0" tIns="45720" rIns="0" rtlCol="0">
            <a:noAutofit/>
          </a:bodyPr>
          <a:lstStyle/>
          <a:p>
            <a:pPr algn="ctr" rtl="0"/>
            <a:r>
              <a:rPr lang="es" sz="300" b="0" i="0" u="none" strike="noStrike">
                <a:solidFill>
                  <a:srgbClr val="FFFFFF"/>
                </a:solidFill>
                <a:latin typeface="Century Gothic"/>
              </a:rPr>
              <a:t>Inscripción en el Programa del CTF</a:t>
            </a:r>
            <a:endParaRPr lang="en-US" sz="350" u="sng">
              <a:solidFill>
                <a:schemeClr val="bg1"/>
              </a:solidFill>
              <a:latin typeface="+mj-lt"/>
            </a:endParaRPr>
          </a:p>
        </p:txBody>
      </p:sp>
      <p:sp>
        <p:nvSpPr>
          <p:cNvPr id="13" name="TextBox 12"/>
          <p:cNvSpPr txBox="1"/>
          <p:nvPr/>
        </p:nvSpPr>
        <p:spPr>
          <a:xfrm>
            <a:off x="9606414" y="2495063"/>
            <a:ext cx="1349717" cy="146194"/>
          </a:xfrm>
          <a:prstGeom prst="rect">
            <a:avLst/>
          </a:prstGeom>
          <a:noFill/>
        </p:spPr>
        <p:txBody>
          <a:bodyPr wrap="square" lIns="0" tIns="45720" rIns="0" rtlCol="0">
            <a:noAutofit/>
          </a:bodyPr>
          <a:lstStyle/>
          <a:p>
            <a:pPr algn="ctr" rtl="0"/>
            <a:r>
              <a:rPr lang="es" sz="300" b="0" i="0" u="none" strike="noStrike">
                <a:solidFill>
                  <a:srgbClr val="FFFFFF"/>
                </a:solidFill>
                <a:latin typeface="Century Gothic"/>
              </a:rPr>
              <a:t>Presentar una Reclamación</a:t>
            </a:r>
            <a:endParaRPr lang="en-US" sz="350" u="sng">
              <a:solidFill>
                <a:schemeClr val="bg1"/>
              </a:solidFill>
              <a:latin typeface="+mj-lt"/>
            </a:endParaRPr>
          </a:p>
        </p:txBody>
      </p:sp>
      <p:sp>
        <p:nvSpPr>
          <p:cNvPr id="15" name="TextBox 14"/>
          <p:cNvSpPr txBox="1"/>
          <p:nvPr/>
        </p:nvSpPr>
        <p:spPr>
          <a:xfrm>
            <a:off x="9623084" y="2092606"/>
            <a:ext cx="1349717" cy="253916"/>
          </a:xfrm>
          <a:prstGeom prst="rect">
            <a:avLst/>
          </a:prstGeom>
          <a:noFill/>
        </p:spPr>
        <p:txBody>
          <a:bodyPr wrap="square" lIns="0" tIns="45720" rIns="0" rtlCol="0">
            <a:noAutofit/>
          </a:bodyPr>
          <a:lstStyle/>
          <a:p>
            <a:pPr algn="r" rtl="0">
              <a:spcAft>
                <a:spcPts val="300"/>
              </a:spcAft>
            </a:pPr>
            <a:r>
              <a:rPr lang="es" sz="400" b="1" i="0" u="none" strike="noStrike">
                <a:solidFill>
                  <a:srgbClr val="3D6CB4"/>
                </a:solidFill>
                <a:latin typeface="Century Gothic"/>
              </a:rPr>
              <a:t>Nombre de la Cuenta: Prueba inalámbrica</a:t>
            </a:r>
          </a:p>
          <a:p>
            <a:pPr algn="r" rtl="0">
              <a:spcAft>
                <a:spcPts val="300"/>
              </a:spcAft>
            </a:pPr>
            <a:r>
              <a:rPr lang="es" sz="400" b="1" i="0" u="none" strike="noStrike">
                <a:solidFill>
                  <a:srgbClr val="3D6CB4"/>
                </a:solidFill>
                <a:latin typeface="Century Gothic"/>
              </a:rPr>
              <a:t>ID de Utilidad: 4532TEST</a:t>
            </a:r>
          </a:p>
        </p:txBody>
      </p:sp>
      <p:sp>
        <p:nvSpPr>
          <p:cNvPr id="16" name="TextBox 15"/>
          <p:cNvSpPr txBox="1"/>
          <p:nvPr/>
        </p:nvSpPr>
        <p:spPr>
          <a:xfrm>
            <a:off x="9530669" y="1196341"/>
            <a:ext cx="299132" cy="146194"/>
          </a:xfrm>
          <a:prstGeom prst="rect">
            <a:avLst/>
          </a:prstGeom>
          <a:noFill/>
        </p:spPr>
        <p:txBody>
          <a:bodyPr wrap="square" lIns="0" tIns="45720" rIns="0" rtlCol="0">
            <a:noAutofit/>
          </a:bodyPr>
          <a:lstStyle/>
          <a:p>
            <a:pPr rtl="0">
              <a:spcAft>
                <a:spcPts val="300"/>
              </a:spcAft>
            </a:pPr>
            <a:r>
              <a:rPr lang="es" sz="300" b="1" i="0" u="none" strike="noStrike">
                <a:latin typeface="Century Gothic"/>
              </a:rPr>
              <a:t>Búsqueda</a:t>
            </a:r>
          </a:p>
        </p:txBody>
      </p:sp>
      <p:sp>
        <p:nvSpPr>
          <p:cNvPr id="17" name="TextBox 16"/>
          <p:cNvSpPr txBox="1"/>
          <p:nvPr/>
        </p:nvSpPr>
        <p:spPr>
          <a:xfrm>
            <a:off x="10793401" y="1199516"/>
            <a:ext cx="299132" cy="146194"/>
          </a:xfrm>
          <a:prstGeom prst="rect">
            <a:avLst/>
          </a:prstGeom>
          <a:noFill/>
        </p:spPr>
        <p:txBody>
          <a:bodyPr wrap="square" lIns="0" tIns="45720" rIns="0" rtlCol="0">
            <a:noAutofit/>
          </a:bodyPr>
          <a:lstStyle/>
          <a:p>
            <a:pPr rtl="0">
              <a:spcAft>
                <a:spcPts val="300"/>
              </a:spcAft>
            </a:pPr>
            <a:r>
              <a:rPr lang="es" sz="300" b="1" i="0" u="none" strike="noStrike">
                <a:solidFill>
                  <a:srgbClr val="FFFFFF"/>
                </a:solidFill>
                <a:latin typeface="Century Gothic"/>
              </a:rPr>
              <a:t>Dan Lyulkin</a:t>
            </a:r>
            <a:endParaRPr lang="en-US" sz="350" b="1">
              <a:solidFill>
                <a:schemeClr val="bg1"/>
              </a:solidFill>
              <a:latin typeface="+mj-lt"/>
            </a:endParaRPr>
          </a:p>
        </p:txBody>
      </p:sp>
      <p:sp>
        <p:nvSpPr>
          <p:cNvPr id="18" name="TextBox 17"/>
          <p:cNvSpPr txBox="1"/>
          <p:nvPr/>
        </p:nvSpPr>
        <p:spPr>
          <a:xfrm>
            <a:off x="4624612" y="2746032"/>
            <a:ext cx="315225" cy="146194"/>
          </a:xfrm>
          <a:prstGeom prst="rect">
            <a:avLst/>
          </a:prstGeom>
          <a:noFill/>
        </p:spPr>
        <p:txBody>
          <a:bodyPr wrap="square" lIns="0" tIns="45720" rIns="0" rtlCol="0">
            <a:noAutofit/>
          </a:bodyPr>
          <a:lstStyle/>
          <a:p>
            <a:pPr rtl="0"/>
            <a:r>
              <a:rPr lang="es" sz="300" b="1" i="0" u="none" strike="noStrike" dirty="0">
                <a:solidFill>
                  <a:srgbClr val="3D6CB4"/>
                </a:solidFill>
                <a:latin typeface="Century Gothic"/>
              </a:rPr>
              <a:t>Reclamaciones</a:t>
            </a:r>
          </a:p>
        </p:txBody>
      </p:sp>
      <p:sp>
        <p:nvSpPr>
          <p:cNvPr id="19" name="TextBox 18"/>
          <p:cNvSpPr txBox="1"/>
          <p:nvPr/>
        </p:nvSpPr>
        <p:spPr>
          <a:xfrm>
            <a:off x="4989168" y="2746032"/>
            <a:ext cx="821081" cy="146194"/>
          </a:xfrm>
          <a:prstGeom prst="rect">
            <a:avLst/>
          </a:prstGeom>
          <a:noFill/>
        </p:spPr>
        <p:txBody>
          <a:bodyPr wrap="square" lIns="0" tIns="45720" rIns="0" rtlCol="0">
            <a:noAutofit/>
          </a:bodyPr>
          <a:lstStyle/>
          <a:p>
            <a:pPr rtl="0"/>
            <a:r>
              <a:rPr lang="es" sz="300" b="1" i="0" u="none" strike="noStrike" dirty="0">
                <a:solidFill>
                  <a:srgbClr val="808080"/>
                </a:solidFill>
                <a:latin typeface="Century Gothic"/>
              </a:rPr>
              <a:t>Inscripción al Programa</a:t>
            </a:r>
          </a:p>
        </p:txBody>
      </p:sp>
      <p:sp>
        <p:nvSpPr>
          <p:cNvPr id="20" name="TextBox 19"/>
          <p:cNvSpPr txBox="1"/>
          <p:nvPr/>
        </p:nvSpPr>
        <p:spPr>
          <a:xfrm>
            <a:off x="4845439" y="2859263"/>
            <a:ext cx="379024" cy="146194"/>
          </a:xfrm>
          <a:prstGeom prst="rect">
            <a:avLst/>
          </a:prstGeom>
          <a:noFill/>
        </p:spPr>
        <p:txBody>
          <a:bodyPr wrap="square" lIns="0" tIns="45720" rIns="0" rtlCol="0">
            <a:noAutofit/>
          </a:bodyPr>
          <a:lstStyle/>
          <a:p>
            <a:pPr rtl="0"/>
            <a:r>
              <a:rPr lang="es" sz="300" b="1" i="0" u="none" strike="noStrike">
                <a:solidFill>
                  <a:srgbClr val="808080"/>
                </a:solidFill>
                <a:latin typeface="Century Gothic"/>
              </a:rPr>
              <a:t>Reclamaciones</a:t>
            </a:r>
          </a:p>
        </p:txBody>
      </p:sp>
      <p:sp>
        <p:nvSpPr>
          <p:cNvPr id="21" name="TextBox 20"/>
          <p:cNvSpPr txBox="1"/>
          <p:nvPr/>
        </p:nvSpPr>
        <p:spPr>
          <a:xfrm>
            <a:off x="4794467" y="2969837"/>
            <a:ext cx="579049" cy="169277"/>
          </a:xfrm>
          <a:prstGeom prst="rect">
            <a:avLst/>
          </a:prstGeom>
          <a:noFill/>
        </p:spPr>
        <p:txBody>
          <a:bodyPr wrap="square" lIns="0" tIns="45720" rIns="0" rtlCol="0">
            <a:noAutofit/>
          </a:bodyPr>
          <a:lstStyle/>
          <a:p>
            <a:pPr rtl="0"/>
            <a:r>
              <a:rPr lang="es" sz="400" b="1" i="0" u="none" strike="noStrike" dirty="0">
                <a:solidFill>
                  <a:srgbClr val="404040"/>
                </a:solidFill>
                <a:latin typeface="Century Gothic"/>
              </a:rPr>
              <a:t>Mis Reclamaciones</a:t>
            </a:r>
          </a:p>
        </p:txBody>
      </p:sp>
      <p:sp>
        <p:nvSpPr>
          <p:cNvPr id="22" name="TextBox 21"/>
          <p:cNvSpPr txBox="1"/>
          <p:nvPr/>
        </p:nvSpPr>
        <p:spPr>
          <a:xfrm>
            <a:off x="4701039" y="3089149"/>
            <a:ext cx="2047424" cy="138499"/>
          </a:xfrm>
          <a:prstGeom prst="rect">
            <a:avLst/>
          </a:prstGeom>
          <a:noFill/>
        </p:spPr>
        <p:txBody>
          <a:bodyPr wrap="square" lIns="0" tIns="45720" rIns="0" rtlCol="0">
            <a:noAutofit/>
          </a:bodyPr>
          <a:lstStyle/>
          <a:p>
            <a:pPr rtl="0"/>
            <a:r>
              <a:rPr lang="es" sz="300" b="1" i="0" u="none" strike="noStrike" dirty="0">
                <a:solidFill>
                  <a:srgbClr val="808080"/>
                </a:solidFill>
                <a:latin typeface="Century Gothic"/>
              </a:rPr>
              <a:t>56 artículos ● Ordenados por estado ● Filtrados por Todas las Reclamaciones - Mis Reclamaciones </a:t>
            </a:r>
          </a:p>
        </p:txBody>
      </p:sp>
      <p:sp>
        <p:nvSpPr>
          <p:cNvPr id="23" name="TextBox 22"/>
          <p:cNvSpPr txBox="1"/>
          <p:nvPr/>
        </p:nvSpPr>
        <p:spPr>
          <a:xfrm>
            <a:off x="4931339" y="3266082"/>
            <a:ext cx="640636"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Número de Reclamación</a:t>
            </a:r>
          </a:p>
        </p:txBody>
      </p:sp>
      <p:sp>
        <p:nvSpPr>
          <p:cNvPr id="24" name="TextBox 23"/>
          <p:cNvSpPr txBox="1"/>
          <p:nvPr/>
        </p:nvSpPr>
        <p:spPr>
          <a:xfrm>
            <a:off x="5792802" y="3266082"/>
            <a:ext cx="733851" cy="53861"/>
          </a:xfrm>
          <a:prstGeom prst="rect">
            <a:avLst/>
          </a:prstGeom>
          <a:noFill/>
        </p:spPr>
        <p:txBody>
          <a:bodyPr wrap="square" lIns="0" tIns="0" rIns="0" bIns="0" rtlCol="0">
            <a:noAutofit/>
          </a:bodyPr>
          <a:lstStyle/>
          <a:p>
            <a:pPr rtl="0"/>
            <a:r>
              <a:rPr lang="es" sz="300" b="1" i="0" u="none" strike="noStrike" dirty="0">
                <a:solidFill>
                  <a:srgbClr val="808080"/>
                </a:solidFill>
                <a:latin typeface="Century Gothic"/>
              </a:rPr>
              <a:t>Tipo de Registro de Reclamación</a:t>
            </a:r>
          </a:p>
        </p:txBody>
      </p:sp>
      <p:sp>
        <p:nvSpPr>
          <p:cNvPr id="25" name="TextBox 24"/>
          <p:cNvSpPr txBox="1"/>
          <p:nvPr/>
        </p:nvSpPr>
        <p:spPr>
          <a:xfrm>
            <a:off x="6885442" y="3266082"/>
            <a:ext cx="607998" cy="53861"/>
          </a:xfrm>
          <a:prstGeom prst="rect">
            <a:avLst/>
          </a:prstGeom>
          <a:noFill/>
        </p:spPr>
        <p:txBody>
          <a:bodyPr wrap="square" lIns="0" tIns="0" rIns="0" bIns="0" rtlCol="0">
            <a:noAutofit/>
          </a:bodyPr>
          <a:lstStyle/>
          <a:p>
            <a:pPr rtl="0"/>
            <a:r>
              <a:rPr lang="es" sz="300" b="1" i="0" u="none" strike="noStrike">
                <a:solidFill>
                  <a:srgbClr val="808080"/>
                </a:solidFill>
                <a:latin typeface="Century Gothic"/>
              </a:rPr>
              <a:t>Mes y Año de la Reclamación</a:t>
            </a:r>
          </a:p>
        </p:txBody>
      </p:sp>
      <p:sp>
        <p:nvSpPr>
          <p:cNvPr id="26" name="TextBox 25"/>
          <p:cNvSpPr txBox="1"/>
          <p:nvPr/>
        </p:nvSpPr>
        <p:spPr>
          <a:xfrm>
            <a:off x="7852229" y="3266082"/>
            <a:ext cx="607998" cy="53861"/>
          </a:xfrm>
          <a:prstGeom prst="rect">
            <a:avLst/>
          </a:prstGeom>
          <a:noFill/>
        </p:spPr>
        <p:txBody>
          <a:bodyPr wrap="square" lIns="0" tIns="0" rIns="0" bIns="0" rtlCol="0">
            <a:noAutofit/>
          </a:bodyPr>
          <a:lstStyle/>
          <a:p>
            <a:pPr rtl="0"/>
            <a:r>
              <a:rPr lang="es" sz="300" b="1" i="0" u="none" strike="noStrike">
                <a:solidFill>
                  <a:srgbClr val="808080"/>
                </a:solidFill>
                <a:latin typeface="Century Gothic"/>
              </a:rPr>
              <a:t>Estatus</a:t>
            </a:r>
          </a:p>
        </p:txBody>
      </p:sp>
      <p:sp>
        <p:nvSpPr>
          <p:cNvPr id="27" name="TextBox 26"/>
          <p:cNvSpPr txBox="1"/>
          <p:nvPr/>
        </p:nvSpPr>
        <p:spPr>
          <a:xfrm>
            <a:off x="8785685" y="3266082"/>
            <a:ext cx="607998" cy="53861"/>
          </a:xfrm>
          <a:prstGeom prst="rect">
            <a:avLst/>
          </a:prstGeom>
          <a:noFill/>
        </p:spPr>
        <p:txBody>
          <a:bodyPr wrap="square" lIns="0" tIns="0" rIns="0" bIns="0" rtlCol="0">
            <a:noAutofit/>
          </a:bodyPr>
          <a:lstStyle/>
          <a:p>
            <a:pPr rtl="0"/>
            <a:r>
              <a:rPr lang="es" sz="300" b="1" i="0" u="none" strike="noStrike">
                <a:solidFill>
                  <a:srgbClr val="808080"/>
                </a:solidFill>
                <a:latin typeface="Century Gothic"/>
              </a:rPr>
              <a:t>Info del Sub Estado</a:t>
            </a:r>
          </a:p>
        </p:txBody>
      </p:sp>
      <p:sp>
        <p:nvSpPr>
          <p:cNvPr id="28" name="TextBox 27"/>
          <p:cNvSpPr txBox="1"/>
          <p:nvPr/>
        </p:nvSpPr>
        <p:spPr>
          <a:xfrm>
            <a:off x="10016791" y="3266082"/>
            <a:ext cx="607998" cy="53861"/>
          </a:xfrm>
          <a:prstGeom prst="rect">
            <a:avLst/>
          </a:prstGeom>
          <a:noFill/>
        </p:spPr>
        <p:txBody>
          <a:bodyPr wrap="square" lIns="0" tIns="0" rIns="0" bIns="0" rtlCol="0">
            <a:noAutofit/>
          </a:bodyPr>
          <a:lstStyle/>
          <a:p>
            <a:pPr rtl="0"/>
            <a:r>
              <a:rPr lang="es" sz="300" b="1" i="0" u="none" strike="noStrike">
                <a:solidFill>
                  <a:srgbClr val="808080"/>
                </a:solidFill>
                <a:latin typeface="Century Gothic"/>
              </a:rPr>
              <a:t>Fecha de vencimiento</a:t>
            </a:r>
          </a:p>
        </p:txBody>
      </p:sp>
      <p:sp>
        <p:nvSpPr>
          <p:cNvPr id="29" name="TextBox 28"/>
          <p:cNvSpPr txBox="1"/>
          <p:nvPr/>
        </p:nvSpPr>
        <p:spPr>
          <a:xfrm>
            <a:off x="10133471" y="3108337"/>
            <a:ext cx="607998" cy="61555"/>
          </a:xfrm>
          <a:prstGeom prst="rect">
            <a:avLst/>
          </a:prstGeom>
          <a:noFill/>
        </p:spPr>
        <p:txBody>
          <a:bodyPr wrap="square" lIns="0" tIns="0" rIns="0" bIns="0" rtlCol="0">
            <a:noAutofit/>
          </a:bodyPr>
          <a:lstStyle/>
          <a:p>
            <a:pPr rtl="0"/>
            <a:r>
              <a:rPr lang="es" sz="400" b="1" i="0" u="none" strike="noStrike">
                <a:solidFill>
                  <a:srgbClr val="808080"/>
                </a:solidFill>
                <a:latin typeface="Century Gothic"/>
              </a:rPr>
              <a:t>Buscar esta lista....</a:t>
            </a:r>
          </a:p>
        </p:txBody>
      </p:sp>
      <p:sp>
        <p:nvSpPr>
          <p:cNvPr id="30" name="TextBox 29"/>
          <p:cNvSpPr txBox="1"/>
          <p:nvPr/>
        </p:nvSpPr>
        <p:spPr>
          <a:xfrm>
            <a:off x="8783304" y="3388007"/>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Exportado Fiscal</a:t>
            </a:r>
          </a:p>
        </p:txBody>
      </p:sp>
      <p:sp>
        <p:nvSpPr>
          <p:cNvPr id="31" name="TextBox 30"/>
          <p:cNvSpPr txBox="1"/>
          <p:nvPr/>
        </p:nvSpPr>
        <p:spPr>
          <a:xfrm>
            <a:off x="8785685" y="3524700"/>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Pendiente en Fiscal</a:t>
            </a:r>
          </a:p>
        </p:txBody>
      </p:sp>
      <p:sp>
        <p:nvSpPr>
          <p:cNvPr id="33" name="TextBox 32"/>
          <p:cNvSpPr txBox="1"/>
          <p:nvPr/>
        </p:nvSpPr>
        <p:spPr>
          <a:xfrm>
            <a:off x="8783304" y="3657142"/>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Exportado Fiscal</a:t>
            </a:r>
          </a:p>
        </p:txBody>
      </p:sp>
      <p:sp>
        <p:nvSpPr>
          <p:cNvPr id="34" name="TextBox 33"/>
          <p:cNvSpPr txBox="1"/>
          <p:nvPr/>
        </p:nvSpPr>
        <p:spPr>
          <a:xfrm>
            <a:off x="8783304" y="3791507"/>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Borrador</a:t>
            </a:r>
          </a:p>
        </p:txBody>
      </p:sp>
      <p:sp>
        <p:nvSpPr>
          <p:cNvPr id="35" name="TextBox 34"/>
          <p:cNvSpPr txBox="1"/>
          <p:nvPr/>
        </p:nvSpPr>
        <p:spPr>
          <a:xfrm>
            <a:off x="8783304" y="3924856"/>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Borrador</a:t>
            </a:r>
          </a:p>
        </p:txBody>
      </p:sp>
      <p:sp>
        <p:nvSpPr>
          <p:cNvPr id="36" name="TextBox 35"/>
          <p:cNvSpPr txBox="1"/>
          <p:nvPr/>
        </p:nvSpPr>
        <p:spPr>
          <a:xfrm>
            <a:off x="7920484" y="3924856"/>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Cancelado</a:t>
            </a:r>
          </a:p>
        </p:txBody>
      </p:sp>
      <p:sp>
        <p:nvSpPr>
          <p:cNvPr id="37" name="TextBox 36"/>
          <p:cNvSpPr txBox="1"/>
          <p:nvPr/>
        </p:nvSpPr>
        <p:spPr>
          <a:xfrm>
            <a:off x="7920484" y="3791507"/>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Cancelado</a:t>
            </a:r>
          </a:p>
        </p:txBody>
      </p:sp>
      <p:sp>
        <p:nvSpPr>
          <p:cNvPr id="38" name="TextBox 37"/>
          <p:cNvSpPr txBox="1"/>
          <p:nvPr/>
        </p:nvSpPr>
        <p:spPr>
          <a:xfrm>
            <a:off x="7920484" y="3658158"/>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Aprobado</a:t>
            </a:r>
          </a:p>
        </p:txBody>
      </p:sp>
      <p:sp>
        <p:nvSpPr>
          <p:cNvPr id="39" name="TextBox 38"/>
          <p:cNvSpPr txBox="1"/>
          <p:nvPr/>
        </p:nvSpPr>
        <p:spPr>
          <a:xfrm>
            <a:off x="7920484" y="3524700"/>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Aprobado</a:t>
            </a:r>
          </a:p>
        </p:txBody>
      </p:sp>
      <p:sp>
        <p:nvSpPr>
          <p:cNvPr id="40" name="TextBox 39"/>
          <p:cNvSpPr txBox="1"/>
          <p:nvPr/>
        </p:nvSpPr>
        <p:spPr>
          <a:xfrm>
            <a:off x="7920484" y="3388457"/>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Aprobado</a:t>
            </a:r>
          </a:p>
        </p:txBody>
      </p:sp>
      <p:sp>
        <p:nvSpPr>
          <p:cNvPr id="41" name="TextBox 40"/>
          <p:cNvSpPr txBox="1"/>
          <p:nvPr/>
        </p:nvSpPr>
        <p:spPr>
          <a:xfrm>
            <a:off x="6885442" y="3388457"/>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2022-11 (NOV)</a:t>
            </a:r>
          </a:p>
        </p:txBody>
      </p:sp>
      <p:sp>
        <p:nvSpPr>
          <p:cNvPr id="42" name="TextBox 41"/>
          <p:cNvSpPr txBox="1"/>
          <p:nvPr/>
        </p:nvSpPr>
        <p:spPr>
          <a:xfrm>
            <a:off x="6885442" y="3524638"/>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2023-01 (ENE)</a:t>
            </a:r>
          </a:p>
        </p:txBody>
      </p:sp>
      <p:sp>
        <p:nvSpPr>
          <p:cNvPr id="43" name="TextBox 42"/>
          <p:cNvSpPr txBox="1"/>
          <p:nvPr/>
        </p:nvSpPr>
        <p:spPr>
          <a:xfrm>
            <a:off x="6885442" y="3655211"/>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2023-01 (ENE)</a:t>
            </a:r>
          </a:p>
        </p:txBody>
      </p:sp>
      <p:sp>
        <p:nvSpPr>
          <p:cNvPr id="44" name="TextBox 43"/>
          <p:cNvSpPr txBox="1"/>
          <p:nvPr/>
        </p:nvSpPr>
        <p:spPr>
          <a:xfrm>
            <a:off x="6885442" y="3791506"/>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2022-11 (NOV)</a:t>
            </a:r>
          </a:p>
        </p:txBody>
      </p:sp>
      <p:sp>
        <p:nvSpPr>
          <p:cNvPr id="45" name="TextBox 44"/>
          <p:cNvSpPr txBox="1"/>
          <p:nvPr/>
        </p:nvSpPr>
        <p:spPr>
          <a:xfrm>
            <a:off x="6885442" y="3923032"/>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2022-11 (NOV)</a:t>
            </a:r>
          </a:p>
        </p:txBody>
      </p:sp>
      <p:sp>
        <p:nvSpPr>
          <p:cNvPr id="46" name="TextBox 45"/>
          <p:cNvSpPr txBox="1"/>
          <p:nvPr/>
        </p:nvSpPr>
        <p:spPr>
          <a:xfrm>
            <a:off x="5798810" y="3923032"/>
            <a:ext cx="1055963" cy="67301"/>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47" name="TextBox 46"/>
          <p:cNvSpPr txBox="1"/>
          <p:nvPr/>
        </p:nvSpPr>
        <p:spPr>
          <a:xfrm>
            <a:off x="5798811" y="3791505"/>
            <a:ext cx="911552" cy="91855"/>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48" name="TextBox 47"/>
          <p:cNvSpPr txBox="1"/>
          <p:nvPr/>
        </p:nvSpPr>
        <p:spPr>
          <a:xfrm>
            <a:off x="5798811" y="3654861"/>
            <a:ext cx="607998" cy="53861"/>
          </a:xfrm>
          <a:prstGeom prst="rect">
            <a:avLst/>
          </a:prstGeom>
          <a:noFill/>
        </p:spPr>
        <p:txBody>
          <a:bodyPr wrap="square" lIns="0" tIns="0" rIns="0" bIns="0" rtlCol="0">
            <a:noAutofit/>
          </a:bodyPr>
          <a:lstStyle/>
          <a:p>
            <a:pPr rtl="0"/>
            <a:r>
              <a:rPr lang="es" sz="300" b="0" i="0" u="none" strike="noStrike">
                <a:solidFill>
                  <a:srgbClr val="808080"/>
                </a:solidFill>
                <a:latin typeface="Century Gothic"/>
              </a:rPr>
              <a:t>CTF - Reclamación</a:t>
            </a:r>
          </a:p>
        </p:txBody>
      </p:sp>
      <p:sp>
        <p:nvSpPr>
          <p:cNvPr id="49" name="TextBox 48"/>
          <p:cNvSpPr txBox="1"/>
          <p:nvPr/>
        </p:nvSpPr>
        <p:spPr>
          <a:xfrm>
            <a:off x="5798811" y="3525250"/>
            <a:ext cx="949652" cy="60508"/>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50" name="TextBox 49"/>
          <p:cNvSpPr txBox="1"/>
          <p:nvPr/>
        </p:nvSpPr>
        <p:spPr>
          <a:xfrm>
            <a:off x="5798811" y="3387076"/>
            <a:ext cx="865804" cy="60508"/>
          </a:xfrm>
          <a:prstGeom prst="rect">
            <a:avLst/>
          </a:prstGeom>
          <a:noFill/>
        </p:spPr>
        <p:txBody>
          <a:bodyPr wrap="square" lIns="0" tIns="0" rIns="0" bIns="0" rtlCol="0">
            <a:noAutofit/>
          </a:bodyPr>
          <a:lstStyle/>
          <a:p>
            <a:pPr rtl="0"/>
            <a:r>
              <a:rPr lang="es" sz="300" b="0" i="0" u="none" strike="noStrike" dirty="0">
                <a:solidFill>
                  <a:srgbClr val="808080"/>
                </a:solidFill>
                <a:latin typeface="Century Gothic"/>
              </a:rPr>
              <a:t>ULTS - Reclamación de servicios inalámbricos</a:t>
            </a:r>
          </a:p>
        </p:txBody>
      </p:sp>
      <p:sp>
        <p:nvSpPr>
          <p:cNvPr id="51" name="TextBox 50"/>
          <p:cNvSpPr txBox="1"/>
          <p:nvPr/>
        </p:nvSpPr>
        <p:spPr>
          <a:xfrm>
            <a:off x="5842964" y="5218080"/>
            <a:ext cx="1908800" cy="230832"/>
          </a:xfrm>
          <a:prstGeom prst="rect">
            <a:avLst/>
          </a:prstGeom>
          <a:solidFill>
            <a:srgbClr val="0058A5"/>
          </a:solidFill>
        </p:spPr>
        <p:txBody>
          <a:bodyPr wrap="square" lIns="0" tIns="45720" rIns="0" rtlCol="0">
            <a:noAutofit/>
          </a:bodyPr>
          <a:lstStyle/>
          <a:p>
            <a:pPr algn="ctr" rtl="0"/>
            <a:r>
              <a:rPr lang="es" sz="900" b="1" i="0" u="none" strike="noStrike" dirty="0">
                <a:solidFill>
                  <a:srgbClr val="FFFFFF"/>
                </a:solidFill>
                <a:latin typeface="Century Gothic"/>
              </a:rPr>
              <a:t>Presentar una Reclamación</a:t>
            </a:r>
            <a:endParaRPr lang="en-US" sz="900" b="1" u="sng" dirty="0">
              <a:solidFill>
                <a:schemeClr val="bg1"/>
              </a:solidFill>
              <a:latin typeface="+mj-lt"/>
            </a:endParaRPr>
          </a:p>
        </p:txBody>
      </p:sp>
    </p:spTree>
    <p:extLst>
      <p:ext uri="{BB962C8B-B14F-4D97-AF65-F5344CB8AC3E}">
        <p14:creationId xmlns:p14="http://schemas.microsoft.com/office/powerpoint/2010/main" val="88638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3155315"/>
          </a:xfrm>
        </p:spPr>
        <p:txBody>
          <a:bodyPr anchor="b">
            <a:noAutofit/>
          </a:bodyPr>
          <a:lstStyle/>
          <a:p>
            <a:pPr algn="ctr" rtl="0"/>
            <a:r>
              <a:rPr lang="es" sz="4400" b="1" i="0" u="none" strike="noStrike">
                <a:latin typeface="Century Gothic"/>
              </a:rPr>
              <a:t>DEMOSTRACIÓN EN DIRECTO</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p:txBody>
          <a:bodyPr>
            <a:noAutofit/>
          </a:bodyPr>
          <a:lstStyle/>
          <a:p>
            <a:pPr>
              <a:buFont typeface="Wingdings" panose="05000000000000000000" pitchFamily="2" charset="2"/>
              <a:buChar char="v"/>
            </a:pPr>
            <a:endParaRPr lang="en-US" sz="2200" b="0" baseline="0">
              <a:solidFill>
                <a:schemeClr val="tx2"/>
              </a:solidFill>
              <a:latin typeface="+mj-lt"/>
              <a:ea typeface="+mj-ea"/>
              <a:cs typeface="+mj-cs"/>
            </a:endParaRPr>
          </a:p>
          <a:p>
            <a:pPr>
              <a:buFont typeface="Wingdings" panose="05000000000000000000" pitchFamily="2" charset="2"/>
              <a:buChar char="v"/>
            </a:pPr>
            <a:endParaRPr lang="en-US" sz="1800" baseline="0">
              <a:solidFill>
                <a:schemeClr val="tx2"/>
              </a:solidFill>
              <a:latin typeface="+mj-lt"/>
              <a:ea typeface="+mj-ea"/>
              <a:cs typeface="+mj-cs"/>
            </a:endParaRPr>
          </a:p>
          <a:p>
            <a:pPr>
              <a:buFont typeface="Wingdings" panose="05000000000000000000" pitchFamily="2" charset="2"/>
              <a:buChar char="v"/>
            </a:pPr>
            <a:endParaRPr lang="en-US" sz="1800" b="0">
              <a:solidFill>
                <a:schemeClr val="tx2"/>
              </a:solidFill>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es" sz="900" b="0" i="0" u="none" strike="noStrike">
                <a:latin typeface="Century Gothic"/>
              </a:rPr>
              <a:t>17</a:t>
            </a:r>
            <a:endParaRPr lang="en-US"/>
          </a:p>
        </p:txBody>
      </p:sp>
    </p:spTree>
    <p:extLst>
      <p:ext uri="{BB962C8B-B14F-4D97-AF65-F5344CB8AC3E}">
        <p14:creationId xmlns:p14="http://schemas.microsoft.com/office/powerpoint/2010/main" val="10236737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0748683" cy="1500187"/>
          </a:xfrm>
        </p:spPr>
        <p:txBody>
          <a:bodyPr>
            <a:noAutofit/>
          </a:bodyPr>
          <a:lstStyle/>
          <a:p>
            <a:pPr rtl="0"/>
            <a:r>
              <a:rPr lang="es" sz="3600" b="0" i="0" u="none" strike="noStrike">
                <a:latin typeface="Century Gothic"/>
              </a:rPr>
              <a:t>Errores Comunes a Evitar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a:rPr>
              <a:t>18</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575691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755B-002F-240A-6B50-1960D6E8B24F}"/>
              </a:ext>
            </a:extLst>
          </p:cNvPr>
          <p:cNvSpPr>
            <a:spLocks noGrp="1"/>
          </p:cNvSpPr>
          <p:nvPr>
            <p:ph type="title"/>
          </p:nvPr>
        </p:nvSpPr>
        <p:spPr>
          <a:xfrm>
            <a:off x="609599" y="419781"/>
            <a:ext cx="10972800" cy="747168"/>
          </a:xfrm>
        </p:spPr>
        <p:txBody>
          <a:bodyPr>
            <a:noAutofit/>
          </a:bodyPr>
          <a:lstStyle/>
          <a:p>
            <a:pPr algn="ctr" rtl="0"/>
            <a:r>
              <a:rPr lang="es" sz="3600" b="1" i="0" u="none" strike="noStrike">
                <a:latin typeface="Century Gothic"/>
              </a:rPr>
              <a:t>Reclamaciones: Errores Comunes a Evitar</a:t>
            </a:r>
          </a:p>
        </p:txBody>
      </p:sp>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es" sz="900" b="0" i="0" u="none" strike="noStrike">
                <a:latin typeface="Century Gothic"/>
              </a:rPr>
              <a:t>19</a:t>
            </a:r>
            <a:endParaRPr lang="en-US"/>
          </a:p>
        </p:txBody>
      </p:sp>
      <p:graphicFrame>
        <p:nvGraphicFramePr>
          <p:cNvPr id="7" name="Content Placeholder 2">
            <a:extLst>
              <a:ext uri="{FF2B5EF4-FFF2-40B4-BE49-F238E27FC236}">
                <a16:creationId xmlns:a16="http://schemas.microsoft.com/office/drawing/2014/main" id="{CD73D45E-B1FF-3BBD-9318-8507099B1FB2}"/>
              </a:ext>
            </a:extLst>
          </p:cNvPr>
          <p:cNvGraphicFramePr/>
          <p:nvPr>
            <p:extLst>
              <p:ext uri="{D42A27DB-BD31-4B8C-83A1-F6EECF244321}">
                <p14:modId xmlns:p14="http://schemas.microsoft.com/office/powerpoint/2010/main" val="2762692655"/>
              </p:ext>
            </p:extLst>
          </p:nvPr>
        </p:nvGraphicFramePr>
        <p:xfrm>
          <a:off x="1436914" y="1524000"/>
          <a:ext cx="9093759" cy="470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829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es" sz="900" b="0" i="0" u="none" strike="noStrike">
                <a:latin typeface="Century Gothic"/>
              </a:rPr>
              <a:t>2</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2839850" y="3429000"/>
            <a:ext cx="8147238" cy="1938992"/>
          </a:xfrm>
          <a:prstGeom prst="rect">
            <a:avLst/>
          </a:prstGeom>
          <a:noFill/>
        </p:spPr>
        <p:txBody>
          <a:bodyPr wrap="square">
            <a:noAutofit/>
          </a:bodyPr>
          <a:lstStyle/>
          <a:p>
            <a:pPr marL="0" indent="0" rtl="0">
              <a:buNone/>
            </a:pPr>
            <a:r>
              <a:rPr lang="es" sz="2400" b="0" i="0" u="none" strike="noStrike" dirty="0">
                <a:solidFill>
                  <a:srgbClr val="FFFFFF"/>
                </a:solidFill>
                <a:latin typeface="Century Gothic"/>
              </a:rPr>
              <a:t>El objetivo del programa es ofrecer a todos los californianos un acceso directo a servicios avanzados de comunicaciones en sus comunidades locales, especialmente a aquellos con menores índices de uso de Internet y mayores necesidades económicas. </a:t>
            </a:r>
            <a:r>
              <a:rPr lang="es" sz="1000" b="0" i="0" u="none" strike="noStrike" dirty="0">
                <a:solidFill>
                  <a:srgbClr val="FFFFFF"/>
                </a:solidFill>
                <a:latin typeface="Century Gothic"/>
              </a:rPr>
              <a:t>-</a:t>
            </a:r>
            <a:r>
              <a:rPr lang="es" sz="1100" b="0" i="1" u="none" strike="noStrike" dirty="0">
                <a:solidFill>
                  <a:srgbClr val="FFFFFF"/>
                </a:solidFill>
                <a:latin typeface="Century Gothic"/>
              </a:rPr>
              <a:t> Fondo de Teleconexión de California</a:t>
            </a:r>
            <a:endParaRPr lang="en-US" sz="1000" i="1" dirty="0">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es" sz="900" b="0" i="0" u="none" strike="noStrike">
                <a:latin typeface="Century Gothic"/>
              </a:rPr>
              <a:t>20</a:t>
            </a:r>
            <a:endParaRPr lang="en-US"/>
          </a:p>
        </p:txBody>
      </p:sp>
      <p:graphicFrame>
        <p:nvGraphicFramePr>
          <p:cNvPr id="5" name="Content Placeholder 5">
            <a:extLst>
              <a:ext uri="{FF2B5EF4-FFF2-40B4-BE49-F238E27FC236}">
                <a16:creationId xmlns:a16="http://schemas.microsoft.com/office/drawing/2014/main" id="{F2B0189A-9C0F-9D7F-63B9-C74AFE747187}"/>
              </a:ext>
            </a:extLst>
          </p:cNvPr>
          <p:cNvGraphicFramePr/>
          <p:nvPr>
            <p:extLst>
              <p:ext uri="{D42A27DB-BD31-4B8C-83A1-F6EECF244321}">
                <p14:modId xmlns:p14="http://schemas.microsoft.com/office/powerpoint/2010/main" val="2726658266"/>
              </p:ext>
            </p:extLst>
          </p:nvPr>
        </p:nvGraphicFramePr>
        <p:xfrm>
          <a:off x="406400" y="796413"/>
          <a:ext cx="11334043" cy="522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83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1488270" cy="1500187"/>
          </a:xfrm>
        </p:spPr>
        <p:txBody>
          <a:bodyPr>
            <a:noAutofit/>
          </a:bodyPr>
          <a:lstStyle/>
          <a:p>
            <a:pPr rtl="0"/>
            <a:r>
              <a:rPr lang="es" sz="3600" b="0" i="0" u="none" strike="noStrike" dirty="0">
                <a:latin typeface="Century Gothic"/>
              </a:rPr>
              <a:t>Consejos para una Reclamación Exitosa del CTF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a:rPr>
              <a:t>21</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4524757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457200"/>
            <a:ext cx="4162425" cy="1600200"/>
          </a:xfrm>
        </p:spPr>
        <p:txBody>
          <a:bodyPr anchor="b">
            <a:noAutofit/>
          </a:bodyPr>
          <a:lstStyle/>
          <a:p>
            <a:pPr rtl="0">
              <a:lnSpc>
                <a:spcPct val="90000"/>
              </a:lnSpc>
            </a:pPr>
            <a:r>
              <a:rPr lang="es" sz="2700" b="1" i="0" u="none" strike="noStrike">
                <a:latin typeface="Century Gothic"/>
              </a:rPr>
              <a:t>Buenas Prácticas para Documentar Gastos y Documentación Adecuada</a:t>
            </a:r>
          </a:p>
        </p:txBody>
      </p:sp>
      <p:pic>
        <p:nvPicPr>
          <p:cNvPr id="9" name="Content Placeholder 8" descr="Files on shelves">
            <a:extLst>
              <a:ext uri="{FF2B5EF4-FFF2-40B4-BE49-F238E27FC236}">
                <a16:creationId xmlns:a16="http://schemas.microsoft.com/office/drawing/2014/main" id="{01ECE1B9-441E-FFBE-9251-E060FA7CFA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0189" b="1"/>
          <a:stretch>
            <a:fillRect/>
          </a:stretch>
        </p:blipFill>
        <p:spPr>
          <a:xfrm>
            <a:off x="5357004" y="1122829"/>
            <a:ext cx="6225396" cy="4738221"/>
          </a:xfrm>
          <a:noFill/>
        </p:spPr>
      </p:pic>
      <p:sp>
        <p:nvSpPr>
          <p:cNvPr id="10" name="Content Placeholder 2">
            <a:extLst>
              <a:ext uri="{FF2B5EF4-FFF2-40B4-BE49-F238E27FC236}">
                <a16:creationId xmlns:a16="http://schemas.microsoft.com/office/drawing/2014/main" id="{EC2385B4-D6C0-51A5-1751-6ECC9C570DA5}"/>
              </a:ext>
            </a:extLst>
          </p:cNvPr>
          <p:cNvSpPr>
            <a:spLocks noGrp="1"/>
          </p:cNvSpPr>
          <p:nvPr>
            <p:ph type="body" sz="half" idx="2"/>
          </p:nvPr>
        </p:nvSpPr>
        <p:spPr>
          <a:xfrm>
            <a:off x="457200" y="2144806"/>
            <a:ext cx="4658264" cy="3724182"/>
          </a:xfrm>
        </p:spPr>
        <p:txBody>
          <a:bodyPr>
            <a:noAutofit/>
          </a:bodyPr>
          <a:lstStyle/>
          <a:p>
            <a:pPr marL="0" indent="0">
              <a:buNone/>
            </a:pPr>
            <a:endParaRPr lang="en-US" baseline="0"/>
          </a:p>
          <a:p>
            <a:pPr marL="285750" indent="-285750" rtl="0">
              <a:buFont typeface="Arial" panose="020B0604020202020204" pitchFamily="34" charset="0"/>
              <a:buChar char="•"/>
            </a:pPr>
            <a:r>
              <a:rPr lang="es" sz="1800" b="0" i="0" u="none" strike="noStrike" baseline="0">
                <a:latin typeface="Century Gothic"/>
              </a:rPr>
              <a:t>Retención de registros</a:t>
            </a:r>
          </a:p>
          <a:p>
            <a:pPr marL="285750" indent="-285750" rtl="0">
              <a:buFont typeface="Arial" panose="020B0604020202020204" pitchFamily="34" charset="0"/>
              <a:buChar char="•"/>
            </a:pPr>
            <a:r>
              <a:rPr lang="es" sz="1800" b="0" i="0" u="none" strike="noStrike">
                <a:latin typeface="Century Gothic"/>
              </a:rPr>
              <a:t>Comunicación por correo electrónico constante </a:t>
            </a:r>
          </a:p>
          <a:p>
            <a:pPr marL="285750" indent="-285750" rtl="0">
              <a:buFont typeface="Arial" panose="020B0604020202020204" pitchFamily="34" charset="0"/>
              <a:buChar char="•"/>
            </a:pPr>
            <a:r>
              <a:rPr lang="es" sz="1800" b="0" i="0" u="none" strike="noStrike">
                <a:latin typeface="Century Gothic"/>
              </a:rPr>
              <a:t>Garantice que los totales de las reclamaciones sean correctos </a:t>
            </a:r>
          </a:p>
          <a:p>
            <a:pPr marL="285750" indent="-285750" rtl="0">
              <a:buFont typeface="Arial" panose="020B0604020202020204" pitchFamily="34" charset="0"/>
              <a:buChar char="•"/>
            </a:pPr>
            <a:r>
              <a:rPr lang="es" sz="1800" b="0" i="0" u="none" strike="noStrike">
                <a:latin typeface="Century Gothic"/>
              </a:rPr>
              <a:t>Tenga en cuenta el formato final </a:t>
            </a:r>
          </a:p>
          <a:p>
            <a:endParaRPr lang="en-US" baseline="0"/>
          </a:p>
          <a:p>
            <a:pPr lvl="1"/>
            <a:endParaRPr lang="en-US" sz="1600" baseline="0"/>
          </a:p>
          <a:p>
            <a:pPr marL="0" indent="0">
              <a:buNone/>
            </a:pPr>
            <a:endParaRPr lang="en-US" baseline="0"/>
          </a:p>
          <a:p>
            <a:pPr marL="0" indent="0">
              <a:buNone/>
            </a:pPr>
            <a:r>
              <a:rPr lang="en-US" b="1"/>
              <a:t>  </a:t>
            </a:r>
            <a:endParaRPr lang="en-US" b="1" baseline="0"/>
          </a:p>
          <a:p>
            <a:pPr>
              <a:buFont typeface="Wingdings" panose="05000000000000000000" pitchFamily="2" charset="2"/>
              <a:buChar char="v"/>
            </a:pPr>
            <a:endParaRPr lang="en-US" b="0"/>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es" sz="900" b="0" i="0" u="none" strike="noStrike">
                <a:latin typeface="Century Gothic"/>
              </a:rPr>
              <a:t>22</a:t>
            </a:r>
            <a:endParaRPr lang="en-US"/>
          </a:p>
        </p:txBody>
      </p:sp>
    </p:spTree>
    <p:extLst>
      <p:ext uri="{BB962C8B-B14F-4D97-AF65-F5344CB8AC3E}">
        <p14:creationId xmlns:p14="http://schemas.microsoft.com/office/powerpoint/2010/main" val="15507079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73257"/>
          </a:xfrm>
        </p:spPr>
        <p:txBody>
          <a:bodyPr vert="horz" lIns="0" tIns="45720" rIns="91440" bIns="45720" rtlCol="0" anchor="b" anchorCtr="0">
            <a:noAutofit/>
          </a:bodyPr>
          <a:lstStyle/>
          <a:p>
            <a:pPr rtl="0"/>
            <a:r>
              <a:rPr lang="es" sz="3600" b="1" i="0" u="none" strike="noStrike" kern="1200" dirty="0">
                <a:latin typeface="Century Gothic"/>
                <a:ea typeface="+mj-ea"/>
                <a:cs typeface="+mj-cs"/>
              </a:rPr>
              <a:t>Presentación a Tiempo </a:t>
            </a:r>
          </a:p>
        </p:txBody>
      </p:sp>
      <p:pic>
        <p:nvPicPr>
          <p:cNvPr id="4" name="Content Placeholder 3" descr="Hourglass and a calendar">
            <a:extLst>
              <a:ext uri="{FF2B5EF4-FFF2-40B4-BE49-F238E27FC236}">
                <a16:creationId xmlns:a16="http://schemas.microsoft.com/office/drawing/2014/main" id="{C56FBA80-7F38-31BB-B0D8-7607726BC1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64413"/>
            <a:ext cx="5181600" cy="4079440"/>
          </a:xfrm>
          <a:noFill/>
        </p:spPr>
      </p:pic>
      <p:sp>
        <p:nvSpPr>
          <p:cNvPr id="6" name="Content Placeholder 2">
            <a:extLst>
              <a:ext uri="{FF2B5EF4-FFF2-40B4-BE49-F238E27FC236}">
                <a16:creationId xmlns:a16="http://schemas.microsoft.com/office/drawing/2014/main" id="{1CD69727-6077-E7C7-DE4E-53C08CAB4CDC}"/>
              </a:ext>
            </a:extLst>
          </p:cNvPr>
          <p:cNvSpPr txBox="1"/>
          <p:nvPr/>
        </p:nvSpPr>
        <p:spPr>
          <a:xfrm>
            <a:off x="6096000" y="838200"/>
            <a:ext cx="5956300" cy="5338763"/>
          </a:xfrm>
          <a:prstGeom prst="rect">
            <a:avLst/>
          </a:prstGeom>
          <a:noFill/>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90000"/>
              </a:lnSpc>
            </a:pPr>
            <a:r>
              <a:rPr lang="es" sz="1700" b="0" i="0" u="none" strike="noStrike" dirty="0">
                <a:latin typeface="Century Gothic"/>
              </a:rPr>
              <a:t>Según la Resolución </a:t>
            </a:r>
            <a:r>
              <a:rPr lang="es" sz="1700" b="1" i="0" u="none" strike="noStrike" dirty="0">
                <a:latin typeface="Century Gothic"/>
              </a:rPr>
              <a:t>T-17666</a:t>
            </a:r>
            <a:r>
              <a:rPr lang="es" sz="1700" b="0" i="0" u="none" strike="noStrike" dirty="0">
                <a:latin typeface="Century Gothic"/>
              </a:rPr>
              <a:t> de la CPUC, la fecha límite y el plazo para que los operadores presenten reclamaciones de reembolso será de </a:t>
            </a:r>
            <a:r>
              <a:rPr lang="es" sz="1700" b="1" i="0" u="sng" strike="noStrike" dirty="0">
                <a:latin typeface="Century Gothic"/>
              </a:rPr>
              <a:t>60 días a partir del final del mes</a:t>
            </a:r>
            <a:r>
              <a:rPr lang="es" sz="1700" b="0" i="0" u="none" strike="noStrike" dirty="0">
                <a:latin typeface="Century Gothic"/>
              </a:rPr>
              <a:t> para las reclamaciones presentadas para </a:t>
            </a:r>
            <a:r>
              <a:rPr lang="es" sz="1700" dirty="0">
                <a:latin typeface="Century Gothic"/>
              </a:rPr>
              <a:t>M</a:t>
            </a:r>
            <a:r>
              <a:rPr lang="es" sz="1700" b="0" i="0" u="none" strike="noStrike" dirty="0">
                <a:latin typeface="Century Gothic"/>
              </a:rPr>
              <a:t>arzo-2020 y en adelante. </a:t>
            </a:r>
          </a:p>
          <a:p>
            <a:pPr marL="228600" lvl="1" indent="-228600" rtl="0">
              <a:lnSpc>
                <a:spcPct val="90000"/>
              </a:lnSpc>
              <a:spcBef>
                <a:spcPts val="1000"/>
              </a:spcBef>
            </a:pPr>
            <a:r>
              <a:rPr lang="es" sz="1700" b="0" i="0" u="none" strike="noStrike" dirty="0">
                <a:latin typeface="Century Gothic"/>
              </a:rPr>
              <a:t>Ejemplo: Una solicitud con un mes de servicio de Enero de 2024 debe presentarse antes del 31 de Marzo de 2024. </a:t>
            </a:r>
          </a:p>
          <a:p>
            <a:pPr rtl="0">
              <a:lnSpc>
                <a:spcPct val="90000"/>
              </a:lnSpc>
            </a:pPr>
            <a:r>
              <a:rPr lang="es" sz="1700" b="0" i="0" u="none" strike="noStrike" dirty="0">
                <a:latin typeface="Century Gothic"/>
              </a:rPr>
              <a:t>El requisito de utilizar el nivel de soporte medio de E-rate en todo el estado como marcador de posición permite a los proveedores de servicios aplicar el descuento del CTF y, después, presentar las reclamaciones en un plazo de 60 días, incluso cuando se desconoce el nivel de soporte de E-rate real de un cliente. </a:t>
            </a:r>
          </a:p>
          <a:p>
            <a:pPr rtl="0">
              <a:lnSpc>
                <a:spcPct val="90000"/>
              </a:lnSpc>
            </a:pPr>
            <a:r>
              <a:rPr lang="es" sz="1700" b="1" i="0" u="sng" strike="noStrike" dirty="0">
                <a:latin typeface="Century Gothic"/>
              </a:rPr>
              <a:t>Algunos Consejos para Presentar las Reclamaciones a Tiempo</a:t>
            </a:r>
          </a:p>
          <a:p>
            <a:pPr rtl="0">
              <a:lnSpc>
                <a:spcPct val="90000"/>
              </a:lnSpc>
            </a:pPr>
            <a:r>
              <a:rPr lang="es" sz="1700" b="0" i="0" u="none" strike="noStrike" dirty="0">
                <a:latin typeface="Century Gothic"/>
              </a:rPr>
              <a:t>Garantizar que la información de contacto esté actualizada</a:t>
            </a:r>
          </a:p>
          <a:p>
            <a:pPr rtl="0">
              <a:lnSpc>
                <a:spcPct val="90000"/>
              </a:lnSpc>
            </a:pPr>
            <a:r>
              <a:rPr lang="es" sz="1700" b="0" i="0" u="none" strike="noStrike" dirty="0">
                <a:latin typeface="Century Gothic"/>
              </a:rPr>
              <a:t>Acceder y ver las notificaciones de eCAP</a:t>
            </a:r>
          </a:p>
          <a:p>
            <a:pPr>
              <a:lnSpc>
                <a:spcPct val="90000"/>
              </a:lnSpc>
            </a:pPr>
            <a:endParaRPr lang="en-US" sz="1500" dirty="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vert="horz" lIns="0" tIns="0" rIns="0" bIns="0" rtlCol="0" anchor="t" anchorCtr="0">
            <a:noAutofit/>
          </a:bodyPr>
          <a:lstStyle/>
          <a:p>
            <a:pPr rtl="0">
              <a:spcAft>
                <a:spcPts val="600"/>
              </a:spcAft>
            </a:pPr>
            <a:r>
              <a:rPr lang="es" sz="900" b="0" i="0" u="none" strike="noStrike">
                <a:latin typeface="Century Gothic"/>
              </a:rPr>
              <a:t>23</a:t>
            </a:r>
            <a:endParaRPr lang="en-US"/>
          </a:p>
        </p:txBody>
      </p:sp>
    </p:spTree>
    <p:extLst>
      <p:ext uri="{BB962C8B-B14F-4D97-AF65-F5344CB8AC3E}">
        <p14:creationId xmlns:p14="http://schemas.microsoft.com/office/powerpoint/2010/main" val="35810809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6"/>
            <a:ext cx="10972800" cy="1021886"/>
          </a:xfrm>
        </p:spPr>
        <p:txBody>
          <a:bodyPr anchor="b">
            <a:noAutofit/>
          </a:bodyPr>
          <a:lstStyle/>
          <a:p>
            <a:pPr algn="ctr" rtl="0"/>
            <a:r>
              <a:rPr lang="es" sz="3600" b="1" i="0" u="none" strike="noStrike" dirty="0">
                <a:latin typeface="Century Gothic"/>
              </a:rPr>
              <a:t>Recursos y Asistencia en Línea </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sz="half" idx="1"/>
          </p:nvPr>
        </p:nvSpPr>
        <p:spPr>
          <a:xfrm>
            <a:off x="609600" y="1193800"/>
            <a:ext cx="6417924" cy="5207000"/>
          </a:xfrm>
        </p:spPr>
        <p:txBody>
          <a:bodyPr>
            <a:noAutofit/>
          </a:bodyPr>
          <a:lstStyle/>
          <a:p>
            <a:pPr>
              <a:lnSpc>
                <a:spcPct val="90000"/>
              </a:lnSpc>
            </a:pPr>
            <a:endParaRPr lang="en-US" sz="1500" baseline="0" dirty="0"/>
          </a:p>
          <a:p>
            <a:pPr rtl="0">
              <a:lnSpc>
                <a:spcPct val="90000"/>
              </a:lnSpc>
            </a:pPr>
            <a:r>
              <a:rPr lang="es" sz="1700" b="0" i="0" u="none" strike="noStrike" baseline="0" dirty="0">
                <a:latin typeface="Century Gothic"/>
              </a:rPr>
              <a:t>Acceso a los Recursos en Línea del CTF como las Preguntas y Respuestas del eCAP</a:t>
            </a:r>
          </a:p>
          <a:p>
            <a:pPr lvl="1" rtl="0">
              <a:lnSpc>
                <a:spcPct val="90000"/>
              </a:lnSpc>
            </a:pPr>
            <a:r>
              <a:rPr lang="es" sz="1700" b="0" i="0" u="none" strike="noStrike" baseline="0" dirty="0">
                <a:latin typeface="Century Gothic"/>
                <a:ea typeface="+mj-ea"/>
                <a:cs typeface="+mj-cs"/>
              </a:rPr>
              <a:t>En la página de inicio de la CPUC (</a:t>
            </a:r>
            <a:r>
              <a:rPr lang="es" sz="1700" b="1" i="0" u="none" strike="noStrike" baseline="0" dirty="0">
                <a:latin typeface="Century Gothic"/>
                <a:ea typeface="+mj-ea"/>
                <a:cs typeface="+mj-cs"/>
              </a:rPr>
              <a:t>https://www.cpuc.ca.gov</a:t>
            </a:r>
            <a:r>
              <a:rPr lang="es" sz="1700" b="0" i="0" u="none" strike="noStrike" baseline="0" dirty="0">
                <a:latin typeface="Century Gothic"/>
                <a:ea typeface="+mj-ea"/>
                <a:cs typeface="+mj-cs"/>
              </a:rPr>
              <a:t>), haga clic en Ayuda Financiera. Haga clic en Fondo de Teleconexión de California (CTF). Allí encontrará enlaces a recursos útiles, entre los que se incluyen Ayuda General y Preguntas Frecuentes sobre eCAP y Ayuda y Preguntas Frecuentes sobre el programa CTF para eCAP. </a:t>
            </a:r>
            <a:endParaRPr lang="en-US" sz="1700" baseline="0" dirty="0">
              <a:latin typeface="+mj-lt"/>
            </a:endParaRPr>
          </a:p>
          <a:p>
            <a:pPr rtl="0">
              <a:lnSpc>
                <a:spcPct val="90000"/>
              </a:lnSpc>
            </a:pPr>
            <a:r>
              <a:rPr lang="es" sz="1700" b="0" i="0" u="none" strike="noStrike" baseline="0" dirty="0">
                <a:latin typeface="Century Gothic"/>
              </a:rPr>
              <a:t>Utilizar el Manual del Proveedor de Servicios del CTF.</a:t>
            </a:r>
          </a:p>
          <a:p>
            <a:pPr lvl="1" rtl="0">
              <a:lnSpc>
                <a:spcPct val="90000"/>
              </a:lnSpc>
            </a:pPr>
            <a:r>
              <a:rPr lang="es" sz="1600" b="0" i="0" u="none" strike="noStrike" dirty="0">
                <a:latin typeface="Century Gothic"/>
                <a:hlinkClick r:id="rId2">
                  <a:extLst>
                    <a:ext uri="{A12FA001-AC4F-418D-AE19-62706E023703}">
                      <ahyp:hlinkClr xmlns:ahyp="http://schemas.microsoft.com/office/drawing/2018/hyperlinkcolor" val="tx"/>
                    </a:ext>
                  </a:extLst>
                </a:hlinkClick>
              </a:rPr>
              <a:t>Manual del Proveedor de Servicios del CTF</a:t>
            </a:r>
            <a:endParaRPr lang="en-US" sz="1500" baseline="0" dirty="0">
              <a:latin typeface="+mj-lt"/>
            </a:endParaRPr>
          </a:p>
          <a:p>
            <a:pPr rtl="0">
              <a:lnSpc>
                <a:spcPct val="90000"/>
              </a:lnSpc>
            </a:pPr>
            <a:r>
              <a:rPr lang="es" sz="1700" b="0" i="0" u="none" strike="noStrike" baseline="0" dirty="0">
                <a:latin typeface="Century Gothic"/>
              </a:rPr>
              <a:t>Visite la página web "Programa de Divulgación y Educación" para ver la grabación de este seminario web y de otros anteriores del CTF. </a:t>
            </a:r>
            <a:endParaRPr lang="en-US" sz="1700" baseline="0" dirty="0">
              <a:latin typeface="+mj-lt"/>
            </a:endParaRPr>
          </a:p>
          <a:p>
            <a:pPr rtl="0">
              <a:lnSpc>
                <a:spcPct val="90000"/>
              </a:lnSpc>
            </a:pPr>
            <a:r>
              <a:rPr lang="es" sz="1700" b="0" i="0" u="none" strike="noStrike" baseline="0" dirty="0">
                <a:latin typeface="Century Gothic"/>
              </a:rPr>
              <a:t>Los proveedores de servicios pueden ponerse en contacto con </a:t>
            </a:r>
            <a:r>
              <a:rPr lang="es" sz="1700" b="1" i="0" u="none" strike="noStrike" baseline="0" dirty="0">
                <a:latin typeface="Century Gothic"/>
              </a:rPr>
              <a:t>CTFClaims@cpuc.ca.gov</a:t>
            </a:r>
            <a:r>
              <a:rPr lang="es" sz="1700" b="0" i="0" u="none" strike="noStrike" baseline="0" dirty="0">
                <a:latin typeface="Century Gothic"/>
              </a:rPr>
              <a:t> para obtener ayuda adicional o realizar consultas sobre eCAP. </a:t>
            </a:r>
          </a:p>
          <a:p>
            <a:pPr>
              <a:lnSpc>
                <a:spcPct val="90000"/>
              </a:lnSpc>
            </a:pPr>
            <a:endParaRPr lang="en-US" sz="1500" baseline="0" dirty="0"/>
          </a:p>
          <a:p>
            <a:pPr>
              <a:lnSpc>
                <a:spcPct val="90000"/>
              </a:lnSpc>
            </a:pPr>
            <a:endParaRPr lang="en-US" sz="1500" baseline="0" dirty="0"/>
          </a:p>
          <a:p>
            <a:pPr lvl="1">
              <a:lnSpc>
                <a:spcPct val="90000"/>
              </a:lnSpc>
            </a:pPr>
            <a:endParaRPr lang="en-US" sz="1500" baseline="0" dirty="0"/>
          </a:p>
          <a:p>
            <a:pPr marL="0" indent="0">
              <a:lnSpc>
                <a:spcPct val="90000"/>
              </a:lnSpc>
              <a:buNone/>
            </a:pPr>
            <a:endParaRPr lang="en-US" sz="1500" baseline="0" dirty="0"/>
          </a:p>
          <a:p>
            <a:pPr marL="0" indent="0">
              <a:lnSpc>
                <a:spcPct val="90000"/>
              </a:lnSpc>
              <a:buNone/>
            </a:pPr>
            <a:r>
              <a:rPr lang="en-US" sz="1500" b="1" dirty="0"/>
              <a:t>  </a:t>
            </a:r>
            <a:endParaRPr lang="en-US" sz="1500" b="1" baseline="0" dirty="0"/>
          </a:p>
          <a:p>
            <a:pPr>
              <a:lnSpc>
                <a:spcPct val="90000"/>
              </a:lnSpc>
              <a:buFont typeface="Wingdings" panose="05000000000000000000" pitchFamily="2" charset="2"/>
              <a:buChar char="v"/>
            </a:pPr>
            <a:endParaRPr lang="en-US" sz="1500" b="0" dirty="0"/>
          </a:p>
          <a:p>
            <a:pPr>
              <a:lnSpc>
                <a:spcPct val="90000"/>
              </a:lnSpc>
            </a:pPr>
            <a:endParaRPr lang="en-US" sz="1500" dirty="0"/>
          </a:p>
        </p:txBody>
      </p:sp>
      <p:pic>
        <p:nvPicPr>
          <p:cNvPr id="6" name="Content Placeholder 5" descr="Sea of hands in the middle">
            <a:extLst>
              <a:ext uri="{FF2B5EF4-FFF2-40B4-BE49-F238E27FC236}">
                <a16:creationId xmlns:a16="http://schemas.microsoft.com/office/drawing/2014/main" id="{B9700BB4-C4C9-30B7-F0B5-FD56AB7A71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9991" y="1690688"/>
            <a:ext cx="4780908" cy="4332146"/>
          </a:xfrm>
        </p:spPr>
      </p:pic>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es" sz="900" b="0" i="0" u="none" strike="noStrike">
                <a:latin typeface="Century Gothic"/>
              </a:rPr>
              <a:t>24</a:t>
            </a:r>
            <a:endParaRPr lang="en-US"/>
          </a:p>
        </p:txBody>
      </p:sp>
    </p:spTree>
    <p:extLst>
      <p:ext uri="{BB962C8B-B14F-4D97-AF65-F5344CB8AC3E}">
        <p14:creationId xmlns:p14="http://schemas.microsoft.com/office/powerpoint/2010/main" val="18880403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0748683" cy="1500187"/>
          </a:xfrm>
        </p:spPr>
        <p:txBody>
          <a:bodyPr>
            <a:noAutofit/>
          </a:bodyPr>
          <a:lstStyle/>
          <a:p>
            <a:pPr rtl="0"/>
            <a:r>
              <a:rPr lang="es" sz="3600" b="0" i="0" u="none" strike="noStrike">
                <a:latin typeface="Century Gothic"/>
              </a:rPr>
              <a:t>Conclusión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a:rPr>
              <a:t>25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2513603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003300"/>
            <a:ext cx="11214101" cy="4991099"/>
          </a:xfrm>
        </p:spPr>
        <p:txBody>
          <a:bodyPr>
            <a:noAutofit/>
          </a:bodyPr>
          <a:lstStyle/>
          <a:p>
            <a:pPr marL="342900" indent="-342900">
              <a:buFont typeface="Wingdings" panose="05000000000000000000" pitchFamily="2" charset="2"/>
              <a:buChar char="v"/>
            </a:pPr>
            <a:endParaRPr lang="en-US" sz="2000" dirty="0"/>
          </a:p>
          <a:p>
            <a:pPr marL="342900" indent="-342900" rtl="0">
              <a:buFont typeface="Arial" panose="020B0604020202020204" pitchFamily="34" charset="0"/>
              <a:buChar char="•"/>
            </a:pPr>
            <a:r>
              <a:rPr lang="es" sz="1800" b="0" i="0" u="none" strike="noStrike" dirty="0">
                <a:latin typeface="Century Gothic"/>
                <a:ea typeface="Aptos"/>
                <a:cs typeface="Times New Roman"/>
              </a:rPr>
              <a:t>El CTF garantiza un acceso asequible y diverso a servicios avanzados de comunicación para todos los californianos, incluidas las escuelas y la atención médica.</a:t>
            </a:r>
            <a:endParaRPr lang="en-US" sz="1800" dirty="0">
              <a:latin typeface="+mj-lt"/>
            </a:endParaRPr>
          </a:p>
          <a:p>
            <a:pPr marL="342900" indent="-342900" rtl="0">
              <a:buFont typeface="Arial" panose="020B0604020202020204" pitchFamily="34" charset="0"/>
              <a:buChar char="•"/>
            </a:pPr>
            <a:r>
              <a:rPr lang="es" sz="1800" b="0" i="0" u="none" strike="noStrike" dirty="0">
                <a:latin typeface="Century Gothic"/>
                <a:ea typeface="Aptos"/>
                <a:cs typeface="Times New Roman"/>
              </a:rPr>
              <a:t>Los reclamos al CTF garantizan que los proveedores de servicios sean reembolsados por ofrecer descuentos, apoyando el acceso asequible a servicios de comunicación avanzados en California.</a:t>
            </a:r>
          </a:p>
          <a:p>
            <a:pPr marL="285750" indent="-285750" rtl="0">
              <a:buFont typeface="Arial" panose="020B0604020202020204" pitchFamily="34" charset="0"/>
              <a:buChar char="•"/>
            </a:pPr>
            <a:r>
              <a:rPr lang="es" sz="1800" b="0" i="0" u="none" strike="noStrike" dirty="0">
                <a:latin typeface="Century Gothic"/>
                <a:ea typeface="Aptos"/>
                <a:cs typeface="Times New Roman"/>
              </a:rPr>
              <a:t>Los errores más comunes que deben evitarse en las reclamaciones son los errores de introducción, las hojas de cálculo de las reclamaciones incompletas y el incumplimiento de los plazos de presentación de reclamaciones. </a:t>
            </a:r>
          </a:p>
          <a:p>
            <a:pPr marL="285750" indent="-285750" rtl="0">
              <a:buFont typeface="Arial" panose="020B0604020202020204" pitchFamily="34" charset="0"/>
              <a:buChar char="•"/>
            </a:pPr>
            <a:r>
              <a:rPr lang="es" sz="1800" b="0" i="0" u="none" strike="noStrike" dirty="0">
                <a:latin typeface="Century Gothic"/>
                <a:ea typeface="Aptos"/>
                <a:cs typeface="Times New Roman"/>
              </a:rPr>
              <a:t>Para presentar reclamaciones con éxito, los proveedores de servicios deben mantener registros organizados, utilizar comunicaciones por correo electrónico claras y consistentes con el personal del CTF, verificar dos veces la precisión de la reclamación y revisar el formato final de su hoja de cálculo en Excel.</a:t>
            </a:r>
          </a:p>
          <a:p>
            <a:pPr marL="285750" indent="-285750" rtl="0">
              <a:buFont typeface="Arial" panose="020B0604020202020204" pitchFamily="34" charset="0"/>
              <a:buChar char="•"/>
            </a:pPr>
            <a:r>
              <a:rPr lang="es" sz="1800" b="0" i="0" u="none" strike="noStrike" dirty="0">
                <a:latin typeface="Century Gothic"/>
                <a:ea typeface="Aptos"/>
                <a:cs typeface="Times New Roman"/>
              </a:rPr>
              <a:t>Es fundamental mantener actualizada la información de contacto y acceder rápidamente a las notificaciones de eCAP para conocer las actualizaciones relacionadas con el programa.</a:t>
            </a:r>
          </a:p>
          <a:p>
            <a:pPr marL="285750" indent="-285750">
              <a:buFont typeface="Arial" panose="020B0604020202020204" pitchFamily="34" charset="0"/>
              <a:buChar char="•"/>
            </a:pPr>
            <a:endParaRPr lang="en-US" sz="1800" dirty="0">
              <a:effectLst/>
              <a:latin typeface="+mj-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mj-lt"/>
              <a:ea typeface="Aptos" panose="020B0004020202020204" pitchFamily="34" charset="0"/>
              <a:cs typeface="Times New Roman" panose="02020603050405020304" pitchFamily="18" charset="0"/>
            </a:endParaRPr>
          </a:p>
          <a:p>
            <a:pPr lvl="1" algn="l"/>
            <a:endParaRPr lang="en-US" sz="1400" dirty="0">
              <a:latin typeface="+mj-lt"/>
            </a:endParaRPr>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es" sz="900" b="0" i="0" u="none" strike="noStrike">
                <a:latin typeface="Century Gothic"/>
              </a:rPr>
              <a:t>26</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noAutofit/>
          </a:bodyPr>
          <a:lstStyle/>
          <a:p>
            <a:pPr algn="ctr" rtl="0" fontAlgn="b">
              <a:lnSpc>
                <a:spcPct val="90000"/>
              </a:lnSpc>
              <a:spcBef>
                <a:spcPct val="0"/>
              </a:spcBef>
            </a:pPr>
            <a:r>
              <a:rPr lang="es" sz="3600" b="1" i="0" u="none" strike="noStrike" dirty="0">
                <a:solidFill>
                  <a:srgbClr val="2A3C50"/>
                </a:solidFill>
                <a:latin typeface="Century Gothic"/>
                <a:ea typeface="+mj-ea"/>
                <a:cs typeface="+mj-cs"/>
              </a:rPr>
              <a:t>Conclusión</a:t>
            </a:r>
          </a:p>
          <a:p>
            <a:endParaRPr lang="en-US" dirty="0"/>
          </a:p>
        </p:txBody>
      </p:sp>
    </p:spTree>
    <p:extLst>
      <p:ext uri="{BB962C8B-B14F-4D97-AF65-F5344CB8AC3E}">
        <p14:creationId xmlns:p14="http://schemas.microsoft.com/office/powerpoint/2010/main" val="33435373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es" sz="4800" b="1" i="0" u="none" strike="noStrike">
                <a:latin typeface="Century Gothic"/>
              </a:rPr>
              <a:t>¿Preguntas?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noAutofit/>
          </a:bodyPr>
          <a:lstStyle/>
          <a:p>
            <a:pPr rtl="0"/>
            <a:r>
              <a:rPr lang="es" sz="900" b="0" i="0" u="none" strike="noStrike">
                <a:latin typeface="Century Gothic"/>
              </a:rPr>
              <a:t>27</a:t>
            </a:r>
            <a:endParaRPr lang="en-US"/>
          </a:p>
        </p:txBody>
      </p:sp>
    </p:spTree>
    <p:extLst>
      <p:ext uri="{BB962C8B-B14F-4D97-AF65-F5344CB8AC3E}">
        <p14:creationId xmlns:p14="http://schemas.microsoft.com/office/powerpoint/2010/main" val="32692022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457199" y="776177"/>
            <a:ext cx="11734800" cy="5937443"/>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es" sz="2400" b="0" i="0" u="none" strike="noStrike">
                <a:latin typeface="Century Gothic"/>
              </a:rPr>
              <a:t>La información sobre el seminario web anterior está</a:t>
            </a:r>
          </a:p>
          <a:p>
            <a:pPr rtl="0">
              <a:lnSpc>
                <a:spcPct val="110000"/>
              </a:lnSpc>
            </a:pPr>
            <a:r>
              <a:rPr lang="es" sz="2400" b="0" i="0" u="none" strike="noStrike">
                <a:latin typeface="Century Gothic"/>
              </a:rPr>
              <a:t>Disponible en:</a:t>
            </a:r>
          </a:p>
          <a:p>
            <a:pPr rtl="0">
              <a:lnSpc>
                <a:spcPct val="110000"/>
              </a:lnSpc>
            </a:pPr>
            <a:r>
              <a:rPr lang="es" sz="2400" b="0" i="0" u="sng" strike="noStrike">
                <a:latin typeface="Segoe UI"/>
                <a:hlinkClick r:id="rId3">
                  <a:extLst>
                    <a:ext uri="{A12FA001-AC4F-418D-AE19-62706E023703}">
                      <ahyp:hlinkClr xmlns:ahyp="http://schemas.microsoft.com/office/drawing/2018/hyperlinkcolor" val="tx"/>
                    </a:ext>
                  </a:extLst>
                </a:hlinkClick>
              </a:rPr>
              <a:t>Programa de Divulgación y Educación</a:t>
            </a:r>
            <a:endParaRPr lang="en-US" sz="2400" b="0" i="0">
              <a:effectLst/>
              <a:latin typeface="Segoe UI" panose="020B0502040204020203" pitchFamily="34" charset="0"/>
            </a:endParaRPr>
          </a:p>
          <a:p>
            <a:pPr>
              <a:lnSpc>
                <a:spcPct val="110000"/>
              </a:lnSpc>
            </a:pPr>
            <a:endParaRPr lang="en-US" sz="2400" b="0"/>
          </a:p>
          <a:p>
            <a:pPr rtl="0">
              <a:lnSpc>
                <a:spcPct val="110000"/>
              </a:lnSpc>
            </a:pPr>
            <a:r>
              <a:rPr lang="es" sz="2400" b="0" i="0" u="none" strike="noStrike">
                <a:latin typeface="Century Gothic"/>
              </a:rPr>
              <a:t>Para más información:</a:t>
            </a:r>
          </a:p>
          <a:p>
            <a:pPr rtl="0">
              <a:lnSpc>
                <a:spcPct val="110000"/>
              </a:lnSpc>
            </a:pPr>
            <a:r>
              <a:rPr lang="es" sz="2400" b="1" i="0" u="none" strike="noStrike">
                <a:solidFill>
                  <a:srgbClr val="B4C9E1"/>
                </a:solidFill>
                <a:latin typeface="Century Gothic"/>
                <a:hlinkClick r:id="rId4">
                  <a:extLst>
                    <a:ext uri="{A12FA001-AC4F-418D-AE19-62706E023703}">
                      <ahyp:hlinkClr xmlns:ahyp="http://schemas.microsoft.com/office/drawing/2018/hyperlinkcolor" val="tx"/>
                    </a:ext>
                  </a:extLst>
                </a:hlinkClick>
              </a:rPr>
              <a:t>https://www.cpuc.ca.gov/CTF</a:t>
            </a:r>
            <a:endParaRPr lang="en-US" sz="2400">
              <a:solidFill>
                <a:schemeClr val="accent1">
                  <a:lumMod val="40000"/>
                  <a:lumOff val="60000"/>
                </a:schemeClr>
              </a:solidFill>
            </a:endParaRPr>
          </a:p>
          <a:p>
            <a:pPr>
              <a:lnSpc>
                <a:spcPct val="110000"/>
              </a:lnSpc>
            </a:pPr>
            <a:endParaRPr lang="en-US" sz="2400">
              <a:solidFill>
                <a:schemeClr val="accent1">
                  <a:lumMod val="40000"/>
                  <a:lumOff val="60000"/>
                </a:schemeClr>
              </a:solidFill>
            </a:endParaRPr>
          </a:p>
          <a:p>
            <a:pPr rtl="0">
              <a:lnSpc>
                <a:spcPct val="110000"/>
              </a:lnSpc>
            </a:pPr>
            <a:r>
              <a:rPr lang="es" sz="2400" b="0" i="0" u="none" strike="noStrike">
                <a:latin typeface="Century Gothic"/>
                <a:hlinkClick r:id="rId5">
                  <a:extLst>
                    <a:ext uri="{A12FA001-AC4F-418D-AE19-62706E023703}">
                      <ahyp:hlinkClr xmlns:ahyp="http://schemas.microsoft.com/office/drawing/2018/hyperlinkcolor" val="tx"/>
                    </a:ext>
                  </a:extLst>
                </a:hlinkClick>
              </a:rPr>
              <a:t>Manual del Proveedor de Servicios del CTF </a:t>
            </a:r>
            <a:endParaRPr lang="en-US" sz="2400" b="0"/>
          </a:p>
          <a:p>
            <a:pPr>
              <a:lnSpc>
                <a:spcPct val="110000"/>
              </a:lnSpc>
            </a:pPr>
            <a:endParaRPr lang="en-US" sz="2400" b="0"/>
          </a:p>
          <a:p>
            <a:pPr rtl="0">
              <a:lnSpc>
                <a:spcPct val="110000"/>
              </a:lnSpc>
            </a:pPr>
            <a:r>
              <a:rPr lang="es" sz="2400" b="0" i="0" u="none" strike="noStrike">
                <a:latin typeface="Century Gothic"/>
              </a:rPr>
              <a:t>Preguntas Frecuentes de E-CAP: </a:t>
            </a:r>
          </a:p>
          <a:p>
            <a:pPr rtl="0">
              <a:lnSpc>
                <a:spcPct val="110000"/>
              </a:lnSpc>
            </a:pPr>
            <a:r>
              <a:rPr lang="es" sz="2400" b="1" i="0" u="none" strike="noStrike">
                <a:solidFill>
                  <a:srgbClr val="B4C9E1"/>
                </a:solidFill>
                <a:latin typeface="Century Gothic"/>
                <a:hlinkClick r:id="rId6">
                  <a:extLst>
                    <a:ext uri="{A12FA001-AC4F-418D-AE19-62706E023703}">
                      <ahyp:hlinkClr xmlns:ahyp="http://schemas.microsoft.com/office/drawing/2018/hyperlinkcolor" val="tx"/>
                    </a:ext>
                  </a:extLst>
                </a:hlinkClick>
              </a:rPr>
              <a:t>Ayuda - Preguntas Frecuentes (ca.gov)</a:t>
            </a:r>
            <a:endParaRPr lang="en-US" sz="2400">
              <a:solidFill>
                <a:schemeClr val="accent1">
                  <a:lumMod val="40000"/>
                  <a:lumOff val="60000"/>
                </a:schemeClr>
              </a:solidFill>
            </a:endParaRPr>
          </a:p>
          <a:p>
            <a:pPr>
              <a:lnSpc>
                <a:spcPct val="110000"/>
              </a:lnSpc>
            </a:pPr>
            <a:endParaRPr lang="en-US" sz="3200" b="0">
              <a:solidFill>
                <a:schemeClr val="accent1">
                  <a:lumMod val="40000"/>
                  <a:lumOff val="60000"/>
                </a:schemeClr>
              </a:solidFill>
            </a:endParaRPr>
          </a:p>
          <a:p>
            <a:pPr>
              <a:lnSpc>
                <a:spcPct val="110000"/>
              </a:lnSpc>
            </a:pPr>
            <a:endParaRPr lang="en-US" sz="3200" b="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noAutofit/>
          </a:bodyPr>
          <a:lstStyle/>
          <a:p>
            <a:pPr rtl="0"/>
            <a:r>
              <a:rPr lang="es" sz="900" b="0" i="0" u="none" strike="noStrike">
                <a:latin typeface="Century Gothic"/>
              </a:rPr>
              <a:t>28</a:t>
            </a:r>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81313"/>
            <a:ext cx="12191999" cy="769441"/>
          </a:xfrm>
          <a:prstGeom prst="rect">
            <a:avLst/>
          </a:prstGeom>
          <a:noFill/>
        </p:spPr>
        <p:txBody>
          <a:bodyPr wrap="square" rtlCol="0">
            <a:noAutofit/>
          </a:bodyPr>
          <a:lstStyle/>
          <a:p>
            <a:pPr algn="ctr" rtl="0"/>
            <a:r>
              <a:rPr lang="es" sz="4400" b="0" i="0" u="none" strike="noStrike">
                <a:solidFill>
                  <a:srgbClr val="FFFFFF"/>
                </a:solidFill>
                <a:latin typeface="Century Gothic"/>
                <a:ea typeface="+mj-ea"/>
                <a:cs typeface="+mj-cs"/>
              </a:rPr>
              <a:t>Recursos</a:t>
            </a:r>
            <a:r>
              <a:rPr lang="es" sz="2400" b="0" i="0" u="none" strike="noStrike">
                <a:latin typeface="Century Gothic"/>
              </a:rPr>
              <a:t> </a:t>
            </a:r>
          </a:p>
        </p:txBody>
      </p:sp>
    </p:spTree>
    <p:extLst>
      <p:ext uri="{BB962C8B-B14F-4D97-AF65-F5344CB8AC3E}">
        <p14:creationId xmlns:p14="http://schemas.microsoft.com/office/powerpoint/2010/main" val="28713879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09599" y="126831"/>
            <a:ext cx="10972800" cy="1094965"/>
          </a:xfrm>
        </p:spPr>
        <p:txBody>
          <a:bodyPr>
            <a:noAutofit/>
          </a:bodyPr>
          <a:lstStyle/>
          <a:p>
            <a:pPr algn="ctr" rtl="0"/>
            <a:r>
              <a:rPr lang="es" sz="3600" b="1" i="0" u="none" strike="noStrike">
                <a:latin typeface="Century Gothic"/>
              </a:rPr>
              <a:t>Guía para la Presentación</a:t>
            </a:r>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sz="half" idx="1"/>
          </p:nvPr>
        </p:nvSpPr>
        <p:spPr>
          <a:xfrm>
            <a:off x="609599" y="1431637"/>
            <a:ext cx="10972799" cy="4752050"/>
          </a:xfrm>
        </p:spPr>
        <p:txBody>
          <a:bodyPr>
            <a:noAutofit/>
          </a:bodyPr>
          <a:lstStyle/>
          <a:p>
            <a:pPr rtl="0"/>
            <a:r>
              <a:rPr lang="es" sz="2400" b="0" i="0" u="none" strike="noStrike" dirty="0">
                <a:latin typeface="Century Gothic"/>
              </a:rPr>
              <a:t>Introducción </a:t>
            </a:r>
          </a:p>
          <a:p>
            <a:pPr rtl="0"/>
            <a:r>
              <a:rPr lang="es" sz="2400" b="0" i="0" u="none" strike="noStrike" dirty="0">
                <a:latin typeface="Century Gothic"/>
              </a:rPr>
              <a:t>Importancia de las Reclamaciones</a:t>
            </a:r>
          </a:p>
          <a:p>
            <a:pPr rtl="0"/>
            <a:r>
              <a:rPr lang="es" sz="2400" b="0" i="0" u="none" strike="noStrike" dirty="0">
                <a:latin typeface="Century Gothic"/>
              </a:rPr>
              <a:t>Comprender las Reclamaciones del CTF</a:t>
            </a:r>
          </a:p>
          <a:p>
            <a:pPr rtl="0"/>
            <a:r>
              <a:rPr lang="es" sz="2400" b="0" i="0" u="none" strike="noStrike" dirty="0">
                <a:latin typeface="Century Gothic"/>
              </a:rPr>
              <a:t>Elegibilidad y Criterios para la Presentación de Reclamaciones del CTF</a:t>
            </a:r>
          </a:p>
          <a:p>
            <a:pPr rtl="0"/>
            <a:r>
              <a:rPr lang="es" sz="2400" b="0" i="0" u="none" strike="noStrike" dirty="0">
                <a:latin typeface="Century Gothic"/>
              </a:rPr>
              <a:t>Demostración en Directo - Navegando por el Proceso de Reclamaciones en eCAP</a:t>
            </a:r>
            <a:endParaRPr lang="en-US" dirty="0"/>
          </a:p>
          <a:p>
            <a:pPr rtl="0"/>
            <a:r>
              <a:rPr lang="es" sz="2400" b="0" i="0" u="none" strike="noStrike" dirty="0">
                <a:latin typeface="Century Gothic"/>
              </a:rPr>
              <a:t>Consejos para Presentar con Éxito una -Reclamación del CTF </a:t>
            </a:r>
          </a:p>
          <a:p>
            <a:pPr rtl="0"/>
            <a:r>
              <a:rPr lang="es" sz="2400" b="0" i="0" u="none" strike="noStrike" dirty="0">
                <a:latin typeface="Century Gothic"/>
              </a:rPr>
              <a:t>Conclusión</a:t>
            </a:r>
          </a:p>
          <a:p>
            <a:pPr rtl="0"/>
            <a:r>
              <a:rPr lang="es" sz="2400" b="0" i="0" u="none" strike="noStrike" dirty="0">
                <a:latin typeface="Century Gothic"/>
              </a:rPr>
              <a:t>Sesión de Preguntas y Respuestas </a:t>
            </a:r>
          </a:p>
          <a:p>
            <a:pPr rtl="0"/>
            <a:r>
              <a:rPr lang="es" sz="2400" b="0" i="0" u="none" strike="noStrike" dirty="0">
                <a:latin typeface="Century Gothic"/>
              </a:rPr>
              <a:t>Recursos y Ayuda Adicional </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p:txBody>
          <a:bodyPr>
            <a:noAutofit/>
          </a:bodyPr>
          <a:lstStyle/>
          <a:p>
            <a:pPr rtl="0"/>
            <a:r>
              <a:rPr lang="es" sz="900" b="0" i="0" u="none" strike="noStrike">
                <a:latin typeface="Century Gothic"/>
              </a:rPr>
              <a:t>3</a:t>
            </a:r>
            <a:endParaRPr lang="en-US"/>
          </a:p>
        </p:txBody>
      </p:sp>
    </p:spTree>
    <p:extLst>
      <p:ext uri="{BB962C8B-B14F-4D97-AF65-F5344CB8AC3E}">
        <p14:creationId xmlns:p14="http://schemas.microsoft.com/office/powerpoint/2010/main" val="15343411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09599" y="163498"/>
            <a:ext cx="10972800" cy="1442410"/>
          </a:xfrm>
        </p:spPr>
        <p:txBody>
          <a:bodyPr>
            <a:noAutofit/>
          </a:bodyPr>
          <a:lstStyle/>
          <a:p>
            <a:pPr algn="ctr" rtl="0"/>
            <a:br>
              <a:rPr lang="es" sz="3600" b="1" i="0" u="none" strike="noStrike">
                <a:latin typeface="Century Gothic"/>
              </a:rPr>
            </a:br>
            <a:r>
              <a:rPr lang="es" sz="3600" b="1" i="0" u="none" strike="noStrike">
                <a:latin typeface="Century Gothic"/>
              </a:rPr>
              <a:t>Importancia de las Reclamaciones del CTF</a:t>
            </a:r>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sz="half" idx="1"/>
          </p:nvPr>
        </p:nvSpPr>
        <p:spPr>
          <a:xfrm>
            <a:off x="609600" y="1605907"/>
            <a:ext cx="10590306" cy="4628637"/>
          </a:xfrm>
        </p:spPr>
        <p:txBody>
          <a:bodyPr>
            <a:noAutofit/>
          </a:bodyPr>
          <a:lstStyle/>
          <a:p>
            <a:pPr marL="0" indent="0">
              <a:buNone/>
            </a:pPr>
            <a:endParaRPr lang="en-US" sz="2000"/>
          </a:p>
          <a:p>
            <a:pPr rtl="0"/>
            <a:r>
              <a:rPr lang="es" sz="2000" b="0" i="0" u="none" strike="noStrike">
                <a:latin typeface="Century Gothic"/>
              </a:rPr>
              <a:t>Ayudar a garantizar que todos los californianos tengan acceso directo a servicios avanzados de comunicaciones en sus comunidades locales.</a:t>
            </a:r>
          </a:p>
          <a:p>
            <a:pPr rtl="0"/>
            <a:r>
              <a:rPr lang="es" sz="2000" b="0" i="0" u="none" strike="noStrike">
                <a:latin typeface="Century Gothic"/>
              </a:rPr>
              <a:t>Proporcionar ayuda para sufragar el costo de los servicios de comunicaciones avanzadas a los participantes aprobados, entre los que se incluyen escuelas, bibliotecas, hospitales, clínicas de salud, colegios comunitarios, proveedores de referencia 2-1-1 y organizaciones comunitarias (CBO).</a:t>
            </a:r>
          </a:p>
          <a:p>
            <a:pPr rtl="0"/>
            <a:r>
              <a:rPr lang="es" sz="2000" b="0" i="0" u="none" strike="noStrike">
                <a:latin typeface="Century Gothic"/>
              </a:rPr>
              <a:t>Promover la innovación en la distribución y el uso de servicios avanzados de comunicación, fomentar la diversidad de opciones entre servicios y proveedores, y garantizar un acceso asequible y generalizado a las redes y la tecnología de banda ancha de California. </a:t>
            </a:r>
          </a:p>
          <a:p>
            <a:pPr>
              <a:buFont typeface="Wingdings" panose="05000000000000000000" pitchFamily="2" charset="2"/>
              <a:buChar char="v"/>
            </a:pPr>
            <a:endParaRPr lang="en-US" sz="2000"/>
          </a:p>
          <a:p>
            <a:pPr>
              <a:buFont typeface="Wingdings" panose="05000000000000000000" pitchFamily="2" charset="2"/>
              <a:buChar char="v"/>
            </a:pPr>
            <a:endParaRPr lang="en-US" sz="2000"/>
          </a:p>
          <a:p>
            <a:pPr>
              <a:buFont typeface="Wingdings" panose="05000000000000000000" pitchFamily="2" charset="2"/>
              <a:buChar char="v"/>
            </a:pPr>
            <a:endParaRPr lang="en-US" sz="2000"/>
          </a:p>
          <a:p>
            <a:pPr>
              <a:buFont typeface="Wingdings" panose="05000000000000000000" pitchFamily="2" charset="2"/>
              <a:buChar char="v"/>
            </a:pPr>
            <a:endParaRPr lang="en-US" sz="200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p:txBody>
          <a:bodyPr>
            <a:noAutofit/>
          </a:bodyPr>
          <a:lstStyle/>
          <a:p>
            <a:pPr rtl="0"/>
            <a:r>
              <a:rPr lang="es" sz="900" b="0" i="0" u="none" strike="noStrike">
                <a:latin typeface="Century Gothic"/>
              </a:rPr>
              <a:t>4</a:t>
            </a:r>
            <a:endParaRPr lang="en-US"/>
          </a:p>
        </p:txBody>
      </p:sp>
    </p:spTree>
    <p:extLst>
      <p:ext uri="{BB962C8B-B14F-4D97-AF65-F5344CB8AC3E}">
        <p14:creationId xmlns:p14="http://schemas.microsoft.com/office/powerpoint/2010/main" val="2751341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es" sz="3600" b="0" i="0" u="none" strike="noStrike">
                <a:latin typeface="Century Gothic"/>
              </a:rPr>
              <a:t>Comprender las Reclamaciones del CTF</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es" sz="900" b="0" i="0" u="none" strike="noStrike">
                <a:latin typeface="Century Gothic"/>
              </a:rPr>
              <a:t>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es" sz="3600" b="1" i="0" u="none" strike="noStrike">
                <a:latin typeface="Century Gothic"/>
              </a:rPr>
              <a:t>Definición y Finalidad de las Reclamaciones</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endParaRPr lang="en-US" sz="2000" baseline="0">
              <a:latin typeface="+mj-lt"/>
              <a:ea typeface="+mj-ea"/>
              <a:cs typeface="+mj-cs"/>
            </a:endParaRPr>
          </a:p>
          <a:p>
            <a:pPr rtl="0"/>
            <a:r>
              <a:rPr lang="es" sz="2000" b="0" i="0" u="none" strike="noStrike" baseline="0">
                <a:latin typeface="Century Gothic"/>
                <a:ea typeface="+mj-ea"/>
                <a:cs typeface="+mj-cs"/>
              </a:rPr>
              <a:t>¿Cuál es el concepto de reclamación del CTF? </a:t>
            </a:r>
          </a:p>
          <a:p>
            <a:pPr lvl="1" rtl="0"/>
            <a:r>
              <a:rPr lang="es" sz="1800" b="0" i="0" u="none" strike="noStrike" baseline="0">
                <a:latin typeface="Century Gothic"/>
                <a:ea typeface="+mj-ea"/>
                <a:cs typeface="+mj-cs"/>
              </a:rPr>
              <a:t>La presentación de una reclamación del CTF es el método por el que se reembolsa a los proveedores de servicios los descuentos del CTF que habían proporcionado a los participantes en el CTF. </a:t>
            </a:r>
          </a:p>
          <a:p>
            <a:pPr lvl="2" rtl="0"/>
            <a:r>
              <a:rPr lang="es" sz="1600" b="0" i="0" u="none" strike="noStrike" baseline="0">
                <a:latin typeface="Century Gothic"/>
                <a:ea typeface="+mj-ea"/>
                <a:cs typeface="+mj-cs"/>
              </a:rPr>
              <a:t>Los proveedores de servicios ofrecen descuentos del CTF a los participantes del CTF.</a:t>
            </a:r>
          </a:p>
          <a:p>
            <a:pPr lvl="2" rtl="0"/>
            <a:r>
              <a:rPr lang="es" sz="1600" b="0" i="0" u="none" strike="noStrike" baseline="0">
                <a:latin typeface="Century Gothic"/>
                <a:ea typeface="+mj-ea"/>
                <a:cs typeface="+mj-cs"/>
              </a:rPr>
              <a:t>Una vez aplicado el descuento, los operadores deben presentar las reclamaciones de reembolso del descuento a la División de Comunicaciones. En la actualidad, más de 80 operadores presentan reclamaciones de reembolso por los descuentos concedidos a los participantes en el CTF. </a:t>
            </a:r>
          </a:p>
          <a:p>
            <a:pPr lvl="2" rtl="0"/>
            <a:r>
              <a:rPr lang="es" sz="1600" b="0" i="0" u="none" strike="noStrike" baseline="0">
                <a:latin typeface="Century Gothic"/>
                <a:ea typeface="+mj-ea"/>
                <a:cs typeface="+mj-cs"/>
              </a:rPr>
              <a:t>En el D.96-10-066, la Comisión estableció los parámetros iniciales del proceso de reembolso: </a:t>
            </a:r>
          </a:p>
          <a:p>
            <a:pPr marL="1263650" lvl="3" indent="0" rtl="0">
              <a:buNone/>
            </a:pPr>
            <a:r>
              <a:rPr lang="es" sz="1400" b="0" i="0" u="none" strike="noStrike" baseline="0">
                <a:latin typeface="Century Gothic"/>
                <a:ea typeface="+mj-ea"/>
                <a:cs typeface="+mj-cs"/>
              </a:rPr>
              <a:t>"Para que los operadores puedan reclamar el reembolso del Fondo de Teleconexión de California, se les exigirá que presenten un informe mensual a la División de Telecomunicaciones en un formato que se determinará. Entre los elementos que contendrá el informe figuran el número de instituciones u organizaciones que cumplen con los requisitos de cada uno de los programas de descuento y el importe cuyo reembolso solicita el operador." </a:t>
            </a:r>
          </a:p>
          <a:p>
            <a:endParaRPr lang="en-US" sz="1800" baseline="0">
              <a:latin typeface="+mj-lt"/>
              <a:ea typeface="+mj-ea"/>
              <a:cs typeface="+mj-cs"/>
            </a:endParaRP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es" sz="900" b="0" i="0" u="none" strike="noStrike">
                <a:latin typeface="Century Gothic"/>
              </a:rPr>
              <a:t>6</a:t>
            </a:r>
            <a:endParaRPr lang="en-US"/>
          </a:p>
        </p:txBody>
      </p:sp>
    </p:spTree>
    <p:extLst>
      <p:ext uri="{BB962C8B-B14F-4D97-AF65-F5344CB8AC3E}">
        <p14:creationId xmlns:p14="http://schemas.microsoft.com/office/powerpoint/2010/main" val="34797489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es" sz="3600" b="1" i="0" u="none" strike="noStrike">
                <a:latin typeface="Century Gothic"/>
              </a:rPr>
              <a:t>Definición y Finalidad de las Reclamaciones</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599" y="1242828"/>
            <a:ext cx="10972800" cy="4730935"/>
          </a:xfrm>
        </p:spPr>
        <p:txBody>
          <a:bodyPr>
            <a:noAutofit/>
          </a:bodyPr>
          <a:lstStyle/>
          <a:p>
            <a:endParaRPr lang="en-US" sz="2000" baseline="0" dirty="0">
              <a:latin typeface="+mj-lt"/>
              <a:ea typeface="+mj-ea"/>
              <a:cs typeface="+mj-cs"/>
            </a:endParaRPr>
          </a:p>
          <a:p>
            <a:pPr rtl="0"/>
            <a:r>
              <a:rPr lang="es" sz="2000" b="0" i="0" u="none" strike="noStrike" baseline="0" dirty="0">
                <a:latin typeface="Century Gothic"/>
                <a:ea typeface="+mj-ea"/>
                <a:cs typeface="+mj-cs"/>
              </a:rPr>
              <a:t>¿Cuál es la Importancia de las Reclamaciones para Maximizar las Prestaciones de los Participantes?</a:t>
            </a:r>
          </a:p>
          <a:p>
            <a:pPr lvl="1" rtl="0"/>
            <a:r>
              <a:rPr lang="es" sz="1800" b="0" i="0" u="none" strike="noStrike" baseline="0" dirty="0">
                <a:latin typeface="Century Gothic"/>
                <a:ea typeface="+mj-ea"/>
                <a:cs typeface="+mj-cs"/>
              </a:rPr>
              <a:t>El objetivo del programa es ofrecer a todos los californianos acceso directo a servicios avanzados de comunicaciones en sus comunidades locales, especialmente en aquellas con menores índices de adopción de Internet y mayores necesidades económicas. </a:t>
            </a:r>
          </a:p>
          <a:p>
            <a:pPr lvl="1" rtl="0"/>
            <a:r>
              <a:rPr lang="es" sz="1800" b="0" i="0" u="none" strike="noStrike" baseline="0" dirty="0">
                <a:latin typeface="Century Gothic"/>
                <a:ea typeface="+mj-ea"/>
                <a:cs typeface="+mj-cs"/>
              </a:rPr>
              <a:t>Desde su fundación en 1996, el CTF ha ayudado a más de 14,000 participantes a superar la brecha digital mediante el acceso y la adopción de servicios de banda ancha a tarifas con descuento en su comunidad. </a:t>
            </a:r>
          </a:p>
          <a:p>
            <a:pPr lvl="1" rtl="0"/>
            <a:r>
              <a:rPr lang="es" sz="1800" b="0" i="0" u="none" strike="noStrike" baseline="0" dirty="0">
                <a:latin typeface="Century Gothic"/>
                <a:ea typeface="+mj-ea"/>
                <a:cs typeface="+mj-cs"/>
              </a:rPr>
              <a:t>Ofrece descuentos a pequeñas Organizaciones de Base Comunitaria (CBO), escuelas, bibliotecas y hospitales públicos para difundir el acceso y la adopción de servicios de banda ancha. </a:t>
            </a:r>
          </a:p>
          <a:p>
            <a:pPr lvl="1" rtl="0"/>
            <a:r>
              <a:rPr lang="es" sz="1800" b="0" i="0" u="none" strike="noStrike" baseline="0" dirty="0">
                <a:latin typeface="Century Gothic"/>
                <a:ea typeface="+mj-ea"/>
                <a:cs typeface="+mj-cs"/>
              </a:rPr>
              <a:t>Durante la pandemia de 2020-21, la iniciativa de Aprendizaje a Distancia proporcionó a 413 Distritos Escolares un total de 110,630 puntos de acceso móviles, garantizando a los estudiantes el acceso remoto a las evaluaciones estatales. </a:t>
            </a:r>
          </a:p>
          <a:p>
            <a:endParaRPr lang="en-US" sz="1800" baseline="0" dirty="0">
              <a:latin typeface="+mj-lt"/>
              <a:ea typeface="+mj-ea"/>
              <a:cs typeface="+mj-cs"/>
            </a:endParaRPr>
          </a:p>
          <a:p>
            <a:pPr lvl="1"/>
            <a:endParaRPr lang="en-US" sz="1800" baseline="0" dirty="0">
              <a:latin typeface="+mj-lt"/>
              <a:ea typeface="+mj-ea"/>
              <a:cs typeface="+mj-cs"/>
            </a:endParaRPr>
          </a:p>
          <a:p>
            <a:pPr marL="0" indent="0">
              <a:buNone/>
            </a:pPr>
            <a:endParaRPr lang="en-US" sz="2000" baseline="0" dirty="0">
              <a:latin typeface="+mj-lt"/>
              <a:ea typeface="+mj-ea"/>
              <a:cs typeface="+mj-cs"/>
            </a:endParaRPr>
          </a:p>
          <a:p>
            <a:pPr marL="0" indent="0">
              <a:buNone/>
            </a:pPr>
            <a:r>
              <a:rPr lang="en-US" sz="2000" b="1" dirty="0">
                <a:latin typeface="+mj-lt"/>
                <a:ea typeface="+mj-ea"/>
                <a:cs typeface="+mj-cs"/>
              </a:rPr>
              <a:t>  </a:t>
            </a:r>
            <a:endParaRPr lang="en-US" sz="2000" b="1" baseline="0" dirty="0">
              <a:latin typeface="+mj-lt"/>
              <a:ea typeface="+mj-ea"/>
              <a:cs typeface="+mj-cs"/>
            </a:endParaRPr>
          </a:p>
          <a:p>
            <a:pPr>
              <a:buFont typeface="Wingdings" panose="05000000000000000000" pitchFamily="2" charset="2"/>
              <a:buChar char="v"/>
            </a:pPr>
            <a:endParaRPr lang="en-US" sz="1800" b="0" dirty="0">
              <a:latin typeface="+mj-lt"/>
              <a:ea typeface="+mj-ea"/>
              <a:cs typeface="+mj-cs"/>
            </a:endParaRPr>
          </a:p>
          <a:p>
            <a:endParaRPr lang="en-US" dirty="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es" sz="900" b="0" i="0" u="none" strike="noStrike">
                <a:latin typeface="Century Gothic"/>
              </a:rPr>
              <a:t>7</a:t>
            </a:r>
            <a:endParaRPr lang="en-US"/>
          </a:p>
        </p:txBody>
      </p:sp>
    </p:spTree>
    <p:extLst>
      <p:ext uri="{BB962C8B-B14F-4D97-AF65-F5344CB8AC3E}">
        <p14:creationId xmlns:p14="http://schemas.microsoft.com/office/powerpoint/2010/main" val="2199163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es" sz="3600" b="1" i="0" u="none" strike="noStrike">
                <a:latin typeface="Century Gothic"/>
              </a:rPr>
              <a:t>Criterios de Elegibilidad para las Reclamaciones</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pPr marL="0" indent="0">
              <a:buNone/>
            </a:pPr>
            <a:endParaRPr lang="en-US" sz="2000">
              <a:latin typeface="+mj-lt"/>
              <a:ea typeface="+mj-ea"/>
              <a:cs typeface="+mj-cs"/>
            </a:endParaRPr>
          </a:p>
          <a:p>
            <a:pPr marL="0" indent="0" rtl="0">
              <a:buNone/>
            </a:pPr>
            <a:r>
              <a:rPr lang="es" sz="2000" b="0" i="0" u="none" strike="noStrike">
                <a:latin typeface="Century Gothic"/>
                <a:ea typeface="+mj-ea"/>
                <a:cs typeface="+mj-cs"/>
              </a:rPr>
              <a:t>Los servicios elegibles son categorías de servicios avanzados de comunicación que reúnen las condiciones para recibir el descuento del CTF. Los siguientes servicios son elegibles:</a:t>
            </a:r>
          </a:p>
          <a:p>
            <a:pPr rtl="0"/>
            <a:r>
              <a:rPr lang="es" sz="1800" b="0" i="0" u="none" strike="noStrike">
                <a:latin typeface="Century Gothic"/>
              </a:rPr>
              <a:t> </a:t>
            </a:r>
            <a:r>
              <a:rPr lang="es" sz="2000" b="0" i="0" u="none" strike="noStrike">
                <a:latin typeface="Century Gothic"/>
              </a:rPr>
              <a:t>Modo de Transferencia Asíncrona </a:t>
            </a:r>
          </a:p>
          <a:p>
            <a:pPr rtl="0"/>
            <a:r>
              <a:rPr lang="es" sz="2000" b="0" i="0" u="none" strike="noStrike">
                <a:latin typeface="Century Gothic"/>
              </a:rPr>
              <a:t> Módem por cable </a:t>
            </a:r>
          </a:p>
          <a:p>
            <a:pPr rtl="0"/>
            <a:r>
              <a:rPr lang="es" sz="2000" b="0" i="0" u="none" strike="noStrike">
                <a:latin typeface="Century Gothic"/>
              </a:rPr>
              <a:t> Línea de Abonado Digital </a:t>
            </a:r>
          </a:p>
          <a:p>
            <a:pPr rtl="0"/>
            <a:r>
              <a:rPr lang="es" sz="2000" b="0" i="0" u="none" strike="noStrike">
                <a:latin typeface="Century Gothic"/>
              </a:rPr>
              <a:t> Señal Digital, DS1, DS2, etc. </a:t>
            </a:r>
          </a:p>
          <a:p>
            <a:pPr rtl="0"/>
            <a:r>
              <a:rPr lang="es" sz="2000" b="0" i="0" u="none" strike="noStrike">
                <a:latin typeface="Century Gothic"/>
              </a:rPr>
              <a:t> Ethernet </a:t>
            </a:r>
          </a:p>
          <a:p>
            <a:pPr rtl="0"/>
            <a:r>
              <a:rPr lang="es" sz="2000" b="0" i="0" u="none" strike="noStrike">
                <a:latin typeface="Century Gothic"/>
              </a:rPr>
              <a:t> Fibra Óptica, incluida la fibra oscura contratada y la fibra iluminada contratada </a:t>
            </a:r>
          </a:p>
          <a:p>
            <a:pPr rtl="0"/>
            <a:r>
              <a:rPr lang="es" sz="2000" b="0" i="0" u="none" strike="noStrike">
                <a:latin typeface="Century Gothic"/>
              </a:rPr>
              <a:t> Acceso Inalámbrico Fijo a Internet </a:t>
            </a:r>
          </a:p>
          <a:p>
            <a:pPr marL="0" indent="0">
              <a:buNone/>
            </a:pPr>
            <a:r>
              <a:rPr lang="en-US" sz="1800"/>
              <a:t> </a:t>
            </a:r>
          </a:p>
          <a:p>
            <a:endParaRPr lang="en-US" sz="1800" baseline="0">
              <a:latin typeface="+mj-lt"/>
              <a:ea typeface="+mj-ea"/>
              <a:cs typeface="+mj-cs"/>
            </a:endParaRP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es" sz="900" b="0" i="0" u="none" strike="noStrike">
                <a:latin typeface="Century Gothic"/>
              </a:rPr>
              <a:t>8</a:t>
            </a:r>
            <a:endParaRPr lang="en-US"/>
          </a:p>
        </p:txBody>
      </p:sp>
    </p:spTree>
    <p:extLst>
      <p:ext uri="{BB962C8B-B14F-4D97-AF65-F5344CB8AC3E}">
        <p14:creationId xmlns:p14="http://schemas.microsoft.com/office/powerpoint/2010/main" val="9627437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es" sz="3600" b="1" i="0" u="none" strike="noStrike" dirty="0">
                <a:latin typeface="Century Gothic"/>
              </a:rPr>
              <a:t>Criterios de Elegibilidad para las Reclamaciones (Continuación)</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557946"/>
            <a:ext cx="10972800" cy="4730935"/>
          </a:xfrm>
        </p:spPr>
        <p:txBody>
          <a:bodyPr>
            <a:noAutofit/>
          </a:bodyPr>
          <a:lstStyle/>
          <a:p>
            <a:pPr rtl="0"/>
            <a:r>
              <a:rPr lang="es" sz="2000" b="0" i="0" u="none" strike="noStrike" dirty="0">
                <a:latin typeface="Century Gothic"/>
              </a:rPr>
              <a:t> Redes Privadas Basadas en Tramas </a:t>
            </a:r>
          </a:p>
          <a:p>
            <a:pPr rtl="0"/>
            <a:r>
              <a:rPr lang="es" sz="2000" b="0" i="0" u="none" strike="noStrike" dirty="0">
                <a:latin typeface="Century Gothic"/>
              </a:rPr>
              <a:t> Red Digital de Servicios Integrados </a:t>
            </a:r>
          </a:p>
          <a:p>
            <a:pPr rtl="0"/>
            <a:r>
              <a:rPr lang="es" sz="2000" b="0" i="0" u="none" strike="noStrike" dirty="0">
                <a:latin typeface="Century Gothic"/>
              </a:rPr>
              <a:t> Servicio de Banda Ancha Móvil - con ciertas restricciones* </a:t>
            </a:r>
          </a:p>
          <a:p>
            <a:pPr rtl="0"/>
            <a:r>
              <a:rPr lang="es" sz="2000" b="0" i="0" u="none" strike="noStrike" dirty="0">
                <a:latin typeface="Century Gothic"/>
              </a:rPr>
              <a:t> Conmutación de Etiquetas Multiprotocolo </a:t>
            </a:r>
          </a:p>
          <a:p>
            <a:pPr rtl="0"/>
            <a:r>
              <a:rPr lang="es" sz="2000" b="0" i="0" u="none" strike="noStrike" dirty="0">
                <a:latin typeface="Century Gothic"/>
              </a:rPr>
              <a:t> Portadora Óptica, OC1, OC2, etc. </a:t>
            </a:r>
          </a:p>
          <a:p>
            <a:pPr rtl="0"/>
            <a:r>
              <a:rPr lang="es" sz="2000" b="0" i="0" u="none" strike="noStrike" dirty="0">
                <a:latin typeface="Century Gothic"/>
              </a:rPr>
              <a:t> Acceso a Internet vía Satélite </a:t>
            </a:r>
          </a:p>
          <a:p>
            <a:pPr rtl="0"/>
            <a:r>
              <a:rPr lang="es" sz="2000" b="0" i="0" u="none" strike="noStrike" dirty="0">
                <a:latin typeface="Century Gothic"/>
              </a:rPr>
              <a:t> Servicio de Datos Multimegabit Conmutado </a:t>
            </a:r>
          </a:p>
          <a:p>
            <a:pPr rtl="0"/>
            <a:r>
              <a:rPr lang="es" sz="2000" b="0" i="0" u="none" strike="noStrike" dirty="0">
                <a:latin typeface="Century Gothic"/>
              </a:rPr>
              <a:t> Nivel Troncal, T1, T2, etc.</a:t>
            </a:r>
          </a:p>
          <a:p>
            <a:pPr rtl="0"/>
            <a:r>
              <a:rPr lang="es" sz="2000" b="0" i="0" u="none" strike="noStrike" dirty="0">
                <a:latin typeface="Century Gothic"/>
              </a:rPr>
              <a:t> Red de Área Amplia (WAN, por sus siglas en Inglés)¹</a:t>
            </a:r>
          </a:p>
          <a:p>
            <a:pPr rtl="0"/>
            <a:r>
              <a:rPr lang="es" sz="800" b="0" i="0" u="none" strike="noStrike" dirty="0">
                <a:latin typeface="Century Gothic"/>
              </a:rPr>
              <a:t>Restricciones a los Servicios Móviles de Banda Ancha: Los Servicios de Banda Ancha Móvil pueden ser elegibles para determinados participantes. En estos casos, la Carta de Aprobación del participante debe indicar explícitamente que el participante es elegible para recibir descuentos en los Servicios de Banda Ancha Móvil. Si la Carta de Aprobación del participante incluye restricciones sobre la elegibilidad de los Servicios de Banda Ancha Móvil (por ejemplo, restricciones sobre el número de líneas o sobre los tipos de servicios elegibles), el proveedor de servicios sólo podrá aplicar el descuento del CTF de conformidad con dichas restricciones.</a:t>
            </a:r>
          </a:p>
          <a:p>
            <a:pPr rtl="0"/>
            <a:r>
              <a:rPr lang="es" sz="800" b="0" i="0" u="none" strike="noStrike" dirty="0">
                <a:latin typeface="Century Gothic"/>
              </a:rPr>
              <a:t>¹ Las conexiones de Red de Área Amplia que forman una red de datos entre varios participantes son elegibles para el descuento del CTF. Las Redes de Área Local, los Servicios Gestionados de Banda Ancha Interna y otras conexiones que desde una red de datos para una única dirección de servicio participante o campus no son elegibles para el descuento del CTF.</a:t>
            </a:r>
          </a:p>
          <a:p>
            <a:pPr lvl="1"/>
            <a:endParaRPr lang="en-US" sz="1800" baseline="0" dirty="0">
              <a:latin typeface="+mj-lt"/>
              <a:ea typeface="+mj-ea"/>
              <a:cs typeface="+mj-cs"/>
            </a:endParaRPr>
          </a:p>
          <a:p>
            <a:pPr marL="0" indent="0">
              <a:buNone/>
            </a:pPr>
            <a:endParaRPr lang="en-US" sz="2000" baseline="0" dirty="0">
              <a:latin typeface="+mj-lt"/>
              <a:ea typeface="+mj-ea"/>
              <a:cs typeface="+mj-cs"/>
            </a:endParaRPr>
          </a:p>
          <a:p>
            <a:pPr marL="0" indent="0">
              <a:buNone/>
            </a:pPr>
            <a:r>
              <a:rPr lang="en-US" sz="2000" b="1" dirty="0">
                <a:latin typeface="+mj-lt"/>
                <a:ea typeface="+mj-ea"/>
                <a:cs typeface="+mj-cs"/>
              </a:rPr>
              <a:t>  </a:t>
            </a:r>
            <a:endParaRPr lang="en-US" sz="2000" b="1" baseline="0" dirty="0">
              <a:latin typeface="+mj-lt"/>
              <a:ea typeface="+mj-ea"/>
              <a:cs typeface="+mj-cs"/>
            </a:endParaRPr>
          </a:p>
          <a:p>
            <a:pPr>
              <a:buFont typeface="Wingdings" panose="05000000000000000000" pitchFamily="2" charset="2"/>
              <a:buChar char="v"/>
            </a:pPr>
            <a:endParaRPr lang="en-US" sz="1800" b="0" dirty="0">
              <a:latin typeface="+mj-lt"/>
              <a:ea typeface="+mj-ea"/>
              <a:cs typeface="+mj-cs"/>
            </a:endParaRPr>
          </a:p>
          <a:p>
            <a:endParaRPr lang="en-US" dirty="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es" sz="900" b="0" i="0" u="none" strike="noStrike">
                <a:latin typeface="Century Gothic"/>
              </a:rPr>
              <a:t>9</a:t>
            </a:r>
            <a:endParaRPr lang="en-US"/>
          </a:p>
        </p:txBody>
      </p:sp>
    </p:spTree>
    <p:extLst>
      <p:ext uri="{BB962C8B-B14F-4D97-AF65-F5344CB8AC3E}">
        <p14:creationId xmlns:p14="http://schemas.microsoft.com/office/powerpoint/2010/main" val="21165504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6592</TotalTime>
  <Words>2292</Words>
  <Application>Microsoft Office PowerPoint</Application>
  <PresentationFormat>Widescreen</PresentationFormat>
  <Paragraphs>308</Paragraphs>
  <Slides>28</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Century Gothic</vt:lpstr>
      <vt:lpstr>Segoe UI</vt:lpstr>
      <vt:lpstr>Wingdings</vt:lpstr>
      <vt:lpstr>CPUC White</vt:lpstr>
      <vt:lpstr>CPUC Pale Gold</vt:lpstr>
      <vt:lpstr>CPUC Dark Blue</vt:lpstr>
      <vt:lpstr>CPUC Blue</vt:lpstr>
      <vt:lpstr>CPUC Gold</vt:lpstr>
      <vt:lpstr>PowerPoint Presentation</vt:lpstr>
      <vt:lpstr>PowerPoint Presentation</vt:lpstr>
      <vt:lpstr>Guía para la Presentación</vt:lpstr>
      <vt:lpstr> Importancia de las Reclamaciones del CTF</vt:lpstr>
      <vt:lpstr>PowerPoint Presentation</vt:lpstr>
      <vt:lpstr>Definición y Finalidad de las Reclamaciones</vt:lpstr>
      <vt:lpstr>Definición y Finalidad de las Reclamaciones</vt:lpstr>
      <vt:lpstr>Criterios de Elegibilidad para las Reclamaciones</vt:lpstr>
      <vt:lpstr>Criterios de Elegibilidad para las Reclamaciones (Continuación)</vt:lpstr>
      <vt:lpstr>Documentación / Requisitos de Información</vt:lpstr>
      <vt:lpstr>Precisión en la Presentación de Reclamaciones</vt:lpstr>
      <vt:lpstr>PowerPoint Presentation</vt:lpstr>
      <vt:lpstr>PowerPoint Presentation</vt:lpstr>
      <vt:lpstr>PRESENTACIÓN DE RECLAMACIÓN EN ECAP</vt:lpstr>
      <vt:lpstr>PowerPoint Presentation</vt:lpstr>
      <vt:lpstr>Lista de reclamaciones solicitadas y en proceso</vt:lpstr>
      <vt:lpstr>DEMOSTRACIÓN EN DIRECTO</vt:lpstr>
      <vt:lpstr>PowerPoint Presentation</vt:lpstr>
      <vt:lpstr>Reclamaciones: Errores Comunes a Evitar</vt:lpstr>
      <vt:lpstr>PowerPoint Presentation</vt:lpstr>
      <vt:lpstr>PowerPoint Presentation</vt:lpstr>
      <vt:lpstr>Buenas Prácticas para Documentar Gastos y Documentación Adecuada</vt:lpstr>
      <vt:lpstr>Presentación a Tiempo </vt:lpstr>
      <vt:lpstr>Recursos y Asistencia en Línea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Focus Interpreting</cp:lastModifiedBy>
  <cp:revision>307</cp:revision>
  <dcterms:created xsi:type="dcterms:W3CDTF">2021-02-04T20:02:28Z</dcterms:created>
  <dcterms:modified xsi:type="dcterms:W3CDTF">2024-02-08T21:31:57Z</dcterms:modified>
</cp:coreProperties>
</file>