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49.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661" r:id="rId3"/>
    <p:sldMasterId id="2147483674" r:id="rId4"/>
    <p:sldMasterId id="2147483687" r:id="rId5"/>
  </p:sldMasterIdLst>
  <p:notesMasterIdLst>
    <p:notesMasterId r:id="rId63"/>
  </p:notesMasterIdLst>
  <p:sldIdLst>
    <p:sldId id="256" r:id="rId6"/>
    <p:sldId id="311" r:id="rId7"/>
    <p:sldId id="313" r:id="rId8"/>
    <p:sldId id="290" r:id="rId9"/>
    <p:sldId id="393" r:id="rId10"/>
    <p:sldId id="392" r:id="rId11"/>
    <p:sldId id="373" r:id="rId12"/>
    <p:sldId id="330" r:id="rId13"/>
    <p:sldId id="374" r:id="rId14"/>
    <p:sldId id="318" r:id="rId15"/>
    <p:sldId id="329" r:id="rId16"/>
    <p:sldId id="328" r:id="rId17"/>
    <p:sldId id="343" r:id="rId18"/>
    <p:sldId id="344" r:id="rId19"/>
    <p:sldId id="345" r:id="rId20"/>
    <p:sldId id="346" r:id="rId21"/>
    <p:sldId id="347" r:id="rId22"/>
    <p:sldId id="348" r:id="rId23"/>
    <p:sldId id="349" r:id="rId24"/>
    <p:sldId id="350" r:id="rId25"/>
    <p:sldId id="351" r:id="rId26"/>
    <p:sldId id="356" r:id="rId27"/>
    <p:sldId id="357" r:id="rId28"/>
    <p:sldId id="358" r:id="rId29"/>
    <p:sldId id="359" r:id="rId30"/>
    <p:sldId id="360" r:id="rId31"/>
    <p:sldId id="361" r:id="rId32"/>
    <p:sldId id="362" r:id="rId33"/>
    <p:sldId id="363" r:id="rId34"/>
    <p:sldId id="352" r:id="rId35"/>
    <p:sldId id="364" r:id="rId36"/>
    <p:sldId id="365" r:id="rId37"/>
    <p:sldId id="366" r:id="rId38"/>
    <p:sldId id="367" r:id="rId39"/>
    <p:sldId id="394" r:id="rId40"/>
    <p:sldId id="332" r:id="rId41"/>
    <p:sldId id="325" r:id="rId42"/>
    <p:sldId id="324" r:id="rId43"/>
    <p:sldId id="323" r:id="rId44"/>
    <p:sldId id="387" r:id="rId45"/>
    <p:sldId id="388" r:id="rId46"/>
    <p:sldId id="316" r:id="rId47"/>
    <p:sldId id="383" r:id="rId48"/>
    <p:sldId id="320" r:id="rId49"/>
    <p:sldId id="369" r:id="rId50"/>
    <p:sldId id="372" r:id="rId51"/>
    <p:sldId id="315" r:id="rId52"/>
    <p:sldId id="384" r:id="rId53"/>
    <p:sldId id="386" r:id="rId54"/>
    <p:sldId id="317" r:id="rId55"/>
    <p:sldId id="334" r:id="rId56"/>
    <p:sldId id="335" r:id="rId57"/>
    <p:sldId id="391" r:id="rId58"/>
    <p:sldId id="273" r:id="rId59"/>
    <p:sldId id="264" r:id="rId60"/>
    <p:sldId id="262" r:id="rId61"/>
    <p:sldId id="26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74735-954E-7D27-91D4-C63FA060C20C}" name="Khoury, Lina" initials="KL" userId="S::Lina.Khoury@cpuc.ca.gov::164be73d-2003-498a-99fd-010031afe6f9" providerId="AD"/>
  <p188:author id="{34B90E8C-E141-07CA-C567-EA3FFB5C6E94}" name="Alba-Librojo, Jocelyn" initials="JA" userId="S::Jocelyn.Alba-Librojo@cpuc.ca.gov::a36b4303-df4e-49ed-ae78-3b35c4889a8a" providerId="AD"/>
  <p188:author id="{62D5EFA2-CA47-2562-B927-9189CDFFBEAF}" name="Osborn, Robert B." initials="ORB" userId="S::robert.osborn@cpuc.ca.gov::bb2e4427-87e8-4f65-9546-3321f0bacd8f" providerId="AD"/>
  <p188:author id="{4A1B71C9-DA2C-59DA-C32E-D5D7D5930CA0}" name="Lyulkin, Daniel" initials="LD" userId="S::Daniel.Lyulkin@cpuc.ca.gov::d7c14bb1-1e89-4127-82e2-54fca7b2ae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8E7"/>
    <a:srgbClr val="BABED0"/>
    <a:srgbClr val="23475F"/>
    <a:srgbClr val="2D8789"/>
    <a:srgbClr val="306284"/>
    <a:srgbClr val="141E2A"/>
    <a:srgbClr val="1B2939"/>
    <a:srgbClr val="798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94061" autoAdjust="0"/>
  </p:normalViewPr>
  <p:slideViewPr>
    <p:cSldViewPr snapToGrid="0" snapToObjects="1" showGuides="1">
      <p:cViewPr varScale="1">
        <p:scale>
          <a:sx n="65" d="100"/>
          <a:sy n="65" d="100"/>
        </p:scale>
        <p:origin x="954" y="78"/>
      </p:cViewPr>
      <p:guideLst>
        <p:guide orient="horz" pos="2160"/>
        <p:guide pos="3840"/>
      </p:guideLst>
    </p:cSldViewPr>
  </p:slideViewPr>
  <p:outlineViewPr>
    <p:cViewPr>
      <p:scale>
        <a:sx n="33" d="100"/>
        <a:sy n="33" d="100"/>
      </p:scale>
      <p:origin x="0" y="-148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4" Type="http://schemas.openxmlformats.org/officeDocument/2006/relationships/image" Target="../media/image45.jpg"/></Relationships>
</file>

<file path=ppt/diagrams/_rels/data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image" Target="../media/image46.jpg"/><Relationship Id="rId4" Type="http://schemas.openxmlformats.org/officeDocument/2006/relationships/image" Target="../media/image49.jpg"/></Relationships>
</file>

<file path=ppt/diagrams/_rels/data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image" Target="../media/image52.jpeg"/></Relationships>
</file>

<file path=ppt/diagrams/_rels/data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image" Target="../media/image55.jpeg"/><Relationship Id="rId4" Type="http://schemas.openxmlformats.org/officeDocument/2006/relationships/image" Target="../media/image58.jpg"/></Relationships>
</file>

<file path=ppt/diagrams/_rels/data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image" Target="../media/image5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4" Type="http://schemas.openxmlformats.org/officeDocument/2006/relationships/image" Target="../media/image45.jpg"/></Relationships>
</file>

<file path=ppt/diagrams/_rels/drawing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image" Target="../media/image46.jpg"/><Relationship Id="rId4" Type="http://schemas.openxmlformats.org/officeDocument/2006/relationships/image" Target="../media/image49.jpg"/></Relationships>
</file>

<file path=ppt/diagrams/_rels/drawing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image" Target="../media/image5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image" Target="../media/image55.jpeg"/><Relationship Id="rId4" Type="http://schemas.openxmlformats.org/officeDocument/2006/relationships/image" Target="../media/image58.jpg"/></Relationships>
</file>

<file path=ppt/diagrams/_rels/drawing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image" Target="../media/image5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785D8-29CC-44E0-A82F-06A8FE3E3F67}"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US"/>
        </a:p>
      </dgm:t>
    </dgm:pt>
    <dgm:pt modelId="{95355CB8-9B1D-41FD-BB88-F9F80EC087A3}">
      <dgm:prSet phldrT="[Text]"/>
      <dgm:spPr/>
      <dgm:t>
        <a:bodyPr/>
        <a:lstStyle/>
        <a:p>
          <a:r>
            <a:rPr lang="en-US" dirty="0"/>
            <a:t>Understanding the requirements</a:t>
          </a:r>
        </a:p>
      </dgm:t>
    </dgm:pt>
    <dgm:pt modelId="{B396B304-05C7-400B-9C0D-C401474E1E97}" type="parTrans" cxnId="{908136F7-BBC1-4360-97C3-BF69A8FDB961}">
      <dgm:prSet/>
      <dgm:spPr/>
      <dgm:t>
        <a:bodyPr/>
        <a:lstStyle/>
        <a:p>
          <a:endParaRPr lang="en-US"/>
        </a:p>
      </dgm:t>
    </dgm:pt>
    <dgm:pt modelId="{EC46DEC0-B877-4A3D-BBE6-1D6D8EC5C710}" type="sibTrans" cxnId="{908136F7-BBC1-4360-97C3-BF69A8FDB961}">
      <dgm:prSet/>
      <dgm:spPr/>
      <dgm:t>
        <a:bodyPr/>
        <a:lstStyle/>
        <a:p>
          <a:endParaRPr lang="en-US"/>
        </a:p>
      </dgm:t>
    </dgm:pt>
    <dgm:pt modelId="{0A64B9EB-4484-47EE-BD8F-9E1675B0B32F}">
      <dgm:prSet phldrT="[Text]"/>
      <dgm:spPr/>
      <dgm:t>
        <a:bodyPr/>
        <a:lstStyle/>
        <a:p>
          <a:r>
            <a:rPr lang="en-US" dirty="0"/>
            <a:t>Organize your documents</a:t>
          </a:r>
        </a:p>
      </dgm:t>
    </dgm:pt>
    <dgm:pt modelId="{5A82379D-9439-475A-BBFB-28207B93CDFE}" type="parTrans" cxnId="{A8FAB32E-5BCD-4BC5-816E-E7E1C94940D4}">
      <dgm:prSet/>
      <dgm:spPr/>
      <dgm:t>
        <a:bodyPr/>
        <a:lstStyle/>
        <a:p>
          <a:endParaRPr lang="en-US"/>
        </a:p>
      </dgm:t>
    </dgm:pt>
    <dgm:pt modelId="{D498540A-E29C-4231-AC55-4EA5E5CB011E}" type="sibTrans" cxnId="{A8FAB32E-5BCD-4BC5-816E-E7E1C94940D4}">
      <dgm:prSet/>
      <dgm:spPr/>
      <dgm:t>
        <a:bodyPr/>
        <a:lstStyle/>
        <a:p>
          <a:endParaRPr lang="en-US"/>
        </a:p>
      </dgm:t>
    </dgm:pt>
    <dgm:pt modelId="{9564E78B-CE76-4246-9137-A9C03A392116}">
      <dgm:prSet phldrT="[Text]"/>
      <dgm:spPr/>
      <dgm:t>
        <a:bodyPr/>
        <a:lstStyle/>
        <a:p>
          <a:r>
            <a:rPr lang="en-US" dirty="0"/>
            <a:t>Verify for accuracy</a:t>
          </a:r>
        </a:p>
      </dgm:t>
    </dgm:pt>
    <dgm:pt modelId="{011BA05B-2353-41E8-81C8-5D57AB035279}" type="parTrans" cxnId="{E01DD4D0-633B-4640-81B2-546E562D4D66}">
      <dgm:prSet/>
      <dgm:spPr/>
      <dgm:t>
        <a:bodyPr/>
        <a:lstStyle/>
        <a:p>
          <a:endParaRPr lang="en-US"/>
        </a:p>
      </dgm:t>
    </dgm:pt>
    <dgm:pt modelId="{6C085DD8-E997-412C-A39A-15C6AAEF26DB}" type="sibTrans" cxnId="{E01DD4D0-633B-4640-81B2-546E562D4D66}">
      <dgm:prSet/>
      <dgm:spPr/>
      <dgm:t>
        <a:bodyPr/>
        <a:lstStyle/>
        <a:p>
          <a:endParaRPr lang="en-US"/>
        </a:p>
      </dgm:t>
    </dgm:pt>
    <dgm:pt modelId="{D89A9F24-EFAC-4684-B266-379EA66C3AF5}">
      <dgm:prSet/>
      <dgm:spPr/>
      <dgm:t>
        <a:bodyPr/>
        <a:lstStyle/>
        <a:p>
          <a:r>
            <a:rPr lang="en-US" dirty="0"/>
            <a:t>Create a checklist</a:t>
          </a:r>
        </a:p>
      </dgm:t>
    </dgm:pt>
    <dgm:pt modelId="{699B8924-8D0E-4979-BE63-7F52A3F20E6B}" type="parTrans" cxnId="{2CEA4387-649C-45C0-BA79-378D649F1760}">
      <dgm:prSet/>
      <dgm:spPr/>
      <dgm:t>
        <a:bodyPr/>
        <a:lstStyle/>
        <a:p>
          <a:endParaRPr lang="en-US"/>
        </a:p>
      </dgm:t>
    </dgm:pt>
    <dgm:pt modelId="{B97F6426-1262-4C49-BC05-457C59A93803}" type="sibTrans" cxnId="{2CEA4387-649C-45C0-BA79-378D649F1760}">
      <dgm:prSet/>
      <dgm:spPr/>
      <dgm:t>
        <a:bodyPr/>
        <a:lstStyle/>
        <a:p>
          <a:endParaRPr lang="en-US"/>
        </a:p>
      </dgm:t>
    </dgm:pt>
    <dgm:pt modelId="{D57468A9-D9A7-42BA-AD02-D79A8529E096}" type="pres">
      <dgm:prSet presAssocID="{19A785D8-29CC-44E0-A82F-06A8FE3E3F67}" presName="Name0" presStyleCnt="0">
        <dgm:presLayoutVars>
          <dgm:dir/>
          <dgm:resizeHandles val="exact"/>
        </dgm:presLayoutVars>
      </dgm:prSet>
      <dgm:spPr/>
    </dgm:pt>
    <dgm:pt modelId="{72256396-4F47-4C5B-9B9D-2763F514E2A2}" type="pres">
      <dgm:prSet presAssocID="{95355CB8-9B1D-41FD-BB88-F9F80EC087A3}" presName="composite" presStyleCnt="0"/>
      <dgm:spPr/>
    </dgm:pt>
    <dgm:pt modelId="{6D43DFB6-16E0-45B8-8486-5FCC5AB16A48}" type="pres">
      <dgm:prSet presAssocID="{95355CB8-9B1D-41FD-BB88-F9F80EC087A3}" presName="rect1" presStyleLbl="trAlignAcc1" presStyleIdx="0" presStyleCnt="4">
        <dgm:presLayoutVars>
          <dgm:bulletEnabled val="1"/>
        </dgm:presLayoutVars>
      </dgm:prSet>
      <dgm:spPr/>
    </dgm:pt>
    <dgm:pt modelId="{C64BF4AE-7F88-4BFB-BEA9-79D4736D6DE9}" type="pres">
      <dgm:prSet presAssocID="{95355CB8-9B1D-41FD-BB88-F9F80EC087A3}" presName="rect2"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00000" r="-100000"/>
          </a:stretch>
        </a:blipFill>
      </dgm:spPr>
      <dgm:extLst>
        <a:ext uri="{E40237B7-FDA0-4F09-8148-C483321AD2D9}">
          <dgm14:cNvPr xmlns:dgm14="http://schemas.microsoft.com/office/drawing/2010/diagram" id="0" name="" descr="Purple colored lightbulb"/>
        </a:ext>
      </dgm:extLst>
    </dgm:pt>
    <dgm:pt modelId="{60A4DFB8-1F79-4695-AA33-F3CDF07948B9}" type="pres">
      <dgm:prSet presAssocID="{EC46DEC0-B877-4A3D-BBE6-1D6D8EC5C710}" presName="sibTrans" presStyleCnt="0"/>
      <dgm:spPr/>
    </dgm:pt>
    <dgm:pt modelId="{4E5EFD14-9FB0-449C-884F-40340DAE335A}" type="pres">
      <dgm:prSet presAssocID="{0A64B9EB-4484-47EE-BD8F-9E1675B0B32F}" presName="composite" presStyleCnt="0"/>
      <dgm:spPr/>
    </dgm:pt>
    <dgm:pt modelId="{139C45D4-6A76-4314-9F1D-945668AB6C2F}" type="pres">
      <dgm:prSet presAssocID="{0A64B9EB-4484-47EE-BD8F-9E1675B0B32F}" presName="rect1" presStyleLbl="trAlignAcc1" presStyleIdx="1" presStyleCnt="4">
        <dgm:presLayoutVars>
          <dgm:bulletEnabled val="1"/>
        </dgm:presLayoutVars>
      </dgm:prSet>
      <dgm:spPr/>
    </dgm:pt>
    <dgm:pt modelId="{2EDB7A42-4801-420A-9F0B-E311FD5F4F96}" type="pres">
      <dgm:prSet presAssocID="{0A64B9EB-4484-47EE-BD8F-9E1675B0B32F}" presName="rect2" presStyleLbl="fgImgPlace1" presStyleIdx="1" presStyleCnt="4"/>
      <dgm:spPr>
        <a:blipFill>
          <a:blip xmlns:r="http://schemas.openxmlformats.org/officeDocument/2006/relationships" r:embed="rId2">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l="-50000" r="-50000"/>
          </a:stretch>
        </a:blipFill>
      </dgm:spPr>
      <dgm:extLst>
        <a:ext uri="{E40237B7-FDA0-4F09-8148-C483321AD2D9}">
          <dgm14:cNvPr xmlns:dgm14="http://schemas.microsoft.com/office/drawing/2010/diagram" id="0" name="" descr="Office clerk searching for files"/>
        </a:ext>
      </dgm:extLst>
    </dgm:pt>
    <dgm:pt modelId="{60162EC8-CB59-40F6-9362-FD16A77E762F}" type="pres">
      <dgm:prSet presAssocID="{D498540A-E29C-4231-AC55-4EA5E5CB011E}" presName="sibTrans" presStyleCnt="0"/>
      <dgm:spPr/>
    </dgm:pt>
    <dgm:pt modelId="{A8A36883-AFC4-4DCD-9A7D-213A86CA7FF5}" type="pres">
      <dgm:prSet presAssocID="{9564E78B-CE76-4246-9137-A9C03A392116}" presName="composite" presStyleCnt="0"/>
      <dgm:spPr/>
    </dgm:pt>
    <dgm:pt modelId="{62E3FD09-146F-4310-B3BD-380BB2A191C4}" type="pres">
      <dgm:prSet presAssocID="{9564E78B-CE76-4246-9137-A9C03A392116}" presName="rect1" presStyleLbl="trAlignAcc1" presStyleIdx="2" presStyleCnt="4">
        <dgm:presLayoutVars>
          <dgm:bulletEnabled val="1"/>
        </dgm:presLayoutVars>
      </dgm:prSet>
      <dgm:spPr/>
    </dgm:pt>
    <dgm:pt modelId="{7181AE86-56D2-4826-AD4F-D70EB2B0DF1F}" type="pres">
      <dgm:prSet presAssocID="{9564E78B-CE76-4246-9137-A9C03A392116}" presName="rect2" presStyleLbl="fgImgPlace1" presStyleIdx="2" presStyleCnt="4"/>
      <dgm:spPr>
        <a:blipFill>
          <a:blip xmlns:r="http://schemas.openxmlformats.org/officeDocument/2006/relationships" r:embed="rId3">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l="-41000" r="-41000"/>
          </a:stretch>
        </a:blipFill>
      </dgm:spPr>
    </dgm:pt>
    <dgm:pt modelId="{2217B59D-7685-4328-A516-99AC25FD2287}" type="pres">
      <dgm:prSet presAssocID="{6C085DD8-E997-412C-A39A-15C6AAEF26DB}" presName="sibTrans" presStyleCnt="0"/>
      <dgm:spPr/>
    </dgm:pt>
    <dgm:pt modelId="{3320A2BE-F12F-4DD4-96A5-7C2E1CA86F48}" type="pres">
      <dgm:prSet presAssocID="{D89A9F24-EFAC-4684-B266-379EA66C3AF5}" presName="composite" presStyleCnt="0"/>
      <dgm:spPr/>
    </dgm:pt>
    <dgm:pt modelId="{CCE25187-33FF-4BE7-BB38-B5720EFE356C}" type="pres">
      <dgm:prSet presAssocID="{D89A9F24-EFAC-4684-B266-379EA66C3AF5}" presName="rect1" presStyleLbl="trAlignAcc1" presStyleIdx="3" presStyleCnt="4">
        <dgm:presLayoutVars>
          <dgm:bulletEnabled val="1"/>
        </dgm:presLayoutVars>
      </dgm:prSet>
      <dgm:spPr/>
    </dgm:pt>
    <dgm:pt modelId="{4713987F-F697-40B8-B8A3-17849CC3AFE1}" type="pres">
      <dgm:prSet presAssocID="{D89A9F24-EFAC-4684-B266-379EA66C3AF5}" presName="rect2"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l="-62000" r="-62000"/>
          </a:stretch>
        </a:blipFill>
      </dgm:spPr>
    </dgm:pt>
  </dgm:ptLst>
  <dgm:cxnLst>
    <dgm:cxn modelId="{EDF23B05-8FC4-4BE4-80ED-9BA43F5DC9FF}" type="presOf" srcId="{19A785D8-29CC-44E0-A82F-06A8FE3E3F67}" destId="{D57468A9-D9A7-42BA-AD02-D79A8529E096}" srcOrd="0" destOrd="0" presId="urn:microsoft.com/office/officeart/2008/layout/PictureStrips"/>
    <dgm:cxn modelId="{D629E417-308A-43B9-8E68-141C56AA7E65}" type="presOf" srcId="{D89A9F24-EFAC-4684-B266-379EA66C3AF5}" destId="{CCE25187-33FF-4BE7-BB38-B5720EFE356C}" srcOrd="0" destOrd="0" presId="urn:microsoft.com/office/officeart/2008/layout/PictureStrips"/>
    <dgm:cxn modelId="{7717A523-B3CA-473A-B233-63AAF2F05196}" type="presOf" srcId="{95355CB8-9B1D-41FD-BB88-F9F80EC087A3}" destId="{6D43DFB6-16E0-45B8-8486-5FCC5AB16A48}" srcOrd="0" destOrd="0" presId="urn:microsoft.com/office/officeart/2008/layout/PictureStrips"/>
    <dgm:cxn modelId="{A8FAB32E-5BCD-4BC5-816E-E7E1C94940D4}" srcId="{19A785D8-29CC-44E0-A82F-06A8FE3E3F67}" destId="{0A64B9EB-4484-47EE-BD8F-9E1675B0B32F}" srcOrd="1" destOrd="0" parTransId="{5A82379D-9439-475A-BBFB-28207B93CDFE}" sibTransId="{D498540A-E29C-4231-AC55-4EA5E5CB011E}"/>
    <dgm:cxn modelId="{FF0D273B-3891-4949-900F-5C45ADDEE311}" type="presOf" srcId="{9564E78B-CE76-4246-9137-A9C03A392116}" destId="{62E3FD09-146F-4310-B3BD-380BB2A191C4}" srcOrd="0" destOrd="0" presId="urn:microsoft.com/office/officeart/2008/layout/PictureStrips"/>
    <dgm:cxn modelId="{78AA2787-B057-4ED1-BF5D-82FABA77FE56}" type="presOf" srcId="{0A64B9EB-4484-47EE-BD8F-9E1675B0B32F}" destId="{139C45D4-6A76-4314-9F1D-945668AB6C2F}" srcOrd="0" destOrd="0" presId="urn:microsoft.com/office/officeart/2008/layout/PictureStrips"/>
    <dgm:cxn modelId="{2CEA4387-649C-45C0-BA79-378D649F1760}" srcId="{19A785D8-29CC-44E0-A82F-06A8FE3E3F67}" destId="{D89A9F24-EFAC-4684-B266-379EA66C3AF5}" srcOrd="3" destOrd="0" parTransId="{699B8924-8D0E-4979-BE63-7F52A3F20E6B}" sibTransId="{B97F6426-1262-4C49-BC05-457C59A93803}"/>
    <dgm:cxn modelId="{E01DD4D0-633B-4640-81B2-546E562D4D66}" srcId="{19A785D8-29CC-44E0-A82F-06A8FE3E3F67}" destId="{9564E78B-CE76-4246-9137-A9C03A392116}" srcOrd="2" destOrd="0" parTransId="{011BA05B-2353-41E8-81C8-5D57AB035279}" sibTransId="{6C085DD8-E997-412C-A39A-15C6AAEF26DB}"/>
    <dgm:cxn modelId="{908136F7-BBC1-4360-97C3-BF69A8FDB961}" srcId="{19A785D8-29CC-44E0-A82F-06A8FE3E3F67}" destId="{95355CB8-9B1D-41FD-BB88-F9F80EC087A3}" srcOrd="0" destOrd="0" parTransId="{B396B304-05C7-400B-9C0D-C401474E1E97}" sibTransId="{EC46DEC0-B877-4A3D-BBE6-1D6D8EC5C710}"/>
    <dgm:cxn modelId="{21BBC36F-41D8-418F-B0F0-AF66A8BB2166}" type="presParOf" srcId="{D57468A9-D9A7-42BA-AD02-D79A8529E096}" destId="{72256396-4F47-4C5B-9B9D-2763F514E2A2}" srcOrd="0" destOrd="0" presId="urn:microsoft.com/office/officeart/2008/layout/PictureStrips"/>
    <dgm:cxn modelId="{810565F2-05DF-4B87-8312-054B7B0A764C}" type="presParOf" srcId="{72256396-4F47-4C5B-9B9D-2763F514E2A2}" destId="{6D43DFB6-16E0-45B8-8486-5FCC5AB16A48}" srcOrd="0" destOrd="0" presId="urn:microsoft.com/office/officeart/2008/layout/PictureStrips"/>
    <dgm:cxn modelId="{C5B509C8-0B65-4616-A478-FCD52626B419}" type="presParOf" srcId="{72256396-4F47-4C5B-9B9D-2763F514E2A2}" destId="{C64BF4AE-7F88-4BFB-BEA9-79D4736D6DE9}" srcOrd="1" destOrd="0" presId="urn:microsoft.com/office/officeart/2008/layout/PictureStrips"/>
    <dgm:cxn modelId="{38471D44-6820-49EA-8B6C-88178E59FDC9}" type="presParOf" srcId="{D57468A9-D9A7-42BA-AD02-D79A8529E096}" destId="{60A4DFB8-1F79-4695-AA33-F3CDF07948B9}" srcOrd="1" destOrd="0" presId="urn:microsoft.com/office/officeart/2008/layout/PictureStrips"/>
    <dgm:cxn modelId="{B355882C-8187-4502-A72A-0E931D39A429}" type="presParOf" srcId="{D57468A9-D9A7-42BA-AD02-D79A8529E096}" destId="{4E5EFD14-9FB0-449C-884F-40340DAE335A}" srcOrd="2" destOrd="0" presId="urn:microsoft.com/office/officeart/2008/layout/PictureStrips"/>
    <dgm:cxn modelId="{84D1D213-FE27-43D2-970B-E6F7EF54726B}" type="presParOf" srcId="{4E5EFD14-9FB0-449C-884F-40340DAE335A}" destId="{139C45D4-6A76-4314-9F1D-945668AB6C2F}" srcOrd="0" destOrd="0" presId="urn:microsoft.com/office/officeart/2008/layout/PictureStrips"/>
    <dgm:cxn modelId="{A358745C-3A0E-4342-BCFA-C0A7617A97FB}" type="presParOf" srcId="{4E5EFD14-9FB0-449C-884F-40340DAE335A}" destId="{2EDB7A42-4801-420A-9F0B-E311FD5F4F96}" srcOrd="1" destOrd="0" presId="urn:microsoft.com/office/officeart/2008/layout/PictureStrips"/>
    <dgm:cxn modelId="{D394E9C5-8C3E-4D4A-A4BC-DF61E095A642}" type="presParOf" srcId="{D57468A9-D9A7-42BA-AD02-D79A8529E096}" destId="{60162EC8-CB59-40F6-9362-FD16A77E762F}" srcOrd="3" destOrd="0" presId="urn:microsoft.com/office/officeart/2008/layout/PictureStrips"/>
    <dgm:cxn modelId="{C93FC9A4-7898-4F98-B4A6-757E41215B01}" type="presParOf" srcId="{D57468A9-D9A7-42BA-AD02-D79A8529E096}" destId="{A8A36883-AFC4-4DCD-9A7D-213A86CA7FF5}" srcOrd="4" destOrd="0" presId="urn:microsoft.com/office/officeart/2008/layout/PictureStrips"/>
    <dgm:cxn modelId="{E06DA8BF-8D77-4418-AB62-6DAA716474EE}" type="presParOf" srcId="{A8A36883-AFC4-4DCD-9A7D-213A86CA7FF5}" destId="{62E3FD09-146F-4310-B3BD-380BB2A191C4}" srcOrd="0" destOrd="0" presId="urn:microsoft.com/office/officeart/2008/layout/PictureStrips"/>
    <dgm:cxn modelId="{E8E17A0A-E884-4EA6-8036-E6F838F5DE66}" type="presParOf" srcId="{A8A36883-AFC4-4DCD-9A7D-213A86CA7FF5}" destId="{7181AE86-56D2-4826-AD4F-D70EB2B0DF1F}" srcOrd="1" destOrd="0" presId="urn:microsoft.com/office/officeart/2008/layout/PictureStrips"/>
    <dgm:cxn modelId="{DF4691BC-B96E-4138-8B4E-49CBB7BCC34D}" type="presParOf" srcId="{D57468A9-D9A7-42BA-AD02-D79A8529E096}" destId="{2217B59D-7685-4328-A516-99AC25FD2287}" srcOrd="5" destOrd="0" presId="urn:microsoft.com/office/officeart/2008/layout/PictureStrips"/>
    <dgm:cxn modelId="{842B996F-5F17-4BB9-873B-2D480FD2FF81}" type="presParOf" srcId="{D57468A9-D9A7-42BA-AD02-D79A8529E096}" destId="{3320A2BE-F12F-4DD4-96A5-7C2E1CA86F48}" srcOrd="6" destOrd="0" presId="urn:microsoft.com/office/officeart/2008/layout/PictureStrips"/>
    <dgm:cxn modelId="{0CF7DED6-8229-4E87-84AD-3A983BCE8CA8}" type="presParOf" srcId="{3320A2BE-F12F-4DD4-96A5-7C2E1CA86F48}" destId="{CCE25187-33FF-4BE7-BB38-B5720EFE356C}" srcOrd="0" destOrd="0" presId="urn:microsoft.com/office/officeart/2008/layout/PictureStrips"/>
    <dgm:cxn modelId="{0FA74F0F-FE86-4089-8132-5DF3D5F25F82}" type="presParOf" srcId="{3320A2BE-F12F-4DD4-96A5-7C2E1CA86F48}" destId="{4713987F-F697-40B8-B8A3-17849CC3AFE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8D8FE5E-D6C5-404F-9B48-B4587DE1899D}"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en-US"/>
        </a:p>
      </dgm:t>
    </dgm:pt>
    <dgm:pt modelId="{9B710E4D-7953-4A32-9B87-F18A3D8C9D68}">
      <dgm:prSet phldrT="[Text]"/>
      <dgm:spPr/>
      <dgm:t>
        <a:bodyPr/>
        <a:lstStyle/>
        <a:p>
          <a:r>
            <a:rPr lang="en-US" dirty="0"/>
            <a:t>Gather all necessary documents</a:t>
          </a:r>
        </a:p>
      </dgm:t>
    </dgm:pt>
    <dgm:pt modelId="{75901FF4-CFC2-4253-8091-D52944F939AB}" type="parTrans" cxnId="{5BE6A9E7-D0CF-4171-86A9-C1B34697D3D6}">
      <dgm:prSet/>
      <dgm:spPr/>
      <dgm:t>
        <a:bodyPr/>
        <a:lstStyle/>
        <a:p>
          <a:endParaRPr lang="en-US"/>
        </a:p>
      </dgm:t>
    </dgm:pt>
    <dgm:pt modelId="{F91976D1-BE69-4628-8FA7-626FAC6CAE0E}" type="sibTrans" cxnId="{5BE6A9E7-D0CF-4171-86A9-C1B34697D3D6}">
      <dgm:prSet/>
      <dgm:spPr/>
      <dgm:t>
        <a:bodyPr/>
        <a:lstStyle/>
        <a:p>
          <a:endParaRPr lang="en-US"/>
        </a:p>
      </dgm:t>
    </dgm:pt>
    <dgm:pt modelId="{D24975FB-15A7-497C-A7A1-9BBD1606E6B7}">
      <dgm:prSet phldrT="[Text]"/>
      <dgm:spPr/>
      <dgm:t>
        <a:bodyPr/>
        <a:lstStyle/>
        <a:p>
          <a:r>
            <a:rPr lang="en-US" dirty="0"/>
            <a:t>Login to </a:t>
          </a:r>
          <a:r>
            <a:rPr lang="en-US" dirty="0" err="1"/>
            <a:t>eCAP</a:t>
          </a:r>
          <a:endParaRPr lang="en-US" dirty="0"/>
        </a:p>
      </dgm:t>
    </dgm:pt>
    <dgm:pt modelId="{C7557CCE-8F84-4A12-B7CF-4A57E07246DA}" type="parTrans" cxnId="{BA6C8777-3605-43D6-9FBA-BF53BE15C165}">
      <dgm:prSet/>
      <dgm:spPr/>
      <dgm:t>
        <a:bodyPr/>
        <a:lstStyle/>
        <a:p>
          <a:endParaRPr lang="en-US"/>
        </a:p>
      </dgm:t>
    </dgm:pt>
    <dgm:pt modelId="{874D903B-A440-421A-BCA9-D8D4C98868C0}" type="sibTrans" cxnId="{BA6C8777-3605-43D6-9FBA-BF53BE15C165}">
      <dgm:prSet/>
      <dgm:spPr/>
      <dgm:t>
        <a:bodyPr/>
        <a:lstStyle/>
        <a:p>
          <a:endParaRPr lang="en-US"/>
        </a:p>
      </dgm:t>
    </dgm:pt>
    <dgm:pt modelId="{0CBF29B7-F34C-40AE-A619-AA48F62F4980}">
      <dgm:prSet phldrT="[Text]"/>
      <dgm:spPr/>
      <dgm:t>
        <a:bodyPr/>
        <a:lstStyle/>
        <a:p>
          <a:r>
            <a:rPr lang="en-US" dirty="0"/>
            <a:t>Upload Documentations and submit your application through </a:t>
          </a:r>
          <a:r>
            <a:rPr lang="en-US" dirty="0" err="1"/>
            <a:t>eCAP</a:t>
          </a:r>
          <a:endParaRPr lang="en-US" dirty="0"/>
        </a:p>
      </dgm:t>
    </dgm:pt>
    <dgm:pt modelId="{76BD3476-5631-417B-A4D8-FF41C2D05197}" type="parTrans" cxnId="{6B5C2FA0-5688-406E-89B4-2CB9DDB6618B}">
      <dgm:prSet/>
      <dgm:spPr/>
      <dgm:t>
        <a:bodyPr/>
        <a:lstStyle/>
        <a:p>
          <a:endParaRPr lang="en-US"/>
        </a:p>
      </dgm:t>
    </dgm:pt>
    <dgm:pt modelId="{D1E7C278-6E96-4407-ABFF-E4442C11E8BF}" type="sibTrans" cxnId="{6B5C2FA0-5688-406E-89B4-2CB9DDB6618B}">
      <dgm:prSet/>
      <dgm:spPr/>
      <dgm:t>
        <a:bodyPr/>
        <a:lstStyle/>
        <a:p>
          <a:endParaRPr lang="en-US"/>
        </a:p>
      </dgm:t>
    </dgm:pt>
    <dgm:pt modelId="{DFE09EA5-DF18-4AC7-9A9A-79BAD743222C}">
      <dgm:prSet/>
      <dgm:spPr/>
      <dgm:t>
        <a:bodyPr/>
        <a:lstStyle/>
        <a:p>
          <a:r>
            <a:rPr lang="en-US" dirty="0"/>
            <a:t>Complete all required fields on </a:t>
          </a:r>
          <a:r>
            <a:rPr lang="en-US" dirty="0" err="1"/>
            <a:t>eCAP</a:t>
          </a:r>
          <a:endParaRPr lang="en-US" dirty="0"/>
        </a:p>
      </dgm:t>
    </dgm:pt>
    <dgm:pt modelId="{4227D0DE-7D25-4944-80ED-7B6E590BF716}" type="parTrans" cxnId="{CDCCF052-A662-4EBA-AA9B-3A7DBACECFBD}">
      <dgm:prSet/>
      <dgm:spPr/>
      <dgm:t>
        <a:bodyPr/>
        <a:lstStyle/>
        <a:p>
          <a:endParaRPr lang="en-US"/>
        </a:p>
      </dgm:t>
    </dgm:pt>
    <dgm:pt modelId="{406814A2-C72B-4AF5-8B4B-55C0D2F197FD}" type="sibTrans" cxnId="{CDCCF052-A662-4EBA-AA9B-3A7DBACECFBD}">
      <dgm:prSet/>
      <dgm:spPr/>
      <dgm:t>
        <a:bodyPr/>
        <a:lstStyle/>
        <a:p>
          <a:endParaRPr lang="en-US"/>
        </a:p>
      </dgm:t>
    </dgm:pt>
    <dgm:pt modelId="{9A8FE903-B9D4-4A96-B2BD-58B8862B072A}" type="pres">
      <dgm:prSet presAssocID="{98D8FE5E-D6C5-404F-9B48-B4587DE1899D}" presName="Name0" presStyleCnt="0">
        <dgm:presLayoutVars>
          <dgm:chMax val="11"/>
          <dgm:chPref val="11"/>
          <dgm:dir/>
          <dgm:resizeHandles/>
        </dgm:presLayoutVars>
      </dgm:prSet>
      <dgm:spPr/>
    </dgm:pt>
    <dgm:pt modelId="{548A4F60-8015-463E-A2B3-000585F43B74}" type="pres">
      <dgm:prSet presAssocID="{0CBF29B7-F34C-40AE-A619-AA48F62F4980}" presName="Accent4" presStyleCnt="0"/>
      <dgm:spPr/>
    </dgm:pt>
    <dgm:pt modelId="{FC2622E8-CA66-4E05-98E9-E112BCCFC403}" type="pres">
      <dgm:prSet presAssocID="{0CBF29B7-F34C-40AE-A619-AA48F62F4980}" presName="Accent" presStyleLbl="node1" presStyleIdx="0" presStyleCnt="4"/>
      <dgm:spPr/>
    </dgm:pt>
    <dgm:pt modelId="{DE6D2FAC-118B-489E-B755-002FA1131A77}" type="pres">
      <dgm:prSet presAssocID="{0CBF29B7-F34C-40AE-A619-AA48F62F4980}" presName="ParentBackground4" presStyleCnt="0"/>
      <dgm:spPr/>
    </dgm:pt>
    <dgm:pt modelId="{066E76F7-AA5E-46BA-B1BC-B27F76BC707A}" type="pres">
      <dgm:prSet presAssocID="{0CBF29B7-F34C-40AE-A619-AA48F62F4980}" presName="ParentBackground" presStyleLbl="fgAcc1" presStyleIdx="0" presStyleCnt="4"/>
      <dgm:spPr/>
    </dgm:pt>
    <dgm:pt modelId="{9558DE28-B6D3-4E72-8197-303DE55A1D73}" type="pres">
      <dgm:prSet presAssocID="{0CBF29B7-F34C-40AE-A619-AA48F62F4980}" presName="Parent4" presStyleLbl="revTx" presStyleIdx="0" presStyleCnt="0">
        <dgm:presLayoutVars>
          <dgm:chMax val="1"/>
          <dgm:chPref val="1"/>
          <dgm:bulletEnabled val="1"/>
        </dgm:presLayoutVars>
      </dgm:prSet>
      <dgm:spPr/>
    </dgm:pt>
    <dgm:pt modelId="{23D76DD3-01A4-4541-8EC1-9C3E50B39683}" type="pres">
      <dgm:prSet presAssocID="{DFE09EA5-DF18-4AC7-9A9A-79BAD743222C}" presName="Accent3" presStyleCnt="0"/>
      <dgm:spPr/>
    </dgm:pt>
    <dgm:pt modelId="{8B88A037-D523-4E47-967E-56828879492C}" type="pres">
      <dgm:prSet presAssocID="{DFE09EA5-DF18-4AC7-9A9A-79BAD743222C}" presName="Accent" presStyleLbl="node1" presStyleIdx="1" presStyleCnt="4"/>
      <dgm:spPr/>
    </dgm:pt>
    <dgm:pt modelId="{CA3DB4CD-F317-412A-BCB0-F1B3524AB239}" type="pres">
      <dgm:prSet presAssocID="{DFE09EA5-DF18-4AC7-9A9A-79BAD743222C}" presName="ParentBackground3" presStyleCnt="0"/>
      <dgm:spPr/>
    </dgm:pt>
    <dgm:pt modelId="{C85375CD-C76A-4C04-B697-50E4B55553EE}" type="pres">
      <dgm:prSet presAssocID="{DFE09EA5-DF18-4AC7-9A9A-79BAD743222C}" presName="ParentBackground" presStyleLbl="fgAcc1" presStyleIdx="1" presStyleCnt="4"/>
      <dgm:spPr/>
    </dgm:pt>
    <dgm:pt modelId="{FEE2F9BB-503B-4C50-80C0-8C6241176973}" type="pres">
      <dgm:prSet presAssocID="{DFE09EA5-DF18-4AC7-9A9A-79BAD743222C}" presName="Parent3" presStyleLbl="revTx" presStyleIdx="0" presStyleCnt="0">
        <dgm:presLayoutVars>
          <dgm:chMax val="1"/>
          <dgm:chPref val="1"/>
          <dgm:bulletEnabled val="1"/>
        </dgm:presLayoutVars>
      </dgm:prSet>
      <dgm:spPr/>
    </dgm:pt>
    <dgm:pt modelId="{46C91FF0-7D1B-4405-A9A8-E109311D5C6F}" type="pres">
      <dgm:prSet presAssocID="{D24975FB-15A7-497C-A7A1-9BBD1606E6B7}" presName="Accent2" presStyleCnt="0"/>
      <dgm:spPr/>
    </dgm:pt>
    <dgm:pt modelId="{881D790F-2F5B-47B1-9E3D-02D6EF6C7B24}" type="pres">
      <dgm:prSet presAssocID="{D24975FB-15A7-497C-A7A1-9BBD1606E6B7}" presName="Accent" presStyleLbl="node1" presStyleIdx="2" presStyleCnt="4"/>
      <dgm:spPr/>
    </dgm:pt>
    <dgm:pt modelId="{B0EE5F58-D23F-45F2-86B1-ECBE6F3796D2}" type="pres">
      <dgm:prSet presAssocID="{D24975FB-15A7-497C-A7A1-9BBD1606E6B7}" presName="ParentBackground2" presStyleCnt="0"/>
      <dgm:spPr/>
    </dgm:pt>
    <dgm:pt modelId="{DD2C6977-AD1E-404D-883E-AED2DE537921}" type="pres">
      <dgm:prSet presAssocID="{D24975FB-15A7-497C-A7A1-9BBD1606E6B7}" presName="ParentBackground" presStyleLbl="fgAcc1" presStyleIdx="2" presStyleCnt="4"/>
      <dgm:spPr/>
    </dgm:pt>
    <dgm:pt modelId="{503824ED-2208-4FEE-9D5A-884E0CD3A7B3}" type="pres">
      <dgm:prSet presAssocID="{D24975FB-15A7-497C-A7A1-9BBD1606E6B7}" presName="Parent2" presStyleLbl="revTx" presStyleIdx="0" presStyleCnt="0">
        <dgm:presLayoutVars>
          <dgm:chMax val="1"/>
          <dgm:chPref val="1"/>
          <dgm:bulletEnabled val="1"/>
        </dgm:presLayoutVars>
      </dgm:prSet>
      <dgm:spPr/>
    </dgm:pt>
    <dgm:pt modelId="{A8EDE4F1-95DC-403E-9831-E199931EA6E8}" type="pres">
      <dgm:prSet presAssocID="{9B710E4D-7953-4A32-9B87-F18A3D8C9D68}" presName="Accent1" presStyleCnt="0"/>
      <dgm:spPr/>
    </dgm:pt>
    <dgm:pt modelId="{89AEE51D-C14F-4F45-8557-3637B280B6C2}" type="pres">
      <dgm:prSet presAssocID="{9B710E4D-7953-4A32-9B87-F18A3D8C9D68}" presName="Accent" presStyleLbl="node1" presStyleIdx="3" presStyleCnt="4"/>
      <dgm:spPr/>
    </dgm:pt>
    <dgm:pt modelId="{664BA22B-5CAC-48C0-B76F-88FFA066E1D7}" type="pres">
      <dgm:prSet presAssocID="{9B710E4D-7953-4A32-9B87-F18A3D8C9D68}" presName="ParentBackground1" presStyleCnt="0"/>
      <dgm:spPr/>
    </dgm:pt>
    <dgm:pt modelId="{6E9CB56C-007F-478C-B292-E2932CEE014C}" type="pres">
      <dgm:prSet presAssocID="{9B710E4D-7953-4A32-9B87-F18A3D8C9D68}" presName="ParentBackground" presStyleLbl="fgAcc1" presStyleIdx="3" presStyleCnt="4"/>
      <dgm:spPr/>
    </dgm:pt>
    <dgm:pt modelId="{196BCEEE-8E8C-4800-BD17-237C1D837458}" type="pres">
      <dgm:prSet presAssocID="{9B710E4D-7953-4A32-9B87-F18A3D8C9D68}" presName="Parent1" presStyleLbl="revTx" presStyleIdx="0" presStyleCnt="0">
        <dgm:presLayoutVars>
          <dgm:chMax val="1"/>
          <dgm:chPref val="1"/>
          <dgm:bulletEnabled val="1"/>
        </dgm:presLayoutVars>
      </dgm:prSet>
      <dgm:spPr/>
    </dgm:pt>
  </dgm:ptLst>
  <dgm:cxnLst>
    <dgm:cxn modelId="{A3169616-B81B-42C1-9033-49F4C6F814D9}" type="presOf" srcId="{D24975FB-15A7-497C-A7A1-9BBD1606E6B7}" destId="{503824ED-2208-4FEE-9D5A-884E0CD3A7B3}" srcOrd="1" destOrd="0" presId="urn:microsoft.com/office/officeart/2011/layout/CircleProcess"/>
    <dgm:cxn modelId="{7EDBC017-27BC-4B79-9CE2-BCD98738EB73}" type="presOf" srcId="{DFE09EA5-DF18-4AC7-9A9A-79BAD743222C}" destId="{C85375CD-C76A-4C04-B697-50E4B55553EE}" srcOrd="0" destOrd="0" presId="urn:microsoft.com/office/officeart/2011/layout/CircleProcess"/>
    <dgm:cxn modelId="{5B5F4132-A22C-478A-96A3-1148348DAD91}" type="presOf" srcId="{9B710E4D-7953-4A32-9B87-F18A3D8C9D68}" destId="{196BCEEE-8E8C-4800-BD17-237C1D837458}" srcOrd="1" destOrd="0" presId="urn:microsoft.com/office/officeart/2011/layout/CircleProcess"/>
    <dgm:cxn modelId="{C164C834-A4E9-4D6A-8BDE-DF9A4054091C}" type="presOf" srcId="{0CBF29B7-F34C-40AE-A619-AA48F62F4980}" destId="{9558DE28-B6D3-4E72-8197-303DE55A1D73}" srcOrd="1" destOrd="0" presId="urn:microsoft.com/office/officeart/2011/layout/CircleProcess"/>
    <dgm:cxn modelId="{FE149C6A-958D-483A-A8BD-7FDB5BBF4A08}" type="presOf" srcId="{9B710E4D-7953-4A32-9B87-F18A3D8C9D68}" destId="{6E9CB56C-007F-478C-B292-E2932CEE014C}" srcOrd="0" destOrd="0" presId="urn:microsoft.com/office/officeart/2011/layout/CircleProcess"/>
    <dgm:cxn modelId="{CDCCF052-A662-4EBA-AA9B-3A7DBACECFBD}" srcId="{98D8FE5E-D6C5-404F-9B48-B4587DE1899D}" destId="{DFE09EA5-DF18-4AC7-9A9A-79BAD743222C}" srcOrd="2" destOrd="0" parTransId="{4227D0DE-7D25-4944-80ED-7B6E590BF716}" sibTransId="{406814A2-C72B-4AF5-8B4B-55C0D2F197FD}"/>
    <dgm:cxn modelId="{BA6C8777-3605-43D6-9FBA-BF53BE15C165}" srcId="{98D8FE5E-D6C5-404F-9B48-B4587DE1899D}" destId="{D24975FB-15A7-497C-A7A1-9BBD1606E6B7}" srcOrd="1" destOrd="0" parTransId="{C7557CCE-8F84-4A12-B7CF-4A57E07246DA}" sibTransId="{874D903B-A440-421A-BCA9-D8D4C98868C0}"/>
    <dgm:cxn modelId="{9575697D-9C31-4AD5-B48A-2DA2B5432212}" type="presOf" srcId="{98D8FE5E-D6C5-404F-9B48-B4587DE1899D}" destId="{9A8FE903-B9D4-4A96-B2BD-58B8862B072A}" srcOrd="0" destOrd="0" presId="urn:microsoft.com/office/officeart/2011/layout/CircleProcess"/>
    <dgm:cxn modelId="{6B5C2FA0-5688-406E-89B4-2CB9DDB6618B}" srcId="{98D8FE5E-D6C5-404F-9B48-B4587DE1899D}" destId="{0CBF29B7-F34C-40AE-A619-AA48F62F4980}" srcOrd="3" destOrd="0" parTransId="{76BD3476-5631-417B-A4D8-FF41C2D05197}" sibTransId="{D1E7C278-6E96-4407-ABFF-E4442C11E8BF}"/>
    <dgm:cxn modelId="{CB3705AB-E65D-4CA2-A11B-B5BF729AF715}" type="presOf" srcId="{0CBF29B7-F34C-40AE-A619-AA48F62F4980}" destId="{066E76F7-AA5E-46BA-B1BC-B27F76BC707A}" srcOrd="0" destOrd="0" presId="urn:microsoft.com/office/officeart/2011/layout/CircleProcess"/>
    <dgm:cxn modelId="{DF7A8DD7-5F2E-49C4-BB6D-A7C5A0FB34CF}" type="presOf" srcId="{D24975FB-15A7-497C-A7A1-9BBD1606E6B7}" destId="{DD2C6977-AD1E-404D-883E-AED2DE537921}" srcOrd="0" destOrd="0" presId="urn:microsoft.com/office/officeart/2011/layout/CircleProcess"/>
    <dgm:cxn modelId="{8EFAF0E2-46E0-4DE1-A599-F25EA45B50C3}" type="presOf" srcId="{DFE09EA5-DF18-4AC7-9A9A-79BAD743222C}" destId="{FEE2F9BB-503B-4C50-80C0-8C6241176973}" srcOrd="1" destOrd="0" presId="urn:microsoft.com/office/officeart/2011/layout/CircleProcess"/>
    <dgm:cxn modelId="{5BE6A9E7-D0CF-4171-86A9-C1B34697D3D6}" srcId="{98D8FE5E-D6C5-404F-9B48-B4587DE1899D}" destId="{9B710E4D-7953-4A32-9B87-F18A3D8C9D68}" srcOrd="0" destOrd="0" parTransId="{75901FF4-CFC2-4253-8091-D52944F939AB}" sibTransId="{F91976D1-BE69-4628-8FA7-626FAC6CAE0E}"/>
    <dgm:cxn modelId="{8636B8D3-D127-4F0A-B5D4-8D12523A2EAC}" type="presParOf" srcId="{9A8FE903-B9D4-4A96-B2BD-58B8862B072A}" destId="{548A4F60-8015-463E-A2B3-000585F43B74}" srcOrd="0" destOrd="0" presId="urn:microsoft.com/office/officeart/2011/layout/CircleProcess"/>
    <dgm:cxn modelId="{04B1AB3F-20E3-4D44-ABAA-89DC546201EE}" type="presParOf" srcId="{548A4F60-8015-463E-A2B3-000585F43B74}" destId="{FC2622E8-CA66-4E05-98E9-E112BCCFC403}" srcOrd="0" destOrd="0" presId="urn:microsoft.com/office/officeart/2011/layout/CircleProcess"/>
    <dgm:cxn modelId="{348C0ADD-D0C3-4E88-8650-71E1A52C2C4C}" type="presParOf" srcId="{9A8FE903-B9D4-4A96-B2BD-58B8862B072A}" destId="{DE6D2FAC-118B-489E-B755-002FA1131A77}" srcOrd="1" destOrd="0" presId="urn:microsoft.com/office/officeart/2011/layout/CircleProcess"/>
    <dgm:cxn modelId="{C88122BE-0259-4088-815D-A7637AC441BB}" type="presParOf" srcId="{DE6D2FAC-118B-489E-B755-002FA1131A77}" destId="{066E76F7-AA5E-46BA-B1BC-B27F76BC707A}" srcOrd="0" destOrd="0" presId="urn:microsoft.com/office/officeart/2011/layout/CircleProcess"/>
    <dgm:cxn modelId="{56DF52C8-6AD2-41F8-92A5-351D7ED77B07}" type="presParOf" srcId="{9A8FE903-B9D4-4A96-B2BD-58B8862B072A}" destId="{9558DE28-B6D3-4E72-8197-303DE55A1D73}" srcOrd="2" destOrd="0" presId="urn:microsoft.com/office/officeart/2011/layout/CircleProcess"/>
    <dgm:cxn modelId="{344D16B0-B846-41AC-B34C-40F0ECF4CA81}" type="presParOf" srcId="{9A8FE903-B9D4-4A96-B2BD-58B8862B072A}" destId="{23D76DD3-01A4-4541-8EC1-9C3E50B39683}" srcOrd="3" destOrd="0" presId="urn:microsoft.com/office/officeart/2011/layout/CircleProcess"/>
    <dgm:cxn modelId="{79F713AF-3CF8-4BD0-A0C3-96E060F0160D}" type="presParOf" srcId="{23D76DD3-01A4-4541-8EC1-9C3E50B39683}" destId="{8B88A037-D523-4E47-967E-56828879492C}" srcOrd="0" destOrd="0" presId="urn:microsoft.com/office/officeart/2011/layout/CircleProcess"/>
    <dgm:cxn modelId="{A6AFD7A5-FC43-4CDB-A6BA-C44F1112A934}" type="presParOf" srcId="{9A8FE903-B9D4-4A96-B2BD-58B8862B072A}" destId="{CA3DB4CD-F317-412A-BCB0-F1B3524AB239}" srcOrd="4" destOrd="0" presId="urn:microsoft.com/office/officeart/2011/layout/CircleProcess"/>
    <dgm:cxn modelId="{4744E280-27CE-42A8-A7E3-B43F96DC95B0}" type="presParOf" srcId="{CA3DB4CD-F317-412A-BCB0-F1B3524AB239}" destId="{C85375CD-C76A-4C04-B697-50E4B55553EE}" srcOrd="0" destOrd="0" presId="urn:microsoft.com/office/officeart/2011/layout/CircleProcess"/>
    <dgm:cxn modelId="{F72993DF-A5EF-426B-A7BA-CCC28E61C26F}" type="presParOf" srcId="{9A8FE903-B9D4-4A96-B2BD-58B8862B072A}" destId="{FEE2F9BB-503B-4C50-80C0-8C6241176973}" srcOrd="5" destOrd="0" presId="urn:microsoft.com/office/officeart/2011/layout/CircleProcess"/>
    <dgm:cxn modelId="{978FD2D8-E653-4A22-AF8C-6FBC6383FB24}" type="presParOf" srcId="{9A8FE903-B9D4-4A96-B2BD-58B8862B072A}" destId="{46C91FF0-7D1B-4405-A9A8-E109311D5C6F}" srcOrd="6" destOrd="0" presId="urn:microsoft.com/office/officeart/2011/layout/CircleProcess"/>
    <dgm:cxn modelId="{ACE898A0-13F9-4919-98A2-2E82ADA9C62D}" type="presParOf" srcId="{46C91FF0-7D1B-4405-A9A8-E109311D5C6F}" destId="{881D790F-2F5B-47B1-9E3D-02D6EF6C7B24}" srcOrd="0" destOrd="0" presId="urn:microsoft.com/office/officeart/2011/layout/CircleProcess"/>
    <dgm:cxn modelId="{10B7063E-4445-41FC-B7C9-929EDF0A7049}" type="presParOf" srcId="{9A8FE903-B9D4-4A96-B2BD-58B8862B072A}" destId="{B0EE5F58-D23F-45F2-86B1-ECBE6F3796D2}" srcOrd="7" destOrd="0" presId="urn:microsoft.com/office/officeart/2011/layout/CircleProcess"/>
    <dgm:cxn modelId="{C28045A7-3D56-42E5-B02E-9C76B9DF8D55}" type="presParOf" srcId="{B0EE5F58-D23F-45F2-86B1-ECBE6F3796D2}" destId="{DD2C6977-AD1E-404D-883E-AED2DE537921}" srcOrd="0" destOrd="0" presId="urn:microsoft.com/office/officeart/2011/layout/CircleProcess"/>
    <dgm:cxn modelId="{6FC9960E-57C0-4161-B0AB-311535F56700}" type="presParOf" srcId="{9A8FE903-B9D4-4A96-B2BD-58B8862B072A}" destId="{503824ED-2208-4FEE-9D5A-884E0CD3A7B3}" srcOrd="8" destOrd="0" presId="urn:microsoft.com/office/officeart/2011/layout/CircleProcess"/>
    <dgm:cxn modelId="{A456B09E-1138-4A0C-9952-856F2D507B9D}" type="presParOf" srcId="{9A8FE903-B9D4-4A96-B2BD-58B8862B072A}" destId="{A8EDE4F1-95DC-403E-9831-E199931EA6E8}" srcOrd="9" destOrd="0" presId="urn:microsoft.com/office/officeart/2011/layout/CircleProcess"/>
    <dgm:cxn modelId="{8BEEB2A4-702C-4E97-AD18-E19271E96CC7}" type="presParOf" srcId="{A8EDE4F1-95DC-403E-9831-E199931EA6E8}" destId="{89AEE51D-C14F-4F45-8557-3637B280B6C2}" srcOrd="0" destOrd="0" presId="urn:microsoft.com/office/officeart/2011/layout/CircleProcess"/>
    <dgm:cxn modelId="{B45D2C81-4341-456B-B130-38ABEE66C713}" type="presParOf" srcId="{9A8FE903-B9D4-4A96-B2BD-58B8862B072A}" destId="{664BA22B-5CAC-48C0-B76F-88FFA066E1D7}" srcOrd="10" destOrd="0" presId="urn:microsoft.com/office/officeart/2011/layout/CircleProcess"/>
    <dgm:cxn modelId="{C34110C0-6BCE-4725-8A3E-6C09DC0B4609}" type="presParOf" srcId="{664BA22B-5CAC-48C0-B76F-88FFA066E1D7}" destId="{6E9CB56C-007F-478C-B292-E2932CEE014C}" srcOrd="0" destOrd="0" presId="urn:microsoft.com/office/officeart/2011/layout/CircleProcess"/>
    <dgm:cxn modelId="{DDDF0C82-0511-490B-8E79-AC86BDC05FF8}" type="presParOf" srcId="{9A8FE903-B9D4-4A96-B2BD-58B8862B072A}" destId="{196BCEEE-8E8C-4800-BD17-237C1D837458}"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04F5E1-A581-420A-9014-D1C6501E6294}" type="doc">
      <dgm:prSet loTypeId="urn:microsoft.com/office/officeart/2005/8/layout/pList1" loCatId="list" qsTypeId="urn:microsoft.com/office/officeart/2005/8/quickstyle/simple1" qsCatId="simple" csTypeId="urn:microsoft.com/office/officeart/2005/8/colors/colorful2" csCatId="colorful" phldr="1"/>
      <dgm:spPr/>
      <dgm:t>
        <a:bodyPr/>
        <a:lstStyle/>
        <a:p>
          <a:endParaRPr lang="en-US"/>
        </a:p>
      </dgm:t>
    </dgm:pt>
    <dgm:pt modelId="{747452AE-DAB6-4B4A-A804-1D7E51161932}">
      <dgm:prSet phldrT="[Text]"/>
      <dgm:spPr/>
      <dgm:t>
        <a:bodyPr/>
        <a:lstStyle/>
        <a:p>
          <a:r>
            <a:rPr lang="en-US" dirty="0"/>
            <a:t>Determination of eligibility</a:t>
          </a:r>
        </a:p>
      </dgm:t>
    </dgm:pt>
    <dgm:pt modelId="{3ADE7A5B-3999-4D37-B408-AAB8A87B59F5}" type="parTrans" cxnId="{9E89CED3-87BA-4506-A170-D557CE45DB8E}">
      <dgm:prSet/>
      <dgm:spPr/>
      <dgm:t>
        <a:bodyPr/>
        <a:lstStyle/>
        <a:p>
          <a:endParaRPr lang="en-US"/>
        </a:p>
      </dgm:t>
    </dgm:pt>
    <dgm:pt modelId="{19D7BAAF-5444-4BA1-8FDA-1EB4FD4F62BB}" type="sibTrans" cxnId="{9E89CED3-87BA-4506-A170-D557CE45DB8E}">
      <dgm:prSet/>
      <dgm:spPr/>
      <dgm:t>
        <a:bodyPr/>
        <a:lstStyle/>
        <a:p>
          <a:endParaRPr lang="en-US"/>
        </a:p>
      </dgm:t>
    </dgm:pt>
    <dgm:pt modelId="{AC8FD09F-9ED6-4649-8889-66EAF79C4673}">
      <dgm:prSet phldrT="[Text]"/>
      <dgm:spPr/>
      <dgm:t>
        <a:bodyPr/>
        <a:lstStyle/>
        <a:p>
          <a:r>
            <a:rPr lang="en-US" dirty="0"/>
            <a:t>Calculation of discounts</a:t>
          </a:r>
        </a:p>
      </dgm:t>
    </dgm:pt>
    <dgm:pt modelId="{6723A3EA-8A4F-4025-A0FF-AF63AC68D244}" type="parTrans" cxnId="{29F119DC-B829-480A-8CCD-845D120B5F03}">
      <dgm:prSet/>
      <dgm:spPr/>
      <dgm:t>
        <a:bodyPr/>
        <a:lstStyle/>
        <a:p>
          <a:endParaRPr lang="en-US"/>
        </a:p>
      </dgm:t>
    </dgm:pt>
    <dgm:pt modelId="{22AE94A4-8B16-44F9-8919-8C0204734C64}" type="sibTrans" cxnId="{29F119DC-B829-480A-8CCD-845D120B5F03}">
      <dgm:prSet/>
      <dgm:spPr/>
      <dgm:t>
        <a:bodyPr/>
        <a:lstStyle/>
        <a:p>
          <a:endParaRPr lang="en-US"/>
        </a:p>
      </dgm:t>
    </dgm:pt>
    <dgm:pt modelId="{9191E0EC-3FD5-4DB6-8D51-FF1528581A75}">
      <dgm:prSet phldrT="[Text]"/>
      <dgm:spPr/>
      <dgm:t>
        <a:bodyPr/>
        <a:lstStyle/>
        <a:p>
          <a:r>
            <a:rPr lang="en-US" dirty="0"/>
            <a:t>Application process</a:t>
          </a:r>
        </a:p>
      </dgm:t>
    </dgm:pt>
    <dgm:pt modelId="{5C36AA3D-442E-46A2-A36D-61622F31F16C}" type="parTrans" cxnId="{8031B487-949B-40F9-9078-6BBD54CF5691}">
      <dgm:prSet/>
      <dgm:spPr/>
      <dgm:t>
        <a:bodyPr/>
        <a:lstStyle/>
        <a:p>
          <a:endParaRPr lang="en-US"/>
        </a:p>
      </dgm:t>
    </dgm:pt>
    <dgm:pt modelId="{4E4184E3-0905-4C75-9FA2-56C20B178CCD}" type="sibTrans" cxnId="{8031B487-949B-40F9-9078-6BBD54CF5691}">
      <dgm:prSet/>
      <dgm:spPr/>
      <dgm:t>
        <a:bodyPr/>
        <a:lstStyle/>
        <a:p>
          <a:endParaRPr lang="en-US"/>
        </a:p>
      </dgm:t>
    </dgm:pt>
    <dgm:pt modelId="{CC9C1E16-1644-4E7D-82DB-BC938682DE28}">
      <dgm:prSet phldrT="[Text]"/>
      <dgm:spPr/>
      <dgm:t>
        <a:bodyPr/>
        <a:lstStyle/>
        <a:p>
          <a:r>
            <a:rPr lang="en-US" dirty="0"/>
            <a:t>Compliance</a:t>
          </a:r>
        </a:p>
      </dgm:t>
    </dgm:pt>
    <dgm:pt modelId="{69CA474A-8448-4326-9FBE-64324CC27D3B}" type="parTrans" cxnId="{EAAC012E-BD98-451A-BD25-3215ED41DACF}">
      <dgm:prSet/>
      <dgm:spPr/>
      <dgm:t>
        <a:bodyPr/>
        <a:lstStyle/>
        <a:p>
          <a:endParaRPr lang="en-US"/>
        </a:p>
      </dgm:t>
    </dgm:pt>
    <dgm:pt modelId="{30DD815B-34F2-4ADD-AC37-68FB11456CA3}" type="sibTrans" cxnId="{EAAC012E-BD98-451A-BD25-3215ED41DACF}">
      <dgm:prSet/>
      <dgm:spPr/>
      <dgm:t>
        <a:bodyPr/>
        <a:lstStyle/>
        <a:p>
          <a:endParaRPr lang="en-US"/>
        </a:p>
      </dgm:t>
    </dgm:pt>
    <dgm:pt modelId="{79F98530-EA35-433D-B589-84C8C76F2E8B}" type="pres">
      <dgm:prSet presAssocID="{0E04F5E1-A581-420A-9014-D1C6501E6294}" presName="Name0" presStyleCnt="0">
        <dgm:presLayoutVars>
          <dgm:dir/>
          <dgm:resizeHandles val="exact"/>
        </dgm:presLayoutVars>
      </dgm:prSet>
      <dgm:spPr/>
    </dgm:pt>
    <dgm:pt modelId="{B6B3AE9B-A928-4669-A01C-C060F95762D1}" type="pres">
      <dgm:prSet presAssocID="{747452AE-DAB6-4B4A-A804-1D7E51161932}" presName="compNode" presStyleCnt="0"/>
      <dgm:spPr/>
    </dgm:pt>
    <dgm:pt modelId="{1B79DEB6-DD18-493E-8F79-6B4552192BA9}" type="pres">
      <dgm:prSet presAssocID="{747452AE-DAB6-4B4A-A804-1D7E51161932}"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1A9B4FDE-2F5A-48A9-8951-6671B9EE8AC0}" type="pres">
      <dgm:prSet presAssocID="{747452AE-DAB6-4B4A-A804-1D7E51161932}" presName="textRect" presStyleLbl="revTx" presStyleIdx="0" presStyleCnt="4">
        <dgm:presLayoutVars>
          <dgm:bulletEnabled val="1"/>
        </dgm:presLayoutVars>
      </dgm:prSet>
      <dgm:spPr/>
    </dgm:pt>
    <dgm:pt modelId="{CDF9819C-0D56-4101-BFA9-F3E91B9F33D6}" type="pres">
      <dgm:prSet presAssocID="{19D7BAAF-5444-4BA1-8FDA-1EB4FD4F62BB}" presName="sibTrans" presStyleLbl="sibTrans2D1" presStyleIdx="0" presStyleCnt="0"/>
      <dgm:spPr/>
    </dgm:pt>
    <dgm:pt modelId="{048308E9-14FF-4073-B213-1AC0008D7626}" type="pres">
      <dgm:prSet presAssocID="{AC8FD09F-9ED6-4649-8889-66EAF79C4673}" presName="compNode" presStyleCnt="0"/>
      <dgm:spPr/>
    </dgm:pt>
    <dgm:pt modelId="{5AE7562C-D9CE-43E4-AEF8-A822B28B4F8A}" type="pres">
      <dgm:prSet presAssocID="{AC8FD09F-9ED6-4649-8889-66EAF79C4673}"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Calculator and notepad"/>
        </a:ext>
      </dgm:extLst>
    </dgm:pt>
    <dgm:pt modelId="{043E332A-6903-4C52-B529-0829C4C2DDE2}" type="pres">
      <dgm:prSet presAssocID="{AC8FD09F-9ED6-4649-8889-66EAF79C4673}" presName="textRect" presStyleLbl="revTx" presStyleIdx="1" presStyleCnt="4">
        <dgm:presLayoutVars>
          <dgm:bulletEnabled val="1"/>
        </dgm:presLayoutVars>
      </dgm:prSet>
      <dgm:spPr/>
    </dgm:pt>
    <dgm:pt modelId="{47B35CFB-E3A5-41DB-ACAD-C06AAD6105A5}" type="pres">
      <dgm:prSet presAssocID="{22AE94A4-8B16-44F9-8919-8C0204734C64}" presName="sibTrans" presStyleLbl="sibTrans2D1" presStyleIdx="0" presStyleCnt="0"/>
      <dgm:spPr/>
    </dgm:pt>
    <dgm:pt modelId="{A4238483-8E53-429B-A2CA-88058091E860}" type="pres">
      <dgm:prSet presAssocID="{9191E0EC-3FD5-4DB6-8D51-FF1528581A75}" presName="compNode" presStyleCnt="0"/>
      <dgm:spPr/>
    </dgm:pt>
    <dgm:pt modelId="{94A32F67-CD67-4A02-A2DC-BE4F28EC8C77}" type="pres">
      <dgm:prSet presAssocID="{9191E0EC-3FD5-4DB6-8D51-FF1528581A75}"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C6DF0E85-F867-40B3-A4AC-D024383A341C}" type="pres">
      <dgm:prSet presAssocID="{9191E0EC-3FD5-4DB6-8D51-FF1528581A75}" presName="textRect" presStyleLbl="revTx" presStyleIdx="2" presStyleCnt="4">
        <dgm:presLayoutVars>
          <dgm:bulletEnabled val="1"/>
        </dgm:presLayoutVars>
      </dgm:prSet>
      <dgm:spPr/>
    </dgm:pt>
    <dgm:pt modelId="{1D704C1D-49B9-43A8-9DE8-CB35F0749014}" type="pres">
      <dgm:prSet presAssocID="{4E4184E3-0905-4C75-9FA2-56C20B178CCD}" presName="sibTrans" presStyleLbl="sibTrans2D1" presStyleIdx="0" presStyleCnt="0"/>
      <dgm:spPr/>
    </dgm:pt>
    <dgm:pt modelId="{87842C33-07B8-4F9C-AD86-AAFB560D65ED}" type="pres">
      <dgm:prSet presAssocID="{CC9C1E16-1644-4E7D-82DB-BC938682DE28}" presName="compNode" presStyleCnt="0"/>
      <dgm:spPr/>
    </dgm:pt>
    <dgm:pt modelId="{54DAD36C-B972-42D4-BA18-425A2DE8C612}" type="pres">
      <dgm:prSet presAssocID="{CC9C1E16-1644-4E7D-82DB-BC938682DE28}"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3000" r="-53000"/>
          </a:stretch>
        </a:blipFill>
      </dgm:spPr>
    </dgm:pt>
    <dgm:pt modelId="{41438A21-3FD3-419A-A9C2-1AEDA680C7A5}" type="pres">
      <dgm:prSet presAssocID="{CC9C1E16-1644-4E7D-82DB-BC938682DE28}" presName="textRect" presStyleLbl="revTx" presStyleIdx="3" presStyleCnt="4">
        <dgm:presLayoutVars>
          <dgm:bulletEnabled val="1"/>
        </dgm:presLayoutVars>
      </dgm:prSet>
      <dgm:spPr/>
    </dgm:pt>
  </dgm:ptLst>
  <dgm:cxnLst>
    <dgm:cxn modelId="{252B4015-B99E-4A87-8750-0AB2CABCF9FE}" type="presOf" srcId="{0E04F5E1-A581-420A-9014-D1C6501E6294}" destId="{79F98530-EA35-433D-B589-84C8C76F2E8B}" srcOrd="0" destOrd="0" presId="urn:microsoft.com/office/officeart/2005/8/layout/pList1"/>
    <dgm:cxn modelId="{EAAC012E-BD98-451A-BD25-3215ED41DACF}" srcId="{0E04F5E1-A581-420A-9014-D1C6501E6294}" destId="{CC9C1E16-1644-4E7D-82DB-BC938682DE28}" srcOrd="3" destOrd="0" parTransId="{69CA474A-8448-4326-9FBE-64324CC27D3B}" sibTransId="{30DD815B-34F2-4ADD-AC37-68FB11456CA3}"/>
    <dgm:cxn modelId="{6FB07B6C-F778-4327-B64E-F4BBF2ED00F1}" type="presOf" srcId="{AC8FD09F-9ED6-4649-8889-66EAF79C4673}" destId="{043E332A-6903-4C52-B529-0829C4C2DDE2}" srcOrd="0" destOrd="0" presId="urn:microsoft.com/office/officeart/2005/8/layout/pList1"/>
    <dgm:cxn modelId="{C02A7F51-82F0-43A4-92BC-8FDE9E3E3976}" type="presOf" srcId="{19D7BAAF-5444-4BA1-8FDA-1EB4FD4F62BB}" destId="{CDF9819C-0D56-4101-BFA9-F3E91B9F33D6}" srcOrd="0" destOrd="0" presId="urn:microsoft.com/office/officeart/2005/8/layout/pList1"/>
    <dgm:cxn modelId="{8031B487-949B-40F9-9078-6BBD54CF5691}" srcId="{0E04F5E1-A581-420A-9014-D1C6501E6294}" destId="{9191E0EC-3FD5-4DB6-8D51-FF1528581A75}" srcOrd="2" destOrd="0" parTransId="{5C36AA3D-442E-46A2-A36D-61622F31F16C}" sibTransId="{4E4184E3-0905-4C75-9FA2-56C20B178CCD}"/>
    <dgm:cxn modelId="{8B72D490-40D8-4BD3-AF43-556D920D9DB1}" type="presOf" srcId="{4E4184E3-0905-4C75-9FA2-56C20B178CCD}" destId="{1D704C1D-49B9-43A8-9DE8-CB35F0749014}" srcOrd="0" destOrd="0" presId="urn:microsoft.com/office/officeart/2005/8/layout/pList1"/>
    <dgm:cxn modelId="{79175496-149E-43C9-98B0-C8214E54C93D}" type="presOf" srcId="{CC9C1E16-1644-4E7D-82DB-BC938682DE28}" destId="{41438A21-3FD3-419A-A9C2-1AEDA680C7A5}" srcOrd="0" destOrd="0" presId="urn:microsoft.com/office/officeart/2005/8/layout/pList1"/>
    <dgm:cxn modelId="{6393DDA2-4356-4001-B5B2-4BFC26772F3D}" type="presOf" srcId="{747452AE-DAB6-4B4A-A804-1D7E51161932}" destId="{1A9B4FDE-2F5A-48A9-8951-6671B9EE8AC0}" srcOrd="0" destOrd="0" presId="urn:microsoft.com/office/officeart/2005/8/layout/pList1"/>
    <dgm:cxn modelId="{17C7EDA5-3D5A-4057-9181-A284333FBFE7}" type="presOf" srcId="{22AE94A4-8B16-44F9-8919-8C0204734C64}" destId="{47B35CFB-E3A5-41DB-ACAD-C06AAD6105A5}" srcOrd="0" destOrd="0" presId="urn:microsoft.com/office/officeart/2005/8/layout/pList1"/>
    <dgm:cxn modelId="{9E89CED3-87BA-4506-A170-D557CE45DB8E}" srcId="{0E04F5E1-A581-420A-9014-D1C6501E6294}" destId="{747452AE-DAB6-4B4A-A804-1D7E51161932}" srcOrd="0" destOrd="0" parTransId="{3ADE7A5B-3999-4D37-B408-AAB8A87B59F5}" sibTransId="{19D7BAAF-5444-4BA1-8FDA-1EB4FD4F62BB}"/>
    <dgm:cxn modelId="{29F119DC-B829-480A-8CCD-845D120B5F03}" srcId="{0E04F5E1-A581-420A-9014-D1C6501E6294}" destId="{AC8FD09F-9ED6-4649-8889-66EAF79C4673}" srcOrd="1" destOrd="0" parTransId="{6723A3EA-8A4F-4025-A0FF-AF63AC68D244}" sibTransId="{22AE94A4-8B16-44F9-8919-8C0204734C64}"/>
    <dgm:cxn modelId="{81F8AEF9-0303-46C7-9D51-54431173892F}" type="presOf" srcId="{9191E0EC-3FD5-4DB6-8D51-FF1528581A75}" destId="{C6DF0E85-F867-40B3-A4AC-D024383A341C}" srcOrd="0" destOrd="0" presId="urn:microsoft.com/office/officeart/2005/8/layout/pList1"/>
    <dgm:cxn modelId="{D8B0F6E3-A822-4DE5-8A37-2DA200C6BDEA}" type="presParOf" srcId="{79F98530-EA35-433D-B589-84C8C76F2E8B}" destId="{B6B3AE9B-A928-4669-A01C-C060F95762D1}" srcOrd="0" destOrd="0" presId="urn:microsoft.com/office/officeart/2005/8/layout/pList1"/>
    <dgm:cxn modelId="{CB2A22CC-8B97-49F9-BAE7-FAE2A323D361}" type="presParOf" srcId="{B6B3AE9B-A928-4669-A01C-C060F95762D1}" destId="{1B79DEB6-DD18-493E-8F79-6B4552192BA9}" srcOrd="0" destOrd="0" presId="urn:microsoft.com/office/officeart/2005/8/layout/pList1"/>
    <dgm:cxn modelId="{69A35082-6C54-4D47-AEBE-F910345796F5}" type="presParOf" srcId="{B6B3AE9B-A928-4669-A01C-C060F95762D1}" destId="{1A9B4FDE-2F5A-48A9-8951-6671B9EE8AC0}" srcOrd="1" destOrd="0" presId="urn:microsoft.com/office/officeart/2005/8/layout/pList1"/>
    <dgm:cxn modelId="{A95A85DD-B119-46ED-9F80-BBCC7BD4F677}" type="presParOf" srcId="{79F98530-EA35-433D-B589-84C8C76F2E8B}" destId="{CDF9819C-0D56-4101-BFA9-F3E91B9F33D6}" srcOrd="1" destOrd="0" presId="urn:microsoft.com/office/officeart/2005/8/layout/pList1"/>
    <dgm:cxn modelId="{1F8668DF-C123-4C87-ACD2-20CF647B7804}" type="presParOf" srcId="{79F98530-EA35-433D-B589-84C8C76F2E8B}" destId="{048308E9-14FF-4073-B213-1AC0008D7626}" srcOrd="2" destOrd="0" presId="urn:microsoft.com/office/officeart/2005/8/layout/pList1"/>
    <dgm:cxn modelId="{F74B7093-098C-48DB-B2B6-388E38AEBB8F}" type="presParOf" srcId="{048308E9-14FF-4073-B213-1AC0008D7626}" destId="{5AE7562C-D9CE-43E4-AEF8-A822B28B4F8A}" srcOrd="0" destOrd="0" presId="urn:microsoft.com/office/officeart/2005/8/layout/pList1"/>
    <dgm:cxn modelId="{A9FC93D8-EED2-409D-B5D7-2C38A18F03CB}" type="presParOf" srcId="{048308E9-14FF-4073-B213-1AC0008D7626}" destId="{043E332A-6903-4C52-B529-0829C4C2DDE2}" srcOrd="1" destOrd="0" presId="urn:microsoft.com/office/officeart/2005/8/layout/pList1"/>
    <dgm:cxn modelId="{A66F77F0-8622-4BE7-B0D0-0A77AA916A0A}" type="presParOf" srcId="{79F98530-EA35-433D-B589-84C8C76F2E8B}" destId="{47B35CFB-E3A5-41DB-ACAD-C06AAD6105A5}" srcOrd="3" destOrd="0" presId="urn:microsoft.com/office/officeart/2005/8/layout/pList1"/>
    <dgm:cxn modelId="{85A5D6FF-6927-4D0F-BE24-220BE283354F}" type="presParOf" srcId="{79F98530-EA35-433D-B589-84C8C76F2E8B}" destId="{A4238483-8E53-429B-A2CA-88058091E860}" srcOrd="4" destOrd="0" presId="urn:microsoft.com/office/officeart/2005/8/layout/pList1"/>
    <dgm:cxn modelId="{1C2897AF-19FA-49E6-B0E6-FC6791AA72B9}" type="presParOf" srcId="{A4238483-8E53-429B-A2CA-88058091E860}" destId="{94A32F67-CD67-4A02-A2DC-BE4F28EC8C77}" srcOrd="0" destOrd="0" presId="urn:microsoft.com/office/officeart/2005/8/layout/pList1"/>
    <dgm:cxn modelId="{B63D2DC3-514A-46BF-9878-FCCB00E02F30}" type="presParOf" srcId="{A4238483-8E53-429B-A2CA-88058091E860}" destId="{C6DF0E85-F867-40B3-A4AC-D024383A341C}" srcOrd="1" destOrd="0" presId="urn:microsoft.com/office/officeart/2005/8/layout/pList1"/>
    <dgm:cxn modelId="{5B8823B3-D022-4E7C-99A6-464B86F5F220}" type="presParOf" srcId="{79F98530-EA35-433D-B589-84C8C76F2E8B}" destId="{1D704C1D-49B9-43A8-9DE8-CB35F0749014}" srcOrd="5" destOrd="0" presId="urn:microsoft.com/office/officeart/2005/8/layout/pList1"/>
    <dgm:cxn modelId="{85D6C3A8-FB26-40F0-8CBE-B0228AAA432A}" type="presParOf" srcId="{79F98530-EA35-433D-B589-84C8C76F2E8B}" destId="{87842C33-07B8-4F9C-AD86-AAFB560D65ED}" srcOrd="6" destOrd="0" presId="urn:microsoft.com/office/officeart/2005/8/layout/pList1"/>
    <dgm:cxn modelId="{F029CC1E-23F8-41CD-A93E-1BE8B1B17C86}" type="presParOf" srcId="{87842C33-07B8-4F9C-AD86-AAFB560D65ED}" destId="{54DAD36C-B972-42D4-BA18-425A2DE8C612}" srcOrd="0" destOrd="0" presId="urn:microsoft.com/office/officeart/2005/8/layout/pList1"/>
    <dgm:cxn modelId="{3C68718B-C336-48BF-AC3C-6C8FB9D4EA1C}" type="presParOf" srcId="{87842C33-07B8-4F9C-AD86-AAFB560D65ED}" destId="{41438A21-3FD3-419A-A9C2-1AEDA680C7A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9D7D1F-3F25-481A-B6B9-E856B3405C35}"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DBDF7ED7-730C-4624-9AB3-0EA503D04205}">
      <dgm:prSet phldrT="[Text]"/>
      <dgm:spPr/>
      <dgm:t>
        <a:bodyPr/>
        <a:lstStyle/>
        <a:p>
          <a:r>
            <a:rPr lang="en-US" dirty="0"/>
            <a:t>Data Transmission Services</a:t>
          </a:r>
        </a:p>
      </dgm:t>
    </dgm:pt>
    <dgm:pt modelId="{9F9F7592-D309-4836-951E-3E516A8CA5B2}" type="sibTrans" cxnId="{6E31C54A-27B2-4AC5-92CA-2A1518CD5B8A}">
      <dgm:prSet/>
      <dgm:spPr/>
      <dgm:t>
        <a:bodyPr/>
        <a:lstStyle/>
        <a:p>
          <a:endParaRPr lang="en-US"/>
        </a:p>
      </dgm:t>
    </dgm:pt>
    <dgm:pt modelId="{F976F9A0-F200-48C4-8D10-9045E0B116E0}" type="parTrans" cxnId="{6E31C54A-27B2-4AC5-92CA-2A1518CD5B8A}">
      <dgm:prSet/>
      <dgm:spPr/>
      <dgm:t>
        <a:bodyPr/>
        <a:lstStyle/>
        <a:p>
          <a:endParaRPr lang="en-US"/>
        </a:p>
      </dgm:t>
    </dgm:pt>
    <dgm:pt modelId="{D76B3D19-8855-4469-A063-A61786751FB2}">
      <dgm:prSet phldrT="[Text]"/>
      <dgm:spPr/>
      <dgm:t>
        <a:bodyPr/>
        <a:lstStyle/>
        <a:p>
          <a:r>
            <a:rPr lang="en-US" dirty="0"/>
            <a:t>Internet Access</a:t>
          </a:r>
        </a:p>
      </dgm:t>
    </dgm:pt>
    <dgm:pt modelId="{63E55B53-B246-49BC-9FA2-D9E0D78D3581}" type="sibTrans" cxnId="{409DCC8B-CDC1-4336-A8E3-73044F935A4F}">
      <dgm:prSet/>
      <dgm:spPr/>
      <dgm:t>
        <a:bodyPr/>
        <a:lstStyle/>
        <a:p>
          <a:endParaRPr lang="en-US"/>
        </a:p>
      </dgm:t>
    </dgm:pt>
    <dgm:pt modelId="{F7DB5854-5574-4924-BCC3-13BAB15306F9}" type="parTrans" cxnId="{409DCC8B-CDC1-4336-A8E3-73044F935A4F}">
      <dgm:prSet/>
      <dgm:spPr/>
      <dgm:t>
        <a:bodyPr/>
        <a:lstStyle/>
        <a:p>
          <a:endParaRPr lang="en-US"/>
        </a:p>
      </dgm:t>
    </dgm:pt>
    <dgm:pt modelId="{4CE7D45C-C2FE-4E3F-BBAC-8DA9BB101A74}">
      <dgm:prSet phldrT="[Text]"/>
      <dgm:spPr/>
      <dgm:t>
        <a:bodyPr/>
        <a:lstStyle/>
        <a:p>
          <a:r>
            <a:rPr lang="en-US" dirty="0"/>
            <a:t>Integrated Services Digital Network</a:t>
          </a:r>
        </a:p>
      </dgm:t>
    </dgm:pt>
    <dgm:pt modelId="{8A4197A8-BB1B-4AE9-95C7-45DB19512F10}" type="parTrans" cxnId="{9DCDC12D-C572-4854-82BC-774DB151649D}">
      <dgm:prSet/>
      <dgm:spPr/>
      <dgm:t>
        <a:bodyPr/>
        <a:lstStyle/>
        <a:p>
          <a:endParaRPr lang="en-US"/>
        </a:p>
      </dgm:t>
    </dgm:pt>
    <dgm:pt modelId="{A268AFFE-7080-44BB-BB1C-FC789444A551}" type="sibTrans" cxnId="{9DCDC12D-C572-4854-82BC-774DB151649D}">
      <dgm:prSet/>
      <dgm:spPr/>
      <dgm:t>
        <a:bodyPr/>
        <a:lstStyle/>
        <a:p>
          <a:endParaRPr lang="en-US"/>
        </a:p>
      </dgm:t>
    </dgm:pt>
    <dgm:pt modelId="{CAAD14FB-007A-4141-8CE1-449B455D97C5}" type="pres">
      <dgm:prSet presAssocID="{D99D7D1F-3F25-481A-B6B9-E856B3405C35}" presName="linearFlow" presStyleCnt="0">
        <dgm:presLayoutVars>
          <dgm:dir/>
          <dgm:resizeHandles val="exact"/>
        </dgm:presLayoutVars>
      </dgm:prSet>
      <dgm:spPr/>
    </dgm:pt>
    <dgm:pt modelId="{5ABAB935-54F2-4263-ABAA-0AEB0D6F7006}" type="pres">
      <dgm:prSet presAssocID="{D76B3D19-8855-4469-A063-A61786751FB2}" presName="composite" presStyleCnt="0"/>
      <dgm:spPr/>
    </dgm:pt>
    <dgm:pt modelId="{7FB168E3-41C2-4717-929B-875411338EFB}" type="pres">
      <dgm:prSet presAssocID="{D76B3D19-8855-4469-A063-A61786751FB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Lines joining to the end to form a curve"/>
        </a:ext>
      </dgm:extLst>
    </dgm:pt>
    <dgm:pt modelId="{81F7AD5D-CC2D-4881-BF4E-81576949C0E0}" type="pres">
      <dgm:prSet presAssocID="{D76B3D19-8855-4469-A063-A61786751FB2}" presName="txShp" presStyleLbl="node1" presStyleIdx="0" presStyleCnt="3">
        <dgm:presLayoutVars>
          <dgm:bulletEnabled val="1"/>
        </dgm:presLayoutVars>
      </dgm:prSet>
      <dgm:spPr/>
    </dgm:pt>
    <dgm:pt modelId="{33D177EB-7DAA-48FB-85D7-FF0E3E267C67}" type="pres">
      <dgm:prSet presAssocID="{63E55B53-B246-49BC-9FA2-D9E0D78D3581}" presName="spacing" presStyleCnt="0"/>
      <dgm:spPr/>
    </dgm:pt>
    <dgm:pt modelId="{2D437B86-EC03-4D69-AED5-B0598248A7D7}" type="pres">
      <dgm:prSet presAssocID="{DBDF7ED7-730C-4624-9AB3-0EA503D04205}" presName="composite" presStyleCnt="0"/>
      <dgm:spPr/>
    </dgm:pt>
    <dgm:pt modelId="{D0C09CE8-E62A-4200-A00D-4B77F6782C01}" type="pres">
      <dgm:prSet presAssocID="{DBDF7ED7-730C-4624-9AB3-0EA503D0420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Digital numbers and graphs"/>
        </a:ext>
      </dgm:extLst>
    </dgm:pt>
    <dgm:pt modelId="{6DDCD697-1505-4ACE-ABEC-3E7C72BBE470}" type="pres">
      <dgm:prSet presAssocID="{DBDF7ED7-730C-4624-9AB3-0EA503D04205}" presName="txShp" presStyleLbl="node1" presStyleIdx="1" presStyleCnt="3">
        <dgm:presLayoutVars>
          <dgm:bulletEnabled val="1"/>
        </dgm:presLayoutVars>
      </dgm:prSet>
      <dgm:spPr/>
    </dgm:pt>
    <dgm:pt modelId="{7F977A84-B83E-4D6F-8452-570D7B8C54E3}" type="pres">
      <dgm:prSet presAssocID="{9F9F7592-D309-4836-951E-3E516A8CA5B2}" presName="spacing" presStyleCnt="0"/>
      <dgm:spPr/>
    </dgm:pt>
    <dgm:pt modelId="{CE95E17F-10D4-472E-9FB2-3DC3A28728E8}" type="pres">
      <dgm:prSet presAssocID="{4CE7D45C-C2FE-4E3F-BBAC-8DA9BB101A74}" presName="composite" presStyleCnt="0"/>
      <dgm:spPr/>
    </dgm:pt>
    <dgm:pt modelId="{2383F3A7-B793-4FC2-B03E-F5D091B20E46}" type="pres">
      <dgm:prSet presAssocID="{4CE7D45C-C2FE-4E3F-BBAC-8DA9BB101A74}"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extLst>
        <a:ext uri="{E40237B7-FDA0-4F09-8148-C483321AD2D9}">
          <dgm14:cNvPr xmlns:dgm14="http://schemas.microsoft.com/office/drawing/2010/diagram" id="0" name="" descr="CPU with binary numbers and blueprint"/>
        </a:ext>
      </dgm:extLst>
    </dgm:pt>
    <dgm:pt modelId="{C1DF4143-7DED-4133-BA74-62AC3E1A11F9}" type="pres">
      <dgm:prSet presAssocID="{4CE7D45C-C2FE-4E3F-BBAC-8DA9BB101A74}" presName="txShp" presStyleLbl="node1" presStyleIdx="2" presStyleCnt="3">
        <dgm:presLayoutVars>
          <dgm:bulletEnabled val="1"/>
        </dgm:presLayoutVars>
      </dgm:prSet>
      <dgm:spPr/>
    </dgm:pt>
  </dgm:ptLst>
  <dgm:cxnLst>
    <dgm:cxn modelId="{D563DA14-D5DB-446D-96D9-9004C1DE9927}" type="presOf" srcId="{DBDF7ED7-730C-4624-9AB3-0EA503D04205}" destId="{6DDCD697-1505-4ACE-ABEC-3E7C72BBE470}" srcOrd="0" destOrd="0" presId="urn:microsoft.com/office/officeart/2005/8/layout/vList3"/>
    <dgm:cxn modelId="{9DCDC12D-C572-4854-82BC-774DB151649D}" srcId="{D99D7D1F-3F25-481A-B6B9-E856B3405C35}" destId="{4CE7D45C-C2FE-4E3F-BBAC-8DA9BB101A74}" srcOrd="2" destOrd="0" parTransId="{8A4197A8-BB1B-4AE9-95C7-45DB19512F10}" sibTransId="{A268AFFE-7080-44BB-BB1C-FC789444A551}"/>
    <dgm:cxn modelId="{6E31C54A-27B2-4AC5-92CA-2A1518CD5B8A}" srcId="{D99D7D1F-3F25-481A-B6B9-E856B3405C35}" destId="{DBDF7ED7-730C-4624-9AB3-0EA503D04205}" srcOrd="1" destOrd="0" parTransId="{F976F9A0-F200-48C4-8D10-9045E0B116E0}" sibTransId="{9F9F7592-D309-4836-951E-3E516A8CA5B2}"/>
    <dgm:cxn modelId="{409DCC8B-CDC1-4336-A8E3-73044F935A4F}" srcId="{D99D7D1F-3F25-481A-B6B9-E856B3405C35}" destId="{D76B3D19-8855-4469-A063-A61786751FB2}" srcOrd="0" destOrd="0" parTransId="{F7DB5854-5574-4924-BCC3-13BAB15306F9}" sibTransId="{63E55B53-B246-49BC-9FA2-D9E0D78D3581}"/>
    <dgm:cxn modelId="{EF0CB8B3-0D0B-48D5-B02D-B89D9833C52B}" type="presOf" srcId="{4CE7D45C-C2FE-4E3F-BBAC-8DA9BB101A74}" destId="{C1DF4143-7DED-4133-BA74-62AC3E1A11F9}" srcOrd="0" destOrd="0" presId="urn:microsoft.com/office/officeart/2005/8/layout/vList3"/>
    <dgm:cxn modelId="{704D4ED3-7213-4137-8CDD-36147DDC9BDE}" type="presOf" srcId="{D76B3D19-8855-4469-A063-A61786751FB2}" destId="{81F7AD5D-CC2D-4881-BF4E-81576949C0E0}" srcOrd="0" destOrd="0" presId="urn:microsoft.com/office/officeart/2005/8/layout/vList3"/>
    <dgm:cxn modelId="{D1C669F7-A497-4E91-A451-77B55DF54921}" type="presOf" srcId="{D99D7D1F-3F25-481A-B6B9-E856B3405C35}" destId="{CAAD14FB-007A-4141-8CE1-449B455D97C5}" srcOrd="0" destOrd="0" presId="urn:microsoft.com/office/officeart/2005/8/layout/vList3"/>
    <dgm:cxn modelId="{605522E2-E24F-437F-BE7E-917F5F1493FD}" type="presParOf" srcId="{CAAD14FB-007A-4141-8CE1-449B455D97C5}" destId="{5ABAB935-54F2-4263-ABAA-0AEB0D6F7006}" srcOrd="0" destOrd="0" presId="urn:microsoft.com/office/officeart/2005/8/layout/vList3"/>
    <dgm:cxn modelId="{F2973082-0EEB-4B69-898F-4A4C844363D9}" type="presParOf" srcId="{5ABAB935-54F2-4263-ABAA-0AEB0D6F7006}" destId="{7FB168E3-41C2-4717-929B-875411338EFB}" srcOrd="0" destOrd="0" presId="urn:microsoft.com/office/officeart/2005/8/layout/vList3"/>
    <dgm:cxn modelId="{BFB59C34-7B69-4D68-BBE2-0553C1BBA7A8}" type="presParOf" srcId="{5ABAB935-54F2-4263-ABAA-0AEB0D6F7006}" destId="{81F7AD5D-CC2D-4881-BF4E-81576949C0E0}" srcOrd="1" destOrd="0" presId="urn:microsoft.com/office/officeart/2005/8/layout/vList3"/>
    <dgm:cxn modelId="{A17832C9-5107-4528-AB87-E9DC0E360DD0}" type="presParOf" srcId="{CAAD14FB-007A-4141-8CE1-449B455D97C5}" destId="{33D177EB-7DAA-48FB-85D7-FF0E3E267C67}" srcOrd="1" destOrd="0" presId="urn:microsoft.com/office/officeart/2005/8/layout/vList3"/>
    <dgm:cxn modelId="{E55B28EB-AA13-472B-AFCB-BF96D29E9398}" type="presParOf" srcId="{CAAD14FB-007A-4141-8CE1-449B455D97C5}" destId="{2D437B86-EC03-4D69-AED5-B0598248A7D7}" srcOrd="2" destOrd="0" presId="urn:microsoft.com/office/officeart/2005/8/layout/vList3"/>
    <dgm:cxn modelId="{937B203E-468A-4D6A-BD23-A08FC98F6F49}" type="presParOf" srcId="{2D437B86-EC03-4D69-AED5-B0598248A7D7}" destId="{D0C09CE8-E62A-4200-A00D-4B77F6782C01}" srcOrd="0" destOrd="0" presId="urn:microsoft.com/office/officeart/2005/8/layout/vList3"/>
    <dgm:cxn modelId="{36F2EFDF-DE9B-4E30-AD16-9B1F365E7969}" type="presParOf" srcId="{2D437B86-EC03-4D69-AED5-B0598248A7D7}" destId="{6DDCD697-1505-4ACE-ABEC-3E7C72BBE470}" srcOrd="1" destOrd="0" presId="urn:microsoft.com/office/officeart/2005/8/layout/vList3"/>
    <dgm:cxn modelId="{6764FC0D-91A1-450C-B93D-AB3E04E328FF}" type="presParOf" srcId="{CAAD14FB-007A-4141-8CE1-449B455D97C5}" destId="{7F977A84-B83E-4D6F-8452-570D7B8C54E3}" srcOrd="3" destOrd="0" presId="urn:microsoft.com/office/officeart/2005/8/layout/vList3"/>
    <dgm:cxn modelId="{9D6B839D-CCF3-4199-90D0-E23B9857ADC2}" type="presParOf" srcId="{CAAD14FB-007A-4141-8CE1-449B455D97C5}" destId="{CE95E17F-10D4-472E-9FB2-3DC3A28728E8}" srcOrd="4" destOrd="0" presId="urn:microsoft.com/office/officeart/2005/8/layout/vList3"/>
    <dgm:cxn modelId="{B54ABC2E-1A42-4558-A278-37CBD4D8A79B}" type="presParOf" srcId="{CE95E17F-10D4-472E-9FB2-3DC3A28728E8}" destId="{2383F3A7-B793-4FC2-B03E-F5D091B20E46}" srcOrd="0" destOrd="0" presId="urn:microsoft.com/office/officeart/2005/8/layout/vList3"/>
    <dgm:cxn modelId="{19DCB620-9C20-4A1A-9A97-D86CB1190FFF}" type="presParOf" srcId="{CE95E17F-10D4-472E-9FB2-3DC3A28728E8}" destId="{C1DF4143-7DED-4133-BA74-62AC3E1A11F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FF0FB9-BFA8-405F-A32C-4A5636528BCC}" type="doc">
      <dgm:prSet loTypeId="urn:microsoft.com/office/officeart/2005/8/layout/pList2" loCatId="list" qsTypeId="urn:microsoft.com/office/officeart/2005/8/quickstyle/simple1" qsCatId="simple" csTypeId="urn:microsoft.com/office/officeart/2005/8/colors/colorful1" csCatId="colorful" phldr="1"/>
      <dgm:spPr/>
      <dgm:t>
        <a:bodyPr/>
        <a:lstStyle/>
        <a:p>
          <a:endParaRPr lang="en-US"/>
        </a:p>
      </dgm:t>
    </dgm:pt>
    <dgm:pt modelId="{2B27E7EF-E0F2-4DC9-8D35-57F49C1895A9}">
      <dgm:prSet/>
      <dgm:spPr/>
      <dgm:t>
        <a:bodyPr/>
        <a:lstStyle/>
        <a:p>
          <a:r>
            <a:rPr lang="en-US">
              <a:latin typeface="+mj-lt"/>
            </a:rPr>
            <a:t>Incomplete information</a:t>
          </a:r>
          <a:endParaRPr lang="en-US" dirty="0">
            <a:latin typeface="+mj-lt"/>
          </a:endParaRPr>
        </a:p>
      </dgm:t>
    </dgm:pt>
    <dgm:pt modelId="{3462FBC5-C667-4C00-BAEE-FC9CD7C51513}" type="parTrans" cxnId="{52CF287F-3D0E-4308-9B36-6D4BF5E691FE}">
      <dgm:prSet/>
      <dgm:spPr/>
      <dgm:t>
        <a:bodyPr/>
        <a:lstStyle/>
        <a:p>
          <a:endParaRPr lang="en-US"/>
        </a:p>
      </dgm:t>
    </dgm:pt>
    <dgm:pt modelId="{4CDF4768-6EE4-411C-A0B2-DFA46799E595}" type="sibTrans" cxnId="{52CF287F-3D0E-4308-9B36-6D4BF5E691FE}">
      <dgm:prSet/>
      <dgm:spPr/>
      <dgm:t>
        <a:bodyPr/>
        <a:lstStyle/>
        <a:p>
          <a:endParaRPr lang="en-US"/>
        </a:p>
      </dgm:t>
    </dgm:pt>
    <dgm:pt modelId="{14AC76E0-EFD0-4F92-8A7C-05BB427BD08F}">
      <dgm:prSet/>
      <dgm:spPr/>
      <dgm:t>
        <a:bodyPr/>
        <a:lstStyle/>
        <a:p>
          <a:r>
            <a:rPr lang="en-US">
              <a:effectLst/>
              <a:latin typeface="+mj-lt"/>
              <a:ea typeface="Calibri" panose="020F0502020204030204" pitchFamily="34" charset="0"/>
            </a:rPr>
            <a:t>Incorrect or inaccurate information</a:t>
          </a:r>
          <a:endParaRPr lang="en-US" dirty="0">
            <a:effectLst/>
            <a:latin typeface="+mj-lt"/>
            <a:ea typeface="Calibri" panose="020F0502020204030204" pitchFamily="34" charset="0"/>
          </a:endParaRPr>
        </a:p>
      </dgm:t>
    </dgm:pt>
    <dgm:pt modelId="{C047D656-B8A1-466B-8CA3-C5B0561E83E2}" type="parTrans" cxnId="{37B31FD5-75FF-4ADD-B26F-25550786718B}">
      <dgm:prSet/>
      <dgm:spPr/>
      <dgm:t>
        <a:bodyPr/>
        <a:lstStyle/>
        <a:p>
          <a:endParaRPr lang="en-US"/>
        </a:p>
      </dgm:t>
    </dgm:pt>
    <dgm:pt modelId="{ADB2CA77-42F1-463C-B43A-122F91EE1D98}" type="sibTrans" cxnId="{37B31FD5-75FF-4ADD-B26F-25550786718B}">
      <dgm:prSet/>
      <dgm:spPr/>
      <dgm:t>
        <a:bodyPr/>
        <a:lstStyle/>
        <a:p>
          <a:endParaRPr lang="en-US"/>
        </a:p>
      </dgm:t>
    </dgm:pt>
    <dgm:pt modelId="{D09839E2-C11B-4B20-9C2E-1C021FC35395}">
      <dgm:prSet/>
      <dgm:spPr/>
      <dgm:t>
        <a:bodyPr/>
        <a:lstStyle/>
        <a:p>
          <a:r>
            <a:rPr lang="en-US">
              <a:effectLst/>
              <a:latin typeface="+mj-lt"/>
              <a:ea typeface="Calibri" panose="020F0502020204030204" pitchFamily="34" charset="0"/>
            </a:rPr>
            <a:t>Eligibility issues</a:t>
          </a:r>
          <a:endParaRPr lang="en-US" dirty="0">
            <a:effectLst/>
            <a:latin typeface="+mj-lt"/>
            <a:ea typeface="Calibri" panose="020F0502020204030204" pitchFamily="34" charset="0"/>
          </a:endParaRPr>
        </a:p>
      </dgm:t>
    </dgm:pt>
    <dgm:pt modelId="{D98FDFD0-855B-48F7-9640-2D3E6A0C8251}" type="parTrans" cxnId="{196AD8D8-4069-48C3-91AC-FA9F06599914}">
      <dgm:prSet/>
      <dgm:spPr/>
      <dgm:t>
        <a:bodyPr/>
        <a:lstStyle/>
        <a:p>
          <a:endParaRPr lang="en-US"/>
        </a:p>
      </dgm:t>
    </dgm:pt>
    <dgm:pt modelId="{A1B1F395-56A8-4898-95E6-D6DB92AA5715}" type="sibTrans" cxnId="{196AD8D8-4069-48C3-91AC-FA9F06599914}">
      <dgm:prSet/>
      <dgm:spPr/>
      <dgm:t>
        <a:bodyPr/>
        <a:lstStyle/>
        <a:p>
          <a:endParaRPr lang="en-US"/>
        </a:p>
      </dgm:t>
    </dgm:pt>
    <dgm:pt modelId="{C6FA511A-7C45-40AE-8771-D61E002E0891}">
      <dgm:prSet/>
      <dgm:spPr/>
      <dgm:t>
        <a:bodyPr/>
        <a:lstStyle/>
        <a:p>
          <a:r>
            <a:rPr lang="en-US">
              <a:latin typeface="+mj-lt"/>
              <a:ea typeface="Calibri" panose="020F0502020204030204" pitchFamily="34" charset="0"/>
            </a:rPr>
            <a:t>Failure to provide supporting documents</a:t>
          </a:r>
          <a:endParaRPr lang="en-US" dirty="0">
            <a:latin typeface="+mj-lt"/>
            <a:ea typeface="Calibri" panose="020F0502020204030204" pitchFamily="34" charset="0"/>
          </a:endParaRPr>
        </a:p>
      </dgm:t>
    </dgm:pt>
    <dgm:pt modelId="{4CACC5D8-1BCD-4B21-9D42-081DAEDC4E3E}" type="parTrans" cxnId="{27A4560C-F13E-45CD-BF54-1EE880B27E66}">
      <dgm:prSet/>
      <dgm:spPr/>
      <dgm:t>
        <a:bodyPr/>
        <a:lstStyle/>
        <a:p>
          <a:endParaRPr lang="en-US"/>
        </a:p>
      </dgm:t>
    </dgm:pt>
    <dgm:pt modelId="{0E3A07AA-AD21-44C3-A8C6-9682F148918D}" type="sibTrans" cxnId="{27A4560C-F13E-45CD-BF54-1EE880B27E66}">
      <dgm:prSet/>
      <dgm:spPr/>
      <dgm:t>
        <a:bodyPr/>
        <a:lstStyle/>
        <a:p>
          <a:endParaRPr lang="en-US"/>
        </a:p>
      </dgm:t>
    </dgm:pt>
    <dgm:pt modelId="{158CEBC3-BAA6-4A1C-85F7-C857F3328C7F}" type="pres">
      <dgm:prSet presAssocID="{1AFF0FB9-BFA8-405F-A32C-4A5636528BCC}" presName="Name0" presStyleCnt="0">
        <dgm:presLayoutVars>
          <dgm:dir/>
          <dgm:resizeHandles val="exact"/>
        </dgm:presLayoutVars>
      </dgm:prSet>
      <dgm:spPr/>
    </dgm:pt>
    <dgm:pt modelId="{93F9BA3E-2D08-4C33-80F6-CD0FD82E544F}" type="pres">
      <dgm:prSet presAssocID="{1AFF0FB9-BFA8-405F-A32C-4A5636528BCC}" presName="bkgdShp" presStyleLbl="alignAccFollowNode1" presStyleIdx="0" presStyleCnt="1"/>
      <dgm:spPr/>
    </dgm:pt>
    <dgm:pt modelId="{7EAF2EBC-DAA4-4FC9-B98D-B1D2F58FFC07}" type="pres">
      <dgm:prSet presAssocID="{1AFF0FB9-BFA8-405F-A32C-4A5636528BCC}" presName="linComp" presStyleCnt="0"/>
      <dgm:spPr/>
    </dgm:pt>
    <dgm:pt modelId="{B55C655D-2051-4E05-9926-D0F72BB9A56C}" type="pres">
      <dgm:prSet presAssocID="{2B27E7EF-E0F2-4DC9-8D35-57F49C1895A9}" presName="compNode" presStyleCnt="0"/>
      <dgm:spPr/>
    </dgm:pt>
    <dgm:pt modelId="{A13690D2-5D1C-4F90-BEB9-F84CE2CD05B4}" type="pres">
      <dgm:prSet presAssocID="{2B27E7EF-E0F2-4DC9-8D35-57F49C1895A9}" presName="node" presStyleLbl="node1" presStyleIdx="0" presStyleCnt="4">
        <dgm:presLayoutVars>
          <dgm:bulletEnabled val="1"/>
        </dgm:presLayoutVars>
      </dgm:prSet>
      <dgm:spPr/>
    </dgm:pt>
    <dgm:pt modelId="{C6C7E54B-FA7E-473C-81F0-DBCD64A5DB1D}" type="pres">
      <dgm:prSet presAssocID="{2B27E7EF-E0F2-4DC9-8D35-57F49C1895A9}" presName="invisiNode" presStyleLbl="node1" presStyleIdx="0" presStyleCnt="4"/>
      <dgm:spPr/>
    </dgm:pt>
    <dgm:pt modelId="{5C225033-132A-4AB9-906E-45D66F961E80}" type="pres">
      <dgm:prSet presAssocID="{2B27E7EF-E0F2-4DC9-8D35-57F49C1895A9}"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extLst>
        <a:ext uri="{E40237B7-FDA0-4F09-8148-C483321AD2D9}">
          <dgm14:cNvPr xmlns:dgm14="http://schemas.microsoft.com/office/drawing/2010/diagram" id="0" name="" descr="Top view of a wooden puzzle"/>
        </a:ext>
      </dgm:extLst>
    </dgm:pt>
    <dgm:pt modelId="{C27439CD-F7E1-4045-894D-75AE4829600C}" type="pres">
      <dgm:prSet presAssocID="{4CDF4768-6EE4-411C-A0B2-DFA46799E595}" presName="sibTrans" presStyleLbl="sibTrans2D1" presStyleIdx="0" presStyleCnt="0"/>
      <dgm:spPr/>
    </dgm:pt>
    <dgm:pt modelId="{DE99BE0E-BD3C-417D-ADFF-B62334C564E9}" type="pres">
      <dgm:prSet presAssocID="{14AC76E0-EFD0-4F92-8A7C-05BB427BD08F}" presName="compNode" presStyleCnt="0"/>
      <dgm:spPr/>
    </dgm:pt>
    <dgm:pt modelId="{CAFA5D8D-9929-42F4-8900-D825611670CE}" type="pres">
      <dgm:prSet presAssocID="{14AC76E0-EFD0-4F92-8A7C-05BB427BD08F}" presName="node" presStyleLbl="node1" presStyleIdx="1" presStyleCnt="4">
        <dgm:presLayoutVars>
          <dgm:bulletEnabled val="1"/>
        </dgm:presLayoutVars>
      </dgm:prSet>
      <dgm:spPr/>
    </dgm:pt>
    <dgm:pt modelId="{248A3D3C-4C8E-4EB1-BD31-6AB9E8CA9B5C}" type="pres">
      <dgm:prSet presAssocID="{14AC76E0-EFD0-4F92-8A7C-05BB427BD08F}" presName="invisiNode" presStyleLbl="node1" presStyleIdx="1" presStyleCnt="4"/>
      <dgm:spPr/>
    </dgm:pt>
    <dgm:pt modelId="{077AE355-45F4-496B-A776-7CEBD7F11B04}" type="pres">
      <dgm:prSet presAssocID="{14AC76E0-EFD0-4F92-8A7C-05BB427BD08F}"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dgm:spPr>
    </dgm:pt>
    <dgm:pt modelId="{A342179C-9F72-49EF-A7C5-FA6DF628C3CD}" type="pres">
      <dgm:prSet presAssocID="{ADB2CA77-42F1-463C-B43A-122F91EE1D98}" presName="sibTrans" presStyleLbl="sibTrans2D1" presStyleIdx="0" presStyleCnt="0"/>
      <dgm:spPr/>
    </dgm:pt>
    <dgm:pt modelId="{437A8F6A-FBA4-42E4-A394-CDB0CD16AA73}" type="pres">
      <dgm:prSet presAssocID="{D09839E2-C11B-4B20-9C2E-1C021FC35395}" presName="compNode" presStyleCnt="0"/>
      <dgm:spPr/>
    </dgm:pt>
    <dgm:pt modelId="{F329A915-3C55-4AAE-9DC1-9AB6AF1D1D3C}" type="pres">
      <dgm:prSet presAssocID="{D09839E2-C11B-4B20-9C2E-1C021FC35395}" presName="node" presStyleLbl="node1" presStyleIdx="2" presStyleCnt="4">
        <dgm:presLayoutVars>
          <dgm:bulletEnabled val="1"/>
        </dgm:presLayoutVars>
      </dgm:prSet>
      <dgm:spPr/>
    </dgm:pt>
    <dgm:pt modelId="{39DBF606-5873-488B-819E-CD8C73D49A90}" type="pres">
      <dgm:prSet presAssocID="{D09839E2-C11B-4B20-9C2E-1C021FC35395}" presName="invisiNode" presStyleLbl="node1" presStyleIdx="2" presStyleCnt="4"/>
      <dgm:spPr/>
    </dgm:pt>
    <dgm:pt modelId="{04B328D5-CF46-47DC-8AC0-FDEF858E04DE}" type="pres">
      <dgm:prSet presAssocID="{D09839E2-C11B-4B20-9C2E-1C021FC35395}"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dgm:spPr>
    </dgm:pt>
    <dgm:pt modelId="{629878C4-C3F3-4CB9-975F-1B270C3C5F41}" type="pres">
      <dgm:prSet presAssocID="{A1B1F395-56A8-4898-95E6-D6DB92AA5715}" presName="sibTrans" presStyleLbl="sibTrans2D1" presStyleIdx="0" presStyleCnt="0"/>
      <dgm:spPr/>
    </dgm:pt>
    <dgm:pt modelId="{0FAFEFB6-1309-40D8-857B-7A57B764746F}" type="pres">
      <dgm:prSet presAssocID="{C6FA511A-7C45-40AE-8771-D61E002E0891}" presName="compNode" presStyleCnt="0"/>
      <dgm:spPr/>
    </dgm:pt>
    <dgm:pt modelId="{9BF764CB-444B-4E80-A084-64FBB487DD0B}" type="pres">
      <dgm:prSet presAssocID="{C6FA511A-7C45-40AE-8771-D61E002E0891}" presName="node" presStyleLbl="node1" presStyleIdx="3" presStyleCnt="4">
        <dgm:presLayoutVars>
          <dgm:bulletEnabled val="1"/>
        </dgm:presLayoutVars>
      </dgm:prSet>
      <dgm:spPr/>
    </dgm:pt>
    <dgm:pt modelId="{EA6731BE-BBE1-420A-AB02-75DDB30B89CD}" type="pres">
      <dgm:prSet presAssocID="{C6FA511A-7C45-40AE-8771-D61E002E0891}" presName="invisiNode" presStyleLbl="node1" presStyleIdx="3" presStyleCnt="4"/>
      <dgm:spPr/>
    </dgm:pt>
    <dgm:pt modelId="{49D61D87-CF6D-469E-B577-DA387C90722F}" type="pres">
      <dgm:prSet presAssocID="{C6FA511A-7C45-40AE-8771-D61E002E0891}"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dgm:spPr>
    </dgm:pt>
  </dgm:ptLst>
  <dgm:cxnLst>
    <dgm:cxn modelId="{4683730B-212F-4172-AFF2-621798BFA370}" type="presOf" srcId="{D09839E2-C11B-4B20-9C2E-1C021FC35395}" destId="{F329A915-3C55-4AAE-9DC1-9AB6AF1D1D3C}" srcOrd="0" destOrd="0" presId="urn:microsoft.com/office/officeart/2005/8/layout/pList2"/>
    <dgm:cxn modelId="{27A4560C-F13E-45CD-BF54-1EE880B27E66}" srcId="{1AFF0FB9-BFA8-405F-A32C-4A5636528BCC}" destId="{C6FA511A-7C45-40AE-8771-D61E002E0891}" srcOrd="3" destOrd="0" parTransId="{4CACC5D8-1BCD-4B21-9D42-081DAEDC4E3E}" sibTransId="{0E3A07AA-AD21-44C3-A8C6-9682F148918D}"/>
    <dgm:cxn modelId="{9BB8771C-1A77-4C6A-AA04-A804A92C0B68}" type="presOf" srcId="{A1B1F395-56A8-4898-95E6-D6DB92AA5715}" destId="{629878C4-C3F3-4CB9-975F-1B270C3C5F41}" srcOrd="0" destOrd="0" presId="urn:microsoft.com/office/officeart/2005/8/layout/pList2"/>
    <dgm:cxn modelId="{CC0C7938-ECA6-44D9-A460-CB77CAEAC42C}" type="presOf" srcId="{C6FA511A-7C45-40AE-8771-D61E002E0891}" destId="{9BF764CB-444B-4E80-A084-64FBB487DD0B}" srcOrd="0" destOrd="0" presId="urn:microsoft.com/office/officeart/2005/8/layout/pList2"/>
    <dgm:cxn modelId="{52CF287F-3D0E-4308-9B36-6D4BF5E691FE}" srcId="{1AFF0FB9-BFA8-405F-A32C-4A5636528BCC}" destId="{2B27E7EF-E0F2-4DC9-8D35-57F49C1895A9}" srcOrd="0" destOrd="0" parTransId="{3462FBC5-C667-4C00-BAEE-FC9CD7C51513}" sibTransId="{4CDF4768-6EE4-411C-A0B2-DFA46799E595}"/>
    <dgm:cxn modelId="{8B3E8C86-B041-40EE-8E08-E65293226171}" type="presOf" srcId="{14AC76E0-EFD0-4F92-8A7C-05BB427BD08F}" destId="{CAFA5D8D-9929-42F4-8900-D825611670CE}" srcOrd="0" destOrd="0" presId="urn:microsoft.com/office/officeart/2005/8/layout/pList2"/>
    <dgm:cxn modelId="{275FA889-EA75-44F4-8C2E-D7B2732A1077}" type="presOf" srcId="{2B27E7EF-E0F2-4DC9-8D35-57F49C1895A9}" destId="{A13690D2-5D1C-4F90-BEB9-F84CE2CD05B4}" srcOrd="0" destOrd="0" presId="urn:microsoft.com/office/officeart/2005/8/layout/pList2"/>
    <dgm:cxn modelId="{4714B69C-BCBA-4C6B-A19A-AF4B5EDB6609}" type="presOf" srcId="{4CDF4768-6EE4-411C-A0B2-DFA46799E595}" destId="{C27439CD-F7E1-4045-894D-75AE4829600C}" srcOrd="0" destOrd="0" presId="urn:microsoft.com/office/officeart/2005/8/layout/pList2"/>
    <dgm:cxn modelId="{E903B1AF-0E4A-49E2-9004-70CE8C31CF2F}" type="presOf" srcId="{ADB2CA77-42F1-463C-B43A-122F91EE1D98}" destId="{A342179C-9F72-49EF-A7C5-FA6DF628C3CD}" srcOrd="0" destOrd="0" presId="urn:microsoft.com/office/officeart/2005/8/layout/pList2"/>
    <dgm:cxn modelId="{96AA2EC9-5B19-46D7-9241-1069974E3817}" type="presOf" srcId="{1AFF0FB9-BFA8-405F-A32C-4A5636528BCC}" destId="{158CEBC3-BAA6-4A1C-85F7-C857F3328C7F}" srcOrd="0" destOrd="0" presId="urn:microsoft.com/office/officeart/2005/8/layout/pList2"/>
    <dgm:cxn modelId="{37B31FD5-75FF-4ADD-B26F-25550786718B}" srcId="{1AFF0FB9-BFA8-405F-A32C-4A5636528BCC}" destId="{14AC76E0-EFD0-4F92-8A7C-05BB427BD08F}" srcOrd="1" destOrd="0" parTransId="{C047D656-B8A1-466B-8CA3-C5B0561E83E2}" sibTransId="{ADB2CA77-42F1-463C-B43A-122F91EE1D98}"/>
    <dgm:cxn modelId="{196AD8D8-4069-48C3-91AC-FA9F06599914}" srcId="{1AFF0FB9-BFA8-405F-A32C-4A5636528BCC}" destId="{D09839E2-C11B-4B20-9C2E-1C021FC35395}" srcOrd="2" destOrd="0" parTransId="{D98FDFD0-855B-48F7-9640-2D3E6A0C8251}" sibTransId="{A1B1F395-56A8-4898-95E6-D6DB92AA5715}"/>
    <dgm:cxn modelId="{D5CEDFAC-16DB-4A43-B974-4176B9920E80}" type="presParOf" srcId="{158CEBC3-BAA6-4A1C-85F7-C857F3328C7F}" destId="{93F9BA3E-2D08-4C33-80F6-CD0FD82E544F}" srcOrd="0" destOrd="0" presId="urn:microsoft.com/office/officeart/2005/8/layout/pList2"/>
    <dgm:cxn modelId="{B9766CC2-3973-4C64-9DDB-E31628C3DD0C}" type="presParOf" srcId="{158CEBC3-BAA6-4A1C-85F7-C857F3328C7F}" destId="{7EAF2EBC-DAA4-4FC9-B98D-B1D2F58FFC07}" srcOrd="1" destOrd="0" presId="urn:microsoft.com/office/officeart/2005/8/layout/pList2"/>
    <dgm:cxn modelId="{EBEC84FC-CDF9-492B-B384-CF88F90B2E95}" type="presParOf" srcId="{7EAF2EBC-DAA4-4FC9-B98D-B1D2F58FFC07}" destId="{B55C655D-2051-4E05-9926-D0F72BB9A56C}" srcOrd="0" destOrd="0" presId="urn:microsoft.com/office/officeart/2005/8/layout/pList2"/>
    <dgm:cxn modelId="{673EBA04-5812-40FA-AED4-855566CA4D59}" type="presParOf" srcId="{B55C655D-2051-4E05-9926-D0F72BB9A56C}" destId="{A13690D2-5D1C-4F90-BEB9-F84CE2CD05B4}" srcOrd="0" destOrd="0" presId="urn:microsoft.com/office/officeart/2005/8/layout/pList2"/>
    <dgm:cxn modelId="{E170AAD2-2BB9-49FA-A4EB-9342A59AC533}" type="presParOf" srcId="{B55C655D-2051-4E05-9926-D0F72BB9A56C}" destId="{C6C7E54B-FA7E-473C-81F0-DBCD64A5DB1D}" srcOrd="1" destOrd="0" presId="urn:microsoft.com/office/officeart/2005/8/layout/pList2"/>
    <dgm:cxn modelId="{040EFA13-D3DF-489B-9C52-052C1BC1CEC2}" type="presParOf" srcId="{B55C655D-2051-4E05-9926-D0F72BB9A56C}" destId="{5C225033-132A-4AB9-906E-45D66F961E80}" srcOrd="2" destOrd="0" presId="urn:microsoft.com/office/officeart/2005/8/layout/pList2"/>
    <dgm:cxn modelId="{985A42CB-79C0-4650-8B16-74C3498C6AEA}" type="presParOf" srcId="{7EAF2EBC-DAA4-4FC9-B98D-B1D2F58FFC07}" destId="{C27439CD-F7E1-4045-894D-75AE4829600C}" srcOrd="1" destOrd="0" presId="urn:microsoft.com/office/officeart/2005/8/layout/pList2"/>
    <dgm:cxn modelId="{16224AC1-6F81-4B98-95D8-85739FD89E8E}" type="presParOf" srcId="{7EAF2EBC-DAA4-4FC9-B98D-B1D2F58FFC07}" destId="{DE99BE0E-BD3C-417D-ADFF-B62334C564E9}" srcOrd="2" destOrd="0" presId="urn:microsoft.com/office/officeart/2005/8/layout/pList2"/>
    <dgm:cxn modelId="{4B98D7FC-9D46-441B-B716-9123C5ACFF0A}" type="presParOf" srcId="{DE99BE0E-BD3C-417D-ADFF-B62334C564E9}" destId="{CAFA5D8D-9929-42F4-8900-D825611670CE}" srcOrd="0" destOrd="0" presId="urn:microsoft.com/office/officeart/2005/8/layout/pList2"/>
    <dgm:cxn modelId="{288F2F21-EFFA-4DC4-AB53-4775DB470E41}" type="presParOf" srcId="{DE99BE0E-BD3C-417D-ADFF-B62334C564E9}" destId="{248A3D3C-4C8E-4EB1-BD31-6AB9E8CA9B5C}" srcOrd="1" destOrd="0" presId="urn:microsoft.com/office/officeart/2005/8/layout/pList2"/>
    <dgm:cxn modelId="{03697910-2312-436C-BF1B-013A32A95547}" type="presParOf" srcId="{DE99BE0E-BD3C-417D-ADFF-B62334C564E9}" destId="{077AE355-45F4-496B-A776-7CEBD7F11B04}" srcOrd="2" destOrd="0" presId="urn:microsoft.com/office/officeart/2005/8/layout/pList2"/>
    <dgm:cxn modelId="{F7C7A2FC-6266-42CF-A1F8-AE30A086E60E}" type="presParOf" srcId="{7EAF2EBC-DAA4-4FC9-B98D-B1D2F58FFC07}" destId="{A342179C-9F72-49EF-A7C5-FA6DF628C3CD}" srcOrd="3" destOrd="0" presId="urn:microsoft.com/office/officeart/2005/8/layout/pList2"/>
    <dgm:cxn modelId="{2C2351B8-27CB-4E00-9693-9555C8929092}" type="presParOf" srcId="{7EAF2EBC-DAA4-4FC9-B98D-B1D2F58FFC07}" destId="{437A8F6A-FBA4-42E4-A394-CDB0CD16AA73}" srcOrd="4" destOrd="0" presId="urn:microsoft.com/office/officeart/2005/8/layout/pList2"/>
    <dgm:cxn modelId="{1082EC5C-0D9C-4BAE-8F4F-CE148A394050}" type="presParOf" srcId="{437A8F6A-FBA4-42E4-A394-CDB0CD16AA73}" destId="{F329A915-3C55-4AAE-9DC1-9AB6AF1D1D3C}" srcOrd="0" destOrd="0" presId="urn:microsoft.com/office/officeart/2005/8/layout/pList2"/>
    <dgm:cxn modelId="{3DDAEA2B-4DF7-462B-BCE2-261164E70263}" type="presParOf" srcId="{437A8F6A-FBA4-42E4-A394-CDB0CD16AA73}" destId="{39DBF606-5873-488B-819E-CD8C73D49A90}" srcOrd="1" destOrd="0" presId="urn:microsoft.com/office/officeart/2005/8/layout/pList2"/>
    <dgm:cxn modelId="{D210EB42-E94C-48A8-9BB2-EA6A7178E716}" type="presParOf" srcId="{437A8F6A-FBA4-42E4-A394-CDB0CD16AA73}" destId="{04B328D5-CF46-47DC-8AC0-FDEF858E04DE}" srcOrd="2" destOrd="0" presId="urn:microsoft.com/office/officeart/2005/8/layout/pList2"/>
    <dgm:cxn modelId="{5995BD15-2CA5-4001-9BF1-BBDEA965ACD5}" type="presParOf" srcId="{7EAF2EBC-DAA4-4FC9-B98D-B1D2F58FFC07}" destId="{629878C4-C3F3-4CB9-975F-1B270C3C5F41}" srcOrd="5" destOrd="0" presId="urn:microsoft.com/office/officeart/2005/8/layout/pList2"/>
    <dgm:cxn modelId="{1D205F55-8D07-4D76-AB68-14835EE8D70A}" type="presParOf" srcId="{7EAF2EBC-DAA4-4FC9-B98D-B1D2F58FFC07}" destId="{0FAFEFB6-1309-40D8-857B-7A57B764746F}" srcOrd="6" destOrd="0" presId="urn:microsoft.com/office/officeart/2005/8/layout/pList2"/>
    <dgm:cxn modelId="{CD37CF37-CDCF-48D1-8873-6DDEF373BDB1}" type="presParOf" srcId="{0FAFEFB6-1309-40D8-857B-7A57B764746F}" destId="{9BF764CB-444B-4E80-A084-64FBB487DD0B}" srcOrd="0" destOrd="0" presId="urn:microsoft.com/office/officeart/2005/8/layout/pList2"/>
    <dgm:cxn modelId="{B17A54BD-F2DB-429D-B832-5FFE2007F62C}" type="presParOf" srcId="{0FAFEFB6-1309-40D8-857B-7A57B764746F}" destId="{EA6731BE-BBE1-420A-AB02-75DDB30B89CD}" srcOrd="1" destOrd="0" presId="urn:microsoft.com/office/officeart/2005/8/layout/pList2"/>
    <dgm:cxn modelId="{5B1AFF23-7567-45E4-BD44-ED546B7F8FEB}" type="presParOf" srcId="{0FAFEFB6-1309-40D8-857B-7A57B764746F}" destId="{49D61D87-CF6D-469E-B577-DA387C90722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513CFA-CF0C-4F96-9F98-E3C9697840CF}" type="doc">
      <dgm:prSet loTypeId="urn:microsoft.com/office/officeart/2005/8/layout/pList2" loCatId="list" qsTypeId="urn:microsoft.com/office/officeart/2005/8/quickstyle/simple1" qsCatId="simple" csTypeId="urn:microsoft.com/office/officeart/2005/8/colors/colorful2" csCatId="colorful" phldr="1"/>
      <dgm:spPr/>
      <dgm:t>
        <a:bodyPr/>
        <a:lstStyle/>
        <a:p>
          <a:endParaRPr lang="en-US"/>
        </a:p>
      </dgm:t>
    </dgm:pt>
    <dgm:pt modelId="{7194EF72-D0F8-49FF-B032-066F99B3C79B}">
      <dgm:prSet phldrT="[Text]"/>
      <dgm:spPr/>
      <dgm:t>
        <a:bodyPr/>
        <a:lstStyle/>
        <a:p>
          <a:pPr>
            <a:buFont typeface="Wingdings" panose="05000000000000000000" pitchFamily="2" charset="2"/>
            <a:buChar char="v"/>
          </a:pPr>
          <a:r>
            <a:rPr lang="en-US" dirty="0">
              <a:effectLst/>
              <a:latin typeface="+mj-lt"/>
              <a:ea typeface="Calibri" panose="020F0502020204030204" pitchFamily="34" charset="0"/>
            </a:rPr>
            <a:t>Service provider approval</a:t>
          </a:r>
          <a:endParaRPr lang="en-US" dirty="0"/>
        </a:p>
      </dgm:t>
    </dgm:pt>
    <dgm:pt modelId="{2D60D503-2711-42C0-9557-C8D2E70ECAEB}" type="parTrans" cxnId="{E321544A-C287-4009-A9D6-70FBCB641DD7}">
      <dgm:prSet/>
      <dgm:spPr/>
      <dgm:t>
        <a:bodyPr/>
        <a:lstStyle/>
        <a:p>
          <a:endParaRPr lang="en-US"/>
        </a:p>
      </dgm:t>
    </dgm:pt>
    <dgm:pt modelId="{A1EF23E1-DCEE-4927-8FBB-30C91343AE88}" type="sibTrans" cxnId="{E321544A-C287-4009-A9D6-70FBCB641DD7}">
      <dgm:prSet/>
      <dgm:spPr/>
      <dgm:t>
        <a:bodyPr/>
        <a:lstStyle/>
        <a:p>
          <a:endParaRPr lang="en-US"/>
        </a:p>
      </dgm:t>
    </dgm:pt>
    <dgm:pt modelId="{9C948ACE-23D8-4065-85F3-2A17644083D6}">
      <dgm:prSet phldrT="[Text]"/>
      <dgm:spPr/>
      <dgm:t>
        <a:bodyPr/>
        <a:lstStyle/>
        <a:p>
          <a:pPr>
            <a:buFont typeface="Wingdings" panose="05000000000000000000" pitchFamily="2" charset="2"/>
            <a:buChar char="v"/>
          </a:pPr>
          <a:r>
            <a:rPr lang="en-US" dirty="0">
              <a:latin typeface="+mj-lt"/>
              <a:ea typeface="Calibri" panose="020F0502020204030204" pitchFamily="34" charset="0"/>
            </a:rPr>
            <a:t>Non-compliance</a:t>
          </a:r>
          <a:endParaRPr lang="en-US" dirty="0"/>
        </a:p>
      </dgm:t>
    </dgm:pt>
    <dgm:pt modelId="{240BFE48-262E-4153-BBF5-2EE278D371F2}" type="parTrans" cxnId="{0B8F54A8-3EAD-48FC-9221-20D255F1B8FD}">
      <dgm:prSet/>
      <dgm:spPr/>
      <dgm:t>
        <a:bodyPr/>
        <a:lstStyle/>
        <a:p>
          <a:endParaRPr lang="en-US"/>
        </a:p>
      </dgm:t>
    </dgm:pt>
    <dgm:pt modelId="{18DA1C5D-3AF8-4466-99FF-F79845660E4C}" type="sibTrans" cxnId="{0B8F54A8-3EAD-48FC-9221-20D255F1B8FD}">
      <dgm:prSet/>
      <dgm:spPr/>
      <dgm:t>
        <a:bodyPr/>
        <a:lstStyle/>
        <a:p>
          <a:endParaRPr lang="en-US"/>
        </a:p>
      </dgm:t>
    </dgm:pt>
    <dgm:pt modelId="{80D88A3C-DB11-4606-8798-E1058C6662D5}">
      <dgm:prSet/>
      <dgm:spPr/>
      <dgm:t>
        <a:bodyPr/>
        <a:lstStyle/>
        <a:p>
          <a:r>
            <a:rPr lang="en-US">
              <a:effectLst/>
              <a:latin typeface="+mj-lt"/>
              <a:ea typeface="Calibri" panose="020F0502020204030204" pitchFamily="34" charset="0"/>
            </a:rPr>
            <a:t>Incomplete cost details</a:t>
          </a:r>
          <a:endParaRPr lang="en-US" dirty="0">
            <a:effectLst/>
            <a:latin typeface="+mj-lt"/>
            <a:ea typeface="Calibri" panose="020F0502020204030204" pitchFamily="34" charset="0"/>
          </a:endParaRPr>
        </a:p>
      </dgm:t>
    </dgm:pt>
    <dgm:pt modelId="{8CF71B9B-39DA-4B55-B649-AA793BB33E93}" type="parTrans" cxnId="{6E1F3AC1-D3EC-4CDB-949F-4C6814F6AEE2}">
      <dgm:prSet/>
      <dgm:spPr/>
      <dgm:t>
        <a:bodyPr/>
        <a:lstStyle/>
        <a:p>
          <a:endParaRPr lang="en-US"/>
        </a:p>
      </dgm:t>
    </dgm:pt>
    <dgm:pt modelId="{240F208C-FA3B-4513-B0E8-7740CE67F844}" type="sibTrans" cxnId="{6E1F3AC1-D3EC-4CDB-949F-4C6814F6AEE2}">
      <dgm:prSet/>
      <dgm:spPr/>
      <dgm:t>
        <a:bodyPr/>
        <a:lstStyle/>
        <a:p>
          <a:endParaRPr lang="en-US"/>
        </a:p>
      </dgm:t>
    </dgm:pt>
    <dgm:pt modelId="{144D3C98-7D54-499A-B537-3DEB52DA0F3E}" type="pres">
      <dgm:prSet presAssocID="{01513CFA-CF0C-4F96-9F98-E3C9697840CF}" presName="Name0" presStyleCnt="0">
        <dgm:presLayoutVars>
          <dgm:dir/>
          <dgm:resizeHandles val="exact"/>
        </dgm:presLayoutVars>
      </dgm:prSet>
      <dgm:spPr/>
    </dgm:pt>
    <dgm:pt modelId="{111895F8-466A-4F44-A41A-A72783CE0AC3}" type="pres">
      <dgm:prSet presAssocID="{01513CFA-CF0C-4F96-9F98-E3C9697840CF}" presName="bkgdShp" presStyleLbl="alignAccFollowNode1" presStyleIdx="0" presStyleCnt="1"/>
      <dgm:spPr/>
    </dgm:pt>
    <dgm:pt modelId="{7153E334-1092-42C6-A981-320C364FBEEB}" type="pres">
      <dgm:prSet presAssocID="{01513CFA-CF0C-4F96-9F98-E3C9697840CF}" presName="linComp" presStyleCnt="0"/>
      <dgm:spPr/>
    </dgm:pt>
    <dgm:pt modelId="{8ECA769D-6561-471C-A410-FB59D24F5913}" type="pres">
      <dgm:prSet presAssocID="{7194EF72-D0F8-49FF-B032-066F99B3C79B}" presName="compNode" presStyleCnt="0"/>
      <dgm:spPr/>
    </dgm:pt>
    <dgm:pt modelId="{FD5CA6A4-2CC4-4F15-B2CE-4095866CB2D5}" type="pres">
      <dgm:prSet presAssocID="{7194EF72-D0F8-49FF-B032-066F99B3C79B}" presName="node" presStyleLbl="node1" presStyleIdx="0" presStyleCnt="3">
        <dgm:presLayoutVars>
          <dgm:bulletEnabled val="1"/>
        </dgm:presLayoutVars>
      </dgm:prSet>
      <dgm:spPr/>
    </dgm:pt>
    <dgm:pt modelId="{7331F3E0-BB93-490E-996F-70945242DE9E}" type="pres">
      <dgm:prSet presAssocID="{7194EF72-D0F8-49FF-B032-066F99B3C79B}" presName="invisiNode" presStyleLbl="node1" presStyleIdx="0" presStyleCnt="3"/>
      <dgm:spPr/>
    </dgm:pt>
    <dgm:pt modelId="{AF35CC23-9CF5-47C9-9BE4-9A06D899E485}" type="pres">
      <dgm:prSet presAssocID="{7194EF72-D0F8-49FF-B032-066F99B3C79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extLst>
        <a:ext uri="{E40237B7-FDA0-4F09-8148-C483321AD2D9}">
          <dgm14:cNvPr xmlns:dgm14="http://schemas.microsoft.com/office/drawing/2010/diagram" id="0" name="" descr="People raising thumbs up"/>
        </a:ext>
      </dgm:extLst>
    </dgm:pt>
    <dgm:pt modelId="{0A35EE57-796F-4DE1-9E13-ACD429353787}" type="pres">
      <dgm:prSet presAssocID="{A1EF23E1-DCEE-4927-8FBB-30C91343AE88}" presName="sibTrans" presStyleLbl="sibTrans2D1" presStyleIdx="0" presStyleCnt="0"/>
      <dgm:spPr/>
    </dgm:pt>
    <dgm:pt modelId="{BF2C14B8-FE04-4530-90D9-D5CB6E014A31}" type="pres">
      <dgm:prSet presAssocID="{9C948ACE-23D8-4065-85F3-2A17644083D6}" presName="compNode" presStyleCnt="0"/>
      <dgm:spPr/>
    </dgm:pt>
    <dgm:pt modelId="{0391455C-28D0-46A6-BF45-495475F09489}" type="pres">
      <dgm:prSet presAssocID="{9C948ACE-23D8-4065-85F3-2A17644083D6}" presName="node" presStyleLbl="node1" presStyleIdx="1" presStyleCnt="3">
        <dgm:presLayoutVars>
          <dgm:bulletEnabled val="1"/>
        </dgm:presLayoutVars>
      </dgm:prSet>
      <dgm:spPr/>
    </dgm:pt>
    <dgm:pt modelId="{8001E6FB-C695-46B7-A988-27A2D41410FF}" type="pres">
      <dgm:prSet presAssocID="{9C948ACE-23D8-4065-85F3-2A17644083D6}" presName="invisiNode" presStyleLbl="node1" presStyleIdx="1" presStyleCnt="3"/>
      <dgm:spPr/>
    </dgm:pt>
    <dgm:pt modelId="{A120F32F-153E-4C33-B418-08D100273BCE}" type="pres">
      <dgm:prSet presAssocID="{9C948ACE-23D8-4065-85F3-2A17644083D6}"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pt>
    <dgm:pt modelId="{14CF54A6-2975-46F0-A627-34FA8D076536}" type="pres">
      <dgm:prSet presAssocID="{18DA1C5D-3AF8-4466-99FF-F79845660E4C}" presName="sibTrans" presStyleLbl="sibTrans2D1" presStyleIdx="0" presStyleCnt="0"/>
      <dgm:spPr/>
    </dgm:pt>
    <dgm:pt modelId="{43800020-CB9A-4930-9275-4B638EABF3AB}" type="pres">
      <dgm:prSet presAssocID="{80D88A3C-DB11-4606-8798-E1058C6662D5}" presName="compNode" presStyleCnt="0"/>
      <dgm:spPr/>
    </dgm:pt>
    <dgm:pt modelId="{D52E467F-494F-4FAD-9712-4A304BA78D70}" type="pres">
      <dgm:prSet presAssocID="{80D88A3C-DB11-4606-8798-E1058C6662D5}" presName="node" presStyleLbl="node1" presStyleIdx="2" presStyleCnt="3" custLinFactNeighborX="7411" custLinFactNeighborY="0">
        <dgm:presLayoutVars>
          <dgm:bulletEnabled val="1"/>
        </dgm:presLayoutVars>
      </dgm:prSet>
      <dgm:spPr/>
    </dgm:pt>
    <dgm:pt modelId="{7DAEDF79-6149-4651-9193-5408D293CADB}" type="pres">
      <dgm:prSet presAssocID="{80D88A3C-DB11-4606-8798-E1058C6662D5}" presName="invisiNode" presStyleLbl="node1" presStyleIdx="2" presStyleCnt="3"/>
      <dgm:spPr/>
    </dgm:pt>
    <dgm:pt modelId="{C246DFFF-9232-4368-96FD-263408B4F60D}" type="pres">
      <dgm:prSet presAssocID="{80D88A3C-DB11-4606-8798-E1058C6662D5}"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pt>
  </dgm:ptLst>
  <dgm:cxnLst>
    <dgm:cxn modelId="{E321544A-C287-4009-A9D6-70FBCB641DD7}" srcId="{01513CFA-CF0C-4F96-9F98-E3C9697840CF}" destId="{7194EF72-D0F8-49FF-B032-066F99B3C79B}" srcOrd="0" destOrd="0" parTransId="{2D60D503-2711-42C0-9557-C8D2E70ECAEB}" sibTransId="{A1EF23E1-DCEE-4927-8FBB-30C91343AE88}"/>
    <dgm:cxn modelId="{44CFDA72-2399-430D-8A0E-2CA273CB9636}" type="presOf" srcId="{18DA1C5D-3AF8-4466-99FF-F79845660E4C}" destId="{14CF54A6-2975-46F0-A627-34FA8D076536}" srcOrd="0" destOrd="0" presId="urn:microsoft.com/office/officeart/2005/8/layout/pList2"/>
    <dgm:cxn modelId="{64C32D78-4738-4E2C-B423-14F92733489E}" type="presOf" srcId="{A1EF23E1-DCEE-4927-8FBB-30C91343AE88}" destId="{0A35EE57-796F-4DE1-9E13-ACD429353787}" srcOrd="0" destOrd="0" presId="urn:microsoft.com/office/officeart/2005/8/layout/pList2"/>
    <dgm:cxn modelId="{0B8F54A8-3EAD-48FC-9221-20D255F1B8FD}" srcId="{01513CFA-CF0C-4F96-9F98-E3C9697840CF}" destId="{9C948ACE-23D8-4065-85F3-2A17644083D6}" srcOrd="1" destOrd="0" parTransId="{240BFE48-262E-4153-BBF5-2EE278D371F2}" sibTransId="{18DA1C5D-3AF8-4466-99FF-F79845660E4C}"/>
    <dgm:cxn modelId="{1E760AB3-5B5C-4450-A642-84E9C46C5F09}" type="presOf" srcId="{01513CFA-CF0C-4F96-9F98-E3C9697840CF}" destId="{144D3C98-7D54-499A-B537-3DEB52DA0F3E}" srcOrd="0" destOrd="0" presId="urn:microsoft.com/office/officeart/2005/8/layout/pList2"/>
    <dgm:cxn modelId="{9BBF6ABF-E19C-44E1-BDA6-E87640C9174B}" type="presOf" srcId="{80D88A3C-DB11-4606-8798-E1058C6662D5}" destId="{D52E467F-494F-4FAD-9712-4A304BA78D70}" srcOrd="0" destOrd="0" presId="urn:microsoft.com/office/officeart/2005/8/layout/pList2"/>
    <dgm:cxn modelId="{6E1F3AC1-D3EC-4CDB-949F-4C6814F6AEE2}" srcId="{01513CFA-CF0C-4F96-9F98-E3C9697840CF}" destId="{80D88A3C-DB11-4606-8798-E1058C6662D5}" srcOrd="2" destOrd="0" parTransId="{8CF71B9B-39DA-4B55-B649-AA793BB33E93}" sibTransId="{240F208C-FA3B-4513-B0E8-7740CE67F844}"/>
    <dgm:cxn modelId="{26ACB2C4-9765-427D-AFCF-0F07F2F82B3F}" type="presOf" srcId="{7194EF72-D0F8-49FF-B032-066F99B3C79B}" destId="{FD5CA6A4-2CC4-4F15-B2CE-4095866CB2D5}" srcOrd="0" destOrd="0" presId="urn:microsoft.com/office/officeart/2005/8/layout/pList2"/>
    <dgm:cxn modelId="{E59411CC-7BC3-4882-83FF-7102841D3AC5}" type="presOf" srcId="{9C948ACE-23D8-4065-85F3-2A17644083D6}" destId="{0391455C-28D0-46A6-BF45-495475F09489}" srcOrd="0" destOrd="0" presId="urn:microsoft.com/office/officeart/2005/8/layout/pList2"/>
    <dgm:cxn modelId="{C5E8D310-19C7-4069-9687-E1CC01A7E7F1}" type="presParOf" srcId="{144D3C98-7D54-499A-B537-3DEB52DA0F3E}" destId="{111895F8-466A-4F44-A41A-A72783CE0AC3}" srcOrd="0" destOrd="0" presId="urn:microsoft.com/office/officeart/2005/8/layout/pList2"/>
    <dgm:cxn modelId="{CDDF3CFE-DBAA-436F-827B-F110B63E6DDB}" type="presParOf" srcId="{144D3C98-7D54-499A-B537-3DEB52DA0F3E}" destId="{7153E334-1092-42C6-A981-320C364FBEEB}" srcOrd="1" destOrd="0" presId="urn:microsoft.com/office/officeart/2005/8/layout/pList2"/>
    <dgm:cxn modelId="{E65FC375-DFF1-42B6-8FB8-43E0E05B49F0}" type="presParOf" srcId="{7153E334-1092-42C6-A981-320C364FBEEB}" destId="{8ECA769D-6561-471C-A410-FB59D24F5913}" srcOrd="0" destOrd="0" presId="urn:microsoft.com/office/officeart/2005/8/layout/pList2"/>
    <dgm:cxn modelId="{C87EBCB7-98F9-4630-818C-25F911D67DFA}" type="presParOf" srcId="{8ECA769D-6561-471C-A410-FB59D24F5913}" destId="{FD5CA6A4-2CC4-4F15-B2CE-4095866CB2D5}" srcOrd="0" destOrd="0" presId="urn:microsoft.com/office/officeart/2005/8/layout/pList2"/>
    <dgm:cxn modelId="{FB57F7AF-F2D6-4B85-BDD0-564F667679CB}" type="presParOf" srcId="{8ECA769D-6561-471C-A410-FB59D24F5913}" destId="{7331F3E0-BB93-490E-996F-70945242DE9E}" srcOrd="1" destOrd="0" presId="urn:microsoft.com/office/officeart/2005/8/layout/pList2"/>
    <dgm:cxn modelId="{920E297C-CDEA-4B77-85C3-4FEAA6975EBA}" type="presParOf" srcId="{8ECA769D-6561-471C-A410-FB59D24F5913}" destId="{AF35CC23-9CF5-47C9-9BE4-9A06D899E485}" srcOrd="2" destOrd="0" presId="urn:microsoft.com/office/officeart/2005/8/layout/pList2"/>
    <dgm:cxn modelId="{869A09A0-40D1-4EE8-93F8-E6781E623DBD}" type="presParOf" srcId="{7153E334-1092-42C6-A981-320C364FBEEB}" destId="{0A35EE57-796F-4DE1-9E13-ACD429353787}" srcOrd="1" destOrd="0" presId="urn:microsoft.com/office/officeart/2005/8/layout/pList2"/>
    <dgm:cxn modelId="{EDD44568-3BCD-4805-B250-8313154C8BCC}" type="presParOf" srcId="{7153E334-1092-42C6-A981-320C364FBEEB}" destId="{BF2C14B8-FE04-4530-90D9-D5CB6E014A31}" srcOrd="2" destOrd="0" presId="urn:microsoft.com/office/officeart/2005/8/layout/pList2"/>
    <dgm:cxn modelId="{564F669C-DC21-42EF-B915-785EAC2D7B5E}" type="presParOf" srcId="{BF2C14B8-FE04-4530-90D9-D5CB6E014A31}" destId="{0391455C-28D0-46A6-BF45-495475F09489}" srcOrd="0" destOrd="0" presId="urn:microsoft.com/office/officeart/2005/8/layout/pList2"/>
    <dgm:cxn modelId="{AF48F9BF-CB86-49C5-BAEE-1AA059EDF85E}" type="presParOf" srcId="{BF2C14B8-FE04-4530-90D9-D5CB6E014A31}" destId="{8001E6FB-C695-46B7-A988-27A2D41410FF}" srcOrd="1" destOrd="0" presId="urn:microsoft.com/office/officeart/2005/8/layout/pList2"/>
    <dgm:cxn modelId="{711B9D18-8D2B-4255-B034-254A89A18B68}" type="presParOf" srcId="{BF2C14B8-FE04-4530-90D9-D5CB6E014A31}" destId="{A120F32F-153E-4C33-B418-08D100273BCE}" srcOrd="2" destOrd="0" presId="urn:microsoft.com/office/officeart/2005/8/layout/pList2"/>
    <dgm:cxn modelId="{F80A881F-7593-4683-BD9A-F2A33E0DCE07}" type="presParOf" srcId="{7153E334-1092-42C6-A981-320C364FBEEB}" destId="{14CF54A6-2975-46F0-A627-34FA8D076536}" srcOrd="3" destOrd="0" presId="urn:microsoft.com/office/officeart/2005/8/layout/pList2"/>
    <dgm:cxn modelId="{FA49DBE9-75B3-4CF3-8061-8DC66D103BD7}" type="presParOf" srcId="{7153E334-1092-42C6-A981-320C364FBEEB}" destId="{43800020-CB9A-4930-9275-4B638EABF3AB}" srcOrd="4" destOrd="0" presId="urn:microsoft.com/office/officeart/2005/8/layout/pList2"/>
    <dgm:cxn modelId="{D495F3D3-948E-4B68-BEE3-2A5E23C3AD00}" type="presParOf" srcId="{43800020-CB9A-4930-9275-4B638EABF3AB}" destId="{D52E467F-494F-4FAD-9712-4A304BA78D70}" srcOrd="0" destOrd="0" presId="urn:microsoft.com/office/officeart/2005/8/layout/pList2"/>
    <dgm:cxn modelId="{5CD515E6-5826-429B-B538-283D86F7D876}" type="presParOf" srcId="{43800020-CB9A-4930-9275-4B638EABF3AB}" destId="{7DAEDF79-6149-4651-9193-5408D293CADB}" srcOrd="1" destOrd="0" presId="urn:microsoft.com/office/officeart/2005/8/layout/pList2"/>
    <dgm:cxn modelId="{599966AF-2F70-49EA-BEF8-5403AEDC6079}" type="presParOf" srcId="{43800020-CB9A-4930-9275-4B638EABF3AB}" destId="{C246DFFF-9232-4368-96FD-263408B4F60D}"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E43E8E-34CC-468D-8299-D6D2652F792A}" type="doc">
      <dgm:prSet loTypeId="urn:microsoft.com/office/officeart/2005/8/layout/chevron2" loCatId="list" qsTypeId="urn:microsoft.com/office/officeart/2005/8/quickstyle/simple3" qsCatId="simple" csTypeId="urn:microsoft.com/office/officeart/2005/8/colors/colorful1" csCatId="colorful" phldr="1"/>
      <dgm:spPr/>
      <dgm:t>
        <a:bodyPr/>
        <a:lstStyle/>
        <a:p>
          <a:endParaRPr lang="en-US"/>
        </a:p>
      </dgm:t>
    </dgm:pt>
    <dgm:pt modelId="{B5F2DDC7-E9F2-4D99-9454-EF3747DF8199}">
      <dgm:prSet phldrT="[Text]"/>
      <dgm:spPr/>
      <dgm:t>
        <a:bodyPr/>
        <a:lstStyle/>
        <a:p>
          <a:r>
            <a:rPr lang="en-US" b="1" dirty="0"/>
            <a:t>Eligibility Criteria</a:t>
          </a:r>
          <a:r>
            <a:rPr lang="en-US" dirty="0"/>
            <a:t>	</a:t>
          </a:r>
        </a:p>
      </dgm:t>
    </dgm:pt>
    <dgm:pt modelId="{5B8DB2DF-FA46-4111-8E74-1D13D844A820}" type="parTrans" cxnId="{9A05972D-4DBA-40D7-9572-86580DDE0D9E}">
      <dgm:prSet/>
      <dgm:spPr/>
      <dgm:t>
        <a:bodyPr/>
        <a:lstStyle/>
        <a:p>
          <a:endParaRPr lang="en-US"/>
        </a:p>
      </dgm:t>
    </dgm:pt>
    <dgm:pt modelId="{A710653D-9DF3-444F-82EA-9D84DD3E60C5}" type="sibTrans" cxnId="{9A05972D-4DBA-40D7-9572-86580DDE0D9E}">
      <dgm:prSet/>
      <dgm:spPr/>
      <dgm:t>
        <a:bodyPr/>
        <a:lstStyle/>
        <a:p>
          <a:endParaRPr lang="en-US"/>
        </a:p>
      </dgm:t>
    </dgm:pt>
    <dgm:pt modelId="{2511CD76-9CE0-4C28-8D0D-8BF1699762DF}">
      <dgm:prSet phldrT="[Text]"/>
      <dgm:spPr/>
      <dgm:t>
        <a:bodyPr/>
        <a:lstStyle/>
        <a:p>
          <a:r>
            <a:rPr lang="en-US" dirty="0"/>
            <a:t>Organizational type</a:t>
          </a:r>
        </a:p>
      </dgm:t>
    </dgm:pt>
    <dgm:pt modelId="{37AE80B5-450E-4036-BBAD-D698A724A1CC}" type="parTrans" cxnId="{7F9812D7-B000-4901-A6DF-B96F194AB092}">
      <dgm:prSet/>
      <dgm:spPr/>
      <dgm:t>
        <a:bodyPr/>
        <a:lstStyle/>
        <a:p>
          <a:endParaRPr lang="en-US"/>
        </a:p>
      </dgm:t>
    </dgm:pt>
    <dgm:pt modelId="{0AAC0457-EE65-421F-BF77-8B62A79A7A3B}" type="sibTrans" cxnId="{7F9812D7-B000-4901-A6DF-B96F194AB092}">
      <dgm:prSet/>
      <dgm:spPr/>
      <dgm:t>
        <a:bodyPr/>
        <a:lstStyle/>
        <a:p>
          <a:endParaRPr lang="en-US"/>
        </a:p>
      </dgm:t>
    </dgm:pt>
    <dgm:pt modelId="{D7011D8C-7154-455C-9644-D77AFDAD342A}">
      <dgm:prSet phldrT="[Text]"/>
      <dgm:spPr/>
      <dgm:t>
        <a:bodyPr/>
        <a:lstStyle/>
        <a:p>
          <a:r>
            <a:rPr lang="en-US" dirty="0"/>
            <a:t>Non-profit status</a:t>
          </a:r>
        </a:p>
      </dgm:t>
    </dgm:pt>
    <dgm:pt modelId="{617DA922-7840-473E-B8C0-8742FFFCA7F3}" type="parTrans" cxnId="{61911C32-00C5-4372-B6A4-04E5071C5A0E}">
      <dgm:prSet/>
      <dgm:spPr/>
      <dgm:t>
        <a:bodyPr/>
        <a:lstStyle/>
        <a:p>
          <a:endParaRPr lang="en-US"/>
        </a:p>
      </dgm:t>
    </dgm:pt>
    <dgm:pt modelId="{A55ADCFC-6C79-4BE5-A78F-045EA684ABFE}" type="sibTrans" cxnId="{61911C32-00C5-4372-B6A4-04E5071C5A0E}">
      <dgm:prSet/>
      <dgm:spPr/>
      <dgm:t>
        <a:bodyPr/>
        <a:lstStyle/>
        <a:p>
          <a:endParaRPr lang="en-US"/>
        </a:p>
      </dgm:t>
    </dgm:pt>
    <dgm:pt modelId="{51BBC9BA-485F-4C21-805D-77D8BC846656}">
      <dgm:prSet phldrT="[Text]"/>
      <dgm:spPr/>
      <dgm:t>
        <a:bodyPr/>
        <a:lstStyle/>
        <a:p>
          <a:r>
            <a:rPr lang="en-US" b="1" dirty="0"/>
            <a:t>Application Submission</a:t>
          </a:r>
          <a:r>
            <a:rPr lang="en-US" dirty="0"/>
            <a:t>	</a:t>
          </a:r>
        </a:p>
      </dgm:t>
    </dgm:pt>
    <dgm:pt modelId="{C518D081-2843-45A5-9223-6AAA33179F07}" type="parTrans" cxnId="{62491586-8D06-415D-B4A0-3B2B047DC5F4}">
      <dgm:prSet/>
      <dgm:spPr/>
      <dgm:t>
        <a:bodyPr/>
        <a:lstStyle/>
        <a:p>
          <a:endParaRPr lang="en-US"/>
        </a:p>
      </dgm:t>
    </dgm:pt>
    <dgm:pt modelId="{2C4B25E9-DEAA-4ACA-98E8-61A0D5E50D89}" type="sibTrans" cxnId="{62491586-8D06-415D-B4A0-3B2B047DC5F4}">
      <dgm:prSet/>
      <dgm:spPr/>
      <dgm:t>
        <a:bodyPr/>
        <a:lstStyle/>
        <a:p>
          <a:endParaRPr lang="en-US"/>
        </a:p>
      </dgm:t>
    </dgm:pt>
    <dgm:pt modelId="{0FC941DC-1139-43D2-8511-362A2C07FEDD}">
      <dgm:prSet phldrT="[Text]"/>
      <dgm:spPr/>
      <dgm:t>
        <a:bodyPr/>
        <a:lstStyle/>
        <a:p>
          <a:r>
            <a:rPr lang="en-US" dirty="0"/>
            <a:t>Completed application</a:t>
          </a:r>
        </a:p>
      </dgm:t>
    </dgm:pt>
    <dgm:pt modelId="{860E12D8-C597-4C10-B202-5587AC5FA008}" type="parTrans" cxnId="{F8D9E349-2E86-444D-A469-455072ED2507}">
      <dgm:prSet/>
      <dgm:spPr/>
      <dgm:t>
        <a:bodyPr/>
        <a:lstStyle/>
        <a:p>
          <a:endParaRPr lang="en-US"/>
        </a:p>
      </dgm:t>
    </dgm:pt>
    <dgm:pt modelId="{4F187C3F-2555-4973-AF35-5A87D15FE278}" type="sibTrans" cxnId="{F8D9E349-2E86-444D-A469-455072ED2507}">
      <dgm:prSet/>
      <dgm:spPr/>
      <dgm:t>
        <a:bodyPr/>
        <a:lstStyle/>
        <a:p>
          <a:endParaRPr lang="en-US"/>
        </a:p>
      </dgm:t>
    </dgm:pt>
    <dgm:pt modelId="{A65199A6-317A-45D6-BA7C-8CA1433D0F95}">
      <dgm:prSet phldrT="[Text]"/>
      <dgm:spPr/>
      <dgm:t>
        <a:bodyPr/>
        <a:lstStyle/>
        <a:p>
          <a:r>
            <a:rPr lang="en-US" dirty="0"/>
            <a:t>Accurate supporting documents</a:t>
          </a:r>
        </a:p>
      </dgm:t>
    </dgm:pt>
    <dgm:pt modelId="{54122A6D-74B3-42D3-ABC7-D17EEEBD3F97}" type="parTrans" cxnId="{9559B2EC-5214-47C5-BF14-B8154999B6D4}">
      <dgm:prSet/>
      <dgm:spPr/>
      <dgm:t>
        <a:bodyPr/>
        <a:lstStyle/>
        <a:p>
          <a:endParaRPr lang="en-US"/>
        </a:p>
      </dgm:t>
    </dgm:pt>
    <dgm:pt modelId="{D4BE99B4-7CD4-43A9-B50D-973603CEE418}" type="sibTrans" cxnId="{9559B2EC-5214-47C5-BF14-B8154999B6D4}">
      <dgm:prSet/>
      <dgm:spPr/>
      <dgm:t>
        <a:bodyPr/>
        <a:lstStyle/>
        <a:p>
          <a:endParaRPr lang="en-US"/>
        </a:p>
      </dgm:t>
    </dgm:pt>
    <dgm:pt modelId="{2CC10F07-E574-4847-84C0-DCFAD94A3177}">
      <dgm:prSet phldrT="[Text]"/>
      <dgm:spPr/>
      <dgm:t>
        <a:bodyPr/>
        <a:lstStyle/>
        <a:p>
          <a:r>
            <a:rPr lang="en-US" dirty="0"/>
            <a:t>Documents verifications</a:t>
          </a:r>
        </a:p>
      </dgm:t>
    </dgm:pt>
    <dgm:pt modelId="{6F57825E-D085-420E-B7CC-221166A4A744}" type="parTrans" cxnId="{9317B2A2-7B58-4C0C-8EC2-C0AAD5F851D6}">
      <dgm:prSet/>
      <dgm:spPr/>
      <dgm:t>
        <a:bodyPr/>
        <a:lstStyle/>
        <a:p>
          <a:endParaRPr lang="en-US"/>
        </a:p>
      </dgm:t>
    </dgm:pt>
    <dgm:pt modelId="{68100863-19E0-451F-9D5E-1D8FF91A69D3}" type="sibTrans" cxnId="{9317B2A2-7B58-4C0C-8EC2-C0AAD5F851D6}">
      <dgm:prSet/>
      <dgm:spPr/>
      <dgm:t>
        <a:bodyPr/>
        <a:lstStyle/>
        <a:p>
          <a:endParaRPr lang="en-US"/>
        </a:p>
      </dgm:t>
    </dgm:pt>
    <dgm:pt modelId="{2EA972CB-762B-4722-8492-7A26CFF22650}">
      <dgm:prSet phldrT="[Text]"/>
      <dgm:spPr/>
      <dgm:t>
        <a:bodyPr/>
        <a:lstStyle/>
        <a:p>
          <a:r>
            <a:rPr lang="en-US" dirty="0"/>
            <a:t>Determination - approval/ineligible/rejection</a:t>
          </a:r>
        </a:p>
      </dgm:t>
    </dgm:pt>
    <dgm:pt modelId="{1F0FEE50-0E72-4DBF-8A1E-89103E84C19A}" type="parTrans" cxnId="{9D54CB41-3387-459E-B7C7-5FD5BDD6FA5E}">
      <dgm:prSet/>
      <dgm:spPr/>
      <dgm:t>
        <a:bodyPr/>
        <a:lstStyle/>
        <a:p>
          <a:endParaRPr lang="en-US"/>
        </a:p>
      </dgm:t>
    </dgm:pt>
    <dgm:pt modelId="{7347BF33-73DE-4391-9275-946455E2BA49}" type="sibTrans" cxnId="{9D54CB41-3387-459E-B7C7-5FD5BDD6FA5E}">
      <dgm:prSet/>
      <dgm:spPr/>
      <dgm:t>
        <a:bodyPr/>
        <a:lstStyle/>
        <a:p>
          <a:endParaRPr lang="en-US"/>
        </a:p>
      </dgm:t>
    </dgm:pt>
    <dgm:pt modelId="{D16A6C86-3E1B-4F40-9C8F-BEFCE6C0AE1F}">
      <dgm:prSet phldrT="[Text]"/>
      <dgm:spPr/>
      <dgm:t>
        <a:bodyPr/>
        <a:lstStyle/>
        <a:p>
          <a:r>
            <a:rPr lang="en-US" b="1" dirty="0"/>
            <a:t>Approval and Determination</a:t>
          </a:r>
        </a:p>
      </dgm:t>
    </dgm:pt>
    <dgm:pt modelId="{BC9ABB82-436D-4DF3-9E41-55E72F14960B}" type="sibTrans" cxnId="{17F18BD6-12AA-43CF-A757-B0E9B72C733F}">
      <dgm:prSet/>
      <dgm:spPr/>
      <dgm:t>
        <a:bodyPr/>
        <a:lstStyle/>
        <a:p>
          <a:endParaRPr lang="en-US"/>
        </a:p>
      </dgm:t>
    </dgm:pt>
    <dgm:pt modelId="{101B3F69-9E68-497A-AF27-C84C9D6AD0C9}" type="parTrans" cxnId="{17F18BD6-12AA-43CF-A757-B0E9B72C733F}">
      <dgm:prSet/>
      <dgm:spPr/>
      <dgm:t>
        <a:bodyPr/>
        <a:lstStyle/>
        <a:p>
          <a:endParaRPr lang="en-US"/>
        </a:p>
      </dgm:t>
    </dgm:pt>
    <dgm:pt modelId="{F4DEF744-DE85-4BC5-8490-31A50BEE1B33}">
      <dgm:prSet phldrT="[Text]"/>
      <dgm:spPr/>
      <dgm:t>
        <a:bodyPr/>
        <a:lstStyle/>
        <a:p>
          <a:r>
            <a:rPr lang="en-US" dirty="0"/>
            <a:t>Notification</a:t>
          </a:r>
        </a:p>
      </dgm:t>
    </dgm:pt>
    <dgm:pt modelId="{74FA7935-0794-45FC-A8ED-E491B28EB2BE}" type="parTrans" cxnId="{BF8A08B4-1702-48E1-9DD0-7E1324BEC030}">
      <dgm:prSet/>
      <dgm:spPr/>
      <dgm:t>
        <a:bodyPr/>
        <a:lstStyle/>
        <a:p>
          <a:endParaRPr lang="en-US"/>
        </a:p>
      </dgm:t>
    </dgm:pt>
    <dgm:pt modelId="{B2CDF46C-EA51-4EC9-AE89-D5D4C705BC98}" type="sibTrans" cxnId="{BF8A08B4-1702-48E1-9DD0-7E1324BEC030}">
      <dgm:prSet/>
      <dgm:spPr/>
      <dgm:t>
        <a:bodyPr/>
        <a:lstStyle/>
        <a:p>
          <a:endParaRPr lang="en-US"/>
        </a:p>
      </dgm:t>
    </dgm:pt>
    <dgm:pt modelId="{D1CE4D88-A52B-4EF8-BC5E-D06B1EE7D7D1}" type="pres">
      <dgm:prSet presAssocID="{E0E43E8E-34CC-468D-8299-D6D2652F792A}" presName="linearFlow" presStyleCnt="0">
        <dgm:presLayoutVars>
          <dgm:dir/>
          <dgm:animLvl val="lvl"/>
          <dgm:resizeHandles val="exact"/>
        </dgm:presLayoutVars>
      </dgm:prSet>
      <dgm:spPr/>
    </dgm:pt>
    <dgm:pt modelId="{0189FC74-A650-4FD5-8F72-9C389A9D0274}" type="pres">
      <dgm:prSet presAssocID="{B5F2DDC7-E9F2-4D99-9454-EF3747DF8199}" presName="composite" presStyleCnt="0"/>
      <dgm:spPr/>
    </dgm:pt>
    <dgm:pt modelId="{73C6E2FF-5D24-47E9-BBA6-1A77F91AA61D}" type="pres">
      <dgm:prSet presAssocID="{B5F2DDC7-E9F2-4D99-9454-EF3747DF8199}" presName="parentText" presStyleLbl="alignNode1" presStyleIdx="0" presStyleCnt="3">
        <dgm:presLayoutVars>
          <dgm:chMax val="1"/>
          <dgm:bulletEnabled val="1"/>
        </dgm:presLayoutVars>
      </dgm:prSet>
      <dgm:spPr/>
    </dgm:pt>
    <dgm:pt modelId="{8DF79BA9-4709-48BC-8F0A-00380187A134}" type="pres">
      <dgm:prSet presAssocID="{B5F2DDC7-E9F2-4D99-9454-EF3747DF8199}" presName="descendantText" presStyleLbl="alignAcc1" presStyleIdx="0" presStyleCnt="3" custLinFactNeighborX="0" custLinFactNeighborY="-9404">
        <dgm:presLayoutVars>
          <dgm:bulletEnabled val="1"/>
        </dgm:presLayoutVars>
      </dgm:prSet>
      <dgm:spPr/>
    </dgm:pt>
    <dgm:pt modelId="{AD6B9F84-B66D-4BB8-ACD3-63459F460133}" type="pres">
      <dgm:prSet presAssocID="{A710653D-9DF3-444F-82EA-9D84DD3E60C5}" presName="sp" presStyleCnt="0"/>
      <dgm:spPr/>
    </dgm:pt>
    <dgm:pt modelId="{9FC8EA94-7302-4A88-A867-CF56F98979C5}" type="pres">
      <dgm:prSet presAssocID="{51BBC9BA-485F-4C21-805D-77D8BC846656}" presName="composite" presStyleCnt="0"/>
      <dgm:spPr/>
    </dgm:pt>
    <dgm:pt modelId="{10441201-E878-4699-961B-7B121645F84F}" type="pres">
      <dgm:prSet presAssocID="{51BBC9BA-485F-4C21-805D-77D8BC846656}" presName="parentText" presStyleLbl="alignNode1" presStyleIdx="1" presStyleCnt="3">
        <dgm:presLayoutVars>
          <dgm:chMax val="1"/>
          <dgm:bulletEnabled val="1"/>
        </dgm:presLayoutVars>
      </dgm:prSet>
      <dgm:spPr/>
    </dgm:pt>
    <dgm:pt modelId="{EF2DB038-8A37-4A54-BCCA-7381801887FE}" type="pres">
      <dgm:prSet presAssocID="{51BBC9BA-485F-4C21-805D-77D8BC846656}" presName="descendantText" presStyleLbl="alignAcc1" presStyleIdx="1" presStyleCnt="3">
        <dgm:presLayoutVars>
          <dgm:bulletEnabled val="1"/>
        </dgm:presLayoutVars>
      </dgm:prSet>
      <dgm:spPr/>
    </dgm:pt>
    <dgm:pt modelId="{F8E11C3D-DE31-4CDE-80FE-E27EE30A2738}" type="pres">
      <dgm:prSet presAssocID="{2C4B25E9-DEAA-4ACA-98E8-61A0D5E50D89}" presName="sp" presStyleCnt="0"/>
      <dgm:spPr/>
    </dgm:pt>
    <dgm:pt modelId="{7AB6674D-EBB7-4576-B10A-403233199742}" type="pres">
      <dgm:prSet presAssocID="{D16A6C86-3E1B-4F40-9C8F-BEFCE6C0AE1F}" presName="composite" presStyleCnt="0"/>
      <dgm:spPr/>
    </dgm:pt>
    <dgm:pt modelId="{544523C3-531D-401A-A027-56927CD2F7CB}" type="pres">
      <dgm:prSet presAssocID="{D16A6C86-3E1B-4F40-9C8F-BEFCE6C0AE1F}" presName="parentText" presStyleLbl="alignNode1" presStyleIdx="2" presStyleCnt="3">
        <dgm:presLayoutVars>
          <dgm:chMax val="1"/>
          <dgm:bulletEnabled val="1"/>
        </dgm:presLayoutVars>
      </dgm:prSet>
      <dgm:spPr/>
    </dgm:pt>
    <dgm:pt modelId="{BCBBA218-E222-4FC4-B662-D823A7853B3A}" type="pres">
      <dgm:prSet presAssocID="{D16A6C86-3E1B-4F40-9C8F-BEFCE6C0AE1F}" presName="descendantText" presStyleLbl="alignAcc1" presStyleIdx="2" presStyleCnt="3">
        <dgm:presLayoutVars>
          <dgm:bulletEnabled val="1"/>
        </dgm:presLayoutVars>
      </dgm:prSet>
      <dgm:spPr/>
    </dgm:pt>
  </dgm:ptLst>
  <dgm:cxnLst>
    <dgm:cxn modelId="{3B363D03-FF95-4511-BBC9-07E0EEA57D03}" type="presOf" srcId="{B5F2DDC7-E9F2-4D99-9454-EF3747DF8199}" destId="{73C6E2FF-5D24-47E9-BBA6-1A77F91AA61D}" srcOrd="0" destOrd="0" presId="urn:microsoft.com/office/officeart/2005/8/layout/chevron2"/>
    <dgm:cxn modelId="{C292400A-9956-4E56-8AE0-02BFA1E6A84B}" type="presOf" srcId="{D7011D8C-7154-455C-9644-D77AFDAD342A}" destId="{8DF79BA9-4709-48BC-8F0A-00380187A134}" srcOrd="0" destOrd="1" presId="urn:microsoft.com/office/officeart/2005/8/layout/chevron2"/>
    <dgm:cxn modelId="{11FBDF12-1AFC-46AD-AD03-E27020455E03}" type="presOf" srcId="{E0E43E8E-34CC-468D-8299-D6D2652F792A}" destId="{D1CE4D88-A52B-4EF8-BC5E-D06B1EE7D7D1}" srcOrd="0" destOrd="0" presId="urn:microsoft.com/office/officeart/2005/8/layout/chevron2"/>
    <dgm:cxn modelId="{27A98D29-3035-4A01-B819-829EEA2C659D}" type="presOf" srcId="{2CC10F07-E574-4847-84C0-DCFAD94A3177}" destId="{BCBBA218-E222-4FC4-B662-D823A7853B3A}" srcOrd="0" destOrd="0" presId="urn:microsoft.com/office/officeart/2005/8/layout/chevron2"/>
    <dgm:cxn modelId="{9A05972D-4DBA-40D7-9572-86580DDE0D9E}" srcId="{E0E43E8E-34CC-468D-8299-D6D2652F792A}" destId="{B5F2DDC7-E9F2-4D99-9454-EF3747DF8199}" srcOrd="0" destOrd="0" parTransId="{5B8DB2DF-FA46-4111-8E74-1D13D844A820}" sibTransId="{A710653D-9DF3-444F-82EA-9D84DD3E60C5}"/>
    <dgm:cxn modelId="{61911C32-00C5-4372-B6A4-04E5071C5A0E}" srcId="{B5F2DDC7-E9F2-4D99-9454-EF3747DF8199}" destId="{D7011D8C-7154-455C-9644-D77AFDAD342A}" srcOrd="1" destOrd="0" parTransId="{617DA922-7840-473E-B8C0-8742FFFCA7F3}" sibTransId="{A55ADCFC-6C79-4BE5-A78F-045EA684ABFE}"/>
    <dgm:cxn modelId="{9D54CB41-3387-459E-B7C7-5FD5BDD6FA5E}" srcId="{D16A6C86-3E1B-4F40-9C8F-BEFCE6C0AE1F}" destId="{2EA972CB-762B-4722-8492-7A26CFF22650}" srcOrd="1" destOrd="0" parTransId="{1F0FEE50-0E72-4DBF-8A1E-89103E84C19A}" sibTransId="{7347BF33-73DE-4391-9275-946455E2BA49}"/>
    <dgm:cxn modelId="{415CEA44-F67E-46B4-B71C-490AFC74A493}" type="presOf" srcId="{2511CD76-9CE0-4C28-8D0D-8BF1699762DF}" destId="{8DF79BA9-4709-48BC-8F0A-00380187A134}" srcOrd="0" destOrd="0" presId="urn:microsoft.com/office/officeart/2005/8/layout/chevron2"/>
    <dgm:cxn modelId="{F8D9E349-2E86-444D-A469-455072ED2507}" srcId="{51BBC9BA-485F-4C21-805D-77D8BC846656}" destId="{0FC941DC-1139-43D2-8511-362A2C07FEDD}" srcOrd="0" destOrd="0" parTransId="{860E12D8-C597-4C10-B202-5587AC5FA008}" sibTransId="{4F187C3F-2555-4973-AF35-5A87D15FE278}"/>
    <dgm:cxn modelId="{A7938C6C-10C8-4FAE-B946-F9627721EF45}" type="presOf" srcId="{F4DEF744-DE85-4BC5-8490-31A50BEE1B33}" destId="{BCBBA218-E222-4FC4-B662-D823A7853B3A}" srcOrd="0" destOrd="2" presId="urn:microsoft.com/office/officeart/2005/8/layout/chevron2"/>
    <dgm:cxn modelId="{2F47FB50-C4A7-47CF-8597-DB94D9F8D437}" type="presOf" srcId="{51BBC9BA-485F-4C21-805D-77D8BC846656}" destId="{10441201-E878-4699-961B-7B121645F84F}" srcOrd="0" destOrd="0" presId="urn:microsoft.com/office/officeart/2005/8/layout/chevron2"/>
    <dgm:cxn modelId="{2B0DA07C-663A-4D7A-8BFD-5A9E17C9CCD2}" type="presOf" srcId="{D16A6C86-3E1B-4F40-9C8F-BEFCE6C0AE1F}" destId="{544523C3-531D-401A-A027-56927CD2F7CB}" srcOrd="0" destOrd="0" presId="urn:microsoft.com/office/officeart/2005/8/layout/chevron2"/>
    <dgm:cxn modelId="{62491586-8D06-415D-B4A0-3B2B047DC5F4}" srcId="{E0E43E8E-34CC-468D-8299-D6D2652F792A}" destId="{51BBC9BA-485F-4C21-805D-77D8BC846656}" srcOrd="1" destOrd="0" parTransId="{C518D081-2843-45A5-9223-6AAA33179F07}" sibTransId="{2C4B25E9-DEAA-4ACA-98E8-61A0D5E50D89}"/>
    <dgm:cxn modelId="{9317B2A2-7B58-4C0C-8EC2-C0AAD5F851D6}" srcId="{D16A6C86-3E1B-4F40-9C8F-BEFCE6C0AE1F}" destId="{2CC10F07-E574-4847-84C0-DCFAD94A3177}" srcOrd="0" destOrd="0" parTransId="{6F57825E-D085-420E-B7CC-221166A4A744}" sibTransId="{68100863-19E0-451F-9D5E-1D8FF91A69D3}"/>
    <dgm:cxn modelId="{01FD80A5-7D14-44FA-B789-A1EB577A013E}" type="presOf" srcId="{0FC941DC-1139-43D2-8511-362A2C07FEDD}" destId="{EF2DB038-8A37-4A54-BCCA-7381801887FE}" srcOrd="0" destOrd="0" presId="urn:microsoft.com/office/officeart/2005/8/layout/chevron2"/>
    <dgm:cxn modelId="{97FBBAB1-A0E5-4CE0-8002-D22D89331AF7}" type="presOf" srcId="{A65199A6-317A-45D6-BA7C-8CA1433D0F95}" destId="{EF2DB038-8A37-4A54-BCCA-7381801887FE}" srcOrd="0" destOrd="1" presId="urn:microsoft.com/office/officeart/2005/8/layout/chevron2"/>
    <dgm:cxn modelId="{BF8A08B4-1702-48E1-9DD0-7E1324BEC030}" srcId="{D16A6C86-3E1B-4F40-9C8F-BEFCE6C0AE1F}" destId="{F4DEF744-DE85-4BC5-8490-31A50BEE1B33}" srcOrd="2" destOrd="0" parTransId="{74FA7935-0794-45FC-A8ED-E491B28EB2BE}" sibTransId="{B2CDF46C-EA51-4EC9-AE89-D5D4C705BC98}"/>
    <dgm:cxn modelId="{17F18BD6-12AA-43CF-A757-B0E9B72C733F}" srcId="{E0E43E8E-34CC-468D-8299-D6D2652F792A}" destId="{D16A6C86-3E1B-4F40-9C8F-BEFCE6C0AE1F}" srcOrd="2" destOrd="0" parTransId="{101B3F69-9E68-497A-AF27-C84C9D6AD0C9}" sibTransId="{BC9ABB82-436D-4DF3-9E41-55E72F14960B}"/>
    <dgm:cxn modelId="{7F9812D7-B000-4901-A6DF-B96F194AB092}" srcId="{B5F2DDC7-E9F2-4D99-9454-EF3747DF8199}" destId="{2511CD76-9CE0-4C28-8D0D-8BF1699762DF}" srcOrd="0" destOrd="0" parTransId="{37AE80B5-450E-4036-BBAD-D698A724A1CC}" sibTransId="{0AAC0457-EE65-421F-BF77-8B62A79A7A3B}"/>
    <dgm:cxn modelId="{25ECDCDE-BFB0-4AB3-86AC-BF212F7CCF15}" type="presOf" srcId="{2EA972CB-762B-4722-8492-7A26CFF22650}" destId="{BCBBA218-E222-4FC4-B662-D823A7853B3A}" srcOrd="0" destOrd="1" presId="urn:microsoft.com/office/officeart/2005/8/layout/chevron2"/>
    <dgm:cxn modelId="{9559B2EC-5214-47C5-BF14-B8154999B6D4}" srcId="{51BBC9BA-485F-4C21-805D-77D8BC846656}" destId="{A65199A6-317A-45D6-BA7C-8CA1433D0F95}" srcOrd="1" destOrd="0" parTransId="{54122A6D-74B3-42D3-ABC7-D17EEEBD3F97}" sibTransId="{D4BE99B4-7CD4-43A9-B50D-973603CEE418}"/>
    <dgm:cxn modelId="{75F5E42A-956A-4DC8-91B4-7660CBFDF820}" type="presParOf" srcId="{D1CE4D88-A52B-4EF8-BC5E-D06B1EE7D7D1}" destId="{0189FC74-A650-4FD5-8F72-9C389A9D0274}" srcOrd="0" destOrd="0" presId="urn:microsoft.com/office/officeart/2005/8/layout/chevron2"/>
    <dgm:cxn modelId="{77185A93-4894-4AD0-A044-372D4391933A}" type="presParOf" srcId="{0189FC74-A650-4FD5-8F72-9C389A9D0274}" destId="{73C6E2FF-5D24-47E9-BBA6-1A77F91AA61D}" srcOrd="0" destOrd="0" presId="urn:microsoft.com/office/officeart/2005/8/layout/chevron2"/>
    <dgm:cxn modelId="{C1BF7D75-7C6C-4710-A83D-F9F296CB542D}" type="presParOf" srcId="{0189FC74-A650-4FD5-8F72-9C389A9D0274}" destId="{8DF79BA9-4709-48BC-8F0A-00380187A134}" srcOrd="1" destOrd="0" presId="urn:microsoft.com/office/officeart/2005/8/layout/chevron2"/>
    <dgm:cxn modelId="{D561C957-D7B2-4F4B-91D1-EC9DAD900436}" type="presParOf" srcId="{D1CE4D88-A52B-4EF8-BC5E-D06B1EE7D7D1}" destId="{AD6B9F84-B66D-4BB8-ACD3-63459F460133}" srcOrd="1" destOrd="0" presId="urn:microsoft.com/office/officeart/2005/8/layout/chevron2"/>
    <dgm:cxn modelId="{1A570A3D-3910-4BF4-955A-6629FF86AF69}" type="presParOf" srcId="{D1CE4D88-A52B-4EF8-BC5E-D06B1EE7D7D1}" destId="{9FC8EA94-7302-4A88-A867-CF56F98979C5}" srcOrd="2" destOrd="0" presId="urn:microsoft.com/office/officeart/2005/8/layout/chevron2"/>
    <dgm:cxn modelId="{4E9BD322-199D-41C3-9133-F8BA9B872933}" type="presParOf" srcId="{9FC8EA94-7302-4A88-A867-CF56F98979C5}" destId="{10441201-E878-4699-961B-7B121645F84F}" srcOrd="0" destOrd="0" presId="urn:microsoft.com/office/officeart/2005/8/layout/chevron2"/>
    <dgm:cxn modelId="{84C972C1-930F-44B5-8650-351F0C916BA7}" type="presParOf" srcId="{9FC8EA94-7302-4A88-A867-CF56F98979C5}" destId="{EF2DB038-8A37-4A54-BCCA-7381801887FE}" srcOrd="1" destOrd="0" presId="urn:microsoft.com/office/officeart/2005/8/layout/chevron2"/>
    <dgm:cxn modelId="{114D78C4-0A33-452E-922D-9627ACF5ABF1}" type="presParOf" srcId="{D1CE4D88-A52B-4EF8-BC5E-D06B1EE7D7D1}" destId="{F8E11C3D-DE31-4CDE-80FE-E27EE30A2738}" srcOrd="3" destOrd="0" presId="urn:microsoft.com/office/officeart/2005/8/layout/chevron2"/>
    <dgm:cxn modelId="{4B8BAF20-3378-4816-AC58-85A3DD6E2914}" type="presParOf" srcId="{D1CE4D88-A52B-4EF8-BC5E-D06B1EE7D7D1}" destId="{7AB6674D-EBB7-4576-B10A-403233199742}" srcOrd="4" destOrd="0" presId="urn:microsoft.com/office/officeart/2005/8/layout/chevron2"/>
    <dgm:cxn modelId="{D19C6C42-0004-4C63-877F-09D365A064A5}" type="presParOf" srcId="{7AB6674D-EBB7-4576-B10A-403233199742}" destId="{544523C3-531D-401A-A027-56927CD2F7CB}" srcOrd="0" destOrd="0" presId="urn:microsoft.com/office/officeart/2005/8/layout/chevron2"/>
    <dgm:cxn modelId="{C5107503-688C-4591-9C40-209783CF1CD6}" type="presParOf" srcId="{7AB6674D-EBB7-4576-B10A-403233199742}" destId="{BCBBA218-E222-4FC4-B662-D823A7853B3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FCF42B-821D-40A7-8B77-3797721B8A97}" type="doc">
      <dgm:prSet loTypeId="urn:microsoft.com/office/officeart/2005/8/layout/process4" loCatId="process" qsTypeId="urn:microsoft.com/office/officeart/2005/8/quickstyle/simple3" qsCatId="simple" csTypeId="urn:microsoft.com/office/officeart/2005/8/colors/colorful3" csCatId="colorful" phldr="1"/>
      <dgm:spPr/>
      <dgm:t>
        <a:bodyPr/>
        <a:lstStyle/>
        <a:p>
          <a:endParaRPr lang="en-US"/>
        </a:p>
      </dgm:t>
    </dgm:pt>
    <dgm:pt modelId="{04804D55-4520-4E2C-8BC5-1F7E10A87AB6}">
      <dgm:prSet phldrT="[Text]"/>
      <dgm:spPr/>
      <dgm:t>
        <a:bodyPr/>
        <a:lstStyle/>
        <a:p>
          <a:r>
            <a:rPr lang="en-US" dirty="0"/>
            <a:t>Document submission</a:t>
          </a:r>
        </a:p>
      </dgm:t>
    </dgm:pt>
    <dgm:pt modelId="{3099E736-D5A2-4F32-9FF3-38E0090AAB00}" type="parTrans" cxnId="{29A3A442-53C4-4A5A-B03D-E10B27B04ED6}">
      <dgm:prSet/>
      <dgm:spPr/>
      <dgm:t>
        <a:bodyPr/>
        <a:lstStyle/>
        <a:p>
          <a:endParaRPr lang="en-US"/>
        </a:p>
      </dgm:t>
    </dgm:pt>
    <dgm:pt modelId="{BDFD1918-0F83-4F24-AF29-78C97EDC8D17}" type="sibTrans" cxnId="{29A3A442-53C4-4A5A-B03D-E10B27B04ED6}">
      <dgm:prSet/>
      <dgm:spPr/>
      <dgm:t>
        <a:bodyPr/>
        <a:lstStyle/>
        <a:p>
          <a:endParaRPr lang="en-US"/>
        </a:p>
      </dgm:t>
    </dgm:pt>
    <dgm:pt modelId="{F96EB362-6498-4433-BE63-8CA3F0DC0B14}">
      <dgm:prSet phldrT="[Text]"/>
      <dgm:spPr/>
      <dgm:t>
        <a:bodyPr/>
        <a:lstStyle/>
        <a:p>
          <a:r>
            <a:rPr lang="en-US" dirty="0"/>
            <a:t>Document verification</a:t>
          </a:r>
        </a:p>
      </dgm:t>
    </dgm:pt>
    <dgm:pt modelId="{1B039168-9648-42EC-BE1E-83774869BD41}" type="parTrans" cxnId="{079B617D-ABAE-4659-9D18-108EA4482A1B}">
      <dgm:prSet/>
      <dgm:spPr/>
      <dgm:t>
        <a:bodyPr/>
        <a:lstStyle/>
        <a:p>
          <a:endParaRPr lang="en-US"/>
        </a:p>
      </dgm:t>
    </dgm:pt>
    <dgm:pt modelId="{5BCD01B3-0759-4DF3-9196-EB4C9111DE1A}" type="sibTrans" cxnId="{079B617D-ABAE-4659-9D18-108EA4482A1B}">
      <dgm:prSet/>
      <dgm:spPr/>
      <dgm:t>
        <a:bodyPr/>
        <a:lstStyle/>
        <a:p>
          <a:endParaRPr lang="en-US"/>
        </a:p>
      </dgm:t>
    </dgm:pt>
    <dgm:pt modelId="{EE260ED6-1AC5-4F78-B98B-AF251EF6AF11}">
      <dgm:prSet phldrT="[Text]"/>
      <dgm:spPr/>
      <dgm:t>
        <a:bodyPr/>
        <a:lstStyle/>
        <a:p>
          <a:r>
            <a:rPr lang="en-US" dirty="0"/>
            <a:t>Eligibility assessment</a:t>
          </a:r>
        </a:p>
      </dgm:t>
    </dgm:pt>
    <dgm:pt modelId="{7AE75DBA-0B31-4466-8D22-0A3E7C358567}" type="parTrans" cxnId="{A8DCB8F0-3FCD-4524-885A-96779AF16A84}">
      <dgm:prSet/>
      <dgm:spPr/>
      <dgm:t>
        <a:bodyPr/>
        <a:lstStyle/>
        <a:p>
          <a:endParaRPr lang="en-US"/>
        </a:p>
      </dgm:t>
    </dgm:pt>
    <dgm:pt modelId="{1FA70AB4-EE88-4309-910C-A6BBB4FDA271}" type="sibTrans" cxnId="{A8DCB8F0-3FCD-4524-885A-96779AF16A84}">
      <dgm:prSet/>
      <dgm:spPr/>
      <dgm:t>
        <a:bodyPr/>
        <a:lstStyle/>
        <a:p>
          <a:endParaRPr lang="en-US"/>
        </a:p>
      </dgm:t>
    </dgm:pt>
    <dgm:pt modelId="{EE84A550-51B8-4624-AC97-979008CD3507}">
      <dgm:prSet phldrT="[Text]"/>
      <dgm:spPr/>
      <dgm:t>
        <a:bodyPr/>
        <a:lstStyle/>
        <a:p>
          <a:r>
            <a:rPr lang="en-US" dirty="0"/>
            <a:t>Review financial information</a:t>
          </a:r>
        </a:p>
      </dgm:t>
    </dgm:pt>
    <dgm:pt modelId="{1CBDA489-AF97-4C9A-96E8-E243613E2002}" type="parTrans" cxnId="{64ADD6FB-5A8B-4A4F-BC87-2D03CC5A20AE}">
      <dgm:prSet/>
      <dgm:spPr/>
      <dgm:t>
        <a:bodyPr/>
        <a:lstStyle/>
        <a:p>
          <a:endParaRPr lang="en-US"/>
        </a:p>
      </dgm:t>
    </dgm:pt>
    <dgm:pt modelId="{5581B81E-7559-421E-B1D6-6651D77550FE}" type="sibTrans" cxnId="{64ADD6FB-5A8B-4A4F-BC87-2D03CC5A20AE}">
      <dgm:prSet/>
      <dgm:spPr/>
      <dgm:t>
        <a:bodyPr/>
        <a:lstStyle/>
        <a:p>
          <a:endParaRPr lang="en-US"/>
        </a:p>
      </dgm:t>
    </dgm:pt>
    <dgm:pt modelId="{CF1F4EC5-06CD-4007-86C1-92EA5747B2A7}">
      <dgm:prSet phldrT="[Text]"/>
      <dgm:spPr/>
      <dgm:t>
        <a:bodyPr/>
        <a:lstStyle/>
        <a:p>
          <a:r>
            <a:rPr lang="en-US" dirty="0"/>
            <a:t>Check compliance with program rules</a:t>
          </a:r>
        </a:p>
      </dgm:t>
    </dgm:pt>
    <dgm:pt modelId="{855A9AB9-66CB-4459-97C1-2F6BD27E3074}" type="parTrans" cxnId="{46FAA745-40F4-41BC-91D5-119A33F197E1}">
      <dgm:prSet/>
      <dgm:spPr/>
      <dgm:t>
        <a:bodyPr/>
        <a:lstStyle/>
        <a:p>
          <a:endParaRPr lang="en-US"/>
        </a:p>
      </dgm:t>
    </dgm:pt>
    <dgm:pt modelId="{92739B47-F9F2-48A3-BA7B-32B647830880}" type="sibTrans" cxnId="{46FAA745-40F4-41BC-91D5-119A33F197E1}">
      <dgm:prSet/>
      <dgm:spPr/>
      <dgm:t>
        <a:bodyPr/>
        <a:lstStyle/>
        <a:p>
          <a:endParaRPr lang="en-US"/>
        </a:p>
      </dgm:t>
    </dgm:pt>
    <dgm:pt modelId="{4F93CB69-54E2-49E1-A1AB-22BF222E7E9A}">
      <dgm:prSet phldrT="[Text]"/>
      <dgm:spPr/>
      <dgm:t>
        <a:bodyPr/>
        <a:lstStyle/>
        <a:p>
          <a:r>
            <a:rPr lang="en-US" dirty="0"/>
            <a:t>Approval/ineligible/rejection</a:t>
          </a:r>
        </a:p>
      </dgm:t>
    </dgm:pt>
    <dgm:pt modelId="{8F2FE9B2-FE7A-4A94-B7AD-C9730CF55D87}" type="parTrans" cxnId="{344038FE-8B63-441D-AEC5-C3EA2F88FE9D}">
      <dgm:prSet/>
      <dgm:spPr/>
      <dgm:t>
        <a:bodyPr/>
        <a:lstStyle/>
        <a:p>
          <a:endParaRPr lang="en-US"/>
        </a:p>
      </dgm:t>
    </dgm:pt>
    <dgm:pt modelId="{76BCA81C-D969-4260-94B9-CAF510D615A8}" type="sibTrans" cxnId="{344038FE-8B63-441D-AEC5-C3EA2F88FE9D}">
      <dgm:prSet/>
      <dgm:spPr/>
      <dgm:t>
        <a:bodyPr/>
        <a:lstStyle/>
        <a:p>
          <a:endParaRPr lang="en-US"/>
        </a:p>
      </dgm:t>
    </dgm:pt>
    <dgm:pt modelId="{EC529788-A1BD-4C08-8FEC-7E9269AB825D}" type="pres">
      <dgm:prSet presAssocID="{76FCF42B-821D-40A7-8B77-3797721B8A97}" presName="Name0" presStyleCnt="0">
        <dgm:presLayoutVars>
          <dgm:dir/>
          <dgm:animLvl val="lvl"/>
          <dgm:resizeHandles val="exact"/>
        </dgm:presLayoutVars>
      </dgm:prSet>
      <dgm:spPr/>
    </dgm:pt>
    <dgm:pt modelId="{51406C26-3A30-4093-ABB3-6F8998A97DD4}" type="pres">
      <dgm:prSet presAssocID="{4F93CB69-54E2-49E1-A1AB-22BF222E7E9A}" presName="boxAndChildren" presStyleCnt="0"/>
      <dgm:spPr/>
    </dgm:pt>
    <dgm:pt modelId="{F8BC5EB5-3147-41B0-8B50-A493CF694610}" type="pres">
      <dgm:prSet presAssocID="{4F93CB69-54E2-49E1-A1AB-22BF222E7E9A}" presName="parentTextBox" presStyleLbl="node1" presStyleIdx="0" presStyleCnt="6"/>
      <dgm:spPr/>
    </dgm:pt>
    <dgm:pt modelId="{C5649E37-F61D-4939-97CD-9A852F892D4B}" type="pres">
      <dgm:prSet presAssocID="{92739B47-F9F2-48A3-BA7B-32B647830880}" presName="sp" presStyleCnt="0"/>
      <dgm:spPr/>
    </dgm:pt>
    <dgm:pt modelId="{01DE00E2-D8E8-49AA-A32F-D4FA4822D7D7}" type="pres">
      <dgm:prSet presAssocID="{CF1F4EC5-06CD-4007-86C1-92EA5747B2A7}" presName="arrowAndChildren" presStyleCnt="0"/>
      <dgm:spPr/>
    </dgm:pt>
    <dgm:pt modelId="{1DF87030-4419-480E-8DA8-025A01B9C06A}" type="pres">
      <dgm:prSet presAssocID="{CF1F4EC5-06CD-4007-86C1-92EA5747B2A7}" presName="parentTextArrow" presStyleLbl="node1" presStyleIdx="1" presStyleCnt="6"/>
      <dgm:spPr/>
    </dgm:pt>
    <dgm:pt modelId="{9F2BFF6E-3176-4673-B819-C49ECD415B9A}" type="pres">
      <dgm:prSet presAssocID="{5581B81E-7559-421E-B1D6-6651D77550FE}" presName="sp" presStyleCnt="0"/>
      <dgm:spPr/>
    </dgm:pt>
    <dgm:pt modelId="{F23C6E7C-9103-470E-AF48-A66F342BD939}" type="pres">
      <dgm:prSet presAssocID="{EE84A550-51B8-4624-AC97-979008CD3507}" presName="arrowAndChildren" presStyleCnt="0"/>
      <dgm:spPr/>
    </dgm:pt>
    <dgm:pt modelId="{E12F1CBC-7FF9-43C7-98AD-886084E8E122}" type="pres">
      <dgm:prSet presAssocID="{EE84A550-51B8-4624-AC97-979008CD3507}" presName="parentTextArrow" presStyleLbl="node1" presStyleIdx="2" presStyleCnt="6"/>
      <dgm:spPr/>
    </dgm:pt>
    <dgm:pt modelId="{E6FF6F44-7A08-448D-BCEA-1D6C6E33321B}" type="pres">
      <dgm:prSet presAssocID="{1FA70AB4-EE88-4309-910C-A6BBB4FDA271}" presName="sp" presStyleCnt="0"/>
      <dgm:spPr/>
    </dgm:pt>
    <dgm:pt modelId="{7019BCE0-D06D-4608-A69B-C35A5022BD03}" type="pres">
      <dgm:prSet presAssocID="{EE260ED6-1AC5-4F78-B98B-AF251EF6AF11}" presName="arrowAndChildren" presStyleCnt="0"/>
      <dgm:spPr/>
    </dgm:pt>
    <dgm:pt modelId="{B9C9C6D4-6E96-45A2-9ACE-86AE8EF6AFC4}" type="pres">
      <dgm:prSet presAssocID="{EE260ED6-1AC5-4F78-B98B-AF251EF6AF11}" presName="parentTextArrow" presStyleLbl="node1" presStyleIdx="3" presStyleCnt="6"/>
      <dgm:spPr/>
    </dgm:pt>
    <dgm:pt modelId="{D74B21F2-F9A5-437F-B989-4DEB62DA7A5D}" type="pres">
      <dgm:prSet presAssocID="{5BCD01B3-0759-4DF3-9196-EB4C9111DE1A}" presName="sp" presStyleCnt="0"/>
      <dgm:spPr/>
    </dgm:pt>
    <dgm:pt modelId="{B9D23EAC-456A-4271-BC16-4B3728CEC3D0}" type="pres">
      <dgm:prSet presAssocID="{F96EB362-6498-4433-BE63-8CA3F0DC0B14}" presName="arrowAndChildren" presStyleCnt="0"/>
      <dgm:spPr/>
    </dgm:pt>
    <dgm:pt modelId="{86D3F7AC-6DBE-4B9E-A9F7-A49F76552D22}" type="pres">
      <dgm:prSet presAssocID="{F96EB362-6498-4433-BE63-8CA3F0DC0B14}" presName="parentTextArrow" presStyleLbl="node1" presStyleIdx="4" presStyleCnt="6"/>
      <dgm:spPr/>
    </dgm:pt>
    <dgm:pt modelId="{CE35BBD7-F9E4-49EE-ADC4-7E45D5A44CA4}" type="pres">
      <dgm:prSet presAssocID="{BDFD1918-0F83-4F24-AF29-78C97EDC8D17}" presName="sp" presStyleCnt="0"/>
      <dgm:spPr/>
    </dgm:pt>
    <dgm:pt modelId="{EEDB4C06-9CE0-43EB-84EA-4B37C8C0741A}" type="pres">
      <dgm:prSet presAssocID="{04804D55-4520-4E2C-8BC5-1F7E10A87AB6}" presName="arrowAndChildren" presStyleCnt="0"/>
      <dgm:spPr/>
    </dgm:pt>
    <dgm:pt modelId="{2FEAEA0A-8A9B-4429-B43E-5752F2543793}" type="pres">
      <dgm:prSet presAssocID="{04804D55-4520-4E2C-8BC5-1F7E10A87AB6}" presName="parentTextArrow" presStyleLbl="node1" presStyleIdx="5" presStyleCnt="6" custLinFactNeighborX="1075" custLinFactNeighborY="-3431"/>
      <dgm:spPr/>
    </dgm:pt>
  </dgm:ptLst>
  <dgm:cxnLst>
    <dgm:cxn modelId="{A17C5C08-E67B-4ECF-9233-BC9576F3F007}" type="presOf" srcId="{CF1F4EC5-06CD-4007-86C1-92EA5747B2A7}" destId="{1DF87030-4419-480E-8DA8-025A01B9C06A}" srcOrd="0" destOrd="0" presId="urn:microsoft.com/office/officeart/2005/8/layout/process4"/>
    <dgm:cxn modelId="{62D7C03F-685B-4A8F-8D6E-2978D43009E8}" type="presOf" srcId="{EE84A550-51B8-4624-AC97-979008CD3507}" destId="{E12F1CBC-7FF9-43C7-98AD-886084E8E122}" srcOrd="0" destOrd="0" presId="urn:microsoft.com/office/officeart/2005/8/layout/process4"/>
    <dgm:cxn modelId="{8B954662-3DE1-43C6-848E-82250C736874}" type="presOf" srcId="{4F93CB69-54E2-49E1-A1AB-22BF222E7E9A}" destId="{F8BC5EB5-3147-41B0-8B50-A493CF694610}" srcOrd="0" destOrd="0" presId="urn:microsoft.com/office/officeart/2005/8/layout/process4"/>
    <dgm:cxn modelId="{29A3A442-53C4-4A5A-B03D-E10B27B04ED6}" srcId="{76FCF42B-821D-40A7-8B77-3797721B8A97}" destId="{04804D55-4520-4E2C-8BC5-1F7E10A87AB6}" srcOrd="0" destOrd="0" parTransId="{3099E736-D5A2-4F32-9FF3-38E0090AAB00}" sibTransId="{BDFD1918-0F83-4F24-AF29-78C97EDC8D17}"/>
    <dgm:cxn modelId="{46FAA745-40F4-41BC-91D5-119A33F197E1}" srcId="{76FCF42B-821D-40A7-8B77-3797721B8A97}" destId="{CF1F4EC5-06CD-4007-86C1-92EA5747B2A7}" srcOrd="4" destOrd="0" parTransId="{855A9AB9-66CB-4459-97C1-2F6BD27E3074}" sibTransId="{92739B47-F9F2-48A3-BA7B-32B647830880}"/>
    <dgm:cxn modelId="{8A1C5D6C-0743-4E13-B4AD-40A039BDC87C}" type="presOf" srcId="{76FCF42B-821D-40A7-8B77-3797721B8A97}" destId="{EC529788-A1BD-4C08-8FEC-7E9269AB825D}" srcOrd="0" destOrd="0" presId="urn:microsoft.com/office/officeart/2005/8/layout/process4"/>
    <dgm:cxn modelId="{60EBF96E-27A1-454C-8E8A-EEC5C7DF6D52}" type="presOf" srcId="{F96EB362-6498-4433-BE63-8CA3F0DC0B14}" destId="{86D3F7AC-6DBE-4B9E-A9F7-A49F76552D22}" srcOrd="0" destOrd="0" presId="urn:microsoft.com/office/officeart/2005/8/layout/process4"/>
    <dgm:cxn modelId="{079B617D-ABAE-4659-9D18-108EA4482A1B}" srcId="{76FCF42B-821D-40A7-8B77-3797721B8A97}" destId="{F96EB362-6498-4433-BE63-8CA3F0DC0B14}" srcOrd="1" destOrd="0" parTransId="{1B039168-9648-42EC-BE1E-83774869BD41}" sibTransId="{5BCD01B3-0759-4DF3-9196-EB4C9111DE1A}"/>
    <dgm:cxn modelId="{0855609E-769E-4888-9B0F-2EBA0C854E5E}" type="presOf" srcId="{EE260ED6-1AC5-4F78-B98B-AF251EF6AF11}" destId="{B9C9C6D4-6E96-45A2-9ACE-86AE8EF6AFC4}" srcOrd="0" destOrd="0" presId="urn:microsoft.com/office/officeart/2005/8/layout/process4"/>
    <dgm:cxn modelId="{86127FF0-FDFF-4C1F-9C23-A650F3F7DE17}" type="presOf" srcId="{04804D55-4520-4E2C-8BC5-1F7E10A87AB6}" destId="{2FEAEA0A-8A9B-4429-B43E-5752F2543793}" srcOrd="0" destOrd="0" presId="urn:microsoft.com/office/officeart/2005/8/layout/process4"/>
    <dgm:cxn modelId="{A8DCB8F0-3FCD-4524-885A-96779AF16A84}" srcId="{76FCF42B-821D-40A7-8B77-3797721B8A97}" destId="{EE260ED6-1AC5-4F78-B98B-AF251EF6AF11}" srcOrd="2" destOrd="0" parTransId="{7AE75DBA-0B31-4466-8D22-0A3E7C358567}" sibTransId="{1FA70AB4-EE88-4309-910C-A6BBB4FDA271}"/>
    <dgm:cxn modelId="{64ADD6FB-5A8B-4A4F-BC87-2D03CC5A20AE}" srcId="{76FCF42B-821D-40A7-8B77-3797721B8A97}" destId="{EE84A550-51B8-4624-AC97-979008CD3507}" srcOrd="3" destOrd="0" parTransId="{1CBDA489-AF97-4C9A-96E8-E243613E2002}" sibTransId="{5581B81E-7559-421E-B1D6-6651D77550FE}"/>
    <dgm:cxn modelId="{344038FE-8B63-441D-AEC5-C3EA2F88FE9D}" srcId="{76FCF42B-821D-40A7-8B77-3797721B8A97}" destId="{4F93CB69-54E2-49E1-A1AB-22BF222E7E9A}" srcOrd="5" destOrd="0" parTransId="{8F2FE9B2-FE7A-4A94-B7AD-C9730CF55D87}" sibTransId="{76BCA81C-D969-4260-94B9-CAF510D615A8}"/>
    <dgm:cxn modelId="{57C879B7-88EA-473D-A64A-BD8ED233C4B1}" type="presParOf" srcId="{EC529788-A1BD-4C08-8FEC-7E9269AB825D}" destId="{51406C26-3A30-4093-ABB3-6F8998A97DD4}" srcOrd="0" destOrd="0" presId="urn:microsoft.com/office/officeart/2005/8/layout/process4"/>
    <dgm:cxn modelId="{93EB8332-89AB-4CB7-890E-4A923E28C8B8}" type="presParOf" srcId="{51406C26-3A30-4093-ABB3-6F8998A97DD4}" destId="{F8BC5EB5-3147-41B0-8B50-A493CF694610}" srcOrd="0" destOrd="0" presId="urn:microsoft.com/office/officeart/2005/8/layout/process4"/>
    <dgm:cxn modelId="{45068401-5EE4-4B28-8EF9-ADE918A9DA38}" type="presParOf" srcId="{EC529788-A1BD-4C08-8FEC-7E9269AB825D}" destId="{C5649E37-F61D-4939-97CD-9A852F892D4B}" srcOrd="1" destOrd="0" presId="urn:microsoft.com/office/officeart/2005/8/layout/process4"/>
    <dgm:cxn modelId="{695C0CC6-8066-4159-8834-C0A743F158BC}" type="presParOf" srcId="{EC529788-A1BD-4C08-8FEC-7E9269AB825D}" destId="{01DE00E2-D8E8-49AA-A32F-D4FA4822D7D7}" srcOrd="2" destOrd="0" presId="urn:microsoft.com/office/officeart/2005/8/layout/process4"/>
    <dgm:cxn modelId="{84C2ABCA-BC6A-4029-BCFF-39415E7B958C}" type="presParOf" srcId="{01DE00E2-D8E8-49AA-A32F-D4FA4822D7D7}" destId="{1DF87030-4419-480E-8DA8-025A01B9C06A}" srcOrd="0" destOrd="0" presId="urn:microsoft.com/office/officeart/2005/8/layout/process4"/>
    <dgm:cxn modelId="{C42678D4-B435-4DCD-AA5C-6B0ECC963766}" type="presParOf" srcId="{EC529788-A1BD-4C08-8FEC-7E9269AB825D}" destId="{9F2BFF6E-3176-4673-B819-C49ECD415B9A}" srcOrd="3" destOrd="0" presId="urn:microsoft.com/office/officeart/2005/8/layout/process4"/>
    <dgm:cxn modelId="{912FBF94-5A8B-4F84-A116-38DD65DFDD0E}" type="presParOf" srcId="{EC529788-A1BD-4C08-8FEC-7E9269AB825D}" destId="{F23C6E7C-9103-470E-AF48-A66F342BD939}" srcOrd="4" destOrd="0" presId="urn:microsoft.com/office/officeart/2005/8/layout/process4"/>
    <dgm:cxn modelId="{6CBD48AB-807A-4FAE-B3B7-1DFBD019D07E}" type="presParOf" srcId="{F23C6E7C-9103-470E-AF48-A66F342BD939}" destId="{E12F1CBC-7FF9-43C7-98AD-886084E8E122}" srcOrd="0" destOrd="0" presId="urn:microsoft.com/office/officeart/2005/8/layout/process4"/>
    <dgm:cxn modelId="{DE618A4E-1CF2-45D3-A943-7AC6B0ABDD60}" type="presParOf" srcId="{EC529788-A1BD-4C08-8FEC-7E9269AB825D}" destId="{E6FF6F44-7A08-448D-BCEA-1D6C6E33321B}" srcOrd="5" destOrd="0" presId="urn:microsoft.com/office/officeart/2005/8/layout/process4"/>
    <dgm:cxn modelId="{4FA81CF0-8E6C-42DE-B736-CE585A9C5831}" type="presParOf" srcId="{EC529788-A1BD-4C08-8FEC-7E9269AB825D}" destId="{7019BCE0-D06D-4608-A69B-C35A5022BD03}" srcOrd="6" destOrd="0" presId="urn:microsoft.com/office/officeart/2005/8/layout/process4"/>
    <dgm:cxn modelId="{920B2947-1CBE-4D56-BDAD-60D50C5AD8FA}" type="presParOf" srcId="{7019BCE0-D06D-4608-A69B-C35A5022BD03}" destId="{B9C9C6D4-6E96-45A2-9ACE-86AE8EF6AFC4}" srcOrd="0" destOrd="0" presId="urn:microsoft.com/office/officeart/2005/8/layout/process4"/>
    <dgm:cxn modelId="{4853D315-8112-421C-A726-A4D893C70772}" type="presParOf" srcId="{EC529788-A1BD-4C08-8FEC-7E9269AB825D}" destId="{D74B21F2-F9A5-437F-B989-4DEB62DA7A5D}" srcOrd="7" destOrd="0" presId="urn:microsoft.com/office/officeart/2005/8/layout/process4"/>
    <dgm:cxn modelId="{C2E7B296-0C64-4998-AA14-75A041A1E479}" type="presParOf" srcId="{EC529788-A1BD-4C08-8FEC-7E9269AB825D}" destId="{B9D23EAC-456A-4271-BC16-4B3728CEC3D0}" srcOrd="8" destOrd="0" presId="urn:microsoft.com/office/officeart/2005/8/layout/process4"/>
    <dgm:cxn modelId="{E6B9F35E-D7C8-4674-B2E9-8E4335B621B0}" type="presParOf" srcId="{B9D23EAC-456A-4271-BC16-4B3728CEC3D0}" destId="{86D3F7AC-6DBE-4B9E-A9F7-A49F76552D22}" srcOrd="0" destOrd="0" presId="urn:microsoft.com/office/officeart/2005/8/layout/process4"/>
    <dgm:cxn modelId="{5018F837-2E2A-42F2-8FC2-B005AEB9EE0B}" type="presParOf" srcId="{EC529788-A1BD-4C08-8FEC-7E9269AB825D}" destId="{CE35BBD7-F9E4-49EE-ADC4-7E45D5A44CA4}" srcOrd="9" destOrd="0" presId="urn:microsoft.com/office/officeart/2005/8/layout/process4"/>
    <dgm:cxn modelId="{05BCBE24-8CB4-4E6B-80DF-D5AEA6A2E168}" type="presParOf" srcId="{EC529788-A1BD-4C08-8FEC-7E9269AB825D}" destId="{EEDB4C06-9CE0-43EB-84EA-4B37C8C0741A}" srcOrd="10" destOrd="0" presId="urn:microsoft.com/office/officeart/2005/8/layout/process4"/>
    <dgm:cxn modelId="{963B8321-F28C-4D06-A94F-7F70ACAD2A30}" type="presParOf" srcId="{EEDB4C06-9CE0-43EB-84EA-4B37C8C0741A}" destId="{2FEAEA0A-8A9B-4429-B43E-5752F254379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3DFB6-16E0-45B8-8486-5FCC5AB16A48}">
      <dsp:nvSpPr>
        <dsp:cNvPr id="0" name=""/>
        <dsp:cNvSpPr/>
      </dsp:nvSpPr>
      <dsp:spPr>
        <a:xfrm>
          <a:off x="216468" y="453216"/>
          <a:ext cx="5164073" cy="161377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93062"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Understanding the requirements</a:t>
          </a:r>
        </a:p>
      </dsp:txBody>
      <dsp:txXfrm>
        <a:off x="216468" y="453216"/>
        <a:ext cx="5164073" cy="1613773"/>
      </dsp:txXfrm>
    </dsp:sp>
    <dsp:sp modelId="{C64BF4AE-7F88-4BFB-BEA9-79D4736D6DE9}">
      <dsp:nvSpPr>
        <dsp:cNvPr id="0" name=""/>
        <dsp:cNvSpPr/>
      </dsp:nvSpPr>
      <dsp:spPr>
        <a:xfrm>
          <a:off x="1298" y="220115"/>
          <a:ext cx="1129641" cy="1694461"/>
        </a:xfrm>
        <a:prstGeom prst="rect">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00000" r="-10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9C45D4-6A76-4314-9F1D-945668AB6C2F}">
      <dsp:nvSpPr>
        <dsp:cNvPr id="0" name=""/>
        <dsp:cNvSpPr/>
      </dsp:nvSpPr>
      <dsp:spPr>
        <a:xfrm>
          <a:off x="5807427" y="453216"/>
          <a:ext cx="5164073" cy="161377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93062"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Organize your documents</a:t>
          </a:r>
        </a:p>
      </dsp:txBody>
      <dsp:txXfrm>
        <a:off x="5807427" y="453216"/>
        <a:ext cx="5164073" cy="1613773"/>
      </dsp:txXfrm>
    </dsp:sp>
    <dsp:sp modelId="{2EDB7A42-4801-420A-9F0B-E311FD5F4F96}">
      <dsp:nvSpPr>
        <dsp:cNvPr id="0" name=""/>
        <dsp:cNvSpPr/>
      </dsp:nvSpPr>
      <dsp:spPr>
        <a:xfrm>
          <a:off x="5592257" y="220115"/>
          <a:ext cx="1129641" cy="1694461"/>
        </a:xfrm>
        <a:prstGeom prst="rect">
          <a:avLst/>
        </a:prstGeom>
        <a:blipFill>
          <a:blip xmlns:r="http://schemas.openxmlformats.org/officeDocument/2006/relationships" r:embed="rId2">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E3FD09-146F-4310-B3BD-380BB2A191C4}">
      <dsp:nvSpPr>
        <dsp:cNvPr id="0" name=""/>
        <dsp:cNvSpPr/>
      </dsp:nvSpPr>
      <dsp:spPr>
        <a:xfrm>
          <a:off x="216468" y="2484777"/>
          <a:ext cx="5164073" cy="161377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93062"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Verify for accuracy</a:t>
          </a:r>
        </a:p>
      </dsp:txBody>
      <dsp:txXfrm>
        <a:off x="216468" y="2484777"/>
        <a:ext cx="5164073" cy="1613773"/>
      </dsp:txXfrm>
    </dsp:sp>
    <dsp:sp modelId="{7181AE86-56D2-4826-AD4F-D70EB2B0DF1F}">
      <dsp:nvSpPr>
        <dsp:cNvPr id="0" name=""/>
        <dsp:cNvSpPr/>
      </dsp:nvSpPr>
      <dsp:spPr>
        <a:xfrm>
          <a:off x="1298" y="2251676"/>
          <a:ext cx="1129641" cy="1694461"/>
        </a:xfrm>
        <a:prstGeom prst="rect">
          <a:avLst/>
        </a:prstGeom>
        <a:blipFill>
          <a:blip xmlns:r="http://schemas.openxmlformats.org/officeDocument/2006/relationships" r:embed="rId3">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l="-41000" r="-4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E25187-33FF-4BE7-BB38-B5720EFE356C}">
      <dsp:nvSpPr>
        <dsp:cNvPr id="0" name=""/>
        <dsp:cNvSpPr/>
      </dsp:nvSpPr>
      <dsp:spPr>
        <a:xfrm>
          <a:off x="5807427" y="2484777"/>
          <a:ext cx="5164073" cy="161377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93062"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Create a checklist</a:t>
          </a:r>
        </a:p>
      </dsp:txBody>
      <dsp:txXfrm>
        <a:off x="5807427" y="2484777"/>
        <a:ext cx="5164073" cy="1613773"/>
      </dsp:txXfrm>
    </dsp:sp>
    <dsp:sp modelId="{4713987F-F697-40B8-B8A3-17849CC3AFE1}">
      <dsp:nvSpPr>
        <dsp:cNvPr id="0" name=""/>
        <dsp:cNvSpPr/>
      </dsp:nvSpPr>
      <dsp:spPr>
        <a:xfrm>
          <a:off x="5592257" y="2251676"/>
          <a:ext cx="1129641" cy="1694461"/>
        </a:xfrm>
        <a:prstGeom prst="rect">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622E8-CA66-4E05-98E9-E112BCCFC403}">
      <dsp:nvSpPr>
        <dsp:cNvPr id="0" name=""/>
        <dsp:cNvSpPr/>
      </dsp:nvSpPr>
      <dsp:spPr>
        <a:xfrm>
          <a:off x="8347306" y="935972"/>
          <a:ext cx="2479700" cy="247982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6E76F7-AA5E-46BA-B1BC-B27F76BC707A}">
      <dsp:nvSpPr>
        <dsp:cNvPr id="0" name=""/>
        <dsp:cNvSpPr/>
      </dsp:nvSpPr>
      <dsp:spPr>
        <a:xfrm>
          <a:off x="8430247" y="1018648"/>
          <a:ext cx="2314883" cy="2314476"/>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Upload Documentations and submit your application through </a:t>
          </a:r>
          <a:r>
            <a:rPr lang="en-US" sz="1500" kern="1200" dirty="0" err="1"/>
            <a:t>eCAP</a:t>
          </a:r>
          <a:endParaRPr lang="en-US" sz="1500" kern="1200" dirty="0"/>
        </a:p>
      </dsp:txBody>
      <dsp:txXfrm>
        <a:off x="8760944" y="1349349"/>
        <a:ext cx="1653488" cy="1653073"/>
      </dsp:txXfrm>
    </dsp:sp>
    <dsp:sp modelId="{8B88A037-D523-4E47-967E-56828879492C}">
      <dsp:nvSpPr>
        <dsp:cNvPr id="0" name=""/>
        <dsp:cNvSpPr/>
      </dsp:nvSpPr>
      <dsp:spPr>
        <a:xfrm rot="2700000">
          <a:off x="5774012" y="935798"/>
          <a:ext cx="2479741" cy="2479741"/>
        </a:xfrm>
        <a:prstGeom prst="teardrop">
          <a:avLst>
            <a:gd name="adj" fmla="val 100000"/>
          </a:avLst>
        </a:prstGeom>
        <a:solidFill>
          <a:schemeClr val="accent4">
            <a:hueOff val="4591993"/>
            <a:satOff val="-9807"/>
            <a:lumOff val="-46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375CD-C76A-4C04-B697-50E4B55553EE}">
      <dsp:nvSpPr>
        <dsp:cNvPr id="0" name=""/>
        <dsp:cNvSpPr/>
      </dsp:nvSpPr>
      <dsp:spPr>
        <a:xfrm>
          <a:off x="5867606" y="1018648"/>
          <a:ext cx="2314883" cy="2314476"/>
        </a:xfrm>
        <a:prstGeom prst="ellipse">
          <a:avLst/>
        </a:prstGeom>
        <a:solidFill>
          <a:schemeClr val="lt1">
            <a:alpha val="90000"/>
            <a:hueOff val="0"/>
            <a:satOff val="0"/>
            <a:lumOff val="0"/>
            <a:alphaOff val="0"/>
          </a:schemeClr>
        </a:solidFill>
        <a:ln w="12700" cap="flat" cmpd="sng" algn="ctr">
          <a:solidFill>
            <a:schemeClr val="accent4">
              <a:hueOff val="4591993"/>
              <a:satOff val="-9807"/>
              <a:lumOff val="-46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Complete all required fields on </a:t>
          </a:r>
          <a:r>
            <a:rPr lang="en-US" sz="1500" kern="1200" dirty="0" err="1"/>
            <a:t>eCAP</a:t>
          </a:r>
          <a:endParaRPr lang="en-US" sz="1500" kern="1200" dirty="0"/>
        </a:p>
      </dsp:txBody>
      <dsp:txXfrm>
        <a:off x="6198303" y="1349349"/>
        <a:ext cx="1653488" cy="1653073"/>
      </dsp:txXfrm>
    </dsp:sp>
    <dsp:sp modelId="{881D790F-2F5B-47B1-9E3D-02D6EF6C7B24}">
      <dsp:nvSpPr>
        <dsp:cNvPr id="0" name=""/>
        <dsp:cNvSpPr/>
      </dsp:nvSpPr>
      <dsp:spPr>
        <a:xfrm rot="2700000">
          <a:off x="3222004" y="935798"/>
          <a:ext cx="2479741" cy="2479741"/>
        </a:xfrm>
        <a:prstGeom prst="teardrop">
          <a:avLst>
            <a:gd name="adj" fmla="val 100000"/>
          </a:avLst>
        </a:prstGeom>
        <a:solidFill>
          <a:schemeClr val="accent4">
            <a:hueOff val="9183986"/>
            <a:satOff val="-19615"/>
            <a:lumOff val="-92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2C6977-AD1E-404D-883E-AED2DE537921}">
      <dsp:nvSpPr>
        <dsp:cNvPr id="0" name=""/>
        <dsp:cNvSpPr/>
      </dsp:nvSpPr>
      <dsp:spPr>
        <a:xfrm>
          <a:off x="3304965" y="1018648"/>
          <a:ext cx="2314883" cy="2314476"/>
        </a:xfrm>
        <a:prstGeom prst="ellipse">
          <a:avLst/>
        </a:prstGeom>
        <a:solidFill>
          <a:schemeClr val="lt1">
            <a:alpha val="90000"/>
            <a:hueOff val="0"/>
            <a:satOff val="0"/>
            <a:lumOff val="0"/>
            <a:alphaOff val="0"/>
          </a:schemeClr>
        </a:solidFill>
        <a:ln w="12700" cap="flat" cmpd="sng" algn="ctr">
          <a:solidFill>
            <a:schemeClr val="accent4">
              <a:hueOff val="9183986"/>
              <a:satOff val="-19615"/>
              <a:lumOff val="-92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Login to </a:t>
          </a:r>
          <a:r>
            <a:rPr lang="en-US" sz="1500" kern="1200" dirty="0" err="1"/>
            <a:t>eCAP</a:t>
          </a:r>
          <a:endParaRPr lang="en-US" sz="1500" kern="1200" dirty="0"/>
        </a:p>
      </dsp:txBody>
      <dsp:txXfrm>
        <a:off x="3635662" y="1349349"/>
        <a:ext cx="1653488" cy="1653073"/>
      </dsp:txXfrm>
    </dsp:sp>
    <dsp:sp modelId="{89AEE51D-C14F-4F45-8557-3637B280B6C2}">
      <dsp:nvSpPr>
        <dsp:cNvPr id="0" name=""/>
        <dsp:cNvSpPr/>
      </dsp:nvSpPr>
      <dsp:spPr>
        <a:xfrm rot="2700000">
          <a:off x="659363" y="935798"/>
          <a:ext cx="2479741" cy="2479741"/>
        </a:xfrm>
        <a:prstGeom prst="teardrop">
          <a:avLst>
            <a:gd name="adj" fmla="val 100000"/>
          </a:avLst>
        </a:prstGeom>
        <a:solidFill>
          <a:schemeClr val="accent4">
            <a:hueOff val="13775978"/>
            <a:satOff val="-29422"/>
            <a:lumOff val="-1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CB56C-007F-478C-B292-E2932CEE014C}">
      <dsp:nvSpPr>
        <dsp:cNvPr id="0" name=""/>
        <dsp:cNvSpPr/>
      </dsp:nvSpPr>
      <dsp:spPr>
        <a:xfrm>
          <a:off x="742324" y="1018648"/>
          <a:ext cx="2314883" cy="2314476"/>
        </a:xfrm>
        <a:prstGeom prst="ellipse">
          <a:avLst/>
        </a:prstGeom>
        <a:solidFill>
          <a:schemeClr val="lt1">
            <a:alpha val="90000"/>
            <a:hueOff val="0"/>
            <a:satOff val="0"/>
            <a:lumOff val="0"/>
            <a:alphaOff val="0"/>
          </a:schemeClr>
        </a:solidFill>
        <a:ln w="12700" cap="flat" cmpd="sng" algn="ctr">
          <a:solidFill>
            <a:schemeClr val="accent4">
              <a:hueOff val="13775978"/>
              <a:satOff val="-29422"/>
              <a:lumOff val="-1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Gather all necessary documents</a:t>
          </a:r>
        </a:p>
      </dsp:txBody>
      <dsp:txXfrm>
        <a:off x="1073021" y="1349349"/>
        <a:ext cx="1653488" cy="1653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9DEB6-DD18-493E-8F79-6B4552192BA9}">
      <dsp:nvSpPr>
        <dsp:cNvPr id="0" name=""/>
        <dsp:cNvSpPr/>
      </dsp:nvSpPr>
      <dsp:spPr>
        <a:xfrm>
          <a:off x="5445" y="802170"/>
          <a:ext cx="2591506" cy="178554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9B4FDE-2F5A-48A9-8951-6671B9EE8AC0}">
      <dsp:nvSpPr>
        <dsp:cNvPr id="0" name=""/>
        <dsp:cNvSpPr/>
      </dsp:nvSpPr>
      <dsp:spPr>
        <a:xfrm>
          <a:off x="5445"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Determination of eligibility</a:t>
          </a:r>
        </a:p>
      </dsp:txBody>
      <dsp:txXfrm>
        <a:off x="5445" y="2587718"/>
        <a:ext cx="2591506" cy="961448"/>
      </dsp:txXfrm>
    </dsp:sp>
    <dsp:sp modelId="{5AE7562C-D9CE-43E4-AEF8-A822B28B4F8A}">
      <dsp:nvSpPr>
        <dsp:cNvPr id="0" name=""/>
        <dsp:cNvSpPr/>
      </dsp:nvSpPr>
      <dsp:spPr>
        <a:xfrm>
          <a:off x="2856212" y="802170"/>
          <a:ext cx="2591506" cy="1785548"/>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E332A-6903-4C52-B529-0829C4C2DDE2}">
      <dsp:nvSpPr>
        <dsp:cNvPr id="0" name=""/>
        <dsp:cNvSpPr/>
      </dsp:nvSpPr>
      <dsp:spPr>
        <a:xfrm>
          <a:off x="2856212"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Calculation of discounts</a:t>
          </a:r>
        </a:p>
      </dsp:txBody>
      <dsp:txXfrm>
        <a:off x="2856212" y="2587718"/>
        <a:ext cx="2591506" cy="961448"/>
      </dsp:txXfrm>
    </dsp:sp>
    <dsp:sp modelId="{94A32F67-CD67-4A02-A2DC-BE4F28EC8C77}">
      <dsp:nvSpPr>
        <dsp:cNvPr id="0" name=""/>
        <dsp:cNvSpPr/>
      </dsp:nvSpPr>
      <dsp:spPr>
        <a:xfrm>
          <a:off x="5706978" y="802170"/>
          <a:ext cx="2591506" cy="1785548"/>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F0E85-F867-40B3-A4AC-D024383A341C}">
      <dsp:nvSpPr>
        <dsp:cNvPr id="0" name=""/>
        <dsp:cNvSpPr/>
      </dsp:nvSpPr>
      <dsp:spPr>
        <a:xfrm>
          <a:off x="5706978"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Application process</a:t>
          </a:r>
        </a:p>
      </dsp:txBody>
      <dsp:txXfrm>
        <a:off x="5706978" y="2587718"/>
        <a:ext cx="2591506" cy="961448"/>
      </dsp:txXfrm>
    </dsp:sp>
    <dsp:sp modelId="{54DAD36C-B972-42D4-BA18-425A2DE8C612}">
      <dsp:nvSpPr>
        <dsp:cNvPr id="0" name=""/>
        <dsp:cNvSpPr/>
      </dsp:nvSpPr>
      <dsp:spPr>
        <a:xfrm>
          <a:off x="8557744" y="802170"/>
          <a:ext cx="2591506" cy="1785548"/>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38A21-3FD3-419A-A9C2-1AEDA680C7A5}">
      <dsp:nvSpPr>
        <dsp:cNvPr id="0" name=""/>
        <dsp:cNvSpPr/>
      </dsp:nvSpPr>
      <dsp:spPr>
        <a:xfrm>
          <a:off x="8557744"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Compliance</a:t>
          </a:r>
        </a:p>
      </dsp:txBody>
      <dsp:txXfrm>
        <a:off x="8557744" y="2587718"/>
        <a:ext cx="2591506" cy="961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7AD5D-CC2D-4881-BF4E-81576949C0E0}">
      <dsp:nvSpPr>
        <dsp:cNvPr id="0" name=""/>
        <dsp:cNvSpPr/>
      </dsp:nvSpPr>
      <dsp:spPr>
        <a:xfrm rot="10800000">
          <a:off x="1895692" y="1424"/>
          <a:ext cx="6195183" cy="134100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346"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Internet Access</a:t>
          </a:r>
        </a:p>
      </dsp:txBody>
      <dsp:txXfrm rot="10800000">
        <a:off x="2230943" y="1424"/>
        <a:ext cx="5859932" cy="1341004"/>
      </dsp:txXfrm>
    </dsp:sp>
    <dsp:sp modelId="{7FB168E3-41C2-4717-929B-875411338EFB}">
      <dsp:nvSpPr>
        <dsp:cNvPr id="0" name=""/>
        <dsp:cNvSpPr/>
      </dsp:nvSpPr>
      <dsp:spPr>
        <a:xfrm>
          <a:off x="1225190" y="1424"/>
          <a:ext cx="1341004" cy="13410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DCD697-1505-4ACE-ABEC-3E7C72BBE470}">
      <dsp:nvSpPr>
        <dsp:cNvPr id="0" name=""/>
        <dsp:cNvSpPr/>
      </dsp:nvSpPr>
      <dsp:spPr>
        <a:xfrm rot="10800000">
          <a:off x="1895692" y="1742728"/>
          <a:ext cx="6195183" cy="1341004"/>
        </a:xfrm>
        <a:prstGeom prst="homePlate">
          <a:avLst/>
        </a:prstGeom>
        <a:solidFill>
          <a:schemeClr val="accent2">
            <a:hueOff val="1702779"/>
            <a:satOff val="-26735"/>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346"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Data Transmission Services</a:t>
          </a:r>
        </a:p>
      </dsp:txBody>
      <dsp:txXfrm rot="10800000">
        <a:off x="2230943" y="1742728"/>
        <a:ext cx="5859932" cy="1341004"/>
      </dsp:txXfrm>
    </dsp:sp>
    <dsp:sp modelId="{D0C09CE8-E62A-4200-A00D-4B77F6782C01}">
      <dsp:nvSpPr>
        <dsp:cNvPr id="0" name=""/>
        <dsp:cNvSpPr/>
      </dsp:nvSpPr>
      <dsp:spPr>
        <a:xfrm>
          <a:off x="1225190" y="1742728"/>
          <a:ext cx="1341004" cy="134100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DF4143-7DED-4133-BA74-62AC3E1A11F9}">
      <dsp:nvSpPr>
        <dsp:cNvPr id="0" name=""/>
        <dsp:cNvSpPr/>
      </dsp:nvSpPr>
      <dsp:spPr>
        <a:xfrm rot="10800000">
          <a:off x="1895692" y="3484032"/>
          <a:ext cx="6195183" cy="1341004"/>
        </a:xfrm>
        <a:prstGeom prst="homePlate">
          <a:avLst/>
        </a:prstGeom>
        <a:solidFill>
          <a:schemeClr val="accent2">
            <a:hueOff val="3405557"/>
            <a:satOff val="-53469"/>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346"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Integrated Services Digital Network</a:t>
          </a:r>
        </a:p>
      </dsp:txBody>
      <dsp:txXfrm rot="10800000">
        <a:off x="2230943" y="3484032"/>
        <a:ext cx="5859932" cy="1341004"/>
      </dsp:txXfrm>
    </dsp:sp>
    <dsp:sp modelId="{2383F3A7-B793-4FC2-B03E-F5D091B20E46}">
      <dsp:nvSpPr>
        <dsp:cNvPr id="0" name=""/>
        <dsp:cNvSpPr/>
      </dsp:nvSpPr>
      <dsp:spPr>
        <a:xfrm>
          <a:off x="1225190" y="3484032"/>
          <a:ext cx="1341004" cy="134100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9BA3E-2D08-4C33-80F6-CD0FD82E544F}">
      <dsp:nvSpPr>
        <dsp:cNvPr id="0" name=""/>
        <dsp:cNvSpPr/>
      </dsp:nvSpPr>
      <dsp:spPr>
        <a:xfrm>
          <a:off x="0" y="0"/>
          <a:ext cx="10972800" cy="1958102"/>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225033-132A-4AB9-906E-45D66F961E80}">
      <dsp:nvSpPr>
        <dsp:cNvPr id="0" name=""/>
        <dsp:cNvSpPr/>
      </dsp:nvSpPr>
      <dsp:spPr>
        <a:xfrm>
          <a:off x="332205" y="261080"/>
          <a:ext cx="2397299"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3690D2-5D1C-4F90-BEB9-F84CE2CD05B4}">
      <dsp:nvSpPr>
        <dsp:cNvPr id="0" name=""/>
        <dsp:cNvSpPr/>
      </dsp:nvSpPr>
      <dsp:spPr>
        <a:xfrm rot="10800000">
          <a:off x="332205" y="1958102"/>
          <a:ext cx="2397299" cy="2393235"/>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a:latin typeface="+mj-lt"/>
            </a:rPr>
            <a:t>Incomplete information</a:t>
          </a:r>
          <a:endParaRPr lang="en-US" sz="2600" kern="1200" dirty="0">
            <a:latin typeface="+mj-lt"/>
          </a:endParaRPr>
        </a:p>
      </dsp:txBody>
      <dsp:txXfrm rot="10800000">
        <a:off x="405805" y="1958102"/>
        <a:ext cx="2250099" cy="2319635"/>
      </dsp:txXfrm>
    </dsp:sp>
    <dsp:sp modelId="{077AE355-45F4-496B-A776-7CEBD7F11B04}">
      <dsp:nvSpPr>
        <dsp:cNvPr id="0" name=""/>
        <dsp:cNvSpPr/>
      </dsp:nvSpPr>
      <dsp:spPr>
        <a:xfrm>
          <a:off x="2969235" y="261080"/>
          <a:ext cx="2397299"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FA5D8D-9929-42F4-8900-D825611670CE}">
      <dsp:nvSpPr>
        <dsp:cNvPr id="0" name=""/>
        <dsp:cNvSpPr/>
      </dsp:nvSpPr>
      <dsp:spPr>
        <a:xfrm rot="10800000">
          <a:off x="2969235" y="1958102"/>
          <a:ext cx="2397299" cy="2393235"/>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a:effectLst/>
              <a:latin typeface="+mj-lt"/>
              <a:ea typeface="Calibri" panose="020F0502020204030204" pitchFamily="34" charset="0"/>
            </a:rPr>
            <a:t>Incorrect or inaccurate information</a:t>
          </a:r>
          <a:endParaRPr lang="en-US" sz="2600" kern="1200" dirty="0">
            <a:effectLst/>
            <a:latin typeface="+mj-lt"/>
            <a:ea typeface="Calibri" panose="020F0502020204030204" pitchFamily="34" charset="0"/>
          </a:endParaRPr>
        </a:p>
      </dsp:txBody>
      <dsp:txXfrm rot="10800000">
        <a:off x="3042835" y="1958102"/>
        <a:ext cx="2250099" cy="2319635"/>
      </dsp:txXfrm>
    </dsp:sp>
    <dsp:sp modelId="{04B328D5-CF46-47DC-8AC0-FDEF858E04DE}">
      <dsp:nvSpPr>
        <dsp:cNvPr id="0" name=""/>
        <dsp:cNvSpPr/>
      </dsp:nvSpPr>
      <dsp:spPr>
        <a:xfrm>
          <a:off x="5606264" y="261080"/>
          <a:ext cx="2397299"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29A915-3C55-4AAE-9DC1-9AB6AF1D1D3C}">
      <dsp:nvSpPr>
        <dsp:cNvPr id="0" name=""/>
        <dsp:cNvSpPr/>
      </dsp:nvSpPr>
      <dsp:spPr>
        <a:xfrm rot="10800000">
          <a:off x="5606264" y="1958102"/>
          <a:ext cx="2397299" cy="2393235"/>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a:effectLst/>
              <a:latin typeface="+mj-lt"/>
              <a:ea typeface="Calibri" panose="020F0502020204030204" pitchFamily="34" charset="0"/>
            </a:rPr>
            <a:t>Eligibility issues</a:t>
          </a:r>
          <a:endParaRPr lang="en-US" sz="2600" kern="1200" dirty="0">
            <a:effectLst/>
            <a:latin typeface="+mj-lt"/>
            <a:ea typeface="Calibri" panose="020F0502020204030204" pitchFamily="34" charset="0"/>
          </a:endParaRPr>
        </a:p>
      </dsp:txBody>
      <dsp:txXfrm rot="10800000">
        <a:off x="5679864" y="1958102"/>
        <a:ext cx="2250099" cy="2319635"/>
      </dsp:txXfrm>
    </dsp:sp>
    <dsp:sp modelId="{49D61D87-CF6D-469E-B577-DA387C90722F}">
      <dsp:nvSpPr>
        <dsp:cNvPr id="0" name=""/>
        <dsp:cNvSpPr/>
      </dsp:nvSpPr>
      <dsp:spPr>
        <a:xfrm>
          <a:off x="8243294" y="261080"/>
          <a:ext cx="2397299" cy="143594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764CB-444B-4E80-A084-64FBB487DD0B}">
      <dsp:nvSpPr>
        <dsp:cNvPr id="0" name=""/>
        <dsp:cNvSpPr/>
      </dsp:nvSpPr>
      <dsp:spPr>
        <a:xfrm rot="10800000">
          <a:off x="8243294" y="1958102"/>
          <a:ext cx="2397299" cy="2393235"/>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a:latin typeface="+mj-lt"/>
              <a:ea typeface="Calibri" panose="020F0502020204030204" pitchFamily="34" charset="0"/>
            </a:rPr>
            <a:t>Failure to provide supporting documents</a:t>
          </a:r>
          <a:endParaRPr lang="en-US" sz="2600" kern="1200" dirty="0">
            <a:latin typeface="+mj-lt"/>
            <a:ea typeface="Calibri" panose="020F0502020204030204" pitchFamily="34" charset="0"/>
          </a:endParaRPr>
        </a:p>
      </dsp:txBody>
      <dsp:txXfrm rot="10800000">
        <a:off x="8316894" y="1958102"/>
        <a:ext cx="2250099" cy="23196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895F8-466A-4F44-A41A-A72783CE0AC3}">
      <dsp:nvSpPr>
        <dsp:cNvPr id="0" name=""/>
        <dsp:cNvSpPr/>
      </dsp:nvSpPr>
      <dsp:spPr>
        <a:xfrm>
          <a:off x="0" y="0"/>
          <a:ext cx="10972800" cy="1958102"/>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35CC23-9CF5-47C9-9BE4-9A06D899E485}">
      <dsp:nvSpPr>
        <dsp:cNvPr id="0" name=""/>
        <dsp:cNvSpPr/>
      </dsp:nvSpPr>
      <dsp:spPr>
        <a:xfrm>
          <a:off x="329184" y="261080"/>
          <a:ext cx="3223260"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5CA6A4-2CC4-4F15-B2CE-4095866CB2D5}">
      <dsp:nvSpPr>
        <dsp:cNvPr id="0" name=""/>
        <dsp:cNvSpPr/>
      </dsp:nvSpPr>
      <dsp:spPr>
        <a:xfrm rot="10800000">
          <a:off x="329184" y="1958102"/>
          <a:ext cx="3223260" cy="2393235"/>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t" anchorCtr="0">
          <a:noAutofit/>
        </a:bodyPr>
        <a:lstStyle/>
        <a:p>
          <a:pPr marL="0" lvl="0" indent="0" algn="ctr" defTabSz="1511300">
            <a:lnSpc>
              <a:spcPct val="90000"/>
            </a:lnSpc>
            <a:spcBef>
              <a:spcPct val="0"/>
            </a:spcBef>
            <a:spcAft>
              <a:spcPct val="35000"/>
            </a:spcAft>
            <a:buFont typeface="Wingdings" panose="05000000000000000000" pitchFamily="2" charset="2"/>
            <a:buNone/>
          </a:pPr>
          <a:r>
            <a:rPr lang="en-US" sz="3400" kern="1200" dirty="0">
              <a:effectLst/>
              <a:latin typeface="+mj-lt"/>
              <a:ea typeface="Calibri" panose="020F0502020204030204" pitchFamily="34" charset="0"/>
            </a:rPr>
            <a:t>Service provider approval</a:t>
          </a:r>
          <a:endParaRPr lang="en-US" sz="3400" kern="1200" dirty="0"/>
        </a:p>
      </dsp:txBody>
      <dsp:txXfrm rot="10800000">
        <a:off x="402784" y="1958102"/>
        <a:ext cx="3076060" cy="2319635"/>
      </dsp:txXfrm>
    </dsp:sp>
    <dsp:sp modelId="{A120F32F-153E-4C33-B418-08D100273BCE}">
      <dsp:nvSpPr>
        <dsp:cNvPr id="0" name=""/>
        <dsp:cNvSpPr/>
      </dsp:nvSpPr>
      <dsp:spPr>
        <a:xfrm>
          <a:off x="3874770" y="261080"/>
          <a:ext cx="3223260"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91455C-28D0-46A6-BF45-495475F09489}">
      <dsp:nvSpPr>
        <dsp:cNvPr id="0" name=""/>
        <dsp:cNvSpPr/>
      </dsp:nvSpPr>
      <dsp:spPr>
        <a:xfrm rot="10800000">
          <a:off x="3874770" y="1958102"/>
          <a:ext cx="3223260" cy="2393235"/>
        </a:xfrm>
        <a:prstGeom prst="round2SameRect">
          <a:avLst>
            <a:gd name="adj1" fmla="val 10500"/>
            <a:gd name="adj2" fmla="val 0"/>
          </a:avLst>
        </a:prstGeom>
        <a:solidFill>
          <a:schemeClr val="accent2">
            <a:hueOff val="1702779"/>
            <a:satOff val="-26735"/>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t" anchorCtr="0">
          <a:noAutofit/>
        </a:bodyPr>
        <a:lstStyle/>
        <a:p>
          <a:pPr marL="0" lvl="0" indent="0" algn="ctr" defTabSz="1511300">
            <a:lnSpc>
              <a:spcPct val="90000"/>
            </a:lnSpc>
            <a:spcBef>
              <a:spcPct val="0"/>
            </a:spcBef>
            <a:spcAft>
              <a:spcPct val="35000"/>
            </a:spcAft>
            <a:buFont typeface="Wingdings" panose="05000000000000000000" pitchFamily="2" charset="2"/>
            <a:buNone/>
          </a:pPr>
          <a:r>
            <a:rPr lang="en-US" sz="3400" kern="1200" dirty="0">
              <a:latin typeface="+mj-lt"/>
              <a:ea typeface="Calibri" panose="020F0502020204030204" pitchFamily="34" charset="0"/>
            </a:rPr>
            <a:t>Non-compliance</a:t>
          </a:r>
          <a:endParaRPr lang="en-US" sz="3400" kern="1200" dirty="0"/>
        </a:p>
      </dsp:txBody>
      <dsp:txXfrm rot="10800000">
        <a:off x="3948370" y="1958102"/>
        <a:ext cx="3076060" cy="2319635"/>
      </dsp:txXfrm>
    </dsp:sp>
    <dsp:sp modelId="{C246DFFF-9232-4368-96FD-263408B4F60D}">
      <dsp:nvSpPr>
        <dsp:cNvPr id="0" name=""/>
        <dsp:cNvSpPr/>
      </dsp:nvSpPr>
      <dsp:spPr>
        <a:xfrm>
          <a:off x="7420356" y="261080"/>
          <a:ext cx="3223260"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2E467F-494F-4FAD-9712-4A304BA78D70}">
      <dsp:nvSpPr>
        <dsp:cNvPr id="0" name=""/>
        <dsp:cNvSpPr/>
      </dsp:nvSpPr>
      <dsp:spPr>
        <a:xfrm rot="10800000">
          <a:off x="7659231" y="1958102"/>
          <a:ext cx="3223260" cy="2393235"/>
        </a:xfrm>
        <a:prstGeom prst="round2SameRect">
          <a:avLst>
            <a:gd name="adj1" fmla="val 10500"/>
            <a:gd name="adj2" fmla="val 0"/>
          </a:avLst>
        </a:prstGeom>
        <a:solidFill>
          <a:schemeClr val="accent2">
            <a:hueOff val="3405557"/>
            <a:satOff val="-53469"/>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t" anchorCtr="0">
          <a:noAutofit/>
        </a:bodyPr>
        <a:lstStyle/>
        <a:p>
          <a:pPr marL="0" lvl="0" indent="0" algn="ctr" defTabSz="1511300">
            <a:lnSpc>
              <a:spcPct val="90000"/>
            </a:lnSpc>
            <a:spcBef>
              <a:spcPct val="0"/>
            </a:spcBef>
            <a:spcAft>
              <a:spcPct val="35000"/>
            </a:spcAft>
            <a:buNone/>
          </a:pPr>
          <a:r>
            <a:rPr lang="en-US" sz="3400" kern="1200">
              <a:effectLst/>
              <a:latin typeface="+mj-lt"/>
              <a:ea typeface="Calibri" panose="020F0502020204030204" pitchFamily="34" charset="0"/>
            </a:rPr>
            <a:t>Incomplete cost details</a:t>
          </a:r>
          <a:endParaRPr lang="en-US" sz="3400" kern="1200" dirty="0">
            <a:effectLst/>
            <a:latin typeface="+mj-lt"/>
            <a:ea typeface="Calibri" panose="020F0502020204030204" pitchFamily="34" charset="0"/>
          </a:endParaRPr>
        </a:p>
      </dsp:txBody>
      <dsp:txXfrm rot="10800000">
        <a:off x="7732831" y="1958102"/>
        <a:ext cx="3076060" cy="23196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6E2FF-5D24-47E9-BBA6-1A77F91AA61D}">
      <dsp:nvSpPr>
        <dsp:cNvPr id="0" name=""/>
        <dsp:cNvSpPr/>
      </dsp:nvSpPr>
      <dsp:spPr>
        <a:xfrm rot="5400000">
          <a:off x="-260490" y="261222"/>
          <a:ext cx="1736601" cy="1215621"/>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Eligibility Criteria</a:t>
          </a:r>
          <a:r>
            <a:rPr lang="en-US" sz="1300" kern="1200" dirty="0"/>
            <a:t>	</a:t>
          </a:r>
        </a:p>
      </dsp:txBody>
      <dsp:txXfrm rot="-5400000">
        <a:off x="1" y="608543"/>
        <a:ext cx="1215621" cy="520980"/>
      </dsp:txXfrm>
    </dsp:sp>
    <dsp:sp modelId="{8DF79BA9-4709-48BC-8F0A-00380187A134}">
      <dsp:nvSpPr>
        <dsp:cNvPr id="0" name=""/>
        <dsp:cNvSpPr/>
      </dsp:nvSpPr>
      <dsp:spPr>
        <a:xfrm rot="5400000">
          <a:off x="5475737" y="-4260116"/>
          <a:ext cx="1128791" cy="9649023"/>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Organizational type</a:t>
          </a:r>
        </a:p>
        <a:p>
          <a:pPr marL="228600" lvl="1" indent="-228600" algn="l" defTabSz="933450">
            <a:lnSpc>
              <a:spcPct val="90000"/>
            </a:lnSpc>
            <a:spcBef>
              <a:spcPct val="0"/>
            </a:spcBef>
            <a:spcAft>
              <a:spcPct val="15000"/>
            </a:spcAft>
            <a:buChar char="•"/>
          </a:pPr>
          <a:r>
            <a:rPr lang="en-US" sz="2100" kern="1200" dirty="0"/>
            <a:t>Non-profit status</a:t>
          </a:r>
        </a:p>
      </dsp:txBody>
      <dsp:txXfrm rot="-5400000">
        <a:off x="1215622" y="55102"/>
        <a:ext cx="9593920" cy="1018585"/>
      </dsp:txXfrm>
    </dsp:sp>
    <dsp:sp modelId="{10441201-E878-4699-961B-7B121645F84F}">
      <dsp:nvSpPr>
        <dsp:cNvPr id="0" name=""/>
        <dsp:cNvSpPr/>
      </dsp:nvSpPr>
      <dsp:spPr>
        <a:xfrm rot="5400000">
          <a:off x="-260490" y="1805052"/>
          <a:ext cx="1736601" cy="1215621"/>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Application Submission</a:t>
          </a:r>
          <a:r>
            <a:rPr lang="en-US" sz="1300" kern="1200" dirty="0"/>
            <a:t>	</a:t>
          </a:r>
        </a:p>
      </dsp:txBody>
      <dsp:txXfrm rot="-5400000">
        <a:off x="1" y="2152373"/>
        <a:ext cx="1215621" cy="520980"/>
      </dsp:txXfrm>
    </dsp:sp>
    <dsp:sp modelId="{EF2DB038-8A37-4A54-BCCA-7381801887FE}">
      <dsp:nvSpPr>
        <dsp:cNvPr id="0" name=""/>
        <dsp:cNvSpPr/>
      </dsp:nvSpPr>
      <dsp:spPr>
        <a:xfrm rot="5400000">
          <a:off x="5475737" y="-2715553"/>
          <a:ext cx="1128791" cy="9649023"/>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Completed application</a:t>
          </a:r>
        </a:p>
        <a:p>
          <a:pPr marL="228600" lvl="1" indent="-228600" algn="l" defTabSz="933450">
            <a:lnSpc>
              <a:spcPct val="90000"/>
            </a:lnSpc>
            <a:spcBef>
              <a:spcPct val="0"/>
            </a:spcBef>
            <a:spcAft>
              <a:spcPct val="15000"/>
            </a:spcAft>
            <a:buChar char="•"/>
          </a:pPr>
          <a:r>
            <a:rPr lang="en-US" sz="2100" kern="1200" dirty="0"/>
            <a:t>Accurate supporting documents</a:t>
          </a:r>
        </a:p>
      </dsp:txBody>
      <dsp:txXfrm rot="-5400000">
        <a:off x="1215622" y="1599665"/>
        <a:ext cx="9593920" cy="1018585"/>
      </dsp:txXfrm>
    </dsp:sp>
    <dsp:sp modelId="{544523C3-531D-401A-A027-56927CD2F7CB}">
      <dsp:nvSpPr>
        <dsp:cNvPr id="0" name=""/>
        <dsp:cNvSpPr/>
      </dsp:nvSpPr>
      <dsp:spPr>
        <a:xfrm rot="5400000">
          <a:off x="-260490" y="3348883"/>
          <a:ext cx="1736601" cy="1215621"/>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Approval and Determination</a:t>
          </a:r>
        </a:p>
      </dsp:txBody>
      <dsp:txXfrm rot="-5400000">
        <a:off x="1" y="3696204"/>
        <a:ext cx="1215621" cy="520980"/>
      </dsp:txXfrm>
    </dsp:sp>
    <dsp:sp modelId="{BCBBA218-E222-4FC4-B662-D823A7853B3A}">
      <dsp:nvSpPr>
        <dsp:cNvPr id="0" name=""/>
        <dsp:cNvSpPr/>
      </dsp:nvSpPr>
      <dsp:spPr>
        <a:xfrm rot="5400000">
          <a:off x="5475737" y="-1171723"/>
          <a:ext cx="1128791" cy="9649023"/>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Documents verifications</a:t>
          </a:r>
        </a:p>
        <a:p>
          <a:pPr marL="228600" lvl="1" indent="-228600" algn="l" defTabSz="933450">
            <a:lnSpc>
              <a:spcPct val="90000"/>
            </a:lnSpc>
            <a:spcBef>
              <a:spcPct val="0"/>
            </a:spcBef>
            <a:spcAft>
              <a:spcPct val="15000"/>
            </a:spcAft>
            <a:buChar char="•"/>
          </a:pPr>
          <a:r>
            <a:rPr lang="en-US" sz="2100" kern="1200" dirty="0"/>
            <a:t>Determination - approval/ineligible/rejection</a:t>
          </a:r>
        </a:p>
        <a:p>
          <a:pPr marL="228600" lvl="1" indent="-228600" algn="l" defTabSz="933450">
            <a:lnSpc>
              <a:spcPct val="90000"/>
            </a:lnSpc>
            <a:spcBef>
              <a:spcPct val="0"/>
            </a:spcBef>
            <a:spcAft>
              <a:spcPct val="15000"/>
            </a:spcAft>
            <a:buChar char="•"/>
          </a:pPr>
          <a:r>
            <a:rPr lang="en-US" sz="2100" kern="1200" dirty="0"/>
            <a:t>Notification</a:t>
          </a:r>
        </a:p>
      </dsp:txBody>
      <dsp:txXfrm rot="-5400000">
        <a:off x="1215622" y="3143495"/>
        <a:ext cx="9593920" cy="10185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C5EB5-3147-41B0-8B50-A493CF694610}">
      <dsp:nvSpPr>
        <dsp:cNvPr id="0" name=""/>
        <dsp:cNvSpPr/>
      </dsp:nvSpPr>
      <dsp:spPr>
        <a:xfrm>
          <a:off x="0" y="3844668"/>
          <a:ext cx="10972800" cy="50461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Approval/ineligible/rejection</a:t>
          </a:r>
        </a:p>
      </dsp:txBody>
      <dsp:txXfrm>
        <a:off x="0" y="3844668"/>
        <a:ext cx="10972800" cy="504610"/>
      </dsp:txXfrm>
    </dsp:sp>
    <dsp:sp modelId="{1DF87030-4419-480E-8DA8-025A01B9C06A}">
      <dsp:nvSpPr>
        <dsp:cNvPr id="0" name=""/>
        <dsp:cNvSpPr/>
      </dsp:nvSpPr>
      <dsp:spPr>
        <a:xfrm rot="10800000">
          <a:off x="0" y="3076146"/>
          <a:ext cx="10972800" cy="776091"/>
        </a:xfrm>
        <a:prstGeom prst="upArrowCallout">
          <a:avLst/>
        </a:prstGeom>
        <a:gradFill rotWithShape="0">
          <a:gsLst>
            <a:gs pos="0">
              <a:schemeClr val="accent3">
                <a:hueOff val="-907277"/>
                <a:satOff val="7290"/>
                <a:lumOff val="980"/>
                <a:alphaOff val="0"/>
                <a:lumMod val="110000"/>
                <a:satMod val="105000"/>
                <a:tint val="67000"/>
              </a:schemeClr>
            </a:gs>
            <a:gs pos="50000">
              <a:schemeClr val="accent3">
                <a:hueOff val="-907277"/>
                <a:satOff val="7290"/>
                <a:lumOff val="980"/>
                <a:alphaOff val="0"/>
                <a:lumMod val="105000"/>
                <a:satMod val="103000"/>
                <a:tint val="73000"/>
              </a:schemeClr>
            </a:gs>
            <a:gs pos="100000">
              <a:schemeClr val="accent3">
                <a:hueOff val="-907277"/>
                <a:satOff val="7290"/>
                <a:lumOff val="98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Check compliance with program rules</a:t>
          </a:r>
        </a:p>
      </dsp:txBody>
      <dsp:txXfrm rot="10800000">
        <a:off x="0" y="3076146"/>
        <a:ext cx="10972800" cy="504281"/>
      </dsp:txXfrm>
    </dsp:sp>
    <dsp:sp modelId="{E12F1CBC-7FF9-43C7-98AD-886084E8E122}">
      <dsp:nvSpPr>
        <dsp:cNvPr id="0" name=""/>
        <dsp:cNvSpPr/>
      </dsp:nvSpPr>
      <dsp:spPr>
        <a:xfrm rot="10800000">
          <a:off x="0" y="2307624"/>
          <a:ext cx="10972800" cy="776091"/>
        </a:xfrm>
        <a:prstGeom prst="upArrowCallout">
          <a:avLst/>
        </a:prstGeom>
        <a:gradFill rotWithShape="0">
          <a:gsLst>
            <a:gs pos="0">
              <a:schemeClr val="accent3">
                <a:hueOff val="-1814553"/>
                <a:satOff val="14579"/>
                <a:lumOff val="1961"/>
                <a:alphaOff val="0"/>
                <a:lumMod val="110000"/>
                <a:satMod val="105000"/>
                <a:tint val="67000"/>
              </a:schemeClr>
            </a:gs>
            <a:gs pos="50000">
              <a:schemeClr val="accent3">
                <a:hueOff val="-1814553"/>
                <a:satOff val="14579"/>
                <a:lumOff val="1961"/>
                <a:alphaOff val="0"/>
                <a:lumMod val="105000"/>
                <a:satMod val="103000"/>
                <a:tint val="73000"/>
              </a:schemeClr>
            </a:gs>
            <a:gs pos="100000">
              <a:schemeClr val="accent3">
                <a:hueOff val="-1814553"/>
                <a:satOff val="14579"/>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Review financial information</a:t>
          </a:r>
        </a:p>
      </dsp:txBody>
      <dsp:txXfrm rot="10800000">
        <a:off x="0" y="2307624"/>
        <a:ext cx="10972800" cy="504281"/>
      </dsp:txXfrm>
    </dsp:sp>
    <dsp:sp modelId="{B9C9C6D4-6E96-45A2-9ACE-86AE8EF6AFC4}">
      <dsp:nvSpPr>
        <dsp:cNvPr id="0" name=""/>
        <dsp:cNvSpPr/>
      </dsp:nvSpPr>
      <dsp:spPr>
        <a:xfrm rot="10800000">
          <a:off x="0" y="1539102"/>
          <a:ext cx="10972800" cy="776091"/>
        </a:xfrm>
        <a:prstGeom prst="upArrowCallout">
          <a:avLst/>
        </a:prstGeom>
        <a:gradFill rotWithShape="0">
          <a:gsLst>
            <a:gs pos="0">
              <a:schemeClr val="accent3">
                <a:hueOff val="-2721830"/>
                <a:satOff val="21869"/>
                <a:lumOff val="2941"/>
                <a:alphaOff val="0"/>
                <a:lumMod val="110000"/>
                <a:satMod val="105000"/>
                <a:tint val="67000"/>
              </a:schemeClr>
            </a:gs>
            <a:gs pos="50000">
              <a:schemeClr val="accent3">
                <a:hueOff val="-2721830"/>
                <a:satOff val="21869"/>
                <a:lumOff val="2941"/>
                <a:alphaOff val="0"/>
                <a:lumMod val="105000"/>
                <a:satMod val="103000"/>
                <a:tint val="73000"/>
              </a:schemeClr>
            </a:gs>
            <a:gs pos="100000">
              <a:schemeClr val="accent3">
                <a:hueOff val="-2721830"/>
                <a:satOff val="21869"/>
                <a:lumOff val="29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Eligibility assessment</a:t>
          </a:r>
        </a:p>
      </dsp:txBody>
      <dsp:txXfrm rot="10800000">
        <a:off x="0" y="1539102"/>
        <a:ext cx="10972800" cy="504281"/>
      </dsp:txXfrm>
    </dsp:sp>
    <dsp:sp modelId="{86D3F7AC-6DBE-4B9E-A9F7-A49F76552D22}">
      <dsp:nvSpPr>
        <dsp:cNvPr id="0" name=""/>
        <dsp:cNvSpPr/>
      </dsp:nvSpPr>
      <dsp:spPr>
        <a:xfrm rot="10800000">
          <a:off x="0" y="770580"/>
          <a:ext cx="10972800" cy="776091"/>
        </a:xfrm>
        <a:prstGeom prst="upArrowCallout">
          <a:avLst/>
        </a:prstGeom>
        <a:gradFill rotWithShape="0">
          <a:gsLst>
            <a:gs pos="0">
              <a:schemeClr val="accent3">
                <a:hueOff val="-3629106"/>
                <a:satOff val="29158"/>
                <a:lumOff val="3922"/>
                <a:alphaOff val="0"/>
                <a:lumMod val="110000"/>
                <a:satMod val="105000"/>
                <a:tint val="67000"/>
              </a:schemeClr>
            </a:gs>
            <a:gs pos="50000">
              <a:schemeClr val="accent3">
                <a:hueOff val="-3629106"/>
                <a:satOff val="29158"/>
                <a:lumOff val="3922"/>
                <a:alphaOff val="0"/>
                <a:lumMod val="105000"/>
                <a:satMod val="103000"/>
                <a:tint val="73000"/>
              </a:schemeClr>
            </a:gs>
            <a:gs pos="100000">
              <a:schemeClr val="accent3">
                <a:hueOff val="-3629106"/>
                <a:satOff val="2915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Document verification</a:t>
          </a:r>
        </a:p>
      </dsp:txBody>
      <dsp:txXfrm rot="10800000">
        <a:off x="0" y="770580"/>
        <a:ext cx="10972800" cy="504281"/>
      </dsp:txXfrm>
    </dsp:sp>
    <dsp:sp modelId="{2FEAEA0A-8A9B-4429-B43E-5752F2543793}">
      <dsp:nvSpPr>
        <dsp:cNvPr id="0" name=""/>
        <dsp:cNvSpPr/>
      </dsp:nvSpPr>
      <dsp:spPr>
        <a:xfrm rot="10800000">
          <a:off x="0" y="0"/>
          <a:ext cx="10972800" cy="776091"/>
        </a:xfrm>
        <a:prstGeom prst="upArrowCallout">
          <a:avLst/>
        </a:prstGeom>
        <a:gradFill rotWithShape="0">
          <a:gsLst>
            <a:gs pos="0">
              <a:schemeClr val="accent3">
                <a:hueOff val="-4536383"/>
                <a:satOff val="36448"/>
                <a:lumOff val="4902"/>
                <a:alphaOff val="0"/>
                <a:lumMod val="110000"/>
                <a:satMod val="105000"/>
                <a:tint val="67000"/>
              </a:schemeClr>
            </a:gs>
            <a:gs pos="50000">
              <a:schemeClr val="accent3">
                <a:hueOff val="-4536383"/>
                <a:satOff val="36448"/>
                <a:lumOff val="4902"/>
                <a:alphaOff val="0"/>
                <a:lumMod val="105000"/>
                <a:satMod val="103000"/>
                <a:tint val="73000"/>
              </a:schemeClr>
            </a:gs>
            <a:gs pos="100000">
              <a:schemeClr val="accent3">
                <a:hueOff val="-4536383"/>
                <a:satOff val="36448"/>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Document submission</a:t>
          </a:r>
        </a:p>
      </dsp:txBody>
      <dsp:txXfrm rot="10800000">
        <a:off x="0" y="0"/>
        <a:ext cx="10972800" cy="504281"/>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ACE7A-C6EF-8447-9F67-958EE183E041}"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7BAD3-AF26-C549-B9FF-03213EEFC56C}" type="slidenum">
              <a:rPr lang="en-US" smtClean="0"/>
              <a:t>‹#›</a:t>
            </a:fld>
            <a:endParaRPr lang="en-US"/>
          </a:p>
        </p:txBody>
      </p:sp>
    </p:spTree>
    <p:extLst>
      <p:ext uri="{BB962C8B-B14F-4D97-AF65-F5344CB8AC3E}">
        <p14:creationId xmlns:p14="http://schemas.microsoft.com/office/powerpoint/2010/main" val="3119809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2</a:t>
            </a:fld>
            <a:endParaRPr lang="en-US"/>
          </a:p>
        </p:txBody>
      </p:sp>
    </p:spTree>
    <p:extLst>
      <p:ext uri="{BB962C8B-B14F-4D97-AF65-F5344CB8AC3E}">
        <p14:creationId xmlns:p14="http://schemas.microsoft.com/office/powerpoint/2010/main" val="3025995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11</a:t>
            </a:fld>
            <a:endParaRPr lang="en-US"/>
          </a:p>
        </p:txBody>
      </p:sp>
    </p:spTree>
    <p:extLst>
      <p:ext uri="{BB962C8B-B14F-4D97-AF65-F5344CB8AC3E}">
        <p14:creationId xmlns:p14="http://schemas.microsoft.com/office/powerpoint/2010/main" val="328258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Services Definition: The activities, benefits, or programs a CBO provides to members of the community. Services includes both Qualifying Services and non-Qualifying Services. This slide provides an image of a sample </a:t>
            </a:r>
            <a:r>
              <a:rPr lang="en-US" dirty="0" err="1"/>
              <a:t>eCAP</a:t>
            </a:r>
            <a:r>
              <a:rPr lang="en-US" dirty="0"/>
              <a:t> screenshot of an application, while an applicant is midstream in working through </a:t>
            </a:r>
            <a:r>
              <a:rPr lang="en-US" dirty="0" err="1"/>
              <a:t>eCAP</a:t>
            </a:r>
            <a:r>
              <a:rPr lang="en-US" dirty="0"/>
              <a:t> forms. Here is what I want you to take away from the visuals of this </a:t>
            </a:r>
            <a:r>
              <a:rPr lang="en-US" dirty="0" err="1"/>
              <a:t>eCAP</a:t>
            </a:r>
            <a:r>
              <a:rPr lang="en-US" dirty="0"/>
              <a:t> form:</a:t>
            </a:r>
          </a:p>
          <a:p>
            <a:endParaRPr lang="en-US" dirty="0"/>
          </a:p>
          <a:p>
            <a:pPr marL="228600" indent="-228600">
              <a:buAutoNum type="arabicParenBoth"/>
            </a:pPr>
            <a:r>
              <a:rPr lang="en-US" dirty="0"/>
              <a:t>Applicants select the service or service(s) the organization provides to the community, from a menu of options</a:t>
            </a:r>
          </a:p>
          <a:p>
            <a:pPr marL="228600" indent="-228600">
              <a:buAutoNum type="arabicParenBoth"/>
            </a:pPr>
            <a:r>
              <a:rPr lang="en-US" dirty="0"/>
              <a:t>Applicants disclose the number of non-Qualifying service hours ---Non-Service Hours equals a CBO’s average monthly Management &amp; General Hours plus its average monthly Fundraising Hours.4 (Fundraising Hours are the number of hours a CBO Workforce works appealing for financial support for the CBO. Management &amp; General Hours are the number of hours a CBO Workforce works on administrative and management tasks, excluding work to provide Services to the community.) </a:t>
            </a:r>
          </a:p>
          <a:p>
            <a:pPr marL="228600" indent="-228600">
              <a:buAutoNum type="arabicParenBoth"/>
            </a:pPr>
            <a:r>
              <a:rPr lang="en-US" dirty="0"/>
              <a:t>Applicants describe the mission and services to the community</a:t>
            </a:r>
          </a:p>
          <a:p>
            <a:pPr marL="228600" indent="-228600">
              <a:buAutoNum type="arabicParenBoth"/>
            </a:pPr>
            <a:r>
              <a:rPr lang="en-US" dirty="0"/>
              <a:t>Applicants provide data which composes the Service Hours Sheet. Applicants start data entry by clicking “new”. </a:t>
            </a:r>
          </a:p>
          <a:p>
            <a:pPr marL="228600" indent="-228600">
              <a:buAutoNum type="arabicParenBoth"/>
            </a:pPr>
            <a:r>
              <a:rPr lang="en-US" dirty="0"/>
              <a:t>After data entry, applicants check the box to agree that they have completed the Service Hours Sheet or Sheets.</a:t>
            </a:r>
          </a:p>
          <a:p>
            <a:pPr marL="228600" indent="-228600">
              <a:buAutoNum type="arabicParenBoth"/>
            </a:pPr>
            <a:r>
              <a:rPr lang="en-US" dirty="0"/>
              <a:t>After checking that box, applicants click “next.”</a:t>
            </a:r>
          </a:p>
        </p:txBody>
      </p:sp>
      <p:sp>
        <p:nvSpPr>
          <p:cNvPr id="4" name="Slide Number Placeholder 3"/>
          <p:cNvSpPr>
            <a:spLocks noGrp="1"/>
          </p:cNvSpPr>
          <p:nvPr>
            <p:ph type="sldNum" sz="quarter" idx="5"/>
          </p:nvPr>
        </p:nvSpPr>
        <p:spPr/>
        <p:txBody>
          <a:bodyPr/>
          <a:lstStyle/>
          <a:p>
            <a:fld id="{9EB7BAD3-AF26-C549-B9FF-03213EEFC56C}" type="slidenum">
              <a:rPr lang="en-US" smtClean="0"/>
              <a:t>44</a:t>
            </a:fld>
            <a:endParaRPr lang="en-US"/>
          </a:p>
        </p:txBody>
      </p:sp>
    </p:spTree>
    <p:extLst>
      <p:ext uri="{BB962C8B-B14F-4D97-AF65-F5344CB8AC3E}">
        <p14:creationId xmlns:p14="http://schemas.microsoft.com/office/powerpoint/2010/main" val="3517330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more detail regarding Data Entry. The form before you facilitates applicants’ providing detailed information on each Service. Applicants provide the following data points for each service: Service; Service Location; Community; Schedule &amp; Duration; Fees; Average Monthly Service hours; Communication Service(e.g., DSL, fiber broadband, satellite broadband, Internet access); Devices (e.g., desktop computers, tablets).</a:t>
            </a:r>
          </a:p>
        </p:txBody>
      </p:sp>
      <p:sp>
        <p:nvSpPr>
          <p:cNvPr id="4" name="Slide Number Placeholder 3"/>
          <p:cNvSpPr>
            <a:spLocks noGrp="1"/>
          </p:cNvSpPr>
          <p:nvPr>
            <p:ph type="sldNum" sz="quarter" idx="5"/>
          </p:nvPr>
        </p:nvSpPr>
        <p:spPr/>
        <p:txBody>
          <a:bodyPr/>
          <a:lstStyle/>
          <a:p>
            <a:fld id="{9EB7BAD3-AF26-C549-B9FF-03213EEFC56C}" type="slidenum">
              <a:rPr lang="en-US" smtClean="0"/>
              <a:t>45</a:t>
            </a:fld>
            <a:endParaRPr lang="en-US"/>
          </a:p>
        </p:txBody>
      </p:sp>
    </p:spTree>
    <p:extLst>
      <p:ext uri="{BB962C8B-B14F-4D97-AF65-F5344CB8AC3E}">
        <p14:creationId xmlns:p14="http://schemas.microsoft.com/office/powerpoint/2010/main" val="248240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Technology Programs: A program to provide the community training and/or access to technology and advanced communication services. Eligible Community Technology Programs must include the use of a CTF-eligible telecommunication service by community members</a:t>
            </a:r>
          </a:p>
          <a:p>
            <a:endParaRPr lang="en-US" dirty="0"/>
          </a:p>
          <a:p>
            <a:r>
              <a:rPr lang="en-US" dirty="0"/>
              <a:t>Educational Instruction: Regular, ongoing, preschool or K-12 academic educational or instructional programs that can also include ESL and language education, literacy, job training, technology instructions and information on public benefit and social services programs eligibility and access.3 Eligible CBO’s that offer Educational Instruction must also make available to community members access to CTF-eligible telecommunication service.</a:t>
            </a:r>
          </a:p>
          <a:p>
            <a:endParaRPr lang="en-US" dirty="0"/>
          </a:p>
          <a:p>
            <a:r>
              <a:rPr lang="en-US" dirty="0"/>
              <a:t>Job Placement: A regular and ongoing Service to provide community members with assistance in obtaining employment, including activities related to job recruiting and placement. Eligible Job Placement Services must include the use of a CTF-eligible telecommunication service by community members.</a:t>
            </a:r>
          </a:p>
          <a:p>
            <a:endParaRPr lang="en-US" dirty="0"/>
          </a:p>
          <a:p>
            <a:r>
              <a:rPr lang="en-US" dirty="0"/>
              <a:t>Job Training: A regular and ongoing Service to provide community members with training or skill-building for the purpose of obtaining employment. Job Training services do not include a CBO’s work to train its own CBO Workforce. The subject matter of eligible Job Training includes trade and vocational education and Community College curriculum but excludes training exceeding the level of an Associate of Arts or equivalent degree from a California Community College. Eligible Job Training Services must include the use of a CTF-eligible telecommunication service by community members.</a:t>
            </a:r>
          </a:p>
        </p:txBody>
      </p:sp>
      <p:sp>
        <p:nvSpPr>
          <p:cNvPr id="4" name="Slide Number Placeholder 3"/>
          <p:cNvSpPr>
            <a:spLocks noGrp="1"/>
          </p:cNvSpPr>
          <p:nvPr>
            <p:ph type="sldNum" sz="quarter" idx="5"/>
          </p:nvPr>
        </p:nvSpPr>
        <p:spPr/>
        <p:txBody>
          <a:bodyPr/>
          <a:lstStyle/>
          <a:p>
            <a:fld id="{9EB7BAD3-AF26-C549-B9FF-03213EEFC56C}" type="slidenum">
              <a:rPr lang="en-US" smtClean="0"/>
              <a:t>46</a:t>
            </a:fld>
            <a:endParaRPr lang="en-US"/>
          </a:p>
        </p:txBody>
      </p:sp>
    </p:spTree>
    <p:extLst>
      <p:ext uri="{BB962C8B-B14F-4D97-AF65-F5344CB8AC3E}">
        <p14:creationId xmlns:p14="http://schemas.microsoft.com/office/powerpoint/2010/main" val="1506248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Technology Programs: A program to provide the community training and/or access to technology and advanced communication services. Eligible Community Technology Programs must include the use of a CTF-eligible telecommunication service by community members.</a:t>
            </a:r>
          </a:p>
          <a:p>
            <a:endParaRPr lang="en-US" dirty="0"/>
          </a:p>
          <a:p>
            <a:r>
              <a:rPr lang="en-US" dirty="0"/>
              <a:t>Educational Instruction: Regular, ongoing, preschool or K-12 academic educational or instructional programs that can also include ESL and language education, literacy, job training, technology instructions and information on public benefit and social services programs eligibility and access.3 Eligible CBO’s that offer Educational Instruction must also make available to community members access to CTF-eligible telecommunication service.</a:t>
            </a:r>
          </a:p>
          <a:p>
            <a:endParaRPr lang="en-US" dirty="0"/>
          </a:p>
          <a:p>
            <a:r>
              <a:rPr lang="en-US" dirty="0"/>
              <a:t>Job Placement: A regular and ongoing Service to provide community members with assistance in obtaining employment, including activities related to job recruiting and placement. Eligible Job Placement Services must include the use of a CTF-eligible telecommunication service by community members.</a:t>
            </a:r>
          </a:p>
          <a:p>
            <a:endParaRPr lang="en-US" dirty="0"/>
          </a:p>
          <a:p>
            <a:r>
              <a:rPr lang="en-US" dirty="0"/>
              <a:t>Job Training: A regular and ongoing Service to provide community members with training or skill-building for the purpose of obtaining employment. Job Training services do not include a CBO’s work to train its own CBO Workforce. The subject matter of eligible Job Training includes trade and vocational education and Community College curriculum but excludes training exceeding the level of an Associate of Arts or equivalent degree from a California Community College. Eligible Job Training Services must include the use of a CTF-eligible telecommunication service by community members.</a:t>
            </a:r>
          </a:p>
        </p:txBody>
      </p:sp>
      <p:sp>
        <p:nvSpPr>
          <p:cNvPr id="4" name="Slide Number Placeholder 3"/>
          <p:cNvSpPr>
            <a:spLocks noGrp="1"/>
          </p:cNvSpPr>
          <p:nvPr>
            <p:ph type="sldNum" sz="quarter" idx="5"/>
          </p:nvPr>
        </p:nvSpPr>
        <p:spPr/>
        <p:txBody>
          <a:bodyPr/>
          <a:lstStyle/>
          <a:p>
            <a:fld id="{9EB7BAD3-AF26-C549-B9FF-03213EEFC56C}" type="slidenum">
              <a:rPr lang="en-US" smtClean="0"/>
              <a:t>47</a:t>
            </a:fld>
            <a:endParaRPr lang="en-US"/>
          </a:p>
        </p:txBody>
      </p:sp>
    </p:spTree>
    <p:extLst>
      <p:ext uri="{BB962C8B-B14F-4D97-AF65-F5344CB8AC3E}">
        <p14:creationId xmlns:p14="http://schemas.microsoft.com/office/powerpoint/2010/main" val="3055050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57</a:t>
            </a:fld>
            <a:endParaRPr lang="en-US"/>
          </a:p>
        </p:txBody>
      </p:sp>
    </p:spTree>
    <p:extLst>
      <p:ext uri="{BB962C8B-B14F-4D97-AF65-F5344CB8AC3E}">
        <p14:creationId xmlns:p14="http://schemas.microsoft.com/office/powerpoint/2010/main" val="3242769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lnSpc>
                <a:spcPct val="100000"/>
              </a:lnSpc>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7E74D0F9-95D2-8340-B2F0-7378D646C80F}" type="datetime4">
              <a:rPr lang="en-US" smtClean="0"/>
              <a:t>October 13,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1"/>
          </a:solidFill>
        </p:spPr>
      </p:pic>
    </p:spTree>
    <p:extLst>
      <p:ext uri="{BB962C8B-B14F-4D97-AF65-F5344CB8AC3E}">
        <p14:creationId xmlns:p14="http://schemas.microsoft.com/office/powerpoint/2010/main" val="119808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34CEEBC-DF6B-3148-BA29-C310AFBE9727}" type="datetime4">
              <a:rPr lang="en-US" smtClean="0"/>
              <a:t>October 13,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88612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C4D73-7B32-4F49-BC15-7C0FF231E089}" type="datetime4">
              <a:rPr lang="en-US" smtClean="0"/>
              <a:t>October 13,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22119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9EEC0D00-5AE3-274F-B039-C86FB4D476EC}" type="datetime4">
              <a:rPr lang="en-US" smtClean="0"/>
              <a:t>October 13,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53208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4A356D8-0ECF-E747-BA03-03D5F7490A95}" type="datetime4">
              <a:rPr lang="en-US" smtClean="0"/>
              <a:t>October 13,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2"/>
          </a:solidFill>
        </p:spPr>
      </p:pic>
    </p:spTree>
    <p:extLst>
      <p:ext uri="{BB962C8B-B14F-4D97-AF65-F5344CB8AC3E}">
        <p14:creationId xmlns:p14="http://schemas.microsoft.com/office/powerpoint/2010/main" val="12742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B923269C-E58F-174E-B990-E0E418CAD694}" type="datetime4">
              <a:rPr lang="en-US" smtClean="0"/>
              <a:t>October 13,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901456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AA566AAF-2144-204E-9236-2C6BA1B1017A}" type="datetime4">
              <a:rPr lang="en-US" smtClean="0"/>
              <a:t>October 13, 2023</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63634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090A7486-EBF6-4043-9E2B-DDEA7774D398}" type="datetime4">
              <a:rPr lang="en-US" smtClean="0"/>
              <a:t>October 13,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196257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476A89BB-5233-0845-93E8-4FECDB1456BE}" type="datetime4">
              <a:rPr lang="en-US" smtClean="0"/>
              <a:t>October 13,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5798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39C43B7B-1AAB-6145-9B21-5744CAD8C887}" type="datetime4">
              <a:rPr lang="en-US" smtClean="0"/>
              <a:t>October 13,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91361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E5B87BA5-B33F-E04B-92A6-6471351FE8AA}" type="datetime4">
              <a:rPr lang="en-US" smtClean="0"/>
              <a:t>October 13,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55810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C177EF36-DF07-3244-A281-141F0DAC9196}" type="datetime4">
              <a:rPr lang="en-US" smtClean="0"/>
              <a:t>October 13,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6498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BF91E12C-F7E3-9C46-BFFB-144F0FBDC852}" type="datetime4">
              <a:rPr lang="en-US" smtClean="0"/>
              <a:t>October 13,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01495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D586A759-E491-1A43-9E94-B3A4D096C747}" type="datetime4">
              <a:rPr lang="en-US" smtClean="0"/>
              <a:t>October 13,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1447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F95ED669-7F72-0643-B0D9-9ACA079D290A}" type="datetime4">
              <a:rPr lang="en-US" smtClean="0"/>
              <a:t>October 13,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091487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ACDA198-3666-2A43-B798-B12BD4FB6F3D}" type="datetime4">
              <a:rPr lang="en-US" smtClean="0"/>
              <a:t>October 13,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612680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0A773AF5-D64D-1E40-ACCB-D72BB9B9E96A}" type="datetime4">
              <a:rPr lang="en-US" smtClean="0"/>
              <a:t>October 13,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65476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3911AA-67E0-5A46-8543-9FB39D2A2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tx2"/>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9CFDC3A-612B-A84C-98DC-5FDA0C86E561}" type="datetime4">
              <a:rPr lang="en-US" smtClean="0"/>
              <a:t>October 13,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909253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9577EF60-D52F-1B40-BE31-F673BDC92855}" type="datetime4">
              <a:rPr lang="en-US" smtClean="0"/>
              <a:t>October 13,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344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9D8298D5-4F07-A746-91C5-FBDBE7A8C618}" type="datetime4">
              <a:rPr lang="en-US" smtClean="0"/>
              <a:t>October 13, 2023</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9851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0E394FC-7F07-3C46-9F13-173B7F299292}" type="datetime4">
              <a:rPr lang="en-US" smtClean="0"/>
              <a:t>October 13,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96616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B7FE0D40-3AA5-764E-99F7-34BE6B829DB5}" type="datetime4">
              <a:rPr lang="en-US" smtClean="0"/>
              <a:t>October 13,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412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1A950C30-41A0-B545-A825-8FCF0230990D}" type="datetime4">
              <a:rPr lang="en-US" smtClean="0"/>
              <a:t>October 13, 2023</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733848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7BB05F4B-D44D-4B40-B15A-A22883AE3427}" type="datetime4">
              <a:rPr lang="en-US" smtClean="0"/>
              <a:t>October 13,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10393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AAC7540F-16B2-524F-8AF7-2A7FE40996BC}" type="datetime4">
              <a:rPr lang="en-US" smtClean="0"/>
              <a:t>October 13,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29785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83178A27-0D22-D741-93CA-5DE7A1E9B9F5}" type="datetime4">
              <a:rPr lang="en-US" smtClean="0"/>
              <a:t>October 13,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88596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EB67D9B7-922A-804E-AA37-457FB1FE5228}" type="datetime4">
              <a:rPr lang="en-US" smtClean="0"/>
              <a:t>October 13,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311126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E1C379D-D172-5F40-B6FE-51C9329CB8B0}" type="datetime4">
              <a:rPr lang="en-US" smtClean="0"/>
              <a:t>October 13,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063890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2404D-F786-EC4C-AFF7-4FDCCC57D4DC}" type="datetime4">
              <a:rPr lang="en-US" smtClean="0"/>
              <a:t>October 13,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1114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A37743D1-457B-7B42-9666-8B8E3BF1D552}" type="datetime4">
              <a:rPr lang="en-US" smtClean="0"/>
              <a:t>October 13,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0425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6FF4B8-010A-B047-A4A2-CECC568B8D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1"/>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6752EE3-A7D0-4C40-9CAB-7059D5866A0D}" type="datetime4">
              <a:rPr lang="en-US" smtClean="0"/>
              <a:t>October 13,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25723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05FC87FB-77A4-894F-B4F7-472C4360F420}" type="datetime4">
              <a:rPr lang="en-US" smtClean="0"/>
              <a:t>October 13,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296200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814DD035-A39C-DA4D-9AD8-8F0DD7A51560}" type="datetime4">
              <a:rPr lang="en-US" smtClean="0"/>
              <a:t>October 13, 2023</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9398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9246C6A8-629F-964D-9B10-D2805A37A804}" type="datetime4">
              <a:rPr lang="en-US" smtClean="0"/>
              <a:t>October 13,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4497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904E251-A1C5-8A4B-8605-8FB6A68215C2}" type="datetime4">
              <a:rPr lang="en-US" smtClean="0"/>
              <a:t>October 13,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285721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E7E8369D-166A-7041-BD8E-9A4958803952}" type="datetime4">
              <a:rPr lang="en-US" smtClean="0"/>
              <a:t>October 13,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3154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12391E7F-12E9-9548-A9C0-BD1C91C85562}" type="datetime4">
              <a:rPr lang="en-US" smtClean="0"/>
              <a:t>October 13,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77537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30FAAD6E-216A-9648-A4BA-86421A8099EE}" type="datetime4">
              <a:rPr lang="en-US" smtClean="0"/>
              <a:t>October 13,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499726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CEB67AAE-8CF6-0A4D-B71E-157974B1E4C7}" type="datetime4">
              <a:rPr lang="en-US" smtClean="0"/>
              <a:t>October 13,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5027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A66F9B35-39D0-0D4B-B6C4-5449F882120D}" type="datetime4">
              <a:rPr lang="en-US" smtClean="0"/>
              <a:t>October 13,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07304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0E006805-608F-784B-AFCE-BFB691880455}" type="datetime4">
              <a:rPr lang="en-US" smtClean="0"/>
              <a:t>October 13,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79445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305B479-7E84-2147-BB40-A32280C56DDB}" type="datetime4">
              <a:rPr lang="en-US" smtClean="0"/>
              <a:t>October 13,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6250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6EECBEB-2B44-784C-9D51-A6A7901FBF48}" type="datetime4">
              <a:rPr lang="en-US" smtClean="0"/>
              <a:t>October 13,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03735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1296A10A-16BD-CB43-A1BD-5F771EA9F9EF}" type="datetime4">
              <a:rPr lang="en-US" smtClean="0"/>
              <a:t>October 13,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8" name="Picture 7">
            <a:extLst>
              <a:ext uri="{FF2B5EF4-FFF2-40B4-BE49-F238E27FC236}">
                <a16:creationId xmlns:a16="http://schemas.microsoft.com/office/drawing/2014/main" id="{13FD4194-852C-DF42-8F80-863269456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2"/>
          </a:solidFill>
        </p:spPr>
      </p:pic>
    </p:spTree>
    <p:extLst>
      <p:ext uri="{BB962C8B-B14F-4D97-AF65-F5344CB8AC3E}">
        <p14:creationId xmlns:p14="http://schemas.microsoft.com/office/powerpoint/2010/main" val="119942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29B12EF0-CE9F-8F4C-8E7C-B1835900E62E}" type="datetime4">
              <a:rPr lang="en-US" smtClean="0"/>
              <a:t>October 13,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92714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E445AFEE-4B33-B04D-8638-C319D3003EB9}" type="datetime4">
              <a:rPr lang="en-US" smtClean="0"/>
              <a:t>October 13,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00641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ACB90495-03B7-CE40-A28A-ED3CD797E604}" type="datetime4">
              <a:rPr lang="en-US" smtClean="0"/>
              <a:t>October 13, 2023</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75818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A01EDB3D-5265-AE47-ABE5-6FE2923F7EA4}" type="datetime4">
              <a:rPr lang="en-US" smtClean="0"/>
              <a:t>October 13,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894442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F9978067-986A-6043-8977-42B7CC8A6116}" type="datetime4">
              <a:rPr lang="en-US" smtClean="0"/>
              <a:t>October 13,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7153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85DABA5C-43AB-824F-943F-D3AF357739BC}" type="datetime4">
              <a:rPr lang="en-US" smtClean="0"/>
              <a:t>October 13,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08187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F631D8A6-4479-7C4C-8D63-8289280CBA4B}" type="datetime4">
              <a:rPr lang="en-US" smtClean="0"/>
              <a:t>October 13,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50474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FE778FBE-79F2-6B43-9A3C-7EA19F2FAE2F}" type="datetime4">
              <a:rPr lang="en-US" smtClean="0"/>
              <a:t>October 13,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525961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6B9A35C3-4F64-4C47-8CE9-3696BDE1BD5D}" type="datetime4">
              <a:rPr lang="en-US" smtClean="0"/>
              <a:t>October 13,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637585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37573057-B280-1840-BAE7-B4677EFF4287}" type="datetime4">
              <a:rPr lang="en-US" smtClean="0"/>
              <a:t>October 13,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8978402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D9231274-F8E3-1141-A5BE-48596741C5C6}" type="datetime4">
              <a:rPr lang="en-US" smtClean="0"/>
              <a:t>October 13,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603168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lvl1pPr>
              <a:lnSpc>
                <a:spcPct val="100000"/>
              </a:lnSpc>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lnSpc>
                <a:spcPct val="100000"/>
              </a:lnSpc>
              <a:defRPr sz="2200"/>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lnSpc>
                <a:spcPct val="100000"/>
              </a:lnSpc>
              <a:defRPr sz="2200"/>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6C14D06F-A82B-814B-8EFA-08EF03B0557D}" type="datetime4">
              <a:rPr lang="en-US" smtClean="0"/>
              <a:t>October 13,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507970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BD234C3-4C30-7E41-8E84-41A6A1FF971E}" type="datetime4">
              <a:rPr lang="en-US" smtClean="0"/>
              <a:t>October 13,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26424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D43F8F88-78E2-FB47-8C4A-A629B7A5F422}" type="datetime4">
              <a:rPr lang="en-US" smtClean="0"/>
              <a:t>October 13,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7304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403FF1F2-752A-424A-BE58-506FD7039591}" type="datetime4">
              <a:rPr lang="en-US" smtClean="0"/>
              <a:t>October 13,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345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468A490C-7C8E-9941-9EE4-DE8E3F868485}" type="datetime4">
              <a:rPr lang="en-US" smtClean="0"/>
              <a:t>October 13,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36961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E0A7D8E-9D5E-B44D-AFB5-97106A0965C8}" type="datetime4">
              <a:rPr lang="en-US" smtClean="0"/>
              <a:t>October 13, 2023</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2783614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AC69767-2149-0A44-A16F-9B95B4E6FF2F}" type="datetime4">
              <a:rPr lang="en-US" smtClean="0"/>
              <a:t>October 13, 2023</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17139133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B1806813-E896-344A-A0BE-0E629183DF76}" type="datetime4">
              <a:rPr lang="en-US" smtClean="0"/>
              <a:t>October 13, 2023</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31639057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fontAlgn="b" latinLnBrk="0" hangingPunct="1">
        <a:lnSpc>
          <a:spcPct val="10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3A4FACE1-393D-BA40-BD35-5F2AC2D64C5D}" type="datetime4">
              <a:rPr lang="en-US" smtClean="0"/>
              <a:t>October 13, 2023</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bg1"/>
                </a:solidFill>
              </a:rPr>
              <a:t>California Public Utilities Commission</a:t>
            </a:r>
          </a:p>
        </p:txBody>
      </p:sp>
    </p:spTree>
    <p:extLst>
      <p:ext uri="{BB962C8B-B14F-4D97-AF65-F5344CB8AC3E}">
        <p14:creationId xmlns:p14="http://schemas.microsoft.com/office/powerpoint/2010/main" val="4408742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fontAlgn="b" latinLnBrk="0" hangingPunct="1">
        <a:lnSpc>
          <a:spcPct val="10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BCB06B5F-0482-C345-A9A2-5B3003513585}" type="datetime4">
              <a:rPr lang="en-US" smtClean="0"/>
              <a:t>October 13, 2023</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bg1"/>
                </a:solidFill>
              </a:rPr>
              <a:t>California Public Utilities Commission</a:t>
            </a:r>
          </a:p>
        </p:txBody>
      </p:sp>
    </p:spTree>
    <p:extLst>
      <p:ext uri="{BB962C8B-B14F-4D97-AF65-F5344CB8AC3E}">
        <p14:creationId xmlns:p14="http://schemas.microsoft.com/office/powerpoint/2010/main" val="12962849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hyperlink" Target="https://www.cpuc.ca.gov/consumer-support/financial-assistance-savings-and-discounts/california-teleconnect-fund/program-outreach-and-education" TargetMode="External"/><Relationship Id="rId2" Type="http://schemas.openxmlformats.org/officeDocument/2006/relationships/image" Target="../media/image63.emf"/><Relationship Id="rId1" Type="http://schemas.openxmlformats.org/officeDocument/2006/relationships/slideLayout" Target="../slideLayouts/slideLayout44.xml"/><Relationship Id="rId6" Type="http://schemas.openxmlformats.org/officeDocument/2006/relationships/hyperlink" Target="https://ecap.cpuc.ca.gov/s/help-faqs?tabset-139ec=1" TargetMode="External"/><Relationship Id="rId5" Type="http://schemas.openxmlformats.org/officeDocument/2006/relationships/hyperlink" Target="https://www.cpuc.ca.gov/-/media/cpuc-website/divisions/communications-division/documents/california-teleconnect-fund/ctf_applicant_and_participant_guidebook.pdf" TargetMode="External"/><Relationship Id="rId4" Type="http://schemas.openxmlformats.org/officeDocument/2006/relationships/hyperlink" Target="https://www.cpuc.ca.gov/CT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hyperlink" Target="mailto:CTFHelp@cpuc.ca.gov"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lstStyle/>
          <a:p>
            <a:fld id="{1C4126A1-9282-4A82-AC02-A59AF4A969C8}" type="slidenum">
              <a:rPr lang="en-US" smtClean="0"/>
              <a:t>1</a:t>
            </a:fld>
            <a:endParaRPr lang="en-US"/>
          </a:p>
        </p:txBody>
      </p:sp>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3164541"/>
            <a:ext cx="11259671" cy="2770093"/>
          </a:xfrm>
        </p:spPr>
        <p:txBody>
          <a:bodyPr>
            <a:normAutofit/>
          </a:bodyPr>
          <a:lstStyle/>
          <a:p>
            <a:pPr algn="ctr" fontAlgn="b">
              <a:lnSpc>
                <a:spcPct val="90000"/>
              </a:lnSpc>
              <a:spcBef>
                <a:spcPct val="0"/>
              </a:spcBef>
            </a:pPr>
            <a:r>
              <a:rPr lang="en-US" sz="3600" b="1" dirty="0">
                <a:solidFill>
                  <a:schemeClr val="tx2"/>
                </a:solidFill>
                <a:latin typeface="+mj-lt"/>
                <a:ea typeface="+mj-ea"/>
                <a:cs typeface="+mj-cs"/>
              </a:rPr>
              <a:t>California Teleconnect Fund (CTF) Program</a:t>
            </a:r>
          </a:p>
          <a:p>
            <a:pPr algn="ctr" fontAlgn="b">
              <a:lnSpc>
                <a:spcPct val="90000"/>
              </a:lnSpc>
              <a:spcBef>
                <a:spcPct val="0"/>
              </a:spcBef>
            </a:pPr>
            <a:r>
              <a:rPr lang="en-US" sz="3600" b="1" dirty="0">
                <a:solidFill>
                  <a:schemeClr val="tx2"/>
                </a:solidFill>
                <a:latin typeface="+mj-lt"/>
                <a:ea typeface="+mj-ea"/>
                <a:cs typeface="+mj-cs"/>
              </a:rPr>
              <a:t>Application Process &amp; ECAP Demo</a:t>
            </a:r>
            <a:endParaRPr lang="en-US" dirty="0"/>
          </a:p>
          <a:p>
            <a:pPr algn="ctr" fontAlgn="b">
              <a:lnSpc>
                <a:spcPct val="90000"/>
              </a:lnSpc>
              <a:spcBef>
                <a:spcPct val="0"/>
              </a:spcBef>
            </a:pPr>
            <a:endParaRPr lang="en-US" sz="3200" dirty="0">
              <a:solidFill>
                <a:schemeClr val="tx2"/>
              </a:solidFill>
              <a:latin typeface="+mj-lt"/>
              <a:ea typeface="+mj-ea"/>
              <a:cs typeface="+mj-cs"/>
            </a:endParaRPr>
          </a:p>
          <a:p>
            <a:pPr algn="ctr" fontAlgn="b">
              <a:lnSpc>
                <a:spcPct val="90000"/>
              </a:lnSpc>
              <a:spcBef>
                <a:spcPct val="0"/>
              </a:spcBef>
            </a:pPr>
            <a:r>
              <a:rPr lang="en-US" sz="3200" dirty="0">
                <a:solidFill>
                  <a:schemeClr val="tx2"/>
                </a:solidFill>
                <a:latin typeface="+mj-lt"/>
                <a:ea typeface="+mj-ea"/>
                <a:cs typeface="+mj-cs"/>
              </a:rPr>
              <a:t>Presented by CTF Staff</a:t>
            </a:r>
          </a:p>
        </p:txBody>
      </p:sp>
      <p:pic>
        <p:nvPicPr>
          <p:cNvPr id="5" name="Picture 4" descr="Logo&#10;&#10;Description automatically generated">
            <a:extLst>
              <a:ext uri="{FF2B5EF4-FFF2-40B4-BE49-F238E27FC236}">
                <a16:creationId xmlns:a16="http://schemas.microsoft.com/office/drawing/2014/main" id="{2147ACE8-31B2-293F-1D77-1698ED176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427080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CTF- Application ECAP Demonstration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10</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183252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62" name="Flowchart: Connector 61">
            <a:extLst>
              <a:ext uri="{FF2B5EF4-FFF2-40B4-BE49-F238E27FC236}">
                <a16:creationId xmlns:a16="http://schemas.microsoft.com/office/drawing/2014/main" id="{4DECCD21-C675-48B9-94AA-8468A13FC948}"/>
              </a:ext>
            </a:extLst>
          </p:cNvPr>
          <p:cNvSpPr/>
          <p:nvPr/>
        </p:nvSpPr>
        <p:spPr>
          <a:xfrm>
            <a:off x="6657975" y="3930576"/>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lowchart: Connector 60">
            <a:extLst>
              <a:ext uri="{FF2B5EF4-FFF2-40B4-BE49-F238E27FC236}">
                <a16:creationId xmlns:a16="http://schemas.microsoft.com/office/drawing/2014/main" id="{A20AA87D-0733-AD55-27EB-C0833C46B6CA}"/>
              </a:ext>
            </a:extLst>
          </p:cNvPr>
          <p:cNvSpPr/>
          <p:nvPr/>
        </p:nvSpPr>
        <p:spPr>
          <a:xfrm>
            <a:off x="6651625" y="2811952"/>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lowchart: Connector 59">
            <a:extLst>
              <a:ext uri="{FF2B5EF4-FFF2-40B4-BE49-F238E27FC236}">
                <a16:creationId xmlns:a16="http://schemas.microsoft.com/office/drawing/2014/main" id="{24F5C948-A1C2-7C79-5B27-FA0AFDBA44AD}"/>
              </a:ext>
            </a:extLst>
          </p:cNvPr>
          <p:cNvSpPr/>
          <p:nvPr/>
        </p:nvSpPr>
        <p:spPr>
          <a:xfrm>
            <a:off x="2608149" y="3930576"/>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lowchart: Connector 55">
            <a:extLst>
              <a:ext uri="{FF2B5EF4-FFF2-40B4-BE49-F238E27FC236}">
                <a16:creationId xmlns:a16="http://schemas.microsoft.com/office/drawing/2014/main" id="{D9D28EA6-3D3E-D2A9-5632-5951FDC218AB}"/>
              </a:ext>
            </a:extLst>
          </p:cNvPr>
          <p:cNvSpPr/>
          <p:nvPr/>
        </p:nvSpPr>
        <p:spPr>
          <a:xfrm>
            <a:off x="2603386" y="2811952"/>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609600" y="365126"/>
            <a:ext cx="10972800" cy="997330"/>
          </a:xfrm>
          <a:effectLst>
            <a:softEdge rad="0"/>
          </a:effectLst>
        </p:spPr>
        <p:txBody>
          <a:bodyPr/>
          <a:lstStyle/>
          <a:p>
            <a:pPr algn="ctr"/>
            <a:r>
              <a:rPr lang="en-US" sz="3200" dirty="0"/>
              <a:t>HOW TO FILE APPLICATIONS IN ECAP</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11</a:t>
            </a:fld>
            <a:endParaRPr lang="en-US"/>
          </a:p>
        </p:txBody>
      </p:sp>
      <p:sp>
        <p:nvSpPr>
          <p:cNvPr id="9" name="TextBox 8">
            <a:extLst>
              <a:ext uri="{FF2B5EF4-FFF2-40B4-BE49-F238E27FC236}">
                <a16:creationId xmlns:a16="http://schemas.microsoft.com/office/drawing/2014/main" id="{76BC978D-F7E4-E22E-6ABA-425479D0C109}"/>
              </a:ext>
            </a:extLst>
          </p:cNvPr>
          <p:cNvSpPr txBox="1"/>
          <p:nvPr/>
        </p:nvSpPr>
        <p:spPr>
          <a:xfrm>
            <a:off x="2479718" y="1572240"/>
            <a:ext cx="8793067" cy="646331"/>
          </a:xfrm>
          <a:prstGeom prst="rect">
            <a:avLst/>
          </a:prstGeom>
          <a:noFill/>
        </p:spPr>
        <p:txBody>
          <a:bodyPr wrap="square" rtlCol="0">
            <a:spAutoFit/>
          </a:bodyPr>
          <a:lstStyle/>
          <a:p>
            <a:r>
              <a:rPr lang="en-US" dirty="0">
                <a:solidFill>
                  <a:schemeClr val="tx2"/>
                </a:solidFill>
                <a:latin typeface="+mj-lt"/>
                <a:ea typeface="+mj-ea"/>
                <a:cs typeface="+mj-cs"/>
              </a:rPr>
              <a:t>The  following will be CTF staff presenting live demonstrations for applicants submitting CTF applications.   </a:t>
            </a:r>
          </a:p>
        </p:txBody>
      </p:sp>
      <p:grpSp>
        <p:nvGrpSpPr>
          <p:cNvPr id="24" name="Group 4">
            <a:extLst>
              <a:ext uri="{FF2B5EF4-FFF2-40B4-BE49-F238E27FC236}">
                <a16:creationId xmlns:a16="http://schemas.microsoft.com/office/drawing/2014/main" id="{67B35872-9C7E-68B7-28FC-1DEBAD1108B8}"/>
              </a:ext>
            </a:extLst>
          </p:cNvPr>
          <p:cNvGrpSpPr>
            <a:grpSpLocks noChangeAspect="1"/>
          </p:cNvGrpSpPr>
          <p:nvPr/>
        </p:nvGrpSpPr>
        <p:grpSpPr bwMode="auto">
          <a:xfrm>
            <a:off x="6855614" y="4140360"/>
            <a:ext cx="538163" cy="430212"/>
            <a:chOff x="6468" y="1728"/>
            <a:chExt cx="339" cy="271"/>
          </a:xfrm>
          <a:solidFill>
            <a:schemeClr val="bg1"/>
          </a:solidFill>
        </p:grpSpPr>
        <p:sp>
          <p:nvSpPr>
            <p:cNvPr id="26" name="Freeform 5">
              <a:extLst>
                <a:ext uri="{FF2B5EF4-FFF2-40B4-BE49-F238E27FC236}">
                  <a16:creationId xmlns:a16="http://schemas.microsoft.com/office/drawing/2014/main" id="{5975F0E6-E325-0200-0D1D-A3D099FD677E}"/>
                </a:ext>
              </a:extLst>
            </p:cNvPr>
            <p:cNvSpPr>
              <a:spLocks noEditPoints="1"/>
            </p:cNvSpPr>
            <p:nvPr/>
          </p:nvSpPr>
          <p:spPr bwMode="auto">
            <a:xfrm>
              <a:off x="6616" y="1838"/>
              <a:ext cx="43" cy="43"/>
            </a:xfrm>
            <a:custGeom>
              <a:avLst/>
              <a:gdLst>
                <a:gd name="T0" fmla="*/ 40 w 80"/>
                <a:gd name="T1" fmla="*/ 9 h 80"/>
                <a:gd name="T2" fmla="*/ 40 w 80"/>
                <a:gd name="T3" fmla="*/ 9 h 80"/>
                <a:gd name="T4" fmla="*/ 71 w 80"/>
                <a:gd name="T5" fmla="*/ 40 h 80"/>
                <a:gd name="T6" fmla="*/ 40 w 80"/>
                <a:gd name="T7" fmla="*/ 71 h 80"/>
                <a:gd name="T8" fmla="*/ 9 w 80"/>
                <a:gd name="T9" fmla="*/ 40 h 80"/>
                <a:gd name="T10" fmla="*/ 40 w 80"/>
                <a:gd name="T11" fmla="*/ 9 h 80"/>
                <a:gd name="T12" fmla="*/ 40 w 80"/>
                <a:gd name="T13" fmla="*/ 80 h 80"/>
                <a:gd name="T14" fmla="*/ 40 w 80"/>
                <a:gd name="T15" fmla="*/ 80 h 80"/>
                <a:gd name="T16" fmla="*/ 80 w 80"/>
                <a:gd name="T17" fmla="*/ 40 h 80"/>
                <a:gd name="T18" fmla="*/ 40 w 80"/>
                <a:gd name="T19" fmla="*/ 0 h 80"/>
                <a:gd name="T20" fmla="*/ 0 w 80"/>
                <a:gd name="T21" fmla="*/ 40 h 80"/>
                <a:gd name="T22" fmla="*/ 40 w 80"/>
                <a:gd name="T2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80">
                  <a:moveTo>
                    <a:pt x="40" y="9"/>
                  </a:moveTo>
                  <a:lnTo>
                    <a:pt x="40" y="9"/>
                  </a:lnTo>
                  <a:cubicBezTo>
                    <a:pt x="57" y="9"/>
                    <a:pt x="71" y="22"/>
                    <a:pt x="71" y="40"/>
                  </a:cubicBezTo>
                  <a:cubicBezTo>
                    <a:pt x="71" y="57"/>
                    <a:pt x="57" y="71"/>
                    <a:pt x="40" y="71"/>
                  </a:cubicBezTo>
                  <a:cubicBezTo>
                    <a:pt x="23" y="71"/>
                    <a:pt x="9" y="57"/>
                    <a:pt x="9" y="40"/>
                  </a:cubicBezTo>
                  <a:cubicBezTo>
                    <a:pt x="9" y="22"/>
                    <a:pt x="23" y="9"/>
                    <a:pt x="40" y="9"/>
                  </a:cubicBezTo>
                  <a:close/>
                  <a:moveTo>
                    <a:pt x="40" y="80"/>
                  </a:moveTo>
                  <a:lnTo>
                    <a:pt x="40" y="80"/>
                  </a:lnTo>
                  <a:cubicBezTo>
                    <a:pt x="62" y="80"/>
                    <a:pt x="80" y="62"/>
                    <a:pt x="80" y="40"/>
                  </a:cubicBezTo>
                  <a:cubicBezTo>
                    <a:pt x="80" y="18"/>
                    <a:pt x="62" y="0"/>
                    <a:pt x="40" y="0"/>
                  </a:cubicBezTo>
                  <a:cubicBezTo>
                    <a:pt x="18" y="0"/>
                    <a:pt x="0" y="18"/>
                    <a:pt x="0" y="40"/>
                  </a:cubicBezTo>
                  <a:cubicBezTo>
                    <a:pt x="0" y="62"/>
                    <a:pt x="18" y="80"/>
                    <a:pt x="40" y="80"/>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6">
              <a:extLst>
                <a:ext uri="{FF2B5EF4-FFF2-40B4-BE49-F238E27FC236}">
                  <a16:creationId xmlns:a16="http://schemas.microsoft.com/office/drawing/2014/main" id="{08E61A3C-3808-4F5C-C4BE-6129667C8B2C}"/>
                </a:ext>
              </a:extLst>
            </p:cNvPr>
            <p:cNvSpPr>
              <a:spLocks noEditPoints="1"/>
            </p:cNvSpPr>
            <p:nvPr/>
          </p:nvSpPr>
          <p:spPr bwMode="auto">
            <a:xfrm>
              <a:off x="6468" y="1728"/>
              <a:ext cx="339" cy="271"/>
            </a:xfrm>
            <a:custGeom>
              <a:avLst/>
              <a:gdLst>
                <a:gd name="T0" fmla="*/ 389 w 639"/>
                <a:gd name="T1" fmla="*/ 397 h 495"/>
                <a:gd name="T2" fmla="*/ 227 w 639"/>
                <a:gd name="T3" fmla="*/ 485 h 495"/>
                <a:gd name="T4" fmla="*/ 405 w 639"/>
                <a:gd name="T5" fmla="*/ 471 h 495"/>
                <a:gd name="T6" fmla="*/ 251 w 639"/>
                <a:gd name="T7" fmla="*/ 397 h 495"/>
                <a:gd name="T8" fmla="*/ 11 w 639"/>
                <a:gd name="T9" fmla="*/ 424 h 495"/>
                <a:gd name="T10" fmla="*/ 39 w 639"/>
                <a:gd name="T11" fmla="*/ 364 h 495"/>
                <a:gd name="T12" fmla="*/ 418 w 639"/>
                <a:gd name="T13" fmla="*/ 160 h 495"/>
                <a:gd name="T14" fmla="*/ 281 w 639"/>
                <a:gd name="T15" fmla="*/ 158 h 495"/>
                <a:gd name="T16" fmla="*/ 167 w 639"/>
                <a:gd name="T17" fmla="*/ 162 h 495"/>
                <a:gd name="T18" fmla="*/ 66 w 639"/>
                <a:gd name="T19" fmla="*/ 172 h 495"/>
                <a:gd name="T20" fmla="*/ 320 w 639"/>
                <a:gd name="T21" fmla="*/ 108 h 495"/>
                <a:gd name="T22" fmla="*/ 550 w 639"/>
                <a:gd name="T23" fmla="*/ 121 h 495"/>
                <a:gd name="T24" fmla="*/ 600 w 639"/>
                <a:gd name="T25" fmla="*/ 175 h 495"/>
                <a:gd name="T26" fmla="*/ 523 w 639"/>
                <a:gd name="T27" fmla="*/ 166 h 495"/>
                <a:gd name="T28" fmla="*/ 427 w 639"/>
                <a:gd name="T29" fmla="*/ 160 h 495"/>
                <a:gd name="T30" fmla="*/ 382 w 639"/>
                <a:gd name="T31" fmla="*/ 326 h 495"/>
                <a:gd name="T32" fmla="*/ 268 w 639"/>
                <a:gd name="T33" fmla="*/ 325 h 495"/>
                <a:gd name="T34" fmla="*/ 268 w 639"/>
                <a:gd name="T35" fmla="*/ 325 h 495"/>
                <a:gd name="T36" fmla="*/ 39 w 639"/>
                <a:gd name="T37" fmla="*/ 277 h 495"/>
                <a:gd name="T38" fmla="*/ 39 w 639"/>
                <a:gd name="T39" fmla="*/ 231 h 495"/>
                <a:gd name="T40" fmla="*/ 427 w 639"/>
                <a:gd name="T41" fmla="*/ 273 h 495"/>
                <a:gd name="T42" fmla="*/ 382 w 639"/>
                <a:gd name="T43" fmla="*/ 273 h 495"/>
                <a:gd name="T44" fmla="*/ 418 w 639"/>
                <a:gd name="T45" fmla="*/ 264 h 495"/>
                <a:gd name="T46" fmla="*/ 600 w 639"/>
                <a:gd name="T47" fmla="*/ 267 h 495"/>
                <a:gd name="T48" fmla="*/ 524 w 639"/>
                <a:gd name="T49" fmla="*/ 178 h 495"/>
                <a:gd name="T50" fmla="*/ 600 w 639"/>
                <a:gd name="T51" fmla="*/ 220 h 495"/>
                <a:gd name="T52" fmla="*/ 415 w 639"/>
                <a:gd name="T53" fmla="*/ 171 h 495"/>
                <a:gd name="T54" fmla="*/ 415 w 639"/>
                <a:gd name="T55" fmla="*/ 171 h 495"/>
                <a:gd name="T56" fmla="*/ 268 w 639"/>
                <a:gd name="T57" fmla="*/ 316 h 495"/>
                <a:gd name="T58" fmla="*/ 83 w 639"/>
                <a:gd name="T59" fmla="*/ 182 h 495"/>
                <a:gd name="T60" fmla="*/ 188 w 639"/>
                <a:gd name="T61" fmla="*/ 173 h 495"/>
                <a:gd name="T62" fmla="*/ 39 w 639"/>
                <a:gd name="T63" fmla="*/ 222 h 495"/>
                <a:gd name="T64" fmla="*/ 304 w 639"/>
                <a:gd name="T65" fmla="*/ 395 h 495"/>
                <a:gd name="T66" fmla="*/ 261 w 639"/>
                <a:gd name="T67" fmla="*/ 394 h 495"/>
                <a:gd name="T68" fmla="*/ 381 w 639"/>
                <a:gd name="T69" fmla="*/ 417 h 495"/>
                <a:gd name="T70" fmla="*/ 279 w 639"/>
                <a:gd name="T71" fmla="*/ 417 h 495"/>
                <a:gd name="T72" fmla="*/ 272 w 639"/>
                <a:gd name="T73" fmla="*/ 404 h 495"/>
                <a:gd name="T74" fmla="*/ 326 w 639"/>
                <a:gd name="T75" fmla="*/ 404 h 495"/>
                <a:gd name="T76" fmla="*/ 366 w 639"/>
                <a:gd name="T77" fmla="*/ 404 h 495"/>
                <a:gd name="T78" fmla="*/ 258 w 639"/>
                <a:gd name="T79" fmla="*/ 426 h 495"/>
                <a:gd name="T80" fmla="*/ 319 w 639"/>
                <a:gd name="T81" fmla="*/ 427 h 495"/>
                <a:gd name="T82" fmla="*/ 383 w 639"/>
                <a:gd name="T83" fmla="*/ 426 h 495"/>
                <a:gd name="T84" fmla="*/ 260 w 639"/>
                <a:gd name="T85" fmla="*/ 440 h 495"/>
                <a:gd name="T86" fmla="*/ 397 w 639"/>
                <a:gd name="T87" fmla="*/ 462 h 495"/>
                <a:gd name="T88" fmla="*/ 244 w 639"/>
                <a:gd name="T89" fmla="*/ 449 h 495"/>
                <a:gd name="T90" fmla="*/ 279 w 639"/>
                <a:gd name="T91" fmla="*/ 449 h 495"/>
                <a:gd name="T92" fmla="*/ 397 w 639"/>
                <a:gd name="T93" fmla="*/ 462 h 495"/>
                <a:gd name="T94" fmla="*/ 427 w 639"/>
                <a:gd name="T95" fmla="*/ 370 h 495"/>
                <a:gd name="T96" fmla="*/ 513 w 639"/>
                <a:gd name="T97" fmla="*/ 47 h 495"/>
                <a:gd name="T98" fmla="*/ 612 w 639"/>
                <a:gd name="T99" fmla="*/ 320 h 495"/>
                <a:gd name="T100" fmla="*/ 612 w 639"/>
                <a:gd name="T101" fmla="*/ 226 h 495"/>
                <a:gd name="T102" fmla="*/ 562 w 639"/>
                <a:gd name="T103" fmla="*/ 116 h 495"/>
                <a:gd name="T104" fmla="*/ 522 w 639"/>
                <a:gd name="T105" fmla="*/ 5 h 495"/>
                <a:gd name="T106" fmla="*/ 418 w 639"/>
                <a:gd name="T107" fmla="*/ 98 h 495"/>
                <a:gd name="T108" fmla="*/ 27 w 639"/>
                <a:gd name="T109" fmla="*/ 148 h 495"/>
                <a:gd name="T110" fmla="*/ 0 w 639"/>
                <a:gd name="T111" fmla="*/ 429 h 495"/>
                <a:gd name="T112" fmla="*/ 217 w 639"/>
                <a:gd name="T113" fmla="*/ 492 h 495"/>
                <a:gd name="T114" fmla="*/ 421 w 639"/>
                <a:gd name="T115" fmla="*/ 488 h 495"/>
                <a:gd name="T116" fmla="*/ 637 w 639"/>
                <a:gd name="T117" fmla="*/ 36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9" h="495">
                  <a:moveTo>
                    <a:pt x="627" y="424"/>
                  </a:moveTo>
                  <a:lnTo>
                    <a:pt x="627" y="424"/>
                  </a:lnTo>
                  <a:cubicBezTo>
                    <a:pt x="571" y="431"/>
                    <a:pt x="489" y="436"/>
                    <a:pt x="403" y="438"/>
                  </a:cubicBezTo>
                  <a:cubicBezTo>
                    <a:pt x="403" y="438"/>
                    <a:pt x="403" y="438"/>
                    <a:pt x="403" y="438"/>
                  </a:cubicBezTo>
                  <a:lnTo>
                    <a:pt x="397" y="420"/>
                  </a:lnTo>
                  <a:lnTo>
                    <a:pt x="389" y="397"/>
                  </a:lnTo>
                  <a:lnTo>
                    <a:pt x="383" y="383"/>
                  </a:lnTo>
                  <a:cubicBezTo>
                    <a:pt x="472" y="382"/>
                    <a:pt x="555" y="379"/>
                    <a:pt x="627" y="374"/>
                  </a:cubicBezTo>
                  <a:lnTo>
                    <a:pt x="627" y="424"/>
                  </a:lnTo>
                  <a:close/>
                  <a:moveTo>
                    <a:pt x="319" y="486"/>
                  </a:moveTo>
                  <a:lnTo>
                    <a:pt x="319" y="486"/>
                  </a:lnTo>
                  <a:cubicBezTo>
                    <a:pt x="286" y="485"/>
                    <a:pt x="256" y="485"/>
                    <a:pt x="227" y="485"/>
                  </a:cubicBezTo>
                  <a:cubicBezTo>
                    <a:pt x="229" y="480"/>
                    <a:pt x="230" y="476"/>
                    <a:pt x="232" y="471"/>
                  </a:cubicBezTo>
                  <a:cubicBezTo>
                    <a:pt x="233" y="471"/>
                    <a:pt x="234" y="471"/>
                    <a:pt x="234" y="471"/>
                  </a:cubicBezTo>
                  <a:cubicBezTo>
                    <a:pt x="261" y="472"/>
                    <a:pt x="287" y="472"/>
                    <a:pt x="313" y="472"/>
                  </a:cubicBezTo>
                  <a:cubicBezTo>
                    <a:pt x="315" y="472"/>
                    <a:pt x="317" y="472"/>
                    <a:pt x="319" y="472"/>
                  </a:cubicBezTo>
                  <a:cubicBezTo>
                    <a:pt x="347" y="472"/>
                    <a:pt x="375" y="472"/>
                    <a:pt x="402" y="471"/>
                  </a:cubicBezTo>
                  <a:cubicBezTo>
                    <a:pt x="403" y="471"/>
                    <a:pt x="404" y="471"/>
                    <a:pt x="405" y="471"/>
                  </a:cubicBezTo>
                  <a:cubicBezTo>
                    <a:pt x="407" y="476"/>
                    <a:pt x="409" y="480"/>
                    <a:pt x="410" y="485"/>
                  </a:cubicBezTo>
                  <a:cubicBezTo>
                    <a:pt x="383" y="485"/>
                    <a:pt x="353" y="486"/>
                    <a:pt x="319" y="486"/>
                  </a:cubicBezTo>
                  <a:close/>
                  <a:moveTo>
                    <a:pt x="11" y="374"/>
                  </a:moveTo>
                  <a:lnTo>
                    <a:pt x="11" y="374"/>
                  </a:lnTo>
                  <a:cubicBezTo>
                    <a:pt x="84" y="379"/>
                    <a:pt x="167" y="382"/>
                    <a:pt x="256" y="383"/>
                  </a:cubicBezTo>
                  <a:cubicBezTo>
                    <a:pt x="254" y="387"/>
                    <a:pt x="253" y="391"/>
                    <a:pt x="251" y="397"/>
                  </a:cubicBezTo>
                  <a:cubicBezTo>
                    <a:pt x="251" y="397"/>
                    <a:pt x="251" y="397"/>
                    <a:pt x="251" y="397"/>
                  </a:cubicBezTo>
                  <a:cubicBezTo>
                    <a:pt x="248" y="406"/>
                    <a:pt x="246" y="411"/>
                    <a:pt x="243" y="420"/>
                  </a:cubicBezTo>
                  <a:cubicBezTo>
                    <a:pt x="243" y="420"/>
                    <a:pt x="243" y="420"/>
                    <a:pt x="243" y="420"/>
                  </a:cubicBezTo>
                  <a:cubicBezTo>
                    <a:pt x="240" y="427"/>
                    <a:pt x="238" y="432"/>
                    <a:pt x="236" y="438"/>
                  </a:cubicBezTo>
                  <a:cubicBezTo>
                    <a:pt x="236" y="438"/>
                    <a:pt x="235" y="438"/>
                    <a:pt x="235" y="438"/>
                  </a:cubicBezTo>
                  <a:cubicBezTo>
                    <a:pt x="155" y="436"/>
                    <a:pt x="70" y="430"/>
                    <a:pt x="11" y="424"/>
                  </a:cubicBezTo>
                  <a:lnTo>
                    <a:pt x="11" y="374"/>
                  </a:lnTo>
                  <a:close/>
                  <a:moveTo>
                    <a:pt x="39" y="324"/>
                  </a:moveTo>
                  <a:lnTo>
                    <a:pt x="39" y="324"/>
                  </a:lnTo>
                  <a:cubicBezTo>
                    <a:pt x="102" y="325"/>
                    <a:pt x="177" y="326"/>
                    <a:pt x="257" y="326"/>
                  </a:cubicBezTo>
                  <a:lnTo>
                    <a:pt x="257" y="371"/>
                  </a:lnTo>
                  <a:cubicBezTo>
                    <a:pt x="179" y="370"/>
                    <a:pt x="105" y="368"/>
                    <a:pt x="39" y="364"/>
                  </a:cubicBezTo>
                  <a:lnTo>
                    <a:pt x="39" y="324"/>
                  </a:lnTo>
                  <a:close/>
                  <a:moveTo>
                    <a:pt x="39" y="153"/>
                  </a:moveTo>
                  <a:lnTo>
                    <a:pt x="39" y="153"/>
                  </a:lnTo>
                  <a:cubicBezTo>
                    <a:pt x="116" y="142"/>
                    <a:pt x="215" y="135"/>
                    <a:pt x="321" y="135"/>
                  </a:cubicBezTo>
                  <a:cubicBezTo>
                    <a:pt x="354" y="135"/>
                    <a:pt x="387" y="136"/>
                    <a:pt x="418" y="137"/>
                  </a:cubicBezTo>
                  <a:lnTo>
                    <a:pt x="418" y="160"/>
                  </a:lnTo>
                  <a:cubicBezTo>
                    <a:pt x="417" y="159"/>
                    <a:pt x="416" y="159"/>
                    <a:pt x="414" y="159"/>
                  </a:cubicBezTo>
                  <a:cubicBezTo>
                    <a:pt x="409" y="159"/>
                    <a:pt x="404" y="159"/>
                    <a:pt x="399" y="159"/>
                  </a:cubicBezTo>
                  <a:cubicBezTo>
                    <a:pt x="391" y="159"/>
                    <a:pt x="382" y="158"/>
                    <a:pt x="373" y="158"/>
                  </a:cubicBezTo>
                  <a:cubicBezTo>
                    <a:pt x="369" y="158"/>
                    <a:pt x="365" y="158"/>
                    <a:pt x="361" y="158"/>
                  </a:cubicBezTo>
                  <a:cubicBezTo>
                    <a:pt x="348" y="158"/>
                    <a:pt x="334" y="158"/>
                    <a:pt x="321" y="158"/>
                  </a:cubicBezTo>
                  <a:cubicBezTo>
                    <a:pt x="308" y="158"/>
                    <a:pt x="295" y="158"/>
                    <a:pt x="281" y="158"/>
                  </a:cubicBezTo>
                  <a:cubicBezTo>
                    <a:pt x="277" y="158"/>
                    <a:pt x="273" y="158"/>
                    <a:pt x="269" y="158"/>
                  </a:cubicBezTo>
                  <a:cubicBezTo>
                    <a:pt x="260" y="158"/>
                    <a:pt x="251" y="159"/>
                    <a:pt x="242" y="159"/>
                  </a:cubicBezTo>
                  <a:cubicBezTo>
                    <a:pt x="237" y="159"/>
                    <a:pt x="232" y="159"/>
                    <a:pt x="227" y="159"/>
                  </a:cubicBezTo>
                  <a:cubicBezTo>
                    <a:pt x="219" y="160"/>
                    <a:pt x="212" y="160"/>
                    <a:pt x="204" y="160"/>
                  </a:cubicBezTo>
                  <a:cubicBezTo>
                    <a:pt x="199" y="161"/>
                    <a:pt x="193" y="161"/>
                    <a:pt x="188" y="161"/>
                  </a:cubicBezTo>
                  <a:cubicBezTo>
                    <a:pt x="181" y="162"/>
                    <a:pt x="174" y="162"/>
                    <a:pt x="167" y="162"/>
                  </a:cubicBezTo>
                  <a:cubicBezTo>
                    <a:pt x="162" y="163"/>
                    <a:pt x="156" y="163"/>
                    <a:pt x="151" y="164"/>
                  </a:cubicBezTo>
                  <a:cubicBezTo>
                    <a:pt x="145" y="164"/>
                    <a:pt x="138" y="164"/>
                    <a:pt x="132" y="165"/>
                  </a:cubicBezTo>
                  <a:cubicBezTo>
                    <a:pt x="126" y="165"/>
                    <a:pt x="121" y="166"/>
                    <a:pt x="116" y="166"/>
                  </a:cubicBezTo>
                  <a:cubicBezTo>
                    <a:pt x="110" y="167"/>
                    <a:pt x="104" y="168"/>
                    <a:pt x="98" y="168"/>
                  </a:cubicBezTo>
                  <a:cubicBezTo>
                    <a:pt x="93" y="169"/>
                    <a:pt x="88" y="169"/>
                    <a:pt x="83" y="170"/>
                  </a:cubicBezTo>
                  <a:cubicBezTo>
                    <a:pt x="77" y="171"/>
                    <a:pt x="71" y="171"/>
                    <a:pt x="66" y="172"/>
                  </a:cubicBezTo>
                  <a:cubicBezTo>
                    <a:pt x="61" y="173"/>
                    <a:pt x="56" y="173"/>
                    <a:pt x="52" y="174"/>
                  </a:cubicBezTo>
                  <a:cubicBezTo>
                    <a:pt x="48" y="174"/>
                    <a:pt x="43" y="175"/>
                    <a:pt x="39" y="176"/>
                  </a:cubicBezTo>
                  <a:lnTo>
                    <a:pt x="39" y="153"/>
                  </a:lnTo>
                  <a:close/>
                  <a:moveTo>
                    <a:pt x="88" y="122"/>
                  </a:moveTo>
                  <a:lnTo>
                    <a:pt x="88" y="122"/>
                  </a:lnTo>
                  <a:cubicBezTo>
                    <a:pt x="151" y="113"/>
                    <a:pt x="233" y="108"/>
                    <a:pt x="320" y="108"/>
                  </a:cubicBezTo>
                  <a:cubicBezTo>
                    <a:pt x="354" y="108"/>
                    <a:pt x="387" y="109"/>
                    <a:pt x="418" y="110"/>
                  </a:cubicBezTo>
                  <a:lnTo>
                    <a:pt x="418" y="125"/>
                  </a:lnTo>
                  <a:cubicBezTo>
                    <a:pt x="387" y="124"/>
                    <a:pt x="354" y="123"/>
                    <a:pt x="321" y="123"/>
                  </a:cubicBezTo>
                  <a:cubicBezTo>
                    <a:pt x="237" y="123"/>
                    <a:pt x="156" y="127"/>
                    <a:pt x="88" y="135"/>
                  </a:cubicBezTo>
                  <a:lnTo>
                    <a:pt x="88" y="122"/>
                  </a:lnTo>
                  <a:close/>
                  <a:moveTo>
                    <a:pt x="550" y="121"/>
                  </a:moveTo>
                  <a:lnTo>
                    <a:pt x="550" y="121"/>
                  </a:lnTo>
                  <a:lnTo>
                    <a:pt x="550" y="134"/>
                  </a:lnTo>
                  <a:cubicBezTo>
                    <a:pt x="512" y="130"/>
                    <a:pt x="471" y="127"/>
                    <a:pt x="427" y="126"/>
                  </a:cubicBezTo>
                  <a:lnTo>
                    <a:pt x="427" y="111"/>
                  </a:lnTo>
                  <a:cubicBezTo>
                    <a:pt x="472" y="113"/>
                    <a:pt x="514" y="117"/>
                    <a:pt x="550" y="121"/>
                  </a:cubicBezTo>
                  <a:close/>
                  <a:moveTo>
                    <a:pt x="600" y="175"/>
                  </a:moveTo>
                  <a:lnTo>
                    <a:pt x="600" y="175"/>
                  </a:lnTo>
                  <a:cubicBezTo>
                    <a:pt x="596" y="174"/>
                    <a:pt x="591" y="174"/>
                    <a:pt x="587" y="173"/>
                  </a:cubicBezTo>
                  <a:cubicBezTo>
                    <a:pt x="583" y="173"/>
                    <a:pt x="578" y="172"/>
                    <a:pt x="574" y="172"/>
                  </a:cubicBezTo>
                  <a:cubicBezTo>
                    <a:pt x="568" y="171"/>
                    <a:pt x="562" y="170"/>
                    <a:pt x="556" y="169"/>
                  </a:cubicBezTo>
                  <a:cubicBezTo>
                    <a:pt x="551" y="169"/>
                    <a:pt x="547" y="168"/>
                    <a:pt x="542" y="168"/>
                  </a:cubicBezTo>
                  <a:cubicBezTo>
                    <a:pt x="536" y="167"/>
                    <a:pt x="529" y="167"/>
                    <a:pt x="523" y="166"/>
                  </a:cubicBezTo>
                  <a:cubicBezTo>
                    <a:pt x="518" y="166"/>
                    <a:pt x="513" y="165"/>
                    <a:pt x="508" y="165"/>
                  </a:cubicBezTo>
                  <a:cubicBezTo>
                    <a:pt x="502" y="164"/>
                    <a:pt x="495" y="164"/>
                    <a:pt x="488" y="163"/>
                  </a:cubicBezTo>
                  <a:cubicBezTo>
                    <a:pt x="483" y="163"/>
                    <a:pt x="478" y="163"/>
                    <a:pt x="473" y="162"/>
                  </a:cubicBezTo>
                  <a:cubicBezTo>
                    <a:pt x="466" y="162"/>
                    <a:pt x="459" y="161"/>
                    <a:pt x="452" y="161"/>
                  </a:cubicBezTo>
                  <a:cubicBezTo>
                    <a:pt x="447" y="161"/>
                    <a:pt x="442" y="160"/>
                    <a:pt x="437" y="160"/>
                  </a:cubicBezTo>
                  <a:cubicBezTo>
                    <a:pt x="434" y="160"/>
                    <a:pt x="430" y="160"/>
                    <a:pt x="427" y="160"/>
                  </a:cubicBezTo>
                  <a:lnTo>
                    <a:pt x="427" y="138"/>
                  </a:lnTo>
                  <a:cubicBezTo>
                    <a:pt x="491" y="140"/>
                    <a:pt x="551" y="145"/>
                    <a:pt x="600" y="153"/>
                  </a:cubicBezTo>
                  <a:lnTo>
                    <a:pt x="600" y="175"/>
                  </a:lnTo>
                  <a:close/>
                  <a:moveTo>
                    <a:pt x="382" y="355"/>
                  </a:moveTo>
                  <a:lnTo>
                    <a:pt x="382" y="355"/>
                  </a:lnTo>
                  <a:lnTo>
                    <a:pt x="382" y="326"/>
                  </a:lnTo>
                  <a:cubicBezTo>
                    <a:pt x="394" y="326"/>
                    <a:pt x="406" y="326"/>
                    <a:pt x="418" y="326"/>
                  </a:cubicBezTo>
                  <a:lnTo>
                    <a:pt x="418" y="370"/>
                  </a:lnTo>
                  <a:cubicBezTo>
                    <a:pt x="406" y="371"/>
                    <a:pt x="394" y="371"/>
                    <a:pt x="382" y="371"/>
                  </a:cubicBezTo>
                  <a:lnTo>
                    <a:pt x="382" y="355"/>
                  </a:lnTo>
                  <a:close/>
                  <a:moveTo>
                    <a:pt x="268" y="325"/>
                  </a:moveTo>
                  <a:lnTo>
                    <a:pt x="268" y="325"/>
                  </a:lnTo>
                  <a:lnTo>
                    <a:pt x="370" y="325"/>
                  </a:lnTo>
                  <a:lnTo>
                    <a:pt x="370" y="355"/>
                  </a:lnTo>
                  <a:lnTo>
                    <a:pt x="370" y="371"/>
                  </a:lnTo>
                  <a:cubicBezTo>
                    <a:pt x="353" y="371"/>
                    <a:pt x="336" y="371"/>
                    <a:pt x="319" y="371"/>
                  </a:cubicBezTo>
                  <a:cubicBezTo>
                    <a:pt x="302" y="371"/>
                    <a:pt x="285" y="371"/>
                    <a:pt x="268" y="371"/>
                  </a:cubicBezTo>
                  <a:lnTo>
                    <a:pt x="268" y="325"/>
                  </a:lnTo>
                  <a:close/>
                  <a:moveTo>
                    <a:pt x="39" y="277"/>
                  </a:moveTo>
                  <a:lnTo>
                    <a:pt x="39" y="277"/>
                  </a:lnTo>
                  <a:cubicBezTo>
                    <a:pt x="103" y="275"/>
                    <a:pt x="178" y="273"/>
                    <a:pt x="257" y="273"/>
                  </a:cubicBezTo>
                  <a:lnTo>
                    <a:pt x="257" y="317"/>
                  </a:lnTo>
                  <a:cubicBezTo>
                    <a:pt x="177" y="317"/>
                    <a:pt x="102" y="316"/>
                    <a:pt x="39" y="315"/>
                  </a:cubicBezTo>
                  <a:lnTo>
                    <a:pt x="39" y="277"/>
                  </a:lnTo>
                  <a:close/>
                  <a:moveTo>
                    <a:pt x="39" y="231"/>
                  </a:moveTo>
                  <a:lnTo>
                    <a:pt x="39" y="231"/>
                  </a:lnTo>
                  <a:cubicBezTo>
                    <a:pt x="101" y="225"/>
                    <a:pt x="176" y="221"/>
                    <a:pt x="257" y="220"/>
                  </a:cubicBezTo>
                  <a:lnTo>
                    <a:pt x="257" y="264"/>
                  </a:lnTo>
                  <a:cubicBezTo>
                    <a:pt x="178" y="264"/>
                    <a:pt x="103" y="266"/>
                    <a:pt x="39" y="268"/>
                  </a:cubicBezTo>
                  <a:lnTo>
                    <a:pt x="39" y="231"/>
                  </a:lnTo>
                  <a:close/>
                  <a:moveTo>
                    <a:pt x="427" y="273"/>
                  </a:moveTo>
                  <a:lnTo>
                    <a:pt x="427" y="273"/>
                  </a:lnTo>
                  <a:cubicBezTo>
                    <a:pt x="489" y="274"/>
                    <a:pt x="548" y="275"/>
                    <a:pt x="600" y="276"/>
                  </a:cubicBezTo>
                  <a:lnTo>
                    <a:pt x="600" y="315"/>
                  </a:lnTo>
                  <a:cubicBezTo>
                    <a:pt x="549" y="316"/>
                    <a:pt x="490" y="317"/>
                    <a:pt x="427" y="317"/>
                  </a:cubicBezTo>
                  <a:lnTo>
                    <a:pt x="427" y="273"/>
                  </a:lnTo>
                  <a:close/>
                  <a:moveTo>
                    <a:pt x="382" y="273"/>
                  </a:moveTo>
                  <a:lnTo>
                    <a:pt x="382" y="273"/>
                  </a:lnTo>
                  <a:cubicBezTo>
                    <a:pt x="394" y="273"/>
                    <a:pt x="406" y="273"/>
                    <a:pt x="418" y="273"/>
                  </a:cubicBezTo>
                  <a:lnTo>
                    <a:pt x="418" y="317"/>
                  </a:lnTo>
                  <a:cubicBezTo>
                    <a:pt x="406" y="317"/>
                    <a:pt x="394" y="317"/>
                    <a:pt x="382" y="317"/>
                  </a:cubicBezTo>
                  <a:lnTo>
                    <a:pt x="382" y="273"/>
                  </a:lnTo>
                  <a:close/>
                  <a:moveTo>
                    <a:pt x="418" y="264"/>
                  </a:moveTo>
                  <a:lnTo>
                    <a:pt x="418" y="264"/>
                  </a:lnTo>
                  <a:cubicBezTo>
                    <a:pt x="406" y="264"/>
                    <a:pt x="394" y="264"/>
                    <a:pt x="382" y="264"/>
                  </a:cubicBezTo>
                  <a:lnTo>
                    <a:pt x="382" y="220"/>
                  </a:lnTo>
                  <a:cubicBezTo>
                    <a:pt x="394" y="220"/>
                    <a:pt x="406" y="220"/>
                    <a:pt x="418" y="220"/>
                  </a:cubicBezTo>
                  <a:lnTo>
                    <a:pt x="418" y="264"/>
                  </a:lnTo>
                  <a:close/>
                  <a:moveTo>
                    <a:pt x="600" y="267"/>
                  </a:moveTo>
                  <a:lnTo>
                    <a:pt x="600" y="267"/>
                  </a:lnTo>
                  <a:cubicBezTo>
                    <a:pt x="548" y="266"/>
                    <a:pt x="489" y="265"/>
                    <a:pt x="427" y="264"/>
                  </a:cubicBezTo>
                  <a:lnTo>
                    <a:pt x="427" y="221"/>
                  </a:lnTo>
                  <a:cubicBezTo>
                    <a:pt x="490" y="222"/>
                    <a:pt x="549" y="225"/>
                    <a:pt x="600" y="229"/>
                  </a:cubicBezTo>
                  <a:lnTo>
                    <a:pt x="600" y="267"/>
                  </a:lnTo>
                  <a:close/>
                  <a:moveTo>
                    <a:pt x="453" y="173"/>
                  </a:moveTo>
                  <a:lnTo>
                    <a:pt x="453" y="173"/>
                  </a:lnTo>
                  <a:cubicBezTo>
                    <a:pt x="460" y="173"/>
                    <a:pt x="466" y="174"/>
                    <a:pt x="473" y="174"/>
                  </a:cubicBezTo>
                  <a:cubicBezTo>
                    <a:pt x="478" y="175"/>
                    <a:pt x="484" y="175"/>
                    <a:pt x="489" y="175"/>
                  </a:cubicBezTo>
                  <a:cubicBezTo>
                    <a:pt x="496" y="176"/>
                    <a:pt x="502" y="176"/>
                    <a:pt x="508" y="177"/>
                  </a:cubicBezTo>
                  <a:cubicBezTo>
                    <a:pt x="513" y="177"/>
                    <a:pt x="519" y="178"/>
                    <a:pt x="524" y="178"/>
                  </a:cubicBezTo>
                  <a:cubicBezTo>
                    <a:pt x="530" y="179"/>
                    <a:pt x="536" y="179"/>
                    <a:pt x="541" y="180"/>
                  </a:cubicBezTo>
                  <a:cubicBezTo>
                    <a:pt x="546" y="180"/>
                    <a:pt x="552" y="181"/>
                    <a:pt x="557" y="182"/>
                  </a:cubicBezTo>
                  <a:cubicBezTo>
                    <a:pt x="562" y="182"/>
                    <a:pt x="568" y="183"/>
                    <a:pt x="573" y="183"/>
                  </a:cubicBezTo>
                  <a:cubicBezTo>
                    <a:pt x="578" y="184"/>
                    <a:pt x="583" y="185"/>
                    <a:pt x="588" y="186"/>
                  </a:cubicBezTo>
                  <a:cubicBezTo>
                    <a:pt x="592" y="186"/>
                    <a:pt x="596" y="187"/>
                    <a:pt x="600" y="187"/>
                  </a:cubicBezTo>
                  <a:lnTo>
                    <a:pt x="600" y="220"/>
                  </a:lnTo>
                  <a:cubicBezTo>
                    <a:pt x="549" y="216"/>
                    <a:pt x="490" y="213"/>
                    <a:pt x="427" y="212"/>
                  </a:cubicBezTo>
                  <a:lnTo>
                    <a:pt x="427" y="172"/>
                  </a:lnTo>
                  <a:cubicBezTo>
                    <a:pt x="430" y="172"/>
                    <a:pt x="433" y="172"/>
                    <a:pt x="436" y="172"/>
                  </a:cubicBezTo>
                  <a:cubicBezTo>
                    <a:pt x="442" y="172"/>
                    <a:pt x="447" y="173"/>
                    <a:pt x="453" y="173"/>
                  </a:cubicBezTo>
                  <a:close/>
                  <a:moveTo>
                    <a:pt x="415" y="171"/>
                  </a:moveTo>
                  <a:lnTo>
                    <a:pt x="415" y="171"/>
                  </a:lnTo>
                  <a:cubicBezTo>
                    <a:pt x="416" y="171"/>
                    <a:pt x="417" y="171"/>
                    <a:pt x="418" y="171"/>
                  </a:cubicBezTo>
                  <a:lnTo>
                    <a:pt x="418" y="211"/>
                  </a:lnTo>
                  <a:cubicBezTo>
                    <a:pt x="406" y="211"/>
                    <a:pt x="394" y="211"/>
                    <a:pt x="382" y="211"/>
                  </a:cubicBezTo>
                  <a:lnTo>
                    <a:pt x="382" y="170"/>
                  </a:lnTo>
                  <a:cubicBezTo>
                    <a:pt x="387" y="170"/>
                    <a:pt x="393" y="171"/>
                    <a:pt x="399" y="171"/>
                  </a:cubicBezTo>
                  <a:cubicBezTo>
                    <a:pt x="404" y="171"/>
                    <a:pt x="409" y="171"/>
                    <a:pt x="415" y="171"/>
                  </a:cubicBezTo>
                  <a:close/>
                  <a:moveTo>
                    <a:pt x="321" y="170"/>
                  </a:moveTo>
                  <a:lnTo>
                    <a:pt x="321" y="170"/>
                  </a:lnTo>
                  <a:cubicBezTo>
                    <a:pt x="334" y="170"/>
                    <a:pt x="347" y="170"/>
                    <a:pt x="360" y="170"/>
                  </a:cubicBezTo>
                  <a:cubicBezTo>
                    <a:pt x="364" y="170"/>
                    <a:pt x="367" y="170"/>
                    <a:pt x="370" y="170"/>
                  </a:cubicBezTo>
                  <a:lnTo>
                    <a:pt x="370" y="316"/>
                  </a:lnTo>
                  <a:lnTo>
                    <a:pt x="268" y="316"/>
                  </a:lnTo>
                  <a:lnTo>
                    <a:pt x="268" y="170"/>
                  </a:lnTo>
                  <a:cubicBezTo>
                    <a:pt x="273" y="170"/>
                    <a:pt x="277" y="170"/>
                    <a:pt x="281" y="170"/>
                  </a:cubicBezTo>
                  <a:cubicBezTo>
                    <a:pt x="295" y="170"/>
                    <a:pt x="308" y="170"/>
                    <a:pt x="321" y="170"/>
                  </a:cubicBezTo>
                  <a:close/>
                  <a:moveTo>
                    <a:pt x="66" y="184"/>
                  </a:moveTo>
                  <a:lnTo>
                    <a:pt x="66" y="184"/>
                  </a:lnTo>
                  <a:cubicBezTo>
                    <a:pt x="72" y="183"/>
                    <a:pt x="78" y="183"/>
                    <a:pt x="83" y="182"/>
                  </a:cubicBezTo>
                  <a:cubicBezTo>
                    <a:pt x="88" y="181"/>
                    <a:pt x="93" y="181"/>
                    <a:pt x="98" y="180"/>
                  </a:cubicBezTo>
                  <a:cubicBezTo>
                    <a:pt x="104" y="180"/>
                    <a:pt x="110" y="179"/>
                    <a:pt x="116" y="178"/>
                  </a:cubicBezTo>
                  <a:cubicBezTo>
                    <a:pt x="122" y="178"/>
                    <a:pt x="127" y="177"/>
                    <a:pt x="132" y="177"/>
                  </a:cubicBezTo>
                  <a:cubicBezTo>
                    <a:pt x="138" y="176"/>
                    <a:pt x="145" y="176"/>
                    <a:pt x="151" y="176"/>
                  </a:cubicBezTo>
                  <a:cubicBezTo>
                    <a:pt x="157" y="175"/>
                    <a:pt x="162" y="175"/>
                    <a:pt x="168" y="174"/>
                  </a:cubicBezTo>
                  <a:cubicBezTo>
                    <a:pt x="174" y="174"/>
                    <a:pt x="181" y="174"/>
                    <a:pt x="188" y="173"/>
                  </a:cubicBezTo>
                  <a:cubicBezTo>
                    <a:pt x="194" y="173"/>
                    <a:pt x="199" y="173"/>
                    <a:pt x="204" y="172"/>
                  </a:cubicBezTo>
                  <a:cubicBezTo>
                    <a:pt x="212" y="172"/>
                    <a:pt x="219" y="172"/>
                    <a:pt x="226" y="171"/>
                  </a:cubicBezTo>
                  <a:cubicBezTo>
                    <a:pt x="232" y="171"/>
                    <a:pt x="237" y="171"/>
                    <a:pt x="242" y="171"/>
                  </a:cubicBezTo>
                  <a:cubicBezTo>
                    <a:pt x="247" y="171"/>
                    <a:pt x="252" y="171"/>
                    <a:pt x="257" y="170"/>
                  </a:cubicBezTo>
                  <a:lnTo>
                    <a:pt x="257" y="211"/>
                  </a:lnTo>
                  <a:cubicBezTo>
                    <a:pt x="176" y="212"/>
                    <a:pt x="101" y="216"/>
                    <a:pt x="39" y="222"/>
                  </a:cubicBezTo>
                  <a:lnTo>
                    <a:pt x="39" y="188"/>
                  </a:lnTo>
                  <a:cubicBezTo>
                    <a:pt x="43" y="187"/>
                    <a:pt x="48" y="186"/>
                    <a:pt x="52" y="186"/>
                  </a:cubicBezTo>
                  <a:cubicBezTo>
                    <a:pt x="57" y="185"/>
                    <a:pt x="62" y="185"/>
                    <a:pt x="66" y="184"/>
                  </a:cubicBezTo>
                  <a:close/>
                  <a:moveTo>
                    <a:pt x="319" y="395"/>
                  </a:moveTo>
                  <a:lnTo>
                    <a:pt x="319" y="395"/>
                  </a:lnTo>
                  <a:cubicBezTo>
                    <a:pt x="314" y="395"/>
                    <a:pt x="309" y="395"/>
                    <a:pt x="304" y="395"/>
                  </a:cubicBezTo>
                  <a:cubicBezTo>
                    <a:pt x="303" y="395"/>
                    <a:pt x="301" y="395"/>
                    <a:pt x="300" y="395"/>
                  </a:cubicBezTo>
                  <a:cubicBezTo>
                    <a:pt x="296" y="395"/>
                    <a:pt x="293" y="395"/>
                    <a:pt x="289" y="395"/>
                  </a:cubicBezTo>
                  <a:cubicBezTo>
                    <a:pt x="287" y="395"/>
                    <a:pt x="285" y="395"/>
                    <a:pt x="282" y="395"/>
                  </a:cubicBezTo>
                  <a:cubicBezTo>
                    <a:pt x="280" y="395"/>
                    <a:pt x="277" y="395"/>
                    <a:pt x="274" y="395"/>
                  </a:cubicBezTo>
                  <a:cubicBezTo>
                    <a:pt x="271" y="395"/>
                    <a:pt x="269" y="395"/>
                    <a:pt x="266" y="395"/>
                  </a:cubicBezTo>
                  <a:cubicBezTo>
                    <a:pt x="265" y="394"/>
                    <a:pt x="263" y="394"/>
                    <a:pt x="261" y="394"/>
                  </a:cubicBezTo>
                  <a:cubicBezTo>
                    <a:pt x="263" y="390"/>
                    <a:pt x="264" y="387"/>
                    <a:pt x="265" y="383"/>
                  </a:cubicBezTo>
                  <a:cubicBezTo>
                    <a:pt x="283" y="383"/>
                    <a:pt x="301" y="383"/>
                    <a:pt x="319" y="383"/>
                  </a:cubicBezTo>
                  <a:cubicBezTo>
                    <a:pt x="338" y="383"/>
                    <a:pt x="356" y="383"/>
                    <a:pt x="374" y="383"/>
                  </a:cubicBezTo>
                  <a:lnTo>
                    <a:pt x="378" y="395"/>
                  </a:lnTo>
                  <a:cubicBezTo>
                    <a:pt x="360" y="395"/>
                    <a:pt x="338" y="395"/>
                    <a:pt x="319" y="395"/>
                  </a:cubicBezTo>
                  <a:close/>
                  <a:moveTo>
                    <a:pt x="381" y="417"/>
                  </a:moveTo>
                  <a:lnTo>
                    <a:pt x="381" y="417"/>
                  </a:lnTo>
                  <a:cubicBezTo>
                    <a:pt x="359" y="418"/>
                    <a:pt x="337" y="418"/>
                    <a:pt x="319" y="418"/>
                  </a:cubicBezTo>
                  <a:cubicBezTo>
                    <a:pt x="314" y="418"/>
                    <a:pt x="308" y="418"/>
                    <a:pt x="302" y="418"/>
                  </a:cubicBezTo>
                  <a:cubicBezTo>
                    <a:pt x="301" y="418"/>
                    <a:pt x="300" y="418"/>
                    <a:pt x="299" y="418"/>
                  </a:cubicBezTo>
                  <a:cubicBezTo>
                    <a:pt x="295" y="418"/>
                    <a:pt x="290" y="418"/>
                    <a:pt x="285" y="417"/>
                  </a:cubicBezTo>
                  <a:cubicBezTo>
                    <a:pt x="283" y="417"/>
                    <a:pt x="281" y="417"/>
                    <a:pt x="279" y="417"/>
                  </a:cubicBezTo>
                  <a:cubicBezTo>
                    <a:pt x="275" y="417"/>
                    <a:pt x="271" y="417"/>
                    <a:pt x="268" y="417"/>
                  </a:cubicBezTo>
                  <a:cubicBezTo>
                    <a:pt x="265" y="417"/>
                    <a:pt x="263" y="417"/>
                    <a:pt x="261" y="417"/>
                  </a:cubicBezTo>
                  <a:cubicBezTo>
                    <a:pt x="258" y="417"/>
                    <a:pt x="256" y="417"/>
                    <a:pt x="254" y="417"/>
                  </a:cubicBezTo>
                  <a:cubicBezTo>
                    <a:pt x="255" y="412"/>
                    <a:pt x="257" y="408"/>
                    <a:pt x="258" y="403"/>
                  </a:cubicBezTo>
                  <a:cubicBezTo>
                    <a:pt x="261" y="403"/>
                    <a:pt x="264" y="403"/>
                    <a:pt x="266" y="404"/>
                  </a:cubicBezTo>
                  <a:cubicBezTo>
                    <a:pt x="268" y="404"/>
                    <a:pt x="270" y="404"/>
                    <a:pt x="272" y="404"/>
                  </a:cubicBezTo>
                  <a:cubicBezTo>
                    <a:pt x="276" y="404"/>
                    <a:pt x="279" y="404"/>
                    <a:pt x="282" y="404"/>
                  </a:cubicBezTo>
                  <a:cubicBezTo>
                    <a:pt x="284" y="404"/>
                    <a:pt x="286" y="404"/>
                    <a:pt x="288" y="404"/>
                  </a:cubicBezTo>
                  <a:cubicBezTo>
                    <a:pt x="292" y="404"/>
                    <a:pt x="295" y="404"/>
                    <a:pt x="299" y="404"/>
                  </a:cubicBezTo>
                  <a:cubicBezTo>
                    <a:pt x="300" y="404"/>
                    <a:pt x="302" y="404"/>
                    <a:pt x="304" y="404"/>
                  </a:cubicBezTo>
                  <a:cubicBezTo>
                    <a:pt x="309" y="404"/>
                    <a:pt x="314" y="404"/>
                    <a:pt x="319" y="404"/>
                  </a:cubicBezTo>
                  <a:cubicBezTo>
                    <a:pt x="321" y="404"/>
                    <a:pt x="324" y="404"/>
                    <a:pt x="326" y="404"/>
                  </a:cubicBezTo>
                  <a:cubicBezTo>
                    <a:pt x="328" y="404"/>
                    <a:pt x="330" y="404"/>
                    <a:pt x="331" y="404"/>
                  </a:cubicBezTo>
                  <a:cubicBezTo>
                    <a:pt x="333" y="404"/>
                    <a:pt x="335" y="404"/>
                    <a:pt x="337" y="404"/>
                  </a:cubicBezTo>
                  <a:cubicBezTo>
                    <a:pt x="341" y="404"/>
                    <a:pt x="345" y="404"/>
                    <a:pt x="348" y="404"/>
                  </a:cubicBezTo>
                  <a:cubicBezTo>
                    <a:pt x="350" y="404"/>
                    <a:pt x="351" y="404"/>
                    <a:pt x="352" y="404"/>
                  </a:cubicBezTo>
                  <a:cubicBezTo>
                    <a:pt x="357" y="404"/>
                    <a:pt x="362" y="404"/>
                    <a:pt x="366" y="404"/>
                  </a:cubicBezTo>
                  <a:lnTo>
                    <a:pt x="366" y="404"/>
                  </a:lnTo>
                  <a:cubicBezTo>
                    <a:pt x="372" y="404"/>
                    <a:pt x="377" y="404"/>
                    <a:pt x="381" y="404"/>
                  </a:cubicBezTo>
                  <a:lnTo>
                    <a:pt x="386" y="417"/>
                  </a:lnTo>
                  <a:cubicBezTo>
                    <a:pt x="384" y="417"/>
                    <a:pt x="383" y="417"/>
                    <a:pt x="381" y="417"/>
                  </a:cubicBezTo>
                  <a:close/>
                  <a:moveTo>
                    <a:pt x="250" y="426"/>
                  </a:moveTo>
                  <a:lnTo>
                    <a:pt x="250" y="426"/>
                  </a:lnTo>
                  <a:cubicBezTo>
                    <a:pt x="253" y="426"/>
                    <a:pt x="255" y="426"/>
                    <a:pt x="258" y="426"/>
                  </a:cubicBezTo>
                  <a:cubicBezTo>
                    <a:pt x="261" y="426"/>
                    <a:pt x="263" y="426"/>
                    <a:pt x="266" y="426"/>
                  </a:cubicBezTo>
                  <a:cubicBezTo>
                    <a:pt x="271" y="426"/>
                    <a:pt x="275" y="426"/>
                    <a:pt x="279" y="426"/>
                  </a:cubicBezTo>
                  <a:cubicBezTo>
                    <a:pt x="281" y="426"/>
                    <a:pt x="282" y="426"/>
                    <a:pt x="284" y="426"/>
                  </a:cubicBezTo>
                  <a:cubicBezTo>
                    <a:pt x="290" y="427"/>
                    <a:pt x="296" y="427"/>
                    <a:pt x="301" y="427"/>
                  </a:cubicBezTo>
                  <a:cubicBezTo>
                    <a:pt x="301" y="427"/>
                    <a:pt x="302" y="427"/>
                    <a:pt x="302" y="427"/>
                  </a:cubicBezTo>
                  <a:cubicBezTo>
                    <a:pt x="308" y="427"/>
                    <a:pt x="314" y="427"/>
                    <a:pt x="319" y="427"/>
                  </a:cubicBezTo>
                  <a:cubicBezTo>
                    <a:pt x="321" y="427"/>
                    <a:pt x="323" y="427"/>
                    <a:pt x="325" y="427"/>
                  </a:cubicBezTo>
                  <a:cubicBezTo>
                    <a:pt x="326" y="427"/>
                    <a:pt x="327" y="427"/>
                    <a:pt x="328" y="427"/>
                  </a:cubicBezTo>
                  <a:cubicBezTo>
                    <a:pt x="332" y="427"/>
                    <a:pt x="336" y="427"/>
                    <a:pt x="341" y="427"/>
                  </a:cubicBezTo>
                  <a:cubicBezTo>
                    <a:pt x="341" y="427"/>
                    <a:pt x="341" y="427"/>
                    <a:pt x="341" y="427"/>
                  </a:cubicBezTo>
                  <a:cubicBezTo>
                    <a:pt x="352" y="427"/>
                    <a:pt x="363" y="426"/>
                    <a:pt x="374" y="426"/>
                  </a:cubicBezTo>
                  <a:cubicBezTo>
                    <a:pt x="377" y="426"/>
                    <a:pt x="380" y="426"/>
                    <a:pt x="383" y="426"/>
                  </a:cubicBezTo>
                  <a:cubicBezTo>
                    <a:pt x="385" y="426"/>
                    <a:pt x="387" y="426"/>
                    <a:pt x="389" y="426"/>
                  </a:cubicBezTo>
                  <a:lnTo>
                    <a:pt x="394" y="440"/>
                  </a:lnTo>
                  <a:cubicBezTo>
                    <a:pt x="376" y="440"/>
                    <a:pt x="343" y="440"/>
                    <a:pt x="319" y="440"/>
                  </a:cubicBezTo>
                  <a:cubicBezTo>
                    <a:pt x="306" y="440"/>
                    <a:pt x="289" y="440"/>
                    <a:pt x="271" y="440"/>
                  </a:cubicBezTo>
                  <a:lnTo>
                    <a:pt x="270" y="440"/>
                  </a:lnTo>
                  <a:cubicBezTo>
                    <a:pt x="267" y="440"/>
                    <a:pt x="263" y="440"/>
                    <a:pt x="260" y="440"/>
                  </a:cubicBezTo>
                  <a:cubicBezTo>
                    <a:pt x="260" y="440"/>
                    <a:pt x="260" y="440"/>
                    <a:pt x="259" y="440"/>
                  </a:cubicBezTo>
                  <a:cubicBezTo>
                    <a:pt x="256" y="440"/>
                    <a:pt x="253" y="440"/>
                    <a:pt x="250" y="440"/>
                  </a:cubicBezTo>
                  <a:cubicBezTo>
                    <a:pt x="249" y="440"/>
                    <a:pt x="249" y="440"/>
                    <a:pt x="248" y="440"/>
                  </a:cubicBezTo>
                  <a:cubicBezTo>
                    <a:pt x="247" y="440"/>
                    <a:pt x="246" y="440"/>
                    <a:pt x="245" y="440"/>
                  </a:cubicBezTo>
                  <a:cubicBezTo>
                    <a:pt x="247" y="435"/>
                    <a:pt x="248" y="431"/>
                    <a:pt x="250" y="426"/>
                  </a:cubicBezTo>
                  <a:close/>
                  <a:moveTo>
                    <a:pt x="397" y="462"/>
                  </a:moveTo>
                  <a:lnTo>
                    <a:pt x="397" y="462"/>
                  </a:lnTo>
                  <a:cubicBezTo>
                    <a:pt x="371" y="463"/>
                    <a:pt x="345" y="463"/>
                    <a:pt x="319" y="463"/>
                  </a:cubicBezTo>
                  <a:cubicBezTo>
                    <a:pt x="293" y="463"/>
                    <a:pt x="267" y="463"/>
                    <a:pt x="241" y="462"/>
                  </a:cubicBezTo>
                  <a:cubicBezTo>
                    <a:pt x="239" y="462"/>
                    <a:pt x="238" y="462"/>
                    <a:pt x="236" y="462"/>
                  </a:cubicBezTo>
                  <a:lnTo>
                    <a:pt x="241" y="448"/>
                  </a:lnTo>
                  <a:cubicBezTo>
                    <a:pt x="242" y="448"/>
                    <a:pt x="243" y="449"/>
                    <a:pt x="244" y="449"/>
                  </a:cubicBezTo>
                  <a:cubicBezTo>
                    <a:pt x="246" y="449"/>
                    <a:pt x="248" y="449"/>
                    <a:pt x="251" y="449"/>
                  </a:cubicBezTo>
                  <a:cubicBezTo>
                    <a:pt x="252" y="449"/>
                    <a:pt x="253" y="449"/>
                    <a:pt x="255" y="449"/>
                  </a:cubicBezTo>
                  <a:cubicBezTo>
                    <a:pt x="257" y="449"/>
                    <a:pt x="259" y="449"/>
                    <a:pt x="261" y="449"/>
                  </a:cubicBezTo>
                  <a:cubicBezTo>
                    <a:pt x="263" y="449"/>
                    <a:pt x="264" y="449"/>
                    <a:pt x="266" y="449"/>
                  </a:cubicBezTo>
                  <a:cubicBezTo>
                    <a:pt x="268" y="449"/>
                    <a:pt x="270" y="449"/>
                    <a:pt x="272" y="449"/>
                  </a:cubicBezTo>
                  <a:cubicBezTo>
                    <a:pt x="274" y="449"/>
                    <a:pt x="277" y="449"/>
                    <a:pt x="279" y="449"/>
                  </a:cubicBezTo>
                  <a:cubicBezTo>
                    <a:pt x="280" y="449"/>
                    <a:pt x="281" y="449"/>
                    <a:pt x="282" y="449"/>
                  </a:cubicBezTo>
                  <a:cubicBezTo>
                    <a:pt x="296" y="449"/>
                    <a:pt x="309" y="449"/>
                    <a:pt x="319" y="449"/>
                  </a:cubicBezTo>
                  <a:cubicBezTo>
                    <a:pt x="344" y="450"/>
                    <a:pt x="376" y="449"/>
                    <a:pt x="394" y="448"/>
                  </a:cubicBezTo>
                  <a:cubicBezTo>
                    <a:pt x="395" y="448"/>
                    <a:pt x="396" y="448"/>
                    <a:pt x="397" y="448"/>
                  </a:cubicBezTo>
                  <a:lnTo>
                    <a:pt x="402" y="462"/>
                  </a:lnTo>
                  <a:cubicBezTo>
                    <a:pt x="400" y="462"/>
                    <a:pt x="399" y="462"/>
                    <a:pt x="397" y="462"/>
                  </a:cubicBezTo>
                  <a:close/>
                  <a:moveTo>
                    <a:pt x="427" y="370"/>
                  </a:moveTo>
                  <a:lnTo>
                    <a:pt x="427" y="370"/>
                  </a:lnTo>
                  <a:lnTo>
                    <a:pt x="427" y="326"/>
                  </a:lnTo>
                  <a:cubicBezTo>
                    <a:pt x="490" y="326"/>
                    <a:pt x="549" y="325"/>
                    <a:pt x="600" y="324"/>
                  </a:cubicBezTo>
                  <a:lnTo>
                    <a:pt x="600" y="364"/>
                  </a:lnTo>
                  <a:cubicBezTo>
                    <a:pt x="547" y="367"/>
                    <a:pt x="489" y="369"/>
                    <a:pt x="427" y="370"/>
                  </a:cubicBezTo>
                  <a:close/>
                  <a:moveTo>
                    <a:pt x="513" y="47"/>
                  </a:moveTo>
                  <a:lnTo>
                    <a:pt x="513" y="47"/>
                  </a:lnTo>
                  <a:lnTo>
                    <a:pt x="427" y="47"/>
                  </a:lnTo>
                  <a:lnTo>
                    <a:pt x="427" y="8"/>
                  </a:lnTo>
                  <a:lnTo>
                    <a:pt x="513" y="8"/>
                  </a:lnTo>
                  <a:lnTo>
                    <a:pt x="513" y="47"/>
                  </a:lnTo>
                  <a:close/>
                  <a:moveTo>
                    <a:pt x="637" y="364"/>
                  </a:moveTo>
                  <a:lnTo>
                    <a:pt x="637" y="364"/>
                  </a:lnTo>
                  <a:cubicBezTo>
                    <a:pt x="636" y="362"/>
                    <a:pt x="635" y="362"/>
                    <a:pt x="633" y="362"/>
                  </a:cubicBezTo>
                  <a:cubicBezTo>
                    <a:pt x="626" y="362"/>
                    <a:pt x="619" y="363"/>
                    <a:pt x="612" y="363"/>
                  </a:cubicBezTo>
                  <a:lnTo>
                    <a:pt x="612" y="320"/>
                  </a:lnTo>
                  <a:cubicBezTo>
                    <a:pt x="612" y="320"/>
                    <a:pt x="612" y="320"/>
                    <a:pt x="612" y="320"/>
                  </a:cubicBezTo>
                  <a:cubicBezTo>
                    <a:pt x="612" y="319"/>
                    <a:pt x="612" y="319"/>
                    <a:pt x="612" y="319"/>
                  </a:cubicBezTo>
                  <a:lnTo>
                    <a:pt x="612" y="273"/>
                  </a:lnTo>
                  <a:cubicBezTo>
                    <a:pt x="612" y="273"/>
                    <a:pt x="612" y="272"/>
                    <a:pt x="612" y="272"/>
                  </a:cubicBezTo>
                  <a:cubicBezTo>
                    <a:pt x="612" y="272"/>
                    <a:pt x="612" y="272"/>
                    <a:pt x="612" y="271"/>
                  </a:cubicBezTo>
                  <a:lnTo>
                    <a:pt x="612" y="226"/>
                  </a:lnTo>
                  <a:cubicBezTo>
                    <a:pt x="612" y="226"/>
                    <a:pt x="612" y="226"/>
                    <a:pt x="612" y="226"/>
                  </a:cubicBezTo>
                  <a:cubicBezTo>
                    <a:pt x="612" y="225"/>
                    <a:pt x="612" y="225"/>
                    <a:pt x="612" y="225"/>
                  </a:cubicBezTo>
                  <a:lnTo>
                    <a:pt x="612" y="182"/>
                  </a:lnTo>
                  <a:lnTo>
                    <a:pt x="612" y="148"/>
                  </a:lnTo>
                  <a:cubicBezTo>
                    <a:pt x="612" y="145"/>
                    <a:pt x="610" y="142"/>
                    <a:pt x="607" y="142"/>
                  </a:cubicBezTo>
                  <a:cubicBezTo>
                    <a:pt x="593" y="140"/>
                    <a:pt x="578" y="138"/>
                    <a:pt x="562" y="136"/>
                  </a:cubicBezTo>
                  <a:lnTo>
                    <a:pt x="562" y="116"/>
                  </a:lnTo>
                  <a:cubicBezTo>
                    <a:pt x="562" y="113"/>
                    <a:pt x="560" y="111"/>
                    <a:pt x="557" y="110"/>
                  </a:cubicBezTo>
                  <a:cubicBezTo>
                    <a:pt x="519" y="105"/>
                    <a:pt x="475" y="101"/>
                    <a:pt x="427" y="99"/>
                  </a:cubicBezTo>
                  <a:lnTo>
                    <a:pt x="427" y="56"/>
                  </a:lnTo>
                  <a:lnTo>
                    <a:pt x="518" y="56"/>
                  </a:lnTo>
                  <a:cubicBezTo>
                    <a:pt x="520" y="56"/>
                    <a:pt x="522" y="54"/>
                    <a:pt x="522" y="51"/>
                  </a:cubicBezTo>
                  <a:lnTo>
                    <a:pt x="522" y="5"/>
                  </a:lnTo>
                  <a:cubicBezTo>
                    <a:pt x="522" y="2"/>
                    <a:pt x="520" y="0"/>
                    <a:pt x="518" y="0"/>
                  </a:cubicBezTo>
                  <a:lnTo>
                    <a:pt x="423" y="0"/>
                  </a:lnTo>
                  <a:cubicBezTo>
                    <a:pt x="423" y="0"/>
                    <a:pt x="423" y="0"/>
                    <a:pt x="423" y="0"/>
                  </a:cubicBezTo>
                  <a:cubicBezTo>
                    <a:pt x="423" y="0"/>
                    <a:pt x="423" y="0"/>
                    <a:pt x="423" y="0"/>
                  </a:cubicBezTo>
                  <a:cubicBezTo>
                    <a:pt x="420" y="0"/>
                    <a:pt x="418" y="2"/>
                    <a:pt x="418" y="5"/>
                  </a:cubicBezTo>
                  <a:lnTo>
                    <a:pt x="418" y="98"/>
                  </a:lnTo>
                  <a:cubicBezTo>
                    <a:pt x="387" y="97"/>
                    <a:pt x="354" y="96"/>
                    <a:pt x="320" y="96"/>
                  </a:cubicBezTo>
                  <a:cubicBezTo>
                    <a:pt x="231" y="96"/>
                    <a:pt x="146" y="101"/>
                    <a:pt x="81" y="111"/>
                  </a:cubicBezTo>
                  <a:cubicBezTo>
                    <a:pt x="78" y="111"/>
                    <a:pt x="76" y="114"/>
                    <a:pt x="76" y="117"/>
                  </a:cubicBezTo>
                  <a:lnTo>
                    <a:pt x="76" y="136"/>
                  </a:lnTo>
                  <a:cubicBezTo>
                    <a:pt x="61" y="138"/>
                    <a:pt x="46" y="140"/>
                    <a:pt x="32" y="142"/>
                  </a:cubicBezTo>
                  <a:cubicBezTo>
                    <a:pt x="29" y="143"/>
                    <a:pt x="27" y="145"/>
                    <a:pt x="27" y="148"/>
                  </a:cubicBezTo>
                  <a:lnTo>
                    <a:pt x="27" y="183"/>
                  </a:lnTo>
                  <a:lnTo>
                    <a:pt x="27" y="363"/>
                  </a:lnTo>
                  <a:cubicBezTo>
                    <a:pt x="20" y="363"/>
                    <a:pt x="13" y="362"/>
                    <a:pt x="6" y="362"/>
                  </a:cubicBezTo>
                  <a:cubicBezTo>
                    <a:pt x="4" y="362"/>
                    <a:pt x="3" y="362"/>
                    <a:pt x="1" y="364"/>
                  </a:cubicBezTo>
                  <a:cubicBezTo>
                    <a:pt x="0" y="365"/>
                    <a:pt x="0" y="366"/>
                    <a:pt x="0" y="368"/>
                  </a:cubicBezTo>
                  <a:lnTo>
                    <a:pt x="0" y="429"/>
                  </a:lnTo>
                  <a:cubicBezTo>
                    <a:pt x="0" y="432"/>
                    <a:pt x="2" y="435"/>
                    <a:pt x="5" y="435"/>
                  </a:cubicBezTo>
                  <a:cubicBezTo>
                    <a:pt x="63" y="442"/>
                    <a:pt x="150" y="447"/>
                    <a:pt x="231" y="450"/>
                  </a:cubicBezTo>
                  <a:lnTo>
                    <a:pt x="225" y="465"/>
                  </a:lnTo>
                  <a:cubicBezTo>
                    <a:pt x="225" y="465"/>
                    <a:pt x="225" y="465"/>
                    <a:pt x="225" y="465"/>
                  </a:cubicBezTo>
                  <a:cubicBezTo>
                    <a:pt x="222" y="474"/>
                    <a:pt x="220" y="479"/>
                    <a:pt x="217" y="488"/>
                  </a:cubicBezTo>
                  <a:cubicBezTo>
                    <a:pt x="216" y="489"/>
                    <a:pt x="216" y="491"/>
                    <a:pt x="217" y="492"/>
                  </a:cubicBezTo>
                  <a:cubicBezTo>
                    <a:pt x="218" y="493"/>
                    <a:pt x="219" y="494"/>
                    <a:pt x="221" y="494"/>
                  </a:cubicBezTo>
                  <a:cubicBezTo>
                    <a:pt x="250" y="494"/>
                    <a:pt x="281" y="495"/>
                    <a:pt x="315" y="495"/>
                  </a:cubicBezTo>
                  <a:lnTo>
                    <a:pt x="319" y="495"/>
                  </a:lnTo>
                  <a:cubicBezTo>
                    <a:pt x="355" y="494"/>
                    <a:pt x="387" y="494"/>
                    <a:pt x="417" y="494"/>
                  </a:cubicBezTo>
                  <a:cubicBezTo>
                    <a:pt x="418" y="494"/>
                    <a:pt x="420" y="493"/>
                    <a:pt x="421" y="492"/>
                  </a:cubicBezTo>
                  <a:cubicBezTo>
                    <a:pt x="421" y="491"/>
                    <a:pt x="422" y="489"/>
                    <a:pt x="421" y="488"/>
                  </a:cubicBezTo>
                  <a:cubicBezTo>
                    <a:pt x="418" y="479"/>
                    <a:pt x="416" y="474"/>
                    <a:pt x="413" y="465"/>
                  </a:cubicBezTo>
                  <a:lnTo>
                    <a:pt x="407" y="450"/>
                  </a:lnTo>
                  <a:cubicBezTo>
                    <a:pt x="495" y="448"/>
                    <a:pt x="577" y="442"/>
                    <a:pt x="634" y="435"/>
                  </a:cubicBezTo>
                  <a:cubicBezTo>
                    <a:pt x="637" y="435"/>
                    <a:pt x="639" y="432"/>
                    <a:pt x="639" y="429"/>
                  </a:cubicBezTo>
                  <a:lnTo>
                    <a:pt x="639" y="368"/>
                  </a:lnTo>
                  <a:cubicBezTo>
                    <a:pt x="639" y="366"/>
                    <a:pt x="639" y="365"/>
                    <a:pt x="637" y="36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9">
            <a:extLst>
              <a:ext uri="{FF2B5EF4-FFF2-40B4-BE49-F238E27FC236}">
                <a16:creationId xmlns:a16="http://schemas.microsoft.com/office/drawing/2014/main" id="{31605972-016E-A9F9-5CBB-26E9142AD77A}"/>
              </a:ext>
            </a:extLst>
          </p:cNvPr>
          <p:cNvGrpSpPr>
            <a:grpSpLocks noChangeAspect="1"/>
          </p:cNvGrpSpPr>
          <p:nvPr/>
        </p:nvGrpSpPr>
        <p:grpSpPr bwMode="auto">
          <a:xfrm>
            <a:off x="2841508" y="3094760"/>
            <a:ext cx="511175" cy="346075"/>
            <a:chOff x="6468" y="2115"/>
            <a:chExt cx="322" cy="218"/>
          </a:xfrm>
          <a:noFill/>
        </p:grpSpPr>
        <p:sp>
          <p:nvSpPr>
            <p:cNvPr id="29" name="AutoShape 8">
              <a:extLst>
                <a:ext uri="{FF2B5EF4-FFF2-40B4-BE49-F238E27FC236}">
                  <a16:creationId xmlns:a16="http://schemas.microsoft.com/office/drawing/2014/main" id="{7918A549-B025-4459-1524-056AF1E9791E}"/>
                </a:ext>
              </a:extLst>
            </p:cNvPr>
            <p:cNvSpPr>
              <a:spLocks noChangeAspect="1"/>
            </p:cNvSpPr>
            <p:nvPr/>
          </p:nvSpPr>
          <p:spPr bwMode="auto">
            <a:xfrm>
              <a:off x="6468" y="2115"/>
              <a:ext cx="320" cy="217"/>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0">
              <a:extLst>
                <a:ext uri="{FF2B5EF4-FFF2-40B4-BE49-F238E27FC236}">
                  <a16:creationId xmlns:a16="http://schemas.microsoft.com/office/drawing/2014/main" id="{50381774-0A29-9E62-996C-93603B378BEE}"/>
                </a:ext>
              </a:extLst>
            </p:cNvPr>
            <p:cNvSpPr>
              <a:spLocks/>
            </p:cNvSpPr>
            <p:nvPr/>
          </p:nvSpPr>
          <p:spPr bwMode="auto">
            <a:xfrm>
              <a:off x="6632" y="2118"/>
              <a:ext cx="68" cy="93"/>
            </a:xfrm>
            <a:custGeom>
              <a:avLst/>
              <a:gdLst>
                <a:gd name="T0" fmla="*/ 112 w 137"/>
                <a:gd name="T1" fmla="*/ 136 h 188"/>
                <a:gd name="T2" fmla="*/ 112 w 137"/>
                <a:gd name="T3" fmla="*/ 136 h 188"/>
                <a:gd name="T4" fmla="*/ 90 w 137"/>
                <a:gd name="T5" fmla="*/ 136 h 188"/>
                <a:gd name="T6" fmla="*/ 84 w 137"/>
                <a:gd name="T7" fmla="*/ 136 h 188"/>
                <a:gd name="T8" fmla="*/ 82 w 137"/>
                <a:gd name="T9" fmla="*/ 136 h 188"/>
                <a:gd name="T10" fmla="*/ 79 w 137"/>
                <a:gd name="T11" fmla="*/ 151 h 188"/>
                <a:gd name="T12" fmla="*/ 80 w 137"/>
                <a:gd name="T13" fmla="*/ 152 h 188"/>
                <a:gd name="T14" fmla="*/ 87 w 137"/>
                <a:gd name="T15" fmla="*/ 168 h 188"/>
                <a:gd name="T16" fmla="*/ 67 w 137"/>
                <a:gd name="T17" fmla="*/ 188 h 188"/>
                <a:gd name="T18" fmla="*/ 46 w 137"/>
                <a:gd name="T19" fmla="*/ 168 h 188"/>
                <a:gd name="T20" fmla="*/ 53 w 137"/>
                <a:gd name="T21" fmla="*/ 153 h 188"/>
                <a:gd name="T22" fmla="*/ 53 w 137"/>
                <a:gd name="T23" fmla="*/ 153 h 188"/>
                <a:gd name="T24" fmla="*/ 56 w 137"/>
                <a:gd name="T25" fmla="*/ 144 h 188"/>
                <a:gd name="T26" fmla="*/ 52 w 137"/>
                <a:gd name="T27" fmla="*/ 136 h 188"/>
                <a:gd name="T28" fmla="*/ 49 w 137"/>
                <a:gd name="T29" fmla="*/ 136 h 188"/>
                <a:gd name="T30" fmla="*/ 45 w 137"/>
                <a:gd name="T31" fmla="*/ 136 h 188"/>
                <a:gd name="T32" fmla="*/ 3 w 137"/>
                <a:gd name="T33" fmla="*/ 136 h 188"/>
                <a:gd name="T34" fmla="*/ 0 w 137"/>
                <a:gd name="T35" fmla="*/ 133 h 188"/>
                <a:gd name="T36" fmla="*/ 0 w 137"/>
                <a:gd name="T37" fmla="*/ 84 h 188"/>
                <a:gd name="T38" fmla="*/ 0 w 137"/>
                <a:gd name="T39" fmla="*/ 82 h 188"/>
                <a:gd name="T40" fmla="*/ 9 w 137"/>
                <a:gd name="T41" fmla="*/ 77 h 188"/>
                <a:gd name="T42" fmla="*/ 17 w 137"/>
                <a:gd name="T43" fmla="*/ 81 h 188"/>
                <a:gd name="T44" fmla="*/ 17 w 137"/>
                <a:gd name="T45" fmla="*/ 81 h 188"/>
                <a:gd name="T46" fmla="*/ 32 w 137"/>
                <a:gd name="T47" fmla="*/ 87 h 188"/>
                <a:gd name="T48" fmla="*/ 53 w 137"/>
                <a:gd name="T49" fmla="*/ 67 h 188"/>
                <a:gd name="T50" fmla="*/ 32 w 137"/>
                <a:gd name="T51" fmla="*/ 46 h 188"/>
                <a:gd name="T52" fmla="*/ 16 w 137"/>
                <a:gd name="T53" fmla="*/ 54 h 188"/>
                <a:gd name="T54" fmla="*/ 16 w 137"/>
                <a:gd name="T55" fmla="*/ 54 h 188"/>
                <a:gd name="T56" fmla="*/ 9 w 137"/>
                <a:gd name="T57" fmla="*/ 56 h 188"/>
                <a:gd name="T58" fmla="*/ 0 w 137"/>
                <a:gd name="T59" fmla="*/ 51 h 188"/>
                <a:gd name="T60" fmla="*/ 0 w 137"/>
                <a:gd name="T61" fmla="*/ 50 h 188"/>
                <a:gd name="T62" fmla="*/ 0 w 137"/>
                <a:gd name="T63" fmla="*/ 3 h 188"/>
                <a:gd name="T64" fmla="*/ 3 w 137"/>
                <a:gd name="T65" fmla="*/ 0 h 188"/>
                <a:gd name="T66" fmla="*/ 134 w 137"/>
                <a:gd name="T67" fmla="*/ 0 h 188"/>
                <a:gd name="T68" fmla="*/ 137 w 137"/>
                <a:gd name="T69" fmla="*/ 3 h 188"/>
                <a:gd name="T70" fmla="*/ 137 w 137"/>
                <a:gd name="T71" fmla="*/ 10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 h="188">
                  <a:moveTo>
                    <a:pt x="112" y="136"/>
                  </a:moveTo>
                  <a:lnTo>
                    <a:pt x="112" y="136"/>
                  </a:lnTo>
                  <a:lnTo>
                    <a:pt x="90" y="136"/>
                  </a:lnTo>
                  <a:lnTo>
                    <a:pt x="84" y="136"/>
                  </a:lnTo>
                  <a:cubicBezTo>
                    <a:pt x="84" y="136"/>
                    <a:pt x="82" y="136"/>
                    <a:pt x="82" y="136"/>
                  </a:cubicBezTo>
                  <a:cubicBezTo>
                    <a:pt x="77" y="140"/>
                    <a:pt x="76" y="145"/>
                    <a:pt x="79" y="151"/>
                  </a:cubicBezTo>
                  <a:cubicBezTo>
                    <a:pt x="79" y="151"/>
                    <a:pt x="80" y="152"/>
                    <a:pt x="80" y="152"/>
                  </a:cubicBezTo>
                  <a:cubicBezTo>
                    <a:pt x="85" y="156"/>
                    <a:pt x="87" y="162"/>
                    <a:pt x="87" y="168"/>
                  </a:cubicBezTo>
                  <a:cubicBezTo>
                    <a:pt x="87" y="179"/>
                    <a:pt x="78" y="188"/>
                    <a:pt x="67" y="188"/>
                  </a:cubicBezTo>
                  <a:cubicBezTo>
                    <a:pt x="56" y="188"/>
                    <a:pt x="46" y="179"/>
                    <a:pt x="46" y="168"/>
                  </a:cubicBezTo>
                  <a:cubicBezTo>
                    <a:pt x="46" y="162"/>
                    <a:pt x="49" y="157"/>
                    <a:pt x="53" y="153"/>
                  </a:cubicBezTo>
                  <a:cubicBezTo>
                    <a:pt x="53" y="153"/>
                    <a:pt x="53" y="153"/>
                    <a:pt x="53" y="153"/>
                  </a:cubicBezTo>
                  <a:cubicBezTo>
                    <a:pt x="55" y="150"/>
                    <a:pt x="56" y="147"/>
                    <a:pt x="56" y="144"/>
                  </a:cubicBezTo>
                  <a:cubicBezTo>
                    <a:pt x="56" y="142"/>
                    <a:pt x="56" y="139"/>
                    <a:pt x="52" y="136"/>
                  </a:cubicBezTo>
                  <a:cubicBezTo>
                    <a:pt x="52" y="136"/>
                    <a:pt x="50" y="136"/>
                    <a:pt x="49" y="136"/>
                  </a:cubicBezTo>
                  <a:lnTo>
                    <a:pt x="45" y="136"/>
                  </a:lnTo>
                  <a:lnTo>
                    <a:pt x="3" y="136"/>
                  </a:lnTo>
                  <a:cubicBezTo>
                    <a:pt x="1" y="136"/>
                    <a:pt x="0" y="135"/>
                    <a:pt x="0" y="133"/>
                  </a:cubicBezTo>
                  <a:lnTo>
                    <a:pt x="0" y="84"/>
                  </a:lnTo>
                  <a:cubicBezTo>
                    <a:pt x="0" y="83"/>
                    <a:pt x="0" y="83"/>
                    <a:pt x="0" y="82"/>
                  </a:cubicBezTo>
                  <a:cubicBezTo>
                    <a:pt x="2" y="79"/>
                    <a:pt x="5" y="77"/>
                    <a:pt x="9" y="77"/>
                  </a:cubicBezTo>
                  <a:cubicBezTo>
                    <a:pt x="12" y="77"/>
                    <a:pt x="15" y="79"/>
                    <a:pt x="17" y="81"/>
                  </a:cubicBezTo>
                  <a:cubicBezTo>
                    <a:pt x="17" y="81"/>
                    <a:pt x="17" y="81"/>
                    <a:pt x="17" y="81"/>
                  </a:cubicBezTo>
                  <a:cubicBezTo>
                    <a:pt x="21" y="85"/>
                    <a:pt x="27" y="87"/>
                    <a:pt x="32" y="87"/>
                  </a:cubicBezTo>
                  <a:cubicBezTo>
                    <a:pt x="44" y="87"/>
                    <a:pt x="53" y="78"/>
                    <a:pt x="53" y="67"/>
                  </a:cubicBezTo>
                  <a:cubicBezTo>
                    <a:pt x="53" y="56"/>
                    <a:pt x="44" y="46"/>
                    <a:pt x="32" y="46"/>
                  </a:cubicBezTo>
                  <a:cubicBezTo>
                    <a:pt x="26" y="46"/>
                    <a:pt x="20" y="49"/>
                    <a:pt x="16" y="54"/>
                  </a:cubicBezTo>
                  <a:cubicBezTo>
                    <a:pt x="16" y="54"/>
                    <a:pt x="16" y="54"/>
                    <a:pt x="16" y="54"/>
                  </a:cubicBezTo>
                  <a:cubicBezTo>
                    <a:pt x="13" y="56"/>
                    <a:pt x="11" y="56"/>
                    <a:pt x="9" y="56"/>
                  </a:cubicBezTo>
                  <a:cubicBezTo>
                    <a:pt x="7" y="56"/>
                    <a:pt x="3" y="55"/>
                    <a:pt x="0" y="51"/>
                  </a:cubicBezTo>
                  <a:cubicBezTo>
                    <a:pt x="0" y="51"/>
                    <a:pt x="0" y="50"/>
                    <a:pt x="0" y="50"/>
                  </a:cubicBezTo>
                  <a:lnTo>
                    <a:pt x="0" y="3"/>
                  </a:lnTo>
                  <a:cubicBezTo>
                    <a:pt x="0" y="1"/>
                    <a:pt x="1" y="0"/>
                    <a:pt x="3" y="0"/>
                  </a:cubicBezTo>
                  <a:lnTo>
                    <a:pt x="134" y="0"/>
                  </a:lnTo>
                  <a:cubicBezTo>
                    <a:pt x="136" y="0"/>
                    <a:pt x="137" y="1"/>
                    <a:pt x="137" y="3"/>
                  </a:cubicBezTo>
                  <a:lnTo>
                    <a:pt x="137" y="10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11">
              <a:extLst>
                <a:ext uri="{FF2B5EF4-FFF2-40B4-BE49-F238E27FC236}">
                  <a16:creationId xmlns:a16="http://schemas.microsoft.com/office/drawing/2014/main" id="{91194605-5F90-FFD3-C483-D886A34D5179}"/>
                </a:ext>
              </a:extLst>
            </p:cNvPr>
            <p:cNvSpPr>
              <a:spLocks/>
            </p:cNvSpPr>
            <p:nvPr/>
          </p:nvSpPr>
          <p:spPr bwMode="auto">
            <a:xfrm>
              <a:off x="6676" y="2152"/>
              <a:ext cx="114" cy="181"/>
            </a:xfrm>
            <a:custGeom>
              <a:avLst/>
              <a:gdLst>
                <a:gd name="T0" fmla="*/ 149 w 233"/>
                <a:gd name="T1" fmla="*/ 3 h 368"/>
                <a:gd name="T2" fmla="*/ 149 w 233"/>
                <a:gd name="T3" fmla="*/ 3 h 368"/>
                <a:gd name="T4" fmla="*/ 82 w 233"/>
                <a:gd name="T5" fmla="*/ 47 h 368"/>
                <a:gd name="T6" fmla="*/ 32 w 233"/>
                <a:gd name="T7" fmla="*/ 25 h 368"/>
                <a:gd name="T8" fmla="*/ 4 w 233"/>
                <a:gd name="T9" fmla="*/ 35 h 368"/>
                <a:gd name="T10" fmla="*/ 7 w 233"/>
                <a:gd name="T11" fmla="*/ 57 h 368"/>
                <a:gd name="T12" fmla="*/ 14 w 233"/>
                <a:gd name="T13" fmla="*/ 63 h 368"/>
                <a:gd name="T14" fmla="*/ 77 w 233"/>
                <a:gd name="T15" fmla="*/ 89 h 368"/>
                <a:gd name="T16" fmla="*/ 91 w 233"/>
                <a:gd name="T17" fmla="*/ 89 h 368"/>
                <a:gd name="T18" fmla="*/ 135 w 233"/>
                <a:gd name="T19" fmla="*/ 64 h 368"/>
                <a:gd name="T20" fmla="*/ 135 w 233"/>
                <a:gd name="T21" fmla="*/ 161 h 368"/>
                <a:gd name="T22" fmla="*/ 104 w 233"/>
                <a:gd name="T23" fmla="*/ 258 h 368"/>
                <a:gd name="T24" fmla="*/ 92 w 233"/>
                <a:gd name="T25" fmla="*/ 343 h 368"/>
                <a:gd name="T26" fmla="*/ 108 w 233"/>
                <a:gd name="T27" fmla="*/ 367 h 368"/>
                <a:gd name="T28" fmla="*/ 114 w 233"/>
                <a:gd name="T29" fmla="*/ 368 h 368"/>
                <a:gd name="T30" fmla="*/ 132 w 233"/>
                <a:gd name="T31" fmla="*/ 351 h 368"/>
                <a:gd name="T32" fmla="*/ 144 w 233"/>
                <a:gd name="T33" fmla="*/ 271 h 368"/>
                <a:gd name="T34" fmla="*/ 173 w 233"/>
                <a:gd name="T35" fmla="*/ 190 h 368"/>
                <a:gd name="T36" fmla="*/ 178 w 233"/>
                <a:gd name="T37" fmla="*/ 267 h 368"/>
                <a:gd name="T38" fmla="*/ 191 w 233"/>
                <a:gd name="T39" fmla="*/ 351 h 368"/>
                <a:gd name="T40" fmla="*/ 209 w 233"/>
                <a:gd name="T41" fmla="*/ 368 h 368"/>
                <a:gd name="T42" fmla="*/ 221 w 233"/>
                <a:gd name="T43" fmla="*/ 366 h 368"/>
                <a:gd name="T44" fmla="*/ 232 w 233"/>
                <a:gd name="T45" fmla="*/ 343 h 368"/>
                <a:gd name="T46" fmla="*/ 219 w 233"/>
                <a:gd name="T47" fmla="*/ 263 h 368"/>
                <a:gd name="T48" fmla="*/ 220 w 233"/>
                <a:gd name="T49" fmla="*/ 175 h 368"/>
                <a:gd name="T50" fmla="*/ 204 w 233"/>
                <a:gd name="T51" fmla="*/ 21 h 368"/>
                <a:gd name="T52" fmla="*/ 184 w 233"/>
                <a:gd name="T5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3" h="368">
                  <a:moveTo>
                    <a:pt x="149" y="3"/>
                  </a:moveTo>
                  <a:lnTo>
                    <a:pt x="149" y="3"/>
                  </a:lnTo>
                  <a:lnTo>
                    <a:pt x="82" y="47"/>
                  </a:lnTo>
                  <a:lnTo>
                    <a:pt x="32" y="25"/>
                  </a:lnTo>
                  <a:cubicBezTo>
                    <a:pt x="21" y="21"/>
                    <a:pt x="9" y="25"/>
                    <a:pt x="4" y="35"/>
                  </a:cubicBezTo>
                  <a:cubicBezTo>
                    <a:pt x="0" y="43"/>
                    <a:pt x="2" y="51"/>
                    <a:pt x="7" y="57"/>
                  </a:cubicBezTo>
                  <a:cubicBezTo>
                    <a:pt x="9" y="59"/>
                    <a:pt x="11" y="61"/>
                    <a:pt x="14" y="63"/>
                  </a:cubicBezTo>
                  <a:lnTo>
                    <a:pt x="77" y="89"/>
                  </a:lnTo>
                  <a:cubicBezTo>
                    <a:pt x="81" y="91"/>
                    <a:pt x="86" y="91"/>
                    <a:pt x="91" y="89"/>
                  </a:cubicBezTo>
                  <a:cubicBezTo>
                    <a:pt x="107" y="82"/>
                    <a:pt x="135" y="64"/>
                    <a:pt x="135" y="64"/>
                  </a:cubicBezTo>
                  <a:lnTo>
                    <a:pt x="135" y="161"/>
                  </a:lnTo>
                  <a:cubicBezTo>
                    <a:pt x="136" y="163"/>
                    <a:pt x="105" y="255"/>
                    <a:pt x="104" y="258"/>
                  </a:cubicBezTo>
                  <a:lnTo>
                    <a:pt x="92" y="343"/>
                  </a:lnTo>
                  <a:cubicBezTo>
                    <a:pt x="90" y="355"/>
                    <a:pt x="97" y="365"/>
                    <a:pt x="108" y="367"/>
                  </a:cubicBezTo>
                  <a:cubicBezTo>
                    <a:pt x="110" y="368"/>
                    <a:pt x="112" y="368"/>
                    <a:pt x="114" y="368"/>
                  </a:cubicBezTo>
                  <a:cubicBezTo>
                    <a:pt x="123" y="367"/>
                    <a:pt x="131" y="360"/>
                    <a:pt x="132" y="351"/>
                  </a:cubicBezTo>
                  <a:lnTo>
                    <a:pt x="144" y="271"/>
                  </a:lnTo>
                  <a:lnTo>
                    <a:pt x="173" y="190"/>
                  </a:lnTo>
                  <a:cubicBezTo>
                    <a:pt x="173" y="190"/>
                    <a:pt x="177" y="265"/>
                    <a:pt x="178" y="267"/>
                  </a:cubicBezTo>
                  <a:lnTo>
                    <a:pt x="191" y="351"/>
                  </a:lnTo>
                  <a:cubicBezTo>
                    <a:pt x="193" y="360"/>
                    <a:pt x="200" y="367"/>
                    <a:pt x="209" y="368"/>
                  </a:cubicBezTo>
                  <a:cubicBezTo>
                    <a:pt x="213" y="368"/>
                    <a:pt x="217" y="368"/>
                    <a:pt x="221" y="366"/>
                  </a:cubicBezTo>
                  <a:cubicBezTo>
                    <a:pt x="229" y="362"/>
                    <a:pt x="233" y="352"/>
                    <a:pt x="232" y="343"/>
                  </a:cubicBezTo>
                  <a:lnTo>
                    <a:pt x="219" y="263"/>
                  </a:lnTo>
                  <a:lnTo>
                    <a:pt x="220" y="175"/>
                  </a:lnTo>
                  <a:cubicBezTo>
                    <a:pt x="221" y="169"/>
                    <a:pt x="204" y="21"/>
                    <a:pt x="204" y="21"/>
                  </a:cubicBezTo>
                  <a:cubicBezTo>
                    <a:pt x="202" y="6"/>
                    <a:pt x="184" y="0"/>
                    <a:pt x="184"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2">
              <a:extLst>
                <a:ext uri="{FF2B5EF4-FFF2-40B4-BE49-F238E27FC236}">
                  <a16:creationId xmlns:a16="http://schemas.microsoft.com/office/drawing/2014/main" id="{F0EF6F2B-A62B-48E6-73D4-144A1CE313E4}"/>
                </a:ext>
              </a:extLst>
            </p:cNvPr>
            <p:cNvSpPr>
              <a:spLocks/>
            </p:cNvSpPr>
            <p:nvPr/>
          </p:nvSpPr>
          <p:spPr bwMode="auto">
            <a:xfrm>
              <a:off x="6737" y="2116"/>
              <a:ext cx="39" cy="39"/>
            </a:xfrm>
            <a:custGeom>
              <a:avLst/>
              <a:gdLst>
                <a:gd name="T0" fmla="*/ 79 w 79"/>
                <a:gd name="T1" fmla="*/ 40 h 80"/>
                <a:gd name="T2" fmla="*/ 79 w 79"/>
                <a:gd name="T3" fmla="*/ 40 h 80"/>
                <a:gd name="T4" fmla="*/ 39 w 79"/>
                <a:gd name="T5" fmla="*/ 80 h 80"/>
                <a:gd name="T6" fmla="*/ 0 w 79"/>
                <a:gd name="T7" fmla="*/ 40 h 80"/>
                <a:gd name="T8" fmla="*/ 39 w 79"/>
                <a:gd name="T9" fmla="*/ 0 h 80"/>
                <a:gd name="T10" fmla="*/ 79 w 79"/>
                <a:gd name="T11" fmla="*/ 40 h 80"/>
                <a:gd name="T12" fmla="*/ 79 w 79"/>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79" h="80">
                  <a:moveTo>
                    <a:pt x="79" y="40"/>
                  </a:moveTo>
                  <a:lnTo>
                    <a:pt x="79" y="40"/>
                  </a:lnTo>
                  <a:cubicBezTo>
                    <a:pt x="79" y="62"/>
                    <a:pt x="62" y="80"/>
                    <a:pt x="39" y="80"/>
                  </a:cubicBezTo>
                  <a:cubicBezTo>
                    <a:pt x="17" y="80"/>
                    <a:pt x="0" y="62"/>
                    <a:pt x="0" y="40"/>
                  </a:cubicBezTo>
                  <a:cubicBezTo>
                    <a:pt x="0" y="18"/>
                    <a:pt x="17" y="0"/>
                    <a:pt x="39" y="0"/>
                  </a:cubicBezTo>
                  <a:cubicBezTo>
                    <a:pt x="62" y="0"/>
                    <a:pt x="79" y="18"/>
                    <a:pt x="79" y="40"/>
                  </a:cubicBezTo>
                  <a:lnTo>
                    <a:pt x="79" y="40"/>
                  </a:lnTo>
                  <a:close/>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3">
              <a:extLst>
                <a:ext uri="{FF2B5EF4-FFF2-40B4-BE49-F238E27FC236}">
                  <a16:creationId xmlns:a16="http://schemas.microsoft.com/office/drawing/2014/main" id="{F39D9319-87B7-20ED-CE3A-079269A2C82A}"/>
                </a:ext>
              </a:extLst>
            </p:cNvPr>
            <p:cNvSpPr>
              <a:spLocks/>
            </p:cNvSpPr>
            <p:nvPr/>
          </p:nvSpPr>
          <p:spPr bwMode="auto">
            <a:xfrm>
              <a:off x="6702" y="2150"/>
              <a:ext cx="35" cy="11"/>
            </a:xfrm>
            <a:custGeom>
              <a:avLst/>
              <a:gdLst>
                <a:gd name="T0" fmla="*/ 72 w 72"/>
                <a:gd name="T1" fmla="*/ 21 h 21"/>
                <a:gd name="T2" fmla="*/ 72 w 72"/>
                <a:gd name="T3" fmla="*/ 21 h 21"/>
                <a:gd name="T4" fmla="*/ 36 w 72"/>
                <a:gd name="T5" fmla="*/ 18 h 21"/>
                <a:gd name="T6" fmla="*/ 0 w 72"/>
                <a:gd name="T7" fmla="*/ 0 h 21"/>
              </a:gdLst>
              <a:ahLst/>
              <a:cxnLst>
                <a:cxn ang="0">
                  <a:pos x="T0" y="T1"/>
                </a:cxn>
                <a:cxn ang="0">
                  <a:pos x="T2" y="T3"/>
                </a:cxn>
                <a:cxn ang="0">
                  <a:pos x="T4" y="T5"/>
                </a:cxn>
                <a:cxn ang="0">
                  <a:pos x="T6" y="T7"/>
                </a:cxn>
              </a:cxnLst>
              <a:rect l="0" t="0" r="r" b="b"/>
              <a:pathLst>
                <a:path w="72" h="21">
                  <a:moveTo>
                    <a:pt x="72" y="21"/>
                  </a:moveTo>
                  <a:lnTo>
                    <a:pt x="72" y="21"/>
                  </a:lnTo>
                  <a:lnTo>
                    <a:pt x="36" y="18"/>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4">
              <a:extLst>
                <a:ext uri="{FF2B5EF4-FFF2-40B4-BE49-F238E27FC236}">
                  <a16:creationId xmlns:a16="http://schemas.microsoft.com/office/drawing/2014/main" id="{F74133B6-07B2-E86E-5FAD-E23E698BDB13}"/>
                </a:ext>
              </a:extLst>
            </p:cNvPr>
            <p:cNvSpPr>
              <a:spLocks/>
            </p:cNvSpPr>
            <p:nvPr/>
          </p:nvSpPr>
          <p:spPr bwMode="auto">
            <a:xfrm>
              <a:off x="6508" y="2117"/>
              <a:ext cx="40" cy="42"/>
            </a:xfrm>
            <a:custGeom>
              <a:avLst/>
              <a:gdLst>
                <a:gd name="T0" fmla="*/ 35 w 80"/>
                <a:gd name="T1" fmla="*/ 81 h 84"/>
                <a:gd name="T2" fmla="*/ 35 w 80"/>
                <a:gd name="T3" fmla="*/ 81 h 84"/>
                <a:gd name="T4" fmla="*/ 28 w 80"/>
                <a:gd name="T5" fmla="*/ 80 h 84"/>
                <a:gd name="T6" fmla="*/ 6 w 80"/>
                <a:gd name="T7" fmla="*/ 60 h 84"/>
                <a:gd name="T8" fmla="*/ 4 w 80"/>
                <a:gd name="T9" fmla="*/ 31 h 84"/>
                <a:gd name="T10" fmla="*/ 53 w 80"/>
                <a:gd name="T11" fmla="*/ 6 h 84"/>
                <a:gd name="T12" fmla="*/ 75 w 80"/>
                <a:gd name="T13" fmla="*/ 26 h 84"/>
                <a:gd name="T14" fmla="*/ 77 w 80"/>
                <a:gd name="T15" fmla="*/ 55 h 84"/>
                <a:gd name="T16" fmla="*/ 35 w 80"/>
                <a:gd name="T17" fmla="*/ 81 h 84"/>
                <a:gd name="T18" fmla="*/ 35 w 80"/>
                <a:gd name="T19"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4">
                  <a:moveTo>
                    <a:pt x="35" y="81"/>
                  </a:moveTo>
                  <a:lnTo>
                    <a:pt x="35" y="81"/>
                  </a:lnTo>
                  <a:cubicBezTo>
                    <a:pt x="32" y="81"/>
                    <a:pt x="30" y="81"/>
                    <a:pt x="28" y="80"/>
                  </a:cubicBezTo>
                  <a:cubicBezTo>
                    <a:pt x="18" y="77"/>
                    <a:pt x="10" y="70"/>
                    <a:pt x="6" y="60"/>
                  </a:cubicBezTo>
                  <a:cubicBezTo>
                    <a:pt x="1" y="51"/>
                    <a:pt x="0" y="41"/>
                    <a:pt x="4" y="31"/>
                  </a:cubicBezTo>
                  <a:cubicBezTo>
                    <a:pt x="11" y="11"/>
                    <a:pt x="33" y="0"/>
                    <a:pt x="53" y="6"/>
                  </a:cubicBezTo>
                  <a:cubicBezTo>
                    <a:pt x="63" y="10"/>
                    <a:pt x="70" y="17"/>
                    <a:pt x="75" y="26"/>
                  </a:cubicBezTo>
                  <a:cubicBezTo>
                    <a:pt x="80" y="35"/>
                    <a:pt x="80" y="46"/>
                    <a:pt x="77" y="55"/>
                  </a:cubicBezTo>
                  <a:cubicBezTo>
                    <a:pt x="71" y="74"/>
                    <a:pt x="53" y="84"/>
                    <a:pt x="35" y="81"/>
                  </a:cubicBezTo>
                  <a:lnTo>
                    <a:pt x="35" y="81"/>
                  </a:lnTo>
                  <a:close/>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5">
              <a:extLst>
                <a:ext uri="{FF2B5EF4-FFF2-40B4-BE49-F238E27FC236}">
                  <a16:creationId xmlns:a16="http://schemas.microsoft.com/office/drawing/2014/main" id="{B0176943-435F-56A2-B527-375E31B39FE1}"/>
                </a:ext>
              </a:extLst>
            </p:cNvPr>
            <p:cNvSpPr>
              <a:spLocks/>
            </p:cNvSpPr>
            <p:nvPr/>
          </p:nvSpPr>
          <p:spPr bwMode="auto">
            <a:xfrm>
              <a:off x="6508" y="2176"/>
              <a:ext cx="57" cy="54"/>
            </a:xfrm>
            <a:custGeom>
              <a:avLst/>
              <a:gdLst>
                <a:gd name="T0" fmla="*/ 0 w 117"/>
                <a:gd name="T1" fmla="*/ 17 h 111"/>
                <a:gd name="T2" fmla="*/ 0 w 117"/>
                <a:gd name="T3" fmla="*/ 17 h 111"/>
                <a:gd name="T4" fmla="*/ 5 w 117"/>
                <a:gd name="T5" fmla="*/ 53 h 111"/>
                <a:gd name="T6" fmla="*/ 16 w 117"/>
                <a:gd name="T7" fmla="*/ 68 h 111"/>
                <a:gd name="T8" fmla="*/ 83 w 117"/>
                <a:gd name="T9" fmla="*/ 108 h 111"/>
                <a:gd name="T10" fmla="*/ 89 w 117"/>
                <a:gd name="T11" fmla="*/ 110 h 111"/>
                <a:gd name="T12" fmla="*/ 111 w 117"/>
                <a:gd name="T13" fmla="*/ 99 h 111"/>
                <a:gd name="T14" fmla="*/ 103 w 117"/>
                <a:gd name="T15" fmla="*/ 70 h 111"/>
                <a:gd name="T16" fmla="*/ 45 w 117"/>
                <a:gd name="T17" fmla="*/ 35 h 111"/>
                <a:gd name="T18" fmla="*/ 38 w 117"/>
                <a:gd name="T1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11">
                  <a:moveTo>
                    <a:pt x="0" y="17"/>
                  </a:moveTo>
                  <a:lnTo>
                    <a:pt x="0" y="17"/>
                  </a:lnTo>
                  <a:lnTo>
                    <a:pt x="5" y="53"/>
                  </a:lnTo>
                  <a:cubicBezTo>
                    <a:pt x="7" y="60"/>
                    <a:pt x="11" y="65"/>
                    <a:pt x="16" y="68"/>
                  </a:cubicBezTo>
                  <a:lnTo>
                    <a:pt x="83" y="108"/>
                  </a:lnTo>
                  <a:cubicBezTo>
                    <a:pt x="85" y="109"/>
                    <a:pt x="87" y="110"/>
                    <a:pt x="89" y="110"/>
                  </a:cubicBezTo>
                  <a:cubicBezTo>
                    <a:pt x="98" y="111"/>
                    <a:pt x="107" y="107"/>
                    <a:pt x="111" y="99"/>
                  </a:cubicBezTo>
                  <a:cubicBezTo>
                    <a:pt x="117" y="89"/>
                    <a:pt x="113" y="76"/>
                    <a:pt x="103" y="70"/>
                  </a:cubicBezTo>
                  <a:lnTo>
                    <a:pt x="45" y="35"/>
                  </a:lnTo>
                  <a:lnTo>
                    <a:pt x="38"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6">
              <a:extLst>
                <a:ext uri="{FF2B5EF4-FFF2-40B4-BE49-F238E27FC236}">
                  <a16:creationId xmlns:a16="http://schemas.microsoft.com/office/drawing/2014/main" id="{6C08B7DE-370F-826C-F404-8FB80F8BC409}"/>
                </a:ext>
              </a:extLst>
            </p:cNvPr>
            <p:cNvSpPr>
              <a:spLocks/>
            </p:cNvSpPr>
            <p:nvPr/>
          </p:nvSpPr>
          <p:spPr bwMode="auto">
            <a:xfrm>
              <a:off x="6526" y="2158"/>
              <a:ext cx="23" cy="31"/>
            </a:xfrm>
            <a:custGeom>
              <a:avLst/>
              <a:gdLst>
                <a:gd name="T0" fmla="*/ 46 w 46"/>
                <a:gd name="T1" fmla="*/ 64 h 64"/>
                <a:gd name="T2" fmla="*/ 46 w 46"/>
                <a:gd name="T3" fmla="*/ 64 h 64"/>
                <a:gd name="T4" fmla="*/ 28 w 46"/>
                <a:gd name="T5" fmla="*/ 46 h 64"/>
                <a:gd name="T6" fmla="*/ 21 w 46"/>
                <a:gd name="T7" fmla="*/ 23 h 64"/>
                <a:gd name="T8" fmla="*/ 0 w 46"/>
                <a:gd name="T9" fmla="*/ 0 h 64"/>
              </a:gdLst>
              <a:ahLst/>
              <a:cxnLst>
                <a:cxn ang="0">
                  <a:pos x="T0" y="T1"/>
                </a:cxn>
                <a:cxn ang="0">
                  <a:pos x="T2" y="T3"/>
                </a:cxn>
                <a:cxn ang="0">
                  <a:pos x="T4" y="T5"/>
                </a:cxn>
                <a:cxn ang="0">
                  <a:pos x="T6" y="T7"/>
                </a:cxn>
                <a:cxn ang="0">
                  <a:pos x="T8" y="T9"/>
                </a:cxn>
              </a:cxnLst>
              <a:rect l="0" t="0" r="r" b="b"/>
              <a:pathLst>
                <a:path w="46" h="64">
                  <a:moveTo>
                    <a:pt x="46" y="64"/>
                  </a:moveTo>
                  <a:lnTo>
                    <a:pt x="46" y="64"/>
                  </a:lnTo>
                  <a:lnTo>
                    <a:pt x="28" y="46"/>
                  </a:lnTo>
                  <a:lnTo>
                    <a:pt x="21" y="23"/>
                  </a:lnTo>
                  <a:cubicBezTo>
                    <a:pt x="17" y="13"/>
                    <a:pt x="9" y="3"/>
                    <a:pt x="0"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7">
              <a:extLst>
                <a:ext uri="{FF2B5EF4-FFF2-40B4-BE49-F238E27FC236}">
                  <a16:creationId xmlns:a16="http://schemas.microsoft.com/office/drawing/2014/main" id="{9AFE28E6-3F41-B5CA-1D49-CFC4B4572F09}"/>
                </a:ext>
              </a:extLst>
            </p:cNvPr>
            <p:cNvSpPr>
              <a:spLocks/>
            </p:cNvSpPr>
            <p:nvPr/>
          </p:nvSpPr>
          <p:spPr bwMode="auto">
            <a:xfrm>
              <a:off x="6616" y="2185"/>
              <a:ext cx="73" cy="100"/>
            </a:xfrm>
            <a:custGeom>
              <a:avLst/>
              <a:gdLst>
                <a:gd name="T0" fmla="*/ 148 w 148"/>
                <a:gd name="T1" fmla="*/ 148 h 204"/>
                <a:gd name="T2" fmla="*/ 148 w 148"/>
                <a:gd name="T3" fmla="*/ 148 h 204"/>
                <a:gd name="T4" fmla="*/ 97 w 148"/>
                <a:gd name="T5" fmla="*/ 148 h 204"/>
                <a:gd name="T6" fmla="*/ 91 w 148"/>
                <a:gd name="T7" fmla="*/ 148 h 204"/>
                <a:gd name="T8" fmla="*/ 88 w 148"/>
                <a:gd name="T9" fmla="*/ 148 h 204"/>
                <a:gd name="T10" fmla="*/ 86 w 148"/>
                <a:gd name="T11" fmla="*/ 164 h 204"/>
                <a:gd name="T12" fmla="*/ 86 w 148"/>
                <a:gd name="T13" fmla="*/ 165 h 204"/>
                <a:gd name="T14" fmla="*/ 94 w 148"/>
                <a:gd name="T15" fmla="*/ 182 h 204"/>
                <a:gd name="T16" fmla="*/ 72 w 148"/>
                <a:gd name="T17" fmla="*/ 204 h 204"/>
                <a:gd name="T18" fmla="*/ 50 w 148"/>
                <a:gd name="T19" fmla="*/ 182 h 204"/>
                <a:gd name="T20" fmla="*/ 57 w 148"/>
                <a:gd name="T21" fmla="*/ 166 h 204"/>
                <a:gd name="T22" fmla="*/ 57 w 148"/>
                <a:gd name="T23" fmla="*/ 166 h 204"/>
                <a:gd name="T24" fmla="*/ 61 w 148"/>
                <a:gd name="T25" fmla="*/ 157 h 204"/>
                <a:gd name="T26" fmla="*/ 56 w 148"/>
                <a:gd name="T27" fmla="*/ 148 h 204"/>
                <a:gd name="T28" fmla="*/ 53 w 148"/>
                <a:gd name="T29" fmla="*/ 148 h 204"/>
                <a:gd name="T30" fmla="*/ 48 w 148"/>
                <a:gd name="T31" fmla="*/ 148 h 204"/>
                <a:gd name="T32" fmla="*/ 2 w 148"/>
                <a:gd name="T33" fmla="*/ 148 h 204"/>
                <a:gd name="T34" fmla="*/ 0 w 148"/>
                <a:gd name="T35" fmla="*/ 145 h 204"/>
                <a:gd name="T36" fmla="*/ 0 w 148"/>
                <a:gd name="T37" fmla="*/ 91 h 204"/>
                <a:gd name="T38" fmla="*/ 0 w 148"/>
                <a:gd name="T39" fmla="*/ 89 h 204"/>
                <a:gd name="T40" fmla="*/ 9 w 148"/>
                <a:gd name="T41" fmla="*/ 84 h 204"/>
                <a:gd name="T42" fmla="*/ 18 w 148"/>
                <a:gd name="T43" fmla="*/ 88 h 204"/>
                <a:gd name="T44" fmla="*/ 19 w 148"/>
                <a:gd name="T45" fmla="*/ 88 h 204"/>
                <a:gd name="T46" fmla="*/ 35 w 148"/>
                <a:gd name="T47" fmla="*/ 95 h 204"/>
                <a:gd name="T48" fmla="*/ 57 w 148"/>
                <a:gd name="T49" fmla="*/ 73 h 204"/>
                <a:gd name="T50" fmla="*/ 35 w 148"/>
                <a:gd name="T51" fmla="*/ 50 h 204"/>
                <a:gd name="T52" fmla="*/ 17 w 148"/>
                <a:gd name="T53" fmla="*/ 58 h 204"/>
                <a:gd name="T54" fmla="*/ 17 w 148"/>
                <a:gd name="T55" fmla="*/ 59 h 204"/>
                <a:gd name="T56" fmla="*/ 9 w 148"/>
                <a:gd name="T57" fmla="*/ 61 h 204"/>
                <a:gd name="T58" fmla="*/ 0 w 148"/>
                <a:gd name="T59" fmla="*/ 55 h 204"/>
                <a:gd name="T60" fmla="*/ 0 w 148"/>
                <a:gd name="T61" fmla="*/ 54 h 204"/>
                <a:gd name="T62" fmla="*/ 0 w 148"/>
                <a:gd name="T6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204">
                  <a:moveTo>
                    <a:pt x="148" y="148"/>
                  </a:moveTo>
                  <a:lnTo>
                    <a:pt x="148" y="148"/>
                  </a:lnTo>
                  <a:lnTo>
                    <a:pt x="97" y="148"/>
                  </a:lnTo>
                  <a:lnTo>
                    <a:pt x="91" y="148"/>
                  </a:lnTo>
                  <a:cubicBezTo>
                    <a:pt x="90" y="148"/>
                    <a:pt x="89" y="148"/>
                    <a:pt x="88" y="148"/>
                  </a:cubicBezTo>
                  <a:cubicBezTo>
                    <a:pt x="83" y="152"/>
                    <a:pt x="82" y="158"/>
                    <a:pt x="86" y="164"/>
                  </a:cubicBezTo>
                  <a:cubicBezTo>
                    <a:pt x="86" y="164"/>
                    <a:pt x="86" y="165"/>
                    <a:pt x="86" y="165"/>
                  </a:cubicBezTo>
                  <a:cubicBezTo>
                    <a:pt x="91" y="169"/>
                    <a:pt x="94" y="175"/>
                    <a:pt x="94" y="182"/>
                  </a:cubicBezTo>
                  <a:cubicBezTo>
                    <a:pt x="94" y="194"/>
                    <a:pt x="84" y="204"/>
                    <a:pt x="72" y="204"/>
                  </a:cubicBezTo>
                  <a:cubicBezTo>
                    <a:pt x="60" y="204"/>
                    <a:pt x="50" y="194"/>
                    <a:pt x="50" y="182"/>
                  </a:cubicBezTo>
                  <a:cubicBezTo>
                    <a:pt x="50" y="176"/>
                    <a:pt x="52" y="170"/>
                    <a:pt x="57" y="166"/>
                  </a:cubicBezTo>
                  <a:cubicBezTo>
                    <a:pt x="57" y="166"/>
                    <a:pt x="57" y="166"/>
                    <a:pt x="57" y="166"/>
                  </a:cubicBezTo>
                  <a:cubicBezTo>
                    <a:pt x="60" y="163"/>
                    <a:pt x="61" y="160"/>
                    <a:pt x="61" y="157"/>
                  </a:cubicBezTo>
                  <a:cubicBezTo>
                    <a:pt x="61" y="154"/>
                    <a:pt x="60" y="151"/>
                    <a:pt x="56" y="148"/>
                  </a:cubicBezTo>
                  <a:cubicBezTo>
                    <a:pt x="56" y="148"/>
                    <a:pt x="54" y="148"/>
                    <a:pt x="53" y="148"/>
                  </a:cubicBezTo>
                  <a:lnTo>
                    <a:pt x="48" y="148"/>
                  </a:lnTo>
                  <a:lnTo>
                    <a:pt x="2" y="148"/>
                  </a:lnTo>
                  <a:cubicBezTo>
                    <a:pt x="1" y="148"/>
                    <a:pt x="0" y="146"/>
                    <a:pt x="0" y="145"/>
                  </a:cubicBezTo>
                  <a:lnTo>
                    <a:pt x="0" y="91"/>
                  </a:lnTo>
                  <a:cubicBezTo>
                    <a:pt x="0" y="90"/>
                    <a:pt x="0" y="90"/>
                    <a:pt x="0" y="89"/>
                  </a:cubicBezTo>
                  <a:cubicBezTo>
                    <a:pt x="2" y="86"/>
                    <a:pt x="5" y="84"/>
                    <a:pt x="9" y="84"/>
                  </a:cubicBezTo>
                  <a:cubicBezTo>
                    <a:pt x="12" y="84"/>
                    <a:pt x="15" y="85"/>
                    <a:pt x="18" y="88"/>
                  </a:cubicBezTo>
                  <a:cubicBezTo>
                    <a:pt x="18" y="88"/>
                    <a:pt x="18" y="88"/>
                    <a:pt x="19" y="88"/>
                  </a:cubicBezTo>
                  <a:cubicBezTo>
                    <a:pt x="23" y="92"/>
                    <a:pt x="28" y="95"/>
                    <a:pt x="35" y="95"/>
                  </a:cubicBezTo>
                  <a:cubicBezTo>
                    <a:pt x="47" y="95"/>
                    <a:pt x="57" y="85"/>
                    <a:pt x="57" y="73"/>
                  </a:cubicBezTo>
                  <a:cubicBezTo>
                    <a:pt x="57" y="60"/>
                    <a:pt x="47" y="50"/>
                    <a:pt x="35" y="50"/>
                  </a:cubicBezTo>
                  <a:cubicBezTo>
                    <a:pt x="28" y="50"/>
                    <a:pt x="22" y="53"/>
                    <a:pt x="17" y="58"/>
                  </a:cubicBezTo>
                  <a:cubicBezTo>
                    <a:pt x="17" y="59"/>
                    <a:pt x="17" y="59"/>
                    <a:pt x="17" y="59"/>
                  </a:cubicBezTo>
                  <a:cubicBezTo>
                    <a:pt x="14" y="60"/>
                    <a:pt x="12" y="61"/>
                    <a:pt x="9" y="61"/>
                  </a:cubicBezTo>
                  <a:cubicBezTo>
                    <a:pt x="7" y="61"/>
                    <a:pt x="3" y="60"/>
                    <a:pt x="0" y="55"/>
                  </a:cubicBezTo>
                  <a:cubicBezTo>
                    <a:pt x="0" y="55"/>
                    <a:pt x="0" y="54"/>
                    <a:pt x="0" y="54"/>
                  </a:cubicBez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8">
              <a:extLst>
                <a:ext uri="{FF2B5EF4-FFF2-40B4-BE49-F238E27FC236}">
                  <a16:creationId xmlns:a16="http://schemas.microsoft.com/office/drawing/2014/main" id="{6D55E1D6-C620-DBB7-70AC-89100C09572C}"/>
                </a:ext>
              </a:extLst>
            </p:cNvPr>
            <p:cNvSpPr>
              <a:spLocks/>
            </p:cNvSpPr>
            <p:nvPr/>
          </p:nvSpPr>
          <p:spPr bwMode="auto">
            <a:xfrm>
              <a:off x="6549" y="2230"/>
              <a:ext cx="140" cy="103"/>
            </a:xfrm>
            <a:custGeom>
              <a:avLst/>
              <a:gdLst>
                <a:gd name="T0" fmla="*/ 0 w 285"/>
                <a:gd name="T1" fmla="*/ 0 h 210"/>
                <a:gd name="T2" fmla="*/ 0 w 285"/>
                <a:gd name="T3" fmla="*/ 0 h 210"/>
                <a:gd name="T4" fmla="*/ 0 w 285"/>
                <a:gd name="T5" fmla="*/ 210 h 210"/>
                <a:gd name="T6" fmla="*/ 285 w 285"/>
                <a:gd name="T7" fmla="*/ 210 h 210"/>
                <a:gd name="T8" fmla="*/ 285 w 285"/>
                <a:gd name="T9" fmla="*/ 56 h 210"/>
              </a:gdLst>
              <a:ahLst/>
              <a:cxnLst>
                <a:cxn ang="0">
                  <a:pos x="T0" y="T1"/>
                </a:cxn>
                <a:cxn ang="0">
                  <a:pos x="T2" y="T3"/>
                </a:cxn>
                <a:cxn ang="0">
                  <a:pos x="T4" y="T5"/>
                </a:cxn>
                <a:cxn ang="0">
                  <a:pos x="T6" y="T7"/>
                </a:cxn>
                <a:cxn ang="0">
                  <a:pos x="T8" y="T9"/>
                </a:cxn>
              </a:cxnLst>
              <a:rect l="0" t="0" r="r" b="b"/>
              <a:pathLst>
                <a:path w="285" h="210">
                  <a:moveTo>
                    <a:pt x="0" y="0"/>
                  </a:moveTo>
                  <a:lnTo>
                    <a:pt x="0" y="0"/>
                  </a:lnTo>
                  <a:lnTo>
                    <a:pt x="0" y="210"/>
                  </a:lnTo>
                  <a:lnTo>
                    <a:pt x="285" y="210"/>
                  </a:lnTo>
                  <a:lnTo>
                    <a:pt x="285" y="56"/>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9">
              <a:extLst>
                <a:ext uri="{FF2B5EF4-FFF2-40B4-BE49-F238E27FC236}">
                  <a16:creationId xmlns:a16="http://schemas.microsoft.com/office/drawing/2014/main" id="{49A43AE1-C461-2FED-DB2F-F64A4B0FAF46}"/>
                </a:ext>
              </a:extLst>
            </p:cNvPr>
            <p:cNvSpPr>
              <a:spLocks/>
            </p:cNvSpPr>
            <p:nvPr/>
          </p:nvSpPr>
          <p:spPr bwMode="auto">
            <a:xfrm>
              <a:off x="6549" y="2185"/>
              <a:ext cx="67" cy="16"/>
            </a:xfrm>
            <a:custGeom>
              <a:avLst/>
              <a:gdLst>
                <a:gd name="T0" fmla="*/ 137 w 137"/>
                <a:gd name="T1" fmla="*/ 0 h 32"/>
                <a:gd name="T2" fmla="*/ 137 w 137"/>
                <a:gd name="T3" fmla="*/ 0 h 32"/>
                <a:gd name="T4" fmla="*/ 0 w 137"/>
                <a:gd name="T5" fmla="*/ 0 h 32"/>
                <a:gd name="T6" fmla="*/ 0 w 137"/>
                <a:gd name="T7" fmla="*/ 32 h 32"/>
              </a:gdLst>
              <a:ahLst/>
              <a:cxnLst>
                <a:cxn ang="0">
                  <a:pos x="T0" y="T1"/>
                </a:cxn>
                <a:cxn ang="0">
                  <a:pos x="T2" y="T3"/>
                </a:cxn>
                <a:cxn ang="0">
                  <a:pos x="T4" y="T5"/>
                </a:cxn>
                <a:cxn ang="0">
                  <a:pos x="T6" y="T7"/>
                </a:cxn>
              </a:cxnLst>
              <a:rect l="0" t="0" r="r" b="b"/>
              <a:pathLst>
                <a:path w="137" h="32">
                  <a:moveTo>
                    <a:pt x="137" y="0"/>
                  </a:moveTo>
                  <a:lnTo>
                    <a:pt x="137" y="0"/>
                  </a:lnTo>
                  <a:lnTo>
                    <a:pt x="0" y="0"/>
                  </a:lnTo>
                  <a:lnTo>
                    <a:pt x="0" y="32"/>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20">
              <a:extLst>
                <a:ext uri="{FF2B5EF4-FFF2-40B4-BE49-F238E27FC236}">
                  <a16:creationId xmlns:a16="http://schemas.microsoft.com/office/drawing/2014/main" id="{743713AE-DFA1-92D5-F60D-7D06E5611694}"/>
                </a:ext>
              </a:extLst>
            </p:cNvPr>
            <p:cNvSpPr>
              <a:spLocks/>
            </p:cNvSpPr>
            <p:nvPr/>
          </p:nvSpPr>
          <p:spPr bwMode="auto">
            <a:xfrm>
              <a:off x="6616" y="2315"/>
              <a:ext cx="0" cy="18"/>
            </a:xfrm>
            <a:custGeom>
              <a:avLst/>
              <a:gdLst>
                <a:gd name="T0" fmla="*/ 37 h 37"/>
                <a:gd name="T1" fmla="*/ 37 h 37"/>
                <a:gd name="T2" fmla="*/ 0 h 37"/>
              </a:gdLst>
              <a:ahLst/>
              <a:cxnLst>
                <a:cxn ang="0">
                  <a:pos x="0" y="T0"/>
                </a:cxn>
                <a:cxn ang="0">
                  <a:pos x="0" y="T1"/>
                </a:cxn>
                <a:cxn ang="0">
                  <a:pos x="0" y="T2"/>
                </a:cxn>
              </a:cxnLst>
              <a:rect l="0" t="0" r="r" b="b"/>
              <a:pathLst>
                <a:path h="37">
                  <a:moveTo>
                    <a:pt x="0" y="37"/>
                  </a:moveTo>
                  <a:lnTo>
                    <a:pt x="0" y="37"/>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1">
              <a:extLst>
                <a:ext uri="{FF2B5EF4-FFF2-40B4-BE49-F238E27FC236}">
                  <a16:creationId xmlns:a16="http://schemas.microsoft.com/office/drawing/2014/main" id="{5DEE2E4A-2E13-082B-CF80-E5F7B5851B88}"/>
                </a:ext>
              </a:extLst>
            </p:cNvPr>
            <p:cNvSpPr>
              <a:spLocks/>
            </p:cNvSpPr>
            <p:nvPr/>
          </p:nvSpPr>
          <p:spPr bwMode="auto">
            <a:xfrm>
              <a:off x="6591" y="2258"/>
              <a:ext cx="28" cy="0"/>
            </a:xfrm>
            <a:custGeom>
              <a:avLst/>
              <a:gdLst>
                <a:gd name="T0" fmla="*/ 56 w 56"/>
                <a:gd name="T1" fmla="*/ 56 w 56"/>
                <a:gd name="T2" fmla="*/ 0 w 56"/>
              </a:gdLst>
              <a:ahLst/>
              <a:cxnLst>
                <a:cxn ang="0">
                  <a:pos x="T0" y="0"/>
                </a:cxn>
                <a:cxn ang="0">
                  <a:pos x="T1" y="0"/>
                </a:cxn>
                <a:cxn ang="0">
                  <a:pos x="T2" y="0"/>
                </a:cxn>
              </a:cxnLst>
              <a:rect l="0" t="0" r="r" b="b"/>
              <a:pathLst>
                <a:path w="56">
                  <a:moveTo>
                    <a:pt x="56" y="0"/>
                  </a:moveTo>
                  <a:lnTo>
                    <a:pt x="56" y="0"/>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2">
              <a:extLst>
                <a:ext uri="{FF2B5EF4-FFF2-40B4-BE49-F238E27FC236}">
                  <a16:creationId xmlns:a16="http://schemas.microsoft.com/office/drawing/2014/main" id="{22E1EA24-0501-0089-40D6-3AD336424EF1}"/>
                </a:ext>
              </a:extLst>
            </p:cNvPr>
            <p:cNvSpPr>
              <a:spLocks/>
            </p:cNvSpPr>
            <p:nvPr/>
          </p:nvSpPr>
          <p:spPr bwMode="auto">
            <a:xfrm>
              <a:off x="6549" y="2258"/>
              <a:ext cx="26" cy="0"/>
            </a:xfrm>
            <a:custGeom>
              <a:avLst/>
              <a:gdLst>
                <a:gd name="T0" fmla="*/ 52 w 52"/>
                <a:gd name="T1" fmla="*/ 52 w 52"/>
                <a:gd name="T2" fmla="*/ 0 w 52"/>
              </a:gdLst>
              <a:ahLst/>
              <a:cxnLst>
                <a:cxn ang="0">
                  <a:pos x="T0" y="0"/>
                </a:cxn>
                <a:cxn ang="0">
                  <a:pos x="T1" y="0"/>
                </a:cxn>
                <a:cxn ang="0">
                  <a:pos x="T2" y="0"/>
                </a:cxn>
              </a:cxnLst>
              <a:rect l="0" t="0" r="r" b="b"/>
              <a:pathLst>
                <a:path w="52">
                  <a:moveTo>
                    <a:pt x="52" y="0"/>
                  </a:moveTo>
                  <a:lnTo>
                    <a:pt x="52" y="0"/>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3">
              <a:extLst>
                <a:ext uri="{FF2B5EF4-FFF2-40B4-BE49-F238E27FC236}">
                  <a16:creationId xmlns:a16="http://schemas.microsoft.com/office/drawing/2014/main" id="{B63E01AF-E5AF-3A99-8A98-C7EE8D4EA037}"/>
                </a:ext>
              </a:extLst>
            </p:cNvPr>
            <p:cNvSpPr>
              <a:spLocks/>
            </p:cNvSpPr>
            <p:nvPr/>
          </p:nvSpPr>
          <p:spPr bwMode="auto">
            <a:xfrm>
              <a:off x="6572" y="2230"/>
              <a:ext cx="22" cy="28"/>
            </a:xfrm>
            <a:custGeom>
              <a:avLst/>
              <a:gdLst>
                <a:gd name="T0" fmla="*/ 39 w 44"/>
                <a:gd name="T1" fmla="*/ 57 h 57"/>
                <a:gd name="T2" fmla="*/ 39 w 44"/>
                <a:gd name="T3" fmla="*/ 57 h 57"/>
                <a:gd name="T4" fmla="*/ 33 w 44"/>
                <a:gd name="T5" fmla="*/ 47 h 57"/>
                <a:gd name="T6" fmla="*/ 37 w 44"/>
                <a:gd name="T7" fmla="*/ 38 h 57"/>
                <a:gd name="T8" fmla="*/ 37 w 44"/>
                <a:gd name="T9" fmla="*/ 38 h 57"/>
                <a:gd name="T10" fmla="*/ 44 w 44"/>
                <a:gd name="T11" fmla="*/ 22 h 57"/>
                <a:gd name="T12" fmla="*/ 22 w 44"/>
                <a:gd name="T13" fmla="*/ 0 h 57"/>
                <a:gd name="T14" fmla="*/ 0 w 44"/>
                <a:gd name="T15" fmla="*/ 22 h 57"/>
                <a:gd name="T16" fmla="*/ 8 w 44"/>
                <a:gd name="T17" fmla="*/ 39 h 57"/>
                <a:gd name="T18" fmla="*/ 9 w 44"/>
                <a:gd name="T19" fmla="*/ 40 h 57"/>
                <a:gd name="T20" fmla="*/ 11 w 44"/>
                <a:gd name="T21" fmla="*/ 47 h 57"/>
                <a:gd name="T22" fmla="*/ 5 w 44"/>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7">
                  <a:moveTo>
                    <a:pt x="39" y="57"/>
                  </a:moveTo>
                  <a:lnTo>
                    <a:pt x="39" y="57"/>
                  </a:lnTo>
                  <a:cubicBezTo>
                    <a:pt x="35" y="54"/>
                    <a:pt x="33" y="51"/>
                    <a:pt x="33" y="47"/>
                  </a:cubicBezTo>
                  <a:cubicBezTo>
                    <a:pt x="33" y="44"/>
                    <a:pt x="35" y="41"/>
                    <a:pt x="37" y="38"/>
                  </a:cubicBezTo>
                  <a:cubicBezTo>
                    <a:pt x="37" y="38"/>
                    <a:pt x="37" y="38"/>
                    <a:pt x="37" y="38"/>
                  </a:cubicBezTo>
                  <a:cubicBezTo>
                    <a:pt x="42" y="34"/>
                    <a:pt x="44" y="28"/>
                    <a:pt x="44" y="22"/>
                  </a:cubicBezTo>
                  <a:cubicBezTo>
                    <a:pt x="44" y="10"/>
                    <a:pt x="34" y="0"/>
                    <a:pt x="22" y="0"/>
                  </a:cubicBezTo>
                  <a:cubicBezTo>
                    <a:pt x="10" y="0"/>
                    <a:pt x="0" y="10"/>
                    <a:pt x="0" y="22"/>
                  </a:cubicBezTo>
                  <a:cubicBezTo>
                    <a:pt x="0" y="29"/>
                    <a:pt x="3" y="35"/>
                    <a:pt x="8" y="39"/>
                  </a:cubicBezTo>
                  <a:cubicBezTo>
                    <a:pt x="8" y="39"/>
                    <a:pt x="8" y="40"/>
                    <a:pt x="9" y="40"/>
                  </a:cubicBezTo>
                  <a:cubicBezTo>
                    <a:pt x="10" y="42"/>
                    <a:pt x="11" y="45"/>
                    <a:pt x="11" y="47"/>
                  </a:cubicBezTo>
                  <a:cubicBezTo>
                    <a:pt x="11" y="50"/>
                    <a:pt x="10" y="54"/>
                    <a:pt x="5" y="57"/>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4">
              <a:extLst>
                <a:ext uri="{FF2B5EF4-FFF2-40B4-BE49-F238E27FC236}">
                  <a16:creationId xmlns:a16="http://schemas.microsoft.com/office/drawing/2014/main" id="{F211578A-B9D5-47AD-63A6-02B4A51698F9}"/>
                </a:ext>
              </a:extLst>
            </p:cNvPr>
            <p:cNvSpPr>
              <a:spLocks/>
            </p:cNvSpPr>
            <p:nvPr/>
          </p:nvSpPr>
          <p:spPr bwMode="auto">
            <a:xfrm>
              <a:off x="6470" y="2150"/>
              <a:ext cx="64" cy="183"/>
            </a:xfrm>
            <a:custGeom>
              <a:avLst/>
              <a:gdLst>
                <a:gd name="T0" fmla="*/ 85 w 130"/>
                <a:gd name="T1" fmla="*/ 0 h 371"/>
                <a:gd name="T2" fmla="*/ 85 w 130"/>
                <a:gd name="T3" fmla="*/ 0 h 371"/>
                <a:gd name="T4" fmla="*/ 58 w 130"/>
                <a:gd name="T5" fmla="*/ 23 h 371"/>
                <a:gd name="T6" fmla="*/ 21 w 130"/>
                <a:gd name="T7" fmla="*/ 173 h 371"/>
                <a:gd name="T8" fmla="*/ 17 w 130"/>
                <a:gd name="T9" fmla="*/ 260 h 371"/>
                <a:gd name="T10" fmla="*/ 2 w 130"/>
                <a:gd name="T11" fmla="*/ 346 h 371"/>
                <a:gd name="T12" fmla="*/ 20 w 130"/>
                <a:gd name="T13" fmla="*/ 370 h 371"/>
                <a:gd name="T14" fmla="*/ 23 w 130"/>
                <a:gd name="T15" fmla="*/ 371 h 371"/>
                <a:gd name="T16" fmla="*/ 44 w 130"/>
                <a:gd name="T17" fmla="*/ 352 h 371"/>
                <a:gd name="T18" fmla="*/ 59 w 130"/>
                <a:gd name="T19" fmla="*/ 266 h 371"/>
                <a:gd name="T20" fmla="*/ 60 w 130"/>
                <a:gd name="T21" fmla="*/ 263 h 371"/>
                <a:gd name="T22" fmla="*/ 63 w 130"/>
                <a:gd name="T23" fmla="*/ 192 h 371"/>
                <a:gd name="T24" fmla="*/ 84 w 130"/>
                <a:gd name="T25" fmla="*/ 265 h 371"/>
                <a:gd name="T26" fmla="*/ 87 w 130"/>
                <a:gd name="T27" fmla="*/ 350 h 371"/>
                <a:gd name="T28" fmla="*/ 109 w 130"/>
                <a:gd name="T29" fmla="*/ 370 h 371"/>
                <a:gd name="T30" fmla="*/ 109 w 130"/>
                <a:gd name="T31" fmla="*/ 370 h 371"/>
                <a:gd name="T32" fmla="*/ 130 w 130"/>
                <a:gd name="T33" fmla="*/ 348 h 371"/>
                <a:gd name="T34" fmla="*/ 126 w 130"/>
                <a:gd name="T35" fmla="*/ 262 h 371"/>
                <a:gd name="T36" fmla="*/ 125 w 130"/>
                <a:gd name="T37" fmla="*/ 257 h 371"/>
                <a:gd name="T38" fmla="*/ 102 w 130"/>
                <a:gd name="T39" fmla="*/ 163 h 371"/>
                <a:gd name="T40" fmla="*/ 101 w 130"/>
                <a:gd name="T41" fmla="*/ 160 h 371"/>
                <a:gd name="T42" fmla="*/ 108 w 130"/>
                <a:gd name="T43" fmla="*/ 12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371">
                  <a:moveTo>
                    <a:pt x="85" y="0"/>
                  </a:moveTo>
                  <a:lnTo>
                    <a:pt x="85" y="0"/>
                  </a:lnTo>
                  <a:cubicBezTo>
                    <a:pt x="85" y="0"/>
                    <a:pt x="65" y="6"/>
                    <a:pt x="58" y="23"/>
                  </a:cubicBezTo>
                  <a:cubicBezTo>
                    <a:pt x="58" y="23"/>
                    <a:pt x="21" y="166"/>
                    <a:pt x="21" y="173"/>
                  </a:cubicBezTo>
                  <a:lnTo>
                    <a:pt x="17" y="260"/>
                  </a:lnTo>
                  <a:lnTo>
                    <a:pt x="2" y="346"/>
                  </a:lnTo>
                  <a:cubicBezTo>
                    <a:pt x="0" y="358"/>
                    <a:pt x="8" y="369"/>
                    <a:pt x="20" y="370"/>
                  </a:cubicBezTo>
                  <a:cubicBezTo>
                    <a:pt x="21" y="370"/>
                    <a:pt x="22" y="371"/>
                    <a:pt x="23" y="371"/>
                  </a:cubicBezTo>
                  <a:cubicBezTo>
                    <a:pt x="34" y="371"/>
                    <a:pt x="43" y="363"/>
                    <a:pt x="44" y="352"/>
                  </a:cubicBezTo>
                  <a:lnTo>
                    <a:pt x="59" y="266"/>
                  </a:lnTo>
                  <a:cubicBezTo>
                    <a:pt x="60" y="265"/>
                    <a:pt x="60" y="264"/>
                    <a:pt x="60" y="263"/>
                  </a:cubicBezTo>
                  <a:lnTo>
                    <a:pt x="63" y="192"/>
                  </a:lnTo>
                  <a:cubicBezTo>
                    <a:pt x="64" y="193"/>
                    <a:pt x="84" y="265"/>
                    <a:pt x="84" y="265"/>
                  </a:cubicBezTo>
                  <a:lnTo>
                    <a:pt x="87" y="350"/>
                  </a:lnTo>
                  <a:cubicBezTo>
                    <a:pt x="88" y="361"/>
                    <a:pt x="97" y="370"/>
                    <a:pt x="109" y="370"/>
                  </a:cubicBezTo>
                  <a:cubicBezTo>
                    <a:pt x="109" y="370"/>
                    <a:pt x="109" y="370"/>
                    <a:pt x="109" y="370"/>
                  </a:cubicBezTo>
                  <a:cubicBezTo>
                    <a:pt x="121" y="370"/>
                    <a:pt x="130" y="360"/>
                    <a:pt x="130" y="348"/>
                  </a:cubicBezTo>
                  <a:lnTo>
                    <a:pt x="126" y="262"/>
                  </a:lnTo>
                  <a:cubicBezTo>
                    <a:pt x="126" y="260"/>
                    <a:pt x="126" y="259"/>
                    <a:pt x="125" y="257"/>
                  </a:cubicBezTo>
                  <a:lnTo>
                    <a:pt x="102" y="163"/>
                  </a:lnTo>
                  <a:cubicBezTo>
                    <a:pt x="102" y="162"/>
                    <a:pt x="101" y="161"/>
                    <a:pt x="101" y="160"/>
                  </a:cubicBezTo>
                  <a:lnTo>
                    <a:pt x="108" y="129"/>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5">
              <a:extLst>
                <a:ext uri="{FF2B5EF4-FFF2-40B4-BE49-F238E27FC236}">
                  <a16:creationId xmlns:a16="http://schemas.microsoft.com/office/drawing/2014/main" id="{3F905ACC-AEBD-146E-A8B8-0DDB27BF0463}"/>
                </a:ext>
              </a:extLst>
            </p:cNvPr>
            <p:cNvSpPr>
              <a:spLocks/>
            </p:cNvSpPr>
            <p:nvPr/>
          </p:nvSpPr>
          <p:spPr bwMode="auto">
            <a:xfrm>
              <a:off x="6742" y="2179"/>
              <a:ext cx="7" cy="4"/>
            </a:xfrm>
            <a:custGeom>
              <a:avLst/>
              <a:gdLst>
                <a:gd name="T0" fmla="*/ 0 w 14"/>
                <a:gd name="T1" fmla="*/ 8 h 8"/>
                <a:gd name="T2" fmla="*/ 0 w 14"/>
                <a:gd name="T3" fmla="*/ 8 h 8"/>
                <a:gd name="T4" fmla="*/ 14 w 14"/>
                <a:gd name="T5" fmla="*/ 0 h 8"/>
              </a:gdLst>
              <a:ahLst/>
              <a:cxnLst>
                <a:cxn ang="0">
                  <a:pos x="T0" y="T1"/>
                </a:cxn>
                <a:cxn ang="0">
                  <a:pos x="T2" y="T3"/>
                </a:cxn>
                <a:cxn ang="0">
                  <a:pos x="T4" y="T5"/>
                </a:cxn>
              </a:cxnLst>
              <a:rect l="0" t="0" r="r" b="b"/>
              <a:pathLst>
                <a:path w="14" h="8">
                  <a:moveTo>
                    <a:pt x="0" y="8"/>
                  </a:moveTo>
                  <a:lnTo>
                    <a:pt x="0" y="8"/>
                  </a:lnTo>
                  <a:cubicBezTo>
                    <a:pt x="9" y="4"/>
                    <a:pt x="14" y="0"/>
                    <a:pt x="14"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8" name="Freeform 29">
            <a:extLst>
              <a:ext uri="{FF2B5EF4-FFF2-40B4-BE49-F238E27FC236}">
                <a16:creationId xmlns:a16="http://schemas.microsoft.com/office/drawing/2014/main" id="{3224340F-21EC-221C-F315-2D25B678CB85}"/>
              </a:ext>
            </a:extLst>
          </p:cNvPr>
          <p:cNvSpPr>
            <a:spLocks noEditPoints="1"/>
          </p:cNvSpPr>
          <p:nvPr/>
        </p:nvSpPr>
        <p:spPr bwMode="auto">
          <a:xfrm>
            <a:off x="6876252" y="3151910"/>
            <a:ext cx="509588" cy="287338"/>
          </a:xfrm>
          <a:custGeom>
            <a:avLst/>
            <a:gdLst>
              <a:gd name="T0" fmla="*/ 119 w 513"/>
              <a:gd name="T1" fmla="*/ 59 h 296"/>
              <a:gd name="T2" fmla="*/ 117 w 513"/>
              <a:gd name="T3" fmla="*/ 128 h 296"/>
              <a:gd name="T4" fmla="*/ 69 w 513"/>
              <a:gd name="T5" fmla="*/ 127 h 296"/>
              <a:gd name="T6" fmla="*/ 71 w 513"/>
              <a:gd name="T7" fmla="*/ 57 h 296"/>
              <a:gd name="T8" fmla="*/ 216 w 513"/>
              <a:gd name="T9" fmla="*/ 57 h 296"/>
              <a:gd name="T10" fmla="*/ 216 w 513"/>
              <a:gd name="T11" fmla="*/ 127 h 296"/>
              <a:gd name="T12" fmla="*/ 136 w 513"/>
              <a:gd name="T13" fmla="*/ 128 h 296"/>
              <a:gd name="T14" fmla="*/ 134 w 513"/>
              <a:gd name="T15" fmla="*/ 59 h 296"/>
              <a:gd name="T16" fmla="*/ 214 w 513"/>
              <a:gd name="T17" fmla="*/ 57 h 296"/>
              <a:gd name="T18" fmla="*/ 313 w 513"/>
              <a:gd name="T19" fmla="*/ 57 h 296"/>
              <a:gd name="T20" fmla="*/ 313 w 513"/>
              <a:gd name="T21" fmla="*/ 128 h 296"/>
              <a:gd name="T22" fmla="*/ 232 w 513"/>
              <a:gd name="T23" fmla="*/ 128 h 296"/>
              <a:gd name="T24" fmla="*/ 232 w 513"/>
              <a:gd name="T25" fmla="*/ 57 h 296"/>
              <a:gd name="T26" fmla="*/ 313 w 513"/>
              <a:gd name="T27" fmla="*/ 57 h 296"/>
              <a:gd name="T28" fmla="*/ 411 w 513"/>
              <a:gd name="T29" fmla="*/ 59 h 296"/>
              <a:gd name="T30" fmla="*/ 409 w 513"/>
              <a:gd name="T31" fmla="*/ 128 h 296"/>
              <a:gd name="T32" fmla="*/ 329 w 513"/>
              <a:gd name="T33" fmla="*/ 127 h 296"/>
              <a:gd name="T34" fmla="*/ 331 w 513"/>
              <a:gd name="T35" fmla="*/ 57 h 296"/>
              <a:gd name="T36" fmla="*/ 498 w 513"/>
              <a:gd name="T37" fmla="*/ 178 h 296"/>
              <a:gd name="T38" fmla="*/ 498 w 513"/>
              <a:gd name="T39" fmla="*/ 237 h 296"/>
              <a:gd name="T40" fmla="*/ 464 w 513"/>
              <a:gd name="T41" fmla="*/ 237 h 296"/>
              <a:gd name="T42" fmla="*/ 363 w 513"/>
              <a:gd name="T43" fmla="*/ 235 h 296"/>
              <a:gd name="T44" fmla="*/ 146 w 513"/>
              <a:gd name="T45" fmla="*/ 237 h 296"/>
              <a:gd name="T46" fmla="*/ 94 w 513"/>
              <a:gd name="T47" fmla="*/ 193 h 296"/>
              <a:gd name="T48" fmla="*/ 42 w 513"/>
              <a:gd name="T49" fmla="*/ 237 h 296"/>
              <a:gd name="T50" fmla="*/ 15 w 513"/>
              <a:gd name="T51" fmla="*/ 235 h 296"/>
              <a:gd name="T52" fmla="*/ 446 w 513"/>
              <a:gd name="T53" fmla="*/ 14 h 296"/>
              <a:gd name="T54" fmla="*/ 478 w 513"/>
              <a:gd name="T55" fmla="*/ 42 h 296"/>
              <a:gd name="T56" fmla="*/ 54 w 513"/>
              <a:gd name="T57" fmla="*/ 136 h 296"/>
              <a:gd name="T58" fmla="*/ 417 w 513"/>
              <a:gd name="T59" fmla="*/ 144 h 296"/>
              <a:gd name="T60" fmla="*/ 473 w 513"/>
              <a:gd name="T61" fmla="*/ 176 h 296"/>
              <a:gd name="T62" fmla="*/ 498 w 513"/>
              <a:gd name="T63" fmla="*/ 178 h 296"/>
              <a:gd name="T64" fmla="*/ 378 w 513"/>
              <a:gd name="T65" fmla="*/ 244 h 296"/>
              <a:gd name="T66" fmla="*/ 413 w 513"/>
              <a:gd name="T67" fmla="*/ 280 h 296"/>
              <a:gd name="T68" fmla="*/ 58 w 513"/>
              <a:gd name="T69" fmla="*/ 244 h 296"/>
              <a:gd name="T70" fmla="*/ 94 w 513"/>
              <a:gd name="T71" fmla="*/ 280 h 296"/>
              <a:gd name="T72" fmla="*/ 483 w 513"/>
              <a:gd name="T73" fmla="*/ 59 h 296"/>
              <a:gd name="T74" fmla="*/ 495 w 513"/>
              <a:gd name="T75" fmla="*/ 161 h 296"/>
              <a:gd name="T76" fmla="*/ 475 w 513"/>
              <a:gd name="T77" fmla="*/ 161 h 296"/>
              <a:gd name="T78" fmla="*/ 426 w 513"/>
              <a:gd name="T79" fmla="*/ 131 h 296"/>
              <a:gd name="T80" fmla="*/ 428 w 513"/>
              <a:gd name="T81" fmla="*/ 57 h 296"/>
              <a:gd name="T82" fmla="*/ 496 w 513"/>
              <a:gd name="T83" fmla="*/ 43 h 296"/>
              <a:gd name="T84" fmla="*/ 18 w 513"/>
              <a:gd name="T85" fmla="*/ 0 h 296"/>
              <a:gd name="T86" fmla="*/ 7 w 513"/>
              <a:gd name="T87" fmla="*/ 252 h 296"/>
              <a:gd name="T88" fmla="*/ 44 w 513"/>
              <a:gd name="T89" fmla="*/ 254 h 296"/>
              <a:gd name="T90" fmla="*/ 144 w 513"/>
              <a:gd name="T91" fmla="*/ 252 h 296"/>
              <a:gd name="T92" fmla="*/ 363 w 513"/>
              <a:gd name="T93" fmla="*/ 252 h 296"/>
              <a:gd name="T94" fmla="*/ 463 w 513"/>
              <a:gd name="T95" fmla="*/ 254 h 296"/>
              <a:gd name="T96" fmla="*/ 505 w 513"/>
              <a:gd name="T97" fmla="*/ 252 h 296"/>
              <a:gd name="T98" fmla="*/ 496 w 513"/>
              <a:gd name="T99" fmla="*/ 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296">
                <a:moveTo>
                  <a:pt x="119" y="57"/>
                </a:moveTo>
                <a:lnTo>
                  <a:pt x="119" y="57"/>
                </a:lnTo>
                <a:lnTo>
                  <a:pt x="119" y="59"/>
                </a:lnTo>
                <a:lnTo>
                  <a:pt x="119" y="127"/>
                </a:lnTo>
                <a:lnTo>
                  <a:pt x="119" y="128"/>
                </a:lnTo>
                <a:lnTo>
                  <a:pt x="117" y="128"/>
                </a:lnTo>
                <a:lnTo>
                  <a:pt x="71" y="128"/>
                </a:lnTo>
                <a:lnTo>
                  <a:pt x="69" y="128"/>
                </a:lnTo>
                <a:lnTo>
                  <a:pt x="69" y="127"/>
                </a:lnTo>
                <a:lnTo>
                  <a:pt x="69" y="59"/>
                </a:lnTo>
                <a:lnTo>
                  <a:pt x="69" y="57"/>
                </a:lnTo>
                <a:lnTo>
                  <a:pt x="71" y="57"/>
                </a:lnTo>
                <a:lnTo>
                  <a:pt x="117" y="57"/>
                </a:lnTo>
                <a:lnTo>
                  <a:pt x="119" y="57"/>
                </a:lnTo>
                <a:close/>
                <a:moveTo>
                  <a:pt x="216" y="57"/>
                </a:moveTo>
                <a:lnTo>
                  <a:pt x="216" y="57"/>
                </a:lnTo>
                <a:lnTo>
                  <a:pt x="216" y="59"/>
                </a:lnTo>
                <a:lnTo>
                  <a:pt x="216" y="127"/>
                </a:lnTo>
                <a:lnTo>
                  <a:pt x="216" y="128"/>
                </a:lnTo>
                <a:lnTo>
                  <a:pt x="214" y="128"/>
                </a:lnTo>
                <a:lnTo>
                  <a:pt x="136" y="128"/>
                </a:lnTo>
                <a:lnTo>
                  <a:pt x="134" y="128"/>
                </a:lnTo>
                <a:lnTo>
                  <a:pt x="134" y="127"/>
                </a:lnTo>
                <a:lnTo>
                  <a:pt x="134" y="59"/>
                </a:lnTo>
                <a:lnTo>
                  <a:pt x="134" y="57"/>
                </a:lnTo>
                <a:lnTo>
                  <a:pt x="136" y="57"/>
                </a:lnTo>
                <a:lnTo>
                  <a:pt x="214" y="57"/>
                </a:lnTo>
                <a:lnTo>
                  <a:pt x="216" y="57"/>
                </a:lnTo>
                <a:close/>
                <a:moveTo>
                  <a:pt x="313" y="57"/>
                </a:moveTo>
                <a:lnTo>
                  <a:pt x="313" y="57"/>
                </a:lnTo>
                <a:lnTo>
                  <a:pt x="313" y="59"/>
                </a:lnTo>
                <a:lnTo>
                  <a:pt x="313" y="127"/>
                </a:lnTo>
                <a:lnTo>
                  <a:pt x="313" y="128"/>
                </a:lnTo>
                <a:lnTo>
                  <a:pt x="312" y="128"/>
                </a:lnTo>
                <a:lnTo>
                  <a:pt x="233" y="128"/>
                </a:lnTo>
                <a:lnTo>
                  <a:pt x="232" y="128"/>
                </a:lnTo>
                <a:lnTo>
                  <a:pt x="232" y="127"/>
                </a:lnTo>
                <a:lnTo>
                  <a:pt x="232" y="59"/>
                </a:lnTo>
                <a:lnTo>
                  <a:pt x="232" y="57"/>
                </a:lnTo>
                <a:lnTo>
                  <a:pt x="233" y="57"/>
                </a:lnTo>
                <a:lnTo>
                  <a:pt x="312" y="57"/>
                </a:lnTo>
                <a:lnTo>
                  <a:pt x="313" y="57"/>
                </a:lnTo>
                <a:close/>
                <a:moveTo>
                  <a:pt x="411" y="57"/>
                </a:moveTo>
                <a:lnTo>
                  <a:pt x="411" y="57"/>
                </a:lnTo>
                <a:lnTo>
                  <a:pt x="411" y="59"/>
                </a:lnTo>
                <a:lnTo>
                  <a:pt x="411" y="127"/>
                </a:lnTo>
                <a:lnTo>
                  <a:pt x="411" y="128"/>
                </a:lnTo>
                <a:lnTo>
                  <a:pt x="409" y="128"/>
                </a:lnTo>
                <a:lnTo>
                  <a:pt x="331" y="128"/>
                </a:lnTo>
                <a:lnTo>
                  <a:pt x="329" y="128"/>
                </a:lnTo>
                <a:lnTo>
                  <a:pt x="329" y="127"/>
                </a:lnTo>
                <a:lnTo>
                  <a:pt x="329" y="59"/>
                </a:lnTo>
                <a:lnTo>
                  <a:pt x="329" y="57"/>
                </a:lnTo>
                <a:lnTo>
                  <a:pt x="331" y="57"/>
                </a:lnTo>
                <a:lnTo>
                  <a:pt x="409" y="57"/>
                </a:lnTo>
                <a:lnTo>
                  <a:pt x="411" y="57"/>
                </a:lnTo>
                <a:close/>
                <a:moveTo>
                  <a:pt x="498" y="178"/>
                </a:moveTo>
                <a:lnTo>
                  <a:pt x="498" y="178"/>
                </a:lnTo>
                <a:lnTo>
                  <a:pt x="498" y="235"/>
                </a:lnTo>
                <a:lnTo>
                  <a:pt x="498" y="237"/>
                </a:lnTo>
                <a:lnTo>
                  <a:pt x="496" y="237"/>
                </a:lnTo>
                <a:lnTo>
                  <a:pt x="465" y="237"/>
                </a:lnTo>
                <a:lnTo>
                  <a:pt x="464" y="237"/>
                </a:lnTo>
                <a:lnTo>
                  <a:pt x="463" y="235"/>
                </a:lnTo>
                <a:cubicBezTo>
                  <a:pt x="459" y="211"/>
                  <a:pt x="438" y="193"/>
                  <a:pt x="413" y="193"/>
                </a:cubicBezTo>
                <a:cubicBezTo>
                  <a:pt x="389" y="193"/>
                  <a:pt x="368" y="211"/>
                  <a:pt x="363" y="235"/>
                </a:cubicBezTo>
                <a:lnTo>
                  <a:pt x="363" y="237"/>
                </a:lnTo>
                <a:lnTo>
                  <a:pt x="362" y="237"/>
                </a:lnTo>
                <a:lnTo>
                  <a:pt x="146" y="237"/>
                </a:lnTo>
                <a:lnTo>
                  <a:pt x="144" y="237"/>
                </a:lnTo>
                <a:lnTo>
                  <a:pt x="144" y="235"/>
                </a:lnTo>
                <a:cubicBezTo>
                  <a:pt x="140" y="211"/>
                  <a:pt x="119" y="193"/>
                  <a:pt x="94" y="193"/>
                </a:cubicBezTo>
                <a:cubicBezTo>
                  <a:pt x="69" y="193"/>
                  <a:pt x="48" y="211"/>
                  <a:pt x="44" y="235"/>
                </a:cubicBezTo>
                <a:lnTo>
                  <a:pt x="43" y="237"/>
                </a:lnTo>
                <a:lnTo>
                  <a:pt x="42" y="237"/>
                </a:lnTo>
                <a:lnTo>
                  <a:pt x="17" y="237"/>
                </a:lnTo>
                <a:lnTo>
                  <a:pt x="15" y="237"/>
                </a:lnTo>
                <a:lnTo>
                  <a:pt x="15" y="235"/>
                </a:lnTo>
                <a:lnTo>
                  <a:pt x="15" y="17"/>
                </a:lnTo>
                <a:cubicBezTo>
                  <a:pt x="15" y="15"/>
                  <a:pt x="16" y="14"/>
                  <a:pt x="18" y="14"/>
                </a:cubicBezTo>
                <a:lnTo>
                  <a:pt x="446" y="14"/>
                </a:lnTo>
                <a:cubicBezTo>
                  <a:pt x="461" y="14"/>
                  <a:pt x="475" y="25"/>
                  <a:pt x="480" y="40"/>
                </a:cubicBezTo>
                <a:lnTo>
                  <a:pt x="480" y="42"/>
                </a:lnTo>
                <a:lnTo>
                  <a:pt x="478" y="42"/>
                </a:lnTo>
                <a:lnTo>
                  <a:pt x="61" y="42"/>
                </a:lnTo>
                <a:cubicBezTo>
                  <a:pt x="57" y="42"/>
                  <a:pt x="54" y="45"/>
                  <a:pt x="54" y="50"/>
                </a:cubicBezTo>
                <a:lnTo>
                  <a:pt x="54" y="136"/>
                </a:lnTo>
                <a:cubicBezTo>
                  <a:pt x="54" y="140"/>
                  <a:pt x="57" y="144"/>
                  <a:pt x="61" y="144"/>
                </a:cubicBezTo>
                <a:lnTo>
                  <a:pt x="416" y="144"/>
                </a:lnTo>
                <a:lnTo>
                  <a:pt x="417" y="144"/>
                </a:lnTo>
                <a:lnTo>
                  <a:pt x="417" y="144"/>
                </a:lnTo>
                <a:lnTo>
                  <a:pt x="469" y="175"/>
                </a:lnTo>
                <a:cubicBezTo>
                  <a:pt x="470" y="176"/>
                  <a:pt x="471" y="176"/>
                  <a:pt x="473" y="176"/>
                </a:cubicBezTo>
                <a:lnTo>
                  <a:pt x="496" y="176"/>
                </a:lnTo>
                <a:lnTo>
                  <a:pt x="498" y="176"/>
                </a:lnTo>
                <a:lnTo>
                  <a:pt x="498" y="178"/>
                </a:lnTo>
                <a:close/>
                <a:moveTo>
                  <a:pt x="413" y="280"/>
                </a:moveTo>
                <a:lnTo>
                  <a:pt x="413" y="280"/>
                </a:lnTo>
                <a:cubicBezTo>
                  <a:pt x="394" y="280"/>
                  <a:pt x="378" y="264"/>
                  <a:pt x="378" y="244"/>
                </a:cubicBezTo>
                <a:cubicBezTo>
                  <a:pt x="378" y="225"/>
                  <a:pt x="394" y="209"/>
                  <a:pt x="413" y="209"/>
                </a:cubicBezTo>
                <a:cubicBezTo>
                  <a:pt x="433" y="209"/>
                  <a:pt x="449" y="225"/>
                  <a:pt x="449" y="244"/>
                </a:cubicBezTo>
                <a:cubicBezTo>
                  <a:pt x="449" y="264"/>
                  <a:pt x="433" y="280"/>
                  <a:pt x="413" y="280"/>
                </a:cubicBezTo>
                <a:close/>
                <a:moveTo>
                  <a:pt x="94" y="280"/>
                </a:moveTo>
                <a:lnTo>
                  <a:pt x="94" y="280"/>
                </a:lnTo>
                <a:cubicBezTo>
                  <a:pt x="74" y="280"/>
                  <a:pt x="58" y="264"/>
                  <a:pt x="58" y="244"/>
                </a:cubicBezTo>
                <a:cubicBezTo>
                  <a:pt x="58" y="225"/>
                  <a:pt x="74" y="209"/>
                  <a:pt x="94" y="209"/>
                </a:cubicBezTo>
                <a:cubicBezTo>
                  <a:pt x="113" y="209"/>
                  <a:pt x="129" y="225"/>
                  <a:pt x="129" y="244"/>
                </a:cubicBezTo>
                <a:cubicBezTo>
                  <a:pt x="129" y="264"/>
                  <a:pt x="113" y="280"/>
                  <a:pt x="94" y="280"/>
                </a:cubicBezTo>
                <a:close/>
                <a:moveTo>
                  <a:pt x="483" y="57"/>
                </a:moveTo>
                <a:lnTo>
                  <a:pt x="483" y="57"/>
                </a:lnTo>
                <a:lnTo>
                  <a:pt x="483" y="59"/>
                </a:lnTo>
                <a:lnTo>
                  <a:pt x="496" y="159"/>
                </a:lnTo>
                <a:lnTo>
                  <a:pt x="497" y="161"/>
                </a:lnTo>
                <a:lnTo>
                  <a:pt x="495" y="161"/>
                </a:lnTo>
                <a:lnTo>
                  <a:pt x="475" y="161"/>
                </a:lnTo>
                <a:lnTo>
                  <a:pt x="475" y="161"/>
                </a:lnTo>
                <a:lnTo>
                  <a:pt x="475" y="161"/>
                </a:lnTo>
                <a:lnTo>
                  <a:pt x="427" y="132"/>
                </a:lnTo>
                <a:lnTo>
                  <a:pt x="426" y="132"/>
                </a:lnTo>
                <a:lnTo>
                  <a:pt x="426" y="131"/>
                </a:lnTo>
                <a:lnTo>
                  <a:pt x="426" y="59"/>
                </a:lnTo>
                <a:lnTo>
                  <a:pt x="426" y="57"/>
                </a:lnTo>
                <a:lnTo>
                  <a:pt x="428" y="57"/>
                </a:lnTo>
                <a:lnTo>
                  <a:pt x="481" y="57"/>
                </a:lnTo>
                <a:lnTo>
                  <a:pt x="483" y="57"/>
                </a:lnTo>
                <a:close/>
                <a:moveTo>
                  <a:pt x="496" y="43"/>
                </a:moveTo>
                <a:lnTo>
                  <a:pt x="496" y="43"/>
                </a:lnTo>
                <a:cubicBezTo>
                  <a:pt x="493" y="18"/>
                  <a:pt x="471" y="0"/>
                  <a:pt x="446" y="0"/>
                </a:cubicBezTo>
                <a:lnTo>
                  <a:pt x="18" y="0"/>
                </a:lnTo>
                <a:cubicBezTo>
                  <a:pt x="8" y="0"/>
                  <a:pt x="0" y="8"/>
                  <a:pt x="0" y="17"/>
                </a:cubicBezTo>
                <a:lnTo>
                  <a:pt x="0" y="244"/>
                </a:lnTo>
                <a:cubicBezTo>
                  <a:pt x="0" y="249"/>
                  <a:pt x="3" y="252"/>
                  <a:pt x="7" y="252"/>
                </a:cubicBezTo>
                <a:lnTo>
                  <a:pt x="42" y="252"/>
                </a:lnTo>
                <a:lnTo>
                  <a:pt x="43" y="252"/>
                </a:lnTo>
                <a:lnTo>
                  <a:pt x="44" y="254"/>
                </a:lnTo>
                <a:cubicBezTo>
                  <a:pt x="48" y="278"/>
                  <a:pt x="69" y="296"/>
                  <a:pt x="94" y="296"/>
                </a:cubicBezTo>
                <a:cubicBezTo>
                  <a:pt x="119" y="296"/>
                  <a:pt x="140" y="278"/>
                  <a:pt x="144" y="254"/>
                </a:cubicBezTo>
                <a:lnTo>
                  <a:pt x="144" y="252"/>
                </a:lnTo>
                <a:lnTo>
                  <a:pt x="146" y="252"/>
                </a:lnTo>
                <a:lnTo>
                  <a:pt x="362" y="252"/>
                </a:lnTo>
                <a:lnTo>
                  <a:pt x="363" y="252"/>
                </a:lnTo>
                <a:lnTo>
                  <a:pt x="363" y="254"/>
                </a:lnTo>
                <a:cubicBezTo>
                  <a:pt x="368" y="278"/>
                  <a:pt x="389" y="296"/>
                  <a:pt x="413" y="296"/>
                </a:cubicBezTo>
                <a:cubicBezTo>
                  <a:pt x="438" y="296"/>
                  <a:pt x="459" y="278"/>
                  <a:pt x="463" y="254"/>
                </a:cubicBezTo>
                <a:lnTo>
                  <a:pt x="464" y="252"/>
                </a:lnTo>
                <a:lnTo>
                  <a:pt x="465" y="252"/>
                </a:lnTo>
                <a:lnTo>
                  <a:pt x="505" y="252"/>
                </a:lnTo>
                <a:cubicBezTo>
                  <a:pt x="510" y="252"/>
                  <a:pt x="513" y="249"/>
                  <a:pt x="513" y="244"/>
                </a:cubicBezTo>
                <a:lnTo>
                  <a:pt x="513" y="167"/>
                </a:lnTo>
                <a:lnTo>
                  <a:pt x="496" y="43"/>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9" name="Group 32">
            <a:extLst>
              <a:ext uri="{FF2B5EF4-FFF2-40B4-BE49-F238E27FC236}">
                <a16:creationId xmlns:a16="http://schemas.microsoft.com/office/drawing/2014/main" id="{12F2BE47-0CFF-2F22-523B-D5C210152FEF}"/>
              </a:ext>
            </a:extLst>
          </p:cNvPr>
          <p:cNvGrpSpPr>
            <a:grpSpLocks noChangeAspect="1"/>
          </p:cNvGrpSpPr>
          <p:nvPr/>
        </p:nvGrpSpPr>
        <p:grpSpPr bwMode="auto">
          <a:xfrm>
            <a:off x="2836746" y="4191900"/>
            <a:ext cx="479425" cy="317500"/>
            <a:chOff x="6564" y="1686"/>
            <a:chExt cx="302" cy="200"/>
          </a:xfrm>
          <a:solidFill>
            <a:schemeClr val="bg1"/>
          </a:solidFill>
        </p:grpSpPr>
        <p:sp>
          <p:nvSpPr>
            <p:cNvPr id="51" name="Freeform 33">
              <a:extLst>
                <a:ext uri="{FF2B5EF4-FFF2-40B4-BE49-F238E27FC236}">
                  <a16:creationId xmlns:a16="http://schemas.microsoft.com/office/drawing/2014/main" id="{6397D019-6AAA-A1EE-381A-223AD01A3469}"/>
                </a:ext>
              </a:extLst>
            </p:cNvPr>
            <p:cNvSpPr>
              <a:spLocks noEditPoints="1"/>
            </p:cNvSpPr>
            <p:nvPr/>
          </p:nvSpPr>
          <p:spPr bwMode="auto">
            <a:xfrm>
              <a:off x="6775" y="1714"/>
              <a:ext cx="70" cy="76"/>
            </a:xfrm>
            <a:custGeom>
              <a:avLst/>
              <a:gdLst>
                <a:gd name="T0" fmla="*/ 58 w 116"/>
                <a:gd name="T1" fmla="*/ 11 h 121"/>
                <a:gd name="T2" fmla="*/ 58 w 116"/>
                <a:gd name="T3" fmla="*/ 11 h 121"/>
                <a:gd name="T4" fmla="*/ 105 w 116"/>
                <a:gd name="T5" fmla="*/ 61 h 121"/>
                <a:gd name="T6" fmla="*/ 58 w 116"/>
                <a:gd name="T7" fmla="*/ 110 h 121"/>
                <a:gd name="T8" fmla="*/ 11 w 116"/>
                <a:gd name="T9" fmla="*/ 61 h 121"/>
                <a:gd name="T10" fmla="*/ 58 w 116"/>
                <a:gd name="T11" fmla="*/ 11 h 121"/>
                <a:gd name="T12" fmla="*/ 58 w 116"/>
                <a:gd name="T13" fmla="*/ 121 h 121"/>
                <a:gd name="T14" fmla="*/ 58 w 116"/>
                <a:gd name="T15" fmla="*/ 121 h 121"/>
                <a:gd name="T16" fmla="*/ 116 w 116"/>
                <a:gd name="T17" fmla="*/ 61 h 121"/>
                <a:gd name="T18" fmla="*/ 58 w 116"/>
                <a:gd name="T19" fmla="*/ 0 h 121"/>
                <a:gd name="T20" fmla="*/ 0 w 116"/>
                <a:gd name="T21" fmla="*/ 61 h 121"/>
                <a:gd name="T22" fmla="*/ 58 w 116"/>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21">
                  <a:moveTo>
                    <a:pt x="58" y="11"/>
                  </a:moveTo>
                  <a:lnTo>
                    <a:pt x="58" y="11"/>
                  </a:lnTo>
                  <a:cubicBezTo>
                    <a:pt x="84" y="11"/>
                    <a:pt x="105" y="33"/>
                    <a:pt x="105" y="61"/>
                  </a:cubicBezTo>
                  <a:cubicBezTo>
                    <a:pt x="105" y="88"/>
                    <a:pt x="84" y="110"/>
                    <a:pt x="58" y="110"/>
                  </a:cubicBezTo>
                  <a:cubicBezTo>
                    <a:pt x="32" y="110"/>
                    <a:pt x="11" y="88"/>
                    <a:pt x="11" y="61"/>
                  </a:cubicBezTo>
                  <a:cubicBezTo>
                    <a:pt x="11" y="33"/>
                    <a:pt x="32" y="11"/>
                    <a:pt x="58" y="11"/>
                  </a:cubicBezTo>
                  <a:close/>
                  <a:moveTo>
                    <a:pt x="58" y="121"/>
                  </a:moveTo>
                  <a:lnTo>
                    <a:pt x="58" y="121"/>
                  </a:lnTo>
                  <a:cubicBezTo>
                    <a:pt x="90" y="121"/>
                    <a:pt x="116" y="94"/>
                    <a:pt x="116" y="61"/>
                  </a:cubicBezTo>
                  <a:cubicBezTo>
                    <a:pt x="116" y="27"/>
                    <a:pt x="90" y="0"/>
                    <a:pt x="58" y="0"/>
                  </a:cubicBezTo>
                  <a:cubicBezTo>
                    <a:pt x="26" y="0"/>
                    <a:pt x="0" y="27"/>
                    <a:pt x="0" y="61"/>
                  </a:cubicBezTo>
                  <a:cubicBezTo>
                    <a:pt x="0" y="94"/>
                    <a:pt x="26" y="121"/>
                    <a:pt x="58" y="121"/>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34">
              <a:extLst>
                <a:ext uri="{FF2B5EF4-FFF2-40B4-BE49-F238E27FC236}">
                  <a16:creationId xmlns:a16="http://schemas.microsoft.com/office/drawing/2014/main" id="{424EB98C-07F5-63C0-F300-8FE7518C1126}"/>
                </a:ext>
              </a:extLst>
            </p:cNvPr>
            <p:cNvSpPr>
              <a:spLocks/>
            </p:cNvSpPr>
            <p:nvPr/>
          </p:nvSpPr>
          <p:spPr bwMode="auto">
            <a:xfrm>
              <a:off x="6829" y="1859"/>
              <a:ext cx="7" cy="27"/>
            </a:xfrm>
            <a:custGeom>
              <a:avLst/>
              <a:gdLst>
                <a:gd name="T0" fmla="*/ 0 w 11"/>
                <a:gd name="T1" fmla="*/ 44 h 44"/>
                <a:gd name="T2" fmla="*/ 0 w 11"/>
                <a:gd name="T3" fmla="*/ 44 h 44"/>
                <a:gd name="T4" fmla="*/ 11 w 11"/>
                <a:gd name="T5" fmla="*/ 44 h 44"/>
                <a:gd name="T6" fmla="*/ 11 w 11"/>
                <a:gd name="T7" fmla="*/ 0 h 44"/>
                <a:gd name="T8" fmla="*/ 0 w 11"/>
                <a:gd name="T9" fmla="*/ 0 h 44"/>
                <a:gd name="T10" fmla="*/ 0 w 11"/>
                <a:gd name="T11" fmla="*/ 44 h 44"/>
              </a:gdLst>
              <a:ahLst/>
              <a:cxnLst>
                <a:cxn ang="0">
                  <a:pos x="T0" y="T1"/>
                </a:cxn>
                <a:cxn ang="0">
                  <a:pos x="T2" y="T3"/>
                </a:cxn>
                <a:cxn ang="0">
                  <a:pos x="T4" y="T5"/>
                </a:cxn>
                <a:cxn ang="0">
                  <a:pos x="T6" y="T7"/>
                </a:cxn>
                <a:cxn ang="0">
                  <a:pos x="T8" y="T9"/>
                </a:cxn>
                <a:cxn ang="0">
                  <a:pos x="T10" y="T11"/>
                </a:cxn>
              </a:cxnLst>
              <a:rect l="0" t="0" r="r" b="b"/>
              <a:pathLst>
                <a:path w="11" h="44">
                  <a:moveTo>
                    <a:pt x="0" y="44"/>
                  </a:moveTo>
                  <a:lnTo>
                    <a:pt x="0" y="44"/>
                  </a:lnTo>
                  <a:lnTo>
                    <a:pt x="11" y="44"/>
                  </a:lnTo>
                  <a:lnTo>
                    <a:pt x="11" y="0"/>
                  </a:lnTo>
                  <a:lnTo>
                    <a:pt x="0" y="0"/>
                  </a:lnTo>
                  <a:lnTo>
                    <a:pt x="0" y="4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5">
              <a:extLst>
                <a:ext uri="{FF2B5EF4-FFF2-40B4-BE49-F238E27FC236}">
                  <a16:creationId xmlns:a16="http://schemas.microsoft.com/office/drawing/2014/main" id="{D5734D30-78C7-1F0D-1BDB-625DE7245367}"/>
                </a:ext>
              </a:extLst>
            </p:cNvPr>
            <p:cNvSpPr>
              <a:spLocks noEditPoints="1"/>
            </p:cNvSpPr>
            <p:nvPr/>
          </p:nvSpPr>
          <p:spPr bwMode="auto">
            <a:xfrm>
              <a:off x="6585" y="1714"/>
              <a:ext cx="70" cy="76"/>
            </a:xfrm>
            <a:custGeom>
              <a:avLst/>
              <a:gdLst>
                <a:gd name="T0" fmla="*/ 58 w 116"/>
                <a:gd name="T1" fmla="*/ 11 h 121"/>
                <a:gd name="T2" fmla="*/ 58 w 116"/>
                <a:gd name="T3" fmla="*/ 11 h 121"/>
                <a:gd name="T4" fmla="*/ 105 w 116"/>
                <a:gd name="T5" fmla="*/ 61 h 121"/>
                <a:gd name="T6" fmla="*/ 58 w 116"/>
                <a:gd name="T7" fmla="*/ 110 h 121"/>
                <a:gd name="T8" fmla="*/ 11 w 116"/>
                <a:gd name="T9" fmla="*/ 61 h 121"/>
                <a:gd name="T10" fmla="*/ 58 w 116"/>
                <a:gd name="T11" fmla="*/ 11 h 121"/>
                <a:gd name="T12" fmla="*/ 58 w 116"/>
                <a:gd name="T13" fmla="*/ 121 h 121"/>
                <a:gd name="T14" fmla="*/ 58 w 116"/>
                <a:gd name="T15" fmla="*/ 121 h 121"/>
                <a:gd name="T16" fmla="*/ 116 w 116"/>
                <a:gd name="T17" fmla="*/ 61 h 121"/>
                <a:gd name="T18" fmla="*/ 58 w 116"/>
                <a:gd name="T19" fmla="*/ 0 h 121"/>
                <a:gd name="T20" fmla="*/ 0 w 116"/>
                <a:gd name="T21" fmla="*/ 61 h 121"/>
                <a:gd name="T22" fmla="*/ 58 w 116"/>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21">
                  <a:moveTo>
                    <a:pt x="58" y="11"/>
                  </a:moveTo>
                  <a:lnTo>
                    <a:pt x="58" y="11"/>
                  </a:lnTo>
                  <a:cubicBezTo>
                    <a:pt x="84" y="11"/>
                    <a:pt x="105" y="33"/>
                    <a:pt x="105" y="61"/>
                  </a:cubicBezTo>
                  <a:cubicBezTo>
                    <a:pt x="105" y="88"/>
                    <a:pt x="84" y="110"/>
                    <a:pt x="58" y="110"/>
                  </a:cubicBezTo>
                  <a:cubicBezTo>
                    <a:pt x="32" y="110"/>
                    <a:pt x="11" y="88"/>
                    <a:pt x="11" y="61"/>
                  </a:cubicBezTo>
                  <a:cubicBezTo>
                    <a:pt x="11" y="33"/>
                    <a:pt x="32" y="11"/>
                    <a:pt x="58" y="11"/>
                  </a:cubicBezTo>
                  <a:close/>
                  <a:moveTo>
                    <a:pt x="58" y="121"/>
                  </a:moveTo>
                  <a:lnTo>
                    <a:pt x="58" y="121"/>
                  </a:lnTo>
                  <a:cubicBezTo>
                    <a:pt x="90" y="121"/>
                    <a:pt x="116" y="94"/>
                    <a:pt x="116" y="61"/>
                  </a:cubicBezTo>
                  <a:cubicBezTo>
                    <a:pt x="116" y="27"/>
                    <a:pt x="90" y="0"/>
                    <a:pt x="58" y="0"/>
                  </a:cubicBezTo>
                  <a:cubicBezTo>
                    <a:pt x="26" y="0"/>
                    <a:pt x="0" y="27"/>
                    <a:pt x="0" y="61"/>
                  </a:cubicBezTo>
                  <a:cubicBezTo>
                    <a:pt x="0" y="94"/>
                    <a:pt x="26" y="121"/>
                    <a:pt x="58" y="121"/>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6">
              <a:extLst>
                <a:ext uri="{FF2B5EF4-FFF2-40B4-BE49-F238E27FC236}">
                  <a16:creationId xmlns:a16="http://schemas.microsoft.com/office/drawing/2014/main" id="{ECC9C330-D2A4-E87D-5111-E28245881518}"/>
                </a:ext>
              </a:extLst>
            </p:cNvPr>
            <p:cNvSpPr>
              <a:spLocks/>
            </p:cNvSpPr>
            <p:nvPr/>
          </p:nvSpPr>
          <p:spPr bwMode="auto">
            <a:xfrm>
              <a:off x="6594" y="1859"/>
              <a:ext cx="6" cy="27"/>
            </a:xfrm>
            <a:custGeom>
              <a:avLst/>
              <a:gdLst>
                <a:gd name="T0" fmla="*/ 0 w 11"/>
                <a:gd name="T1" fmla="*/ 44 h 44"/>
                <a:gd name="T2" fmla="*/ 0 w 11"/>
                <a:gd name="T3" fmla="*/ 44 h 44"/>
                <a:gd name="T4" fmla="*/ 11 w 11"/>
                <a:gd name="T5" fmla="*/ 44 h 44"/>
                <a:gd name="T6" fmla="*/ 11 w 11"/>
                <a:gd name="T7" fmla="*/ 0 h 44"/>
                <a:gd name="T8" fmla="*/ 0 w 11"/>
                <a:gd name="T9" fmla="*/ 0 h 44"/>
                <a:gd name="T10" fmla="*/ 0 w 11"/>
                <a:gd name="T11" fmla="*/ 44 h 44"/>
              </a:gdLst>
              <a:ahLst/>
              <a:cxnLst>
                <a:cxn ang="0">
                  <a:pos x="T0" y="T1"/>
                </a:cxn>
                <a:cxn ang="0">
                  <a:pos x="T2" y="T3"/>
                </a:cxn>
                <a:cxn ang="0">
                  <a:pos x="T4" y="T5"/>
                </a:cxn>
                <a:cxn ang="0">
                  <a:pos x="T6" y="T7"/>
                </a:cxn>
                <a:cxn ang="0">
                  <a:pos x="T8" y="T9"/>
                </a:cxn>
                <a:cxn ang="0">
                  <a:pos x="T10" y="T11"/>
                </a:cxn>
              </a:cxnLst>
              <a:rect l="0" t="0" r="r" b="b"/>
              <a:pathLst>
                <a:path w="11" h="44">
                  <a:moveTo>
                    <a:pt x="0" y="44"/>
                  </a:moveTo>
                  <a:lnTo>
                    <a:pt x="0" y="44"/>
                  </a:lnTo>
                  <a:lnTo>
                    <a:pt x="11" y="44"/>
                  </a:lnTo>
                  <a:lnTo>
                    <a:pt x="11" y="0"/>
                  </a:lnTo>
                  <a:lnTo>
                    <a:pt x="0" y="0"/>
                  </a:lnTo>
                  <a:lnTo>
                    <a:pt x="0" y="4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7">
              <a:extLst>
                <a:ext uri="{FF2B5EF4-FFF2-40B4-BE49-F238E27FC236}">
                  <a16:creationId xmlns:a16="http://schemas.microsoft.com/office/drawing/2014/main" id="{98EFEE9F-2CC5-746D-068B-1A591EE128D1}"/>
                </a:ext>
              </a:extLst>
            </p:cNvPr>
            <p:cNvSpPr>
              <a:spLocks noEditPoints="1"/>
            </p:cNvSpPr>
            <p:nvPr/>
          </p:nvSpPr>
          <p:spPr bwMode="auto">
            <a:xfrm>
              <a:off x="6564" y="1686"/>
              <a:ext cx="302" cy="200"/>
            </a:xfrm>
            <a:custGeom>
              <a:avLst/>
              <a:gdLst>
                <a:gd name="T0" fmla="*/ 311 w 498"/>
                <a:gd name="T1" fmla="*/ 141 h 318"/>
                <a:gd name="T2" fmla="*/ 302 w 498"/>
                <a:gd name="T3" fmla="*/ 186 h 318"/>
                <a:gd name="T4" fmla="*/ 282 w 498"/>
                <a:gd name="T5" fmla="*/ 161 h 318"/>
                <a:gd name="T6" fmla="*/ 293 w 498"/>
                <a:gd name="T7" fmla="*/ 81 h 318"/>
                <a:gd name="T8" fmla="*/ 258 w 498"/>
                <a:gd name="T9" fmla="*/ 73 h 318"/>
                <a:gd name="T10" fmla="*/ 210 w 498"/>
                <a:gd name="T11" fmla="*/ 73 h 318"/>
                <a:gd name="T12" fmla="*/ 201 w 498"/>
                <a:gd name="T13" fmla="*/ 76 h 318"/>
                <a:gd name="T14" fmla="*/ 214 w 498"/>
                <a:gd name="T15" fmla="*/ 180 h 318"/>
                <a:gd name="T16" fmla="*/ 186 w 498"/>
                <a:gd name="T17" fmla="*/ 189 h 318"/>
                <a:gd name="T18" fmla="*/ 179 w 498"/>
                <a:gd name="T19" fmla="*/ 89 h 318"/>
                <a:gd name="T20" fmla="*/ 292 w 498"/>
                <a:gd name="T21" fmla="*/ 29 h 318"/>
                <a:gd name="T22" fmla="*/ 311 w 498"/>
                <a:gd name="T23" fmla="*/ 141 h 318"/>
                <a:gd name="T24" fmla="*/ 310 w 498"/>
                <a:gd name="T25" fmla="*/ 222 h 318"/>
                <a:gd name="T26" fmla="*/ 287 w 498"/>
                <a:gd name="T27" fmla="*/ 222 h 318"/>
                <a:gd name="T28" fmla="*/ 209 w 498"/>
                <a:gd name="T29" fmla="*/ 222 h 318"/>
                <a:gd name="T30" fmla="*/ 186 w 498"/>
                <a:gd name="T31" fmla="*/ 222 h 318"/>
                <a:gd name="T32" fmla="*/ 225 w 498"/>
                <a:gd name="T33" fmla="*/ 185 h 318"/>
                <a:gd name="T34" fmla="*/ 223 w 498"/>
                <a:gd name="T35" fmla="*/ 155 h 318"/>
                <a:gd name="T36" fmla="*/ 288 w 498"/>
                <a:gd name="T37" fmla="*/ 93 h 318"/>
                <a:gd name="T38" fmla="*/ 272 w 498"/>
                <a:gd name="T39" fmla="*/ 158 h 318"/>
                <a:gd name="T40" fmla="*/ 273 w 498"/>
                <a:gd name="T41" fmla="*/ 189 h 318"/>
                <a:gd name="T42" fmla="*/ 444 w 498"/>
                <a:gd name="T43" fmla="*/ 185 h 318"/>
                <a:gd name="T44" fmla="*/ 439 w 498"/>
                <a:gd name="T45" fmla="*/ 186 h 318"/>
                <a:gd name="T46" fmla="*/ 374 w 498"/>
                <a:gd name="T47" fmla="*/ 186 h 318"/>
                <a:gd name="T48" fmla="*/ 337 w 498"/>
                <a:gd name="T49" fmla="*/ 202 h 318"/>
                <a:gd name="T50" fmla="*/ 322 w 498"/>
                <a:gd name="T51" fmla="*/ 143 h 318"/>
                <a:gd name="T52" fmla="*/ 300 w 498"/>
                <a:gd name="T53" fmla="*/ 21 h 318"/>
                <a:gd name="T54" fmla="*/ 168 w 498"/>
                <a:gd name="T55" fmla="*/ 89 h 318"/>
                <a:gd name="T56" fmla="*/ 171 w 498"/>
                <a:gd name="T57" fmla="*/ 196 h 318"/>
                <a:gd name="T58" fmla="*/ 160 w 498"/>
                <a:gd name="T59" fmla="*/ 202 h 318"/>
                <a:gd name="T60" fmla="*/ 124 w 498"/>
                <a:gd name="T61" fmla="*/ 186 h 318"/>
                <a:gd name="T62" fmla="*/ 59 w 498"/>
                <a:gd name="T63" fmla="*/ 186 h 318"/>
                <a:gd name="T64" fmla="*/ 0 w 498"/>
                <a:gd name="T65" fmla="*/ 250 h 318"/>
                <a:gd name="T66" fmla="*/ 10 w 498"/>
                <a:gd name="T67" fmla="*/ 318 h 318"/>
                <a:gd name="T68" fmla="*/ 54 w 498"/>
                <a:gd name="T69" fmla="*/ 196 h 318"/>
                <a:gd name="T70" fmla="*/ 95 w 498"/>
                <a:gd name="T71" fmla="*/ 223 h 318"/>
                <a:gd name="T72" fmla="*/ 151 w 498"/>
                <a:gd name="T73" fmla="*/ 208 h 318"/>
                <a:gd name="T74" fmla="*/ 129 w 498"/>
                <a:gd name="T75" fmla="*/ 318 h 318"/>
                <a:gd name="T76" fmla="*/ 140 w 498"/>
                <a:gd name="T77" fmla="*/ 251 h 318"/>
                <a:gd name="T78" fmla="*/ 198 w 498"/>
                <a:gd name="T79" fmla="*/ 197 h 318"/>
                <a:gd name="T80" fmla="*/ 164 w 498"/>
                <a:gd name="T81" fmla="*/ 231 h 318"/>
                <a:gd name="T82" fmla="*/ 200 w 498"/>
                <a:gd name="T83" fmla="*/ 232 h 318"/>
                <a:gd name="T84" fmla="*/ 222 w 498"/>
                <a:gd name="T85" fmla="*/ 317 h 318"/>
                <a:gd name="T86" fmla="*/ 244 w 498"/>
                <a:gd name="T87" fmla="*/ 275 h 318"/>
                <a:gd name="T88" fmla="*/ 252 w 498"/>
                <a:gd name="T89" fmla="*/ 275 h 318"/>
                <a:gd name="T90" fmla="*/ 273 w 498"/>
                <a:gd name="T91" fmla="*/ 317 h 318"/>
                <a:gd name="T92" fmla="*/ 296 w 498"/>
                <a:gd name="T93" fmla="*/ 232 h 318"/>
                <a:gd name="T94" fmla="*/ 331 w 498"/>
                <a:gd name="T95" fmla="*/ 231 h 318"/>
                <a:gd name="T96" fmla="*/ 298 w 498"/>
                <a:gd name="T97" fmla="*/ 197 h 318"/>
                <a:gd name="T98" fmla="*/ 317 w 498"/>
                <a:gd name="T99" fmla="*/ 203 h 318"/>
                <a:gd name="T100" fmla="*/ 317 w 498"/>
                <a:gd name="T101" fmla="*/ 203 h 318"/>
                <a:gd name="T102" fmla="*/ 356 w 498"/>
                <a:gd name="T103" fmla="*/ 318 h 318"/>
                <a:gd name="T104" fmla="*/ 367 w 498"/>
                <a:gd name="T105" fmla="*/ 251 h 318"/>
                <a:gd name="T106" fmla="*/ 369 w 498"/>
                <a:gd name="T107" fmla="*/ 196 h 318"/>
                <a:gd name="T108" fmla="*/ 410 w 498"/>
                <a:gd name="T109" fmla="*/ 223 h 318"/>
                <a:gd name="T110" fmla="*/ 487 w 498"/>
                <a:gd name="T111" fmla="*/ 250 h 318"/>
                <a:gd name="T112" fmla="*/ 498 w 498"/>
                <a:gd name="T113" fmla="*/ 318 h 318"/>
                <a:gd name="T114" fmla="*/ 444 w 498"/>
                <a:gd name="T115" fmla="*/ 18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8" h="318">
                  <a:moveTo>
                    <a:pt x="311" y="141"/>
                  </a:moveTo>
                  <a:lnTo>
                    <a:pt x="311" y="141"/>
                  </a:lnTo>
                  <a:cubicBezTo>
                    <a:pt x="308" y="159"/>
                    <a:pt x="305" y="176"/>
                    <a:pt x="308" y="188"/>
                  </a:cubicBezTo>
                  <a:cubicBezTo>
                    <a:pt x="306" y="187"/>
                    <a:pt x="304" y="187"/>
                    <a:pt x="302" y="186"/>
                  </a:cubicBezTo>
                  <a:lnTo>
                    <a:pt x="282" y="181"/>
                  </a:lnTo>
                  <a:cubicBezTo>
                    <a:pt x="281" y="175"/>
                    <a:pt x="282" y="167"/>
                    <a:pt x="282" y="161"/>
                  </a:cubicBezTo>
                  <a:cubicBezTo>
                    <a:pt x="303" y="130"/>
                    <a:pt x="304" y="101"/>
                    <a:pt x="296" y="84"/>
                  </a:cubicBezTo>
                  <a:cubicBezTo>
                    <a:pt x="296" y="83"/>
                    <a:pt x="295" y="82"/>
                    <a:pt x="293" y="81"/>
                  </a:cubicBezTo>
                  <a:cubicBezTo>
                    <a:pt x="279" y="76"/>
                    <a:pt x="265" y="64"/>
                    <a:pt x="265" y="64"/>
                  </a:cubicBezTo>
                  <a:lnTo>
                    <a:pt x="258" y="73"/>
                  </a:lnTo>
                  <a:cubicBezTo>
                    <a:pt x="258" y="73"/>
                    <a:pt x="265" y="79"/>
                    <a:pt x="274" y="84"/>
                  </a:cubicBezTo>
                  <a:cubicBezTo>
                    <a:pt x="245" y="88"/>
                    <a:pt x="221" y="80"/>
                    <a:pt x="210" y="73"/>
                  </a:cubicBezTo>
                  <a:cubicBezTo>
                    <a:pt x="208" y="72"/>
                    <a:pt x="206" y="72"/>
                    <a:pt x="205" y="72"/>
                  </a:cubicBezTo>
                  <a:cubicBezTo>
                    <a:pt x="203" y="73"/>
                    <a:pt x="202" y="74"/>
                    <a:pt x="201" y="76"/>
                  </a:cubicBezTo>
                  <a:cubicBezTo>
                    <a:pt x="196" y="91"/>
                    <a:pt x="193" y="131"/>
                    <a:pt x="213" y="161"/>
                  </a:cubicBezTo>
                  <a:cubicBezTo>
                    <a:pt x="214" y="167"/>
                    <a:pt x="214" y="175"/>
                    <a:pt x="214" y="180"/>
                  </a:cubicBezTo>
                  <a:cubicBezTo>
                    <a:pt x="208" y="182"/>
                    <a:pt x="198" y="185"/>
                    <a:pt x="194" y="186"/>
                  </a:cubicBezTo>
                  <a:cubicBezTo>
                    <a:pt x="191" y="187"/>
                    <a:pt x="189" y="188"/>
                    <a:pt x="186" y="189"/>
                  </a:cubicBezTo>
                  <a:cubicBezTo>
                    <a:pt x="189" y="177"/>
                    <a:pt x="186" y="160"/>
                    <a:pt x="184" y="141"/>
                  </a:cubicBezTo>
                  <a:cubicBezTo>
                    <a:pt x="181" y="125"/>
                    <a:pt x="179" y="106"/>
                    <a:pt x="179" y="89"/>
                  </a:cubicBezTo>
                  <a:cubicBezTo>
                    <a:pt x="179" y="51"/>
                    <a:pt x="207" y="10"/>
                    <a:pt x="248" y="10"/>
                  </a:cubicBezTo>
                  <a:cubicBezTo>
                    <a:pt x="264" y="10"/>
                    <a:pt x="280" y="16"/>
                    <a:pt x="292" y="29"/>
                  </a:cubicBezTo>
                  <a:cubicBezTo>
                    <a:pt x="307" y="44"/>
                    <a:pt x="316" y="67"/>
                    <a:pt x="316" y="89"/>
                  </a:cubicBezTo>
                  <a:cubicBezTo>
                    <a:pt x="317" y="106"/>
                    <a:pt x="314" y="125"/>
                    <a:pt x="311" y="141"/>
                  </a:cubicBezTo>
                  <a:close/>
                  <a:moveTo>
                    <a:pt x="310" y="222"/>
                  </a:moveTo>
                  <a:lnTo>
                    <a:pt x="310" y="222"/>
                  </a:lnTo>
                  <a:lnTo>
                    <a:pt x="291" y="220"/>
                  </a:lnTo>
                  <a:cubicBezTo>
                    <a:pt x="290" y="220"/>
                    <a:pt x="288" y="221"/>
                    <a:pt x="287" y="222"/>
                  </a:cubicBezTo>
                  <a:lnTo>
                    <a:pt x="248" y="264"/>
                  </a:lnTo>
                  <a:lnTo>
                    <a:pt x="209" y="222"/>
                  </a:lnTo>
                  <a:cubicBezTo>
                    <a:pt x="208" y="221"/>
                    <a:pt x="206" y="220"/>
                    <a:pt x="204" y="220"/>
                  </a:cubicBezTo>
                  <a:lnTo>
                    <a:pt x="186" y="222"/>
                  </a:lnTo>
                  <a:lnTo>
                    <a:pt x="223" y="189"/>
                  </a:lnTo>
                  <a:cubicBezTo>
                    <a:pt x="224" y="188"/>
                    <a:pt x="225" y="187"/>
                    <a:pt x="225" y="185"/>
                  </a:cubicBezTo>
                  <a:cubicBezTo>
                    <a:pt x="225" y="178"/>
                    <a:pt x="225" y="167"/>
                    <a:pt x="224" y="158"/>
                  </a:cubicBezTo>
                  <a:cubicBezTo>
                    <a:pt x="224" y="157"/>
                    <a:pt x="224" y="156"/>
                    <a:pt x="223" y="155"/>
                  </a:cubicBezTo>
                  <a:cubicBezTo>
                    <a:pt x="208" y="133"/>
                    <a:pt x="206" y="102"/>
                    <a:pt x="210" y="86"/>
                  </a:cubicBezTo>
                  <a:cubicBezTo>
                    <a:pt x="226" y="93"/>
                    <a:pt x="256" y="100"/>
                    <a:pt x="288" y="93"/>
                  </a:cubicBezTo>
                  <a:cubicBezTo>
                    <a:pt x="292" y="107"/>
                    <a:pt x="290" y="131"/>
                    <a:pt x="272" y="156"/>
                  </a:cubicBezTo>
                  <a:cubicBezTo>
                    <a:pt x="272" y="157"/>
                    <a:pt x="272" y="158"/>
                    <a:pt x="272" y="158"/>
                  </a:cubicBezTo>
                  <a:cubicBezTo>
                    <a:pt x="271" y="167"/>
                    <a:pt x="270" y="178"/>
                    <a:pt x="271" y="185"/>
                  </a:cubicBezTo>
                  <a:cubicBezTo>
                    <a:pt x="271" y="187"/>
                    <a:pt x="271" y="188"/>
                    <a:pt x="273" y="189"/>
                  </a:cubicBezTo>
                  <a:lnTo>
                    <a:pt x="310" y="222"/>
                  </a:lnTo>
                  <a:close/>
                  <a:moveTo>
                    <a:pt x="444" y="185"/>
                  </a:moveTo>
                  <a:lnTo>
                    <a:pt x="444" y="185"/>
                  </a:lnTo>
                  <a:cubicBezTo>
                    <a:pt x="442" y="184"/>
                    <a:pt x="440" y="185"/>
                    <a:pt x="439" y="186"/>
                  </a:cubicBezTo>
                  <a:lnTo>
                    <a:pt x="406" y="212"/>
                  </a:lnTo>
                  <a:lnTo>
                    <a:pt x="374" y="186"/>
                  </a:lnTo>
                  <a:cubicBezTo>
                    <a:pt x="373" y="185"/>
                    <a:pt x="371" y="184"/>
                    <a:pt x="369" y="185"/>
                  </a:cubicBezTo>
                  <a:cubicBezTo>
                    <a:pt x="356" y="189"/>
                    <a:pt x="346" y="195"/>
                    <a:pt x="337" y="202"/>
                  </a:cubicBezTo>
                  <a:cubicBezTo>
                    <a:pt x="333" y="199"/>
                    <a:pt x="328" y="196"/>
                    <a:pt x="322" y="193"/>
                  </a:cubicBezTo>
                  <a:cubicBezTo>
                    <a:pt x="315" y="187"/>
                    <a:pt x="318" y="165"/>
                    <a:pt x="322" y="143"/>
                  </a:cubicBezTo>
                  <a:cubicBezTo>
                    <a:pt x="325" y="126"/>
                    <a:pt x="328" y="107"/>
                    <a:pt x="327" y="89"/>
                  </a:cubicBezTo>
                  <a:cubicBezTo>
                    <a:pt x="327" y="64"/>
                    <a:pt x="317" y="38"/>
                    <a:pt x="300" y="21"/>
                  </a:cubicBezTo>
                  <a:cubicBezTo>
                    <a:pt x="285" y="6"/>
                    <a:pt x="267" y="0"/>
                    <a:pt x="248" y="0"/>
                  </a:cubicBezTo>
                  <a:cubicBezTo>
                    <a:pt x="200" y="0"/>
                    <a:pt x="168" y="46"/>
                    <a:pt x="168" y="89"/>
                  </a:cubicBezTo>
                  <a:cubicBezTo>
                    <a:pt x="168" y="107"/>
                    <a:pt x="170" y="126"/>
                    <a:pt x="173" y="142"/>
                  </a:cubicBezTo>
                  <a:cubicBezTo>
                    <a:pt x="176" y="166"/>
                    <a:pt x="179" y="190"/>
                    <a:pt x="171" y="196"/>
                  </a:cubicBezTo>
                  <a:lnTo>
                    <a:pt x="171" y="196"/>
                  </a:lnTo>
                  <a:cubicBezTo>
                    <a:pt x="167" y="198"/>
                    <a:pt x="164" y="200"/>
                    <a:pt x="160" y="202"/>
                  </a:cubicBezTo>
                  <a:cubicBezTo>
                    <a:pt x="152" y="195"/>
                    <a:pt x="141" y="189"/>
                    <a:pt x="129" y="185"/>
                  </a:cubicBezTo>
                  <a:cubicBezTo>
                    <a:pt x="127" y="184"/>
                    <a:pt x="125" y="185"/>
                    <a:pt x="124" y="186"/>
                  </a:cubicBezTo>
                  <a:lnTo>
                    <a:pt x="91" y="212"/>
                  </a:lnTo>
                  <a:lnTo>
                    <a:pt x="59" y="186"/>
                  </a:lnTo>
                  <a:cubicBezTo>
                    <a:pt x="57" y="185"/>
                    <a:pt x="55" y="184"/>
                    <a:pt x="54" y="185"/>
                  </a:cubicBezTo>
                  <a:cubicBezTo>
                    <a:pt x="20" y="196"/>
                    <a:pt x="0" y="220"/>
                    <a:pt x="0" y="250"/>
                  </a:cubicBezTo>
                  <a:lnTo>
                    <a:pt x="0" y="318"/>
                  </a:lnTo>
                  <a:lnTo>
                    <a:pt x="10" y="318"/>
                  </a:lnTo>
                  <a:lnTo>
                    <a:pt x="10" y="250"/>
                  </a:lnTo>
                  <a:cubicBezTo>
                    <a:pt x="10" y="226"/>
                    <a:pt x="27" y="206"/>
                    <a:pt x="54" y="196"/>
                  </a:cubicBezTo>
                  <a:lnTo>
                    <a:pt x="88" y="223"/>
                  </a:lnTo>
                  <a:cubicBezTo>
                    <a:pt x="90" y="225"/>
                    <a:pt x="93" y="225"/>
                    <a:pt x="95" y="223"/>
                  </a:cubicBezTo>
                  <a:lnTo>
                    <a:pt x="128" y="196"/>
                  </a:lnTo>
                  <a:cubicBezTo>
                    <a:pt x="137" y="199"/>
                    <a:pt x="145" y="204"/>
                    <a:pt x="151" y="208"/>
                  </a:cubicBezTo>
                  <a:cubicBezTo>
                    <a:pt x="136" y="220"/>
                    <a:pt x="129" y="235"/>
                    <a:pt x="129" y="251"/>
                  </a:cubicBezTo>
                  <a:lnTo>
                    <a:pt x="129" y="318"/>
                  </a:lnTo>
                  <a:lnTo>
                    <a:pt x="140" y="318"/>
                  </a:lnTo>
                  <a:lnTo>
                    <a:pt x="140" y="251"/>
                  </a:lnTo>
                  <a:cubicBezTo>
                    <a:pt x="140" y="228"/>
                    <a:pt x="159" y="210"/>
                    <a:pt x="197" y="197"/>
                  </a:cubicBezTo>
                  <a:cubicBezTo>
                    <a:pt x="197" y="197"/>
                    <a:pt x="198" y="197"/>
                    <a:pt x="198" y="197"/>
                  </a:cubicBezTo>
                  <a:lnTo>
                    <a:pt x="166" y="224"/>
                  </a:lnTo>
                  <a:cubicBezTo>
                    <a:pt x="164" y="226"/>
                    <a:pt x="163" y="228"/>
                    <a:pt x="164" y="231"/>
                  </a:cubicBezTo>
                  <a:cubicBezTo>
                    <a:pt x="165" y="233"/>
                    <a:pt x="167" y="234"/>
                    <a:pt x="170" y="234"/>
                  </a:cubicBezTo>
                  <a:lnTo>
                    <a:pt x="200" y="232"/>
                  </a:lnTo>
                  <a:lnTo>
                    <a:pt x="211" y="318"/>
                  </a:lnTo>
                  <a:lnTo>
                    <a:pt x="222" y="317"/>
                  </a:lnTo>
                  <a:lnTo>
                    <a:pt x="212" y="242"/>
                  </a:lnTo>
                  <a:lnTo>
                    <a:pt x="244" y="275"/>
                  </a:lnTo>
                  <a:cubicBezTo>
                    <a:pt x="245" y="277"/>
                    <a:pt x="246" y="277"/>
                    <a:pt x="248" y="277"/>
                  </a:cubicBezTo>
                  <a:cubicBezTo>
                    <a:pt x="249" y="277"/>
                    <a:pt x="251" y="277"/>
                    <a:pt x="252" y="275"/>
                  </a:cubicBezTo>
                  <a:lnTo>
                    <a:pt x="283" y="242"/>
                  </a:lnTo>
                  <a:lnTo>
                    <a:pt x="273" y="317"/>
                  </a:lnTo>
                  <a:lnTo>
                    <a:pt x="284" y="318"/>
                  </a:lnTo>
                  <a:lnTo>
                    <a:pt x="296" y="232"/>
                  </a:lnTo>
                  <a:lnTo>
                    <a:pt x="326" y="234"/>
                  </a:lnTo>
                  <a:cubicBezTo>
                    <a:pt x="328" y="234"/>
                    <a:pt x="330" y="233"/>
                    <a:pt x="331" y="231"/>
                  </a:cubicBezTo>
                  <a:cubicBezTo>
                    <a:pt x="332" y="228"/>
                    <a:pt x="332" y="226"/>
                    <a:pt x="330" y="224"/>
                  </a:cubicBezTo>
                  <a:lnTo>
                    <a:pt x="298" y="197"/>
                  </a:lnTo>
                  <a:lnTo>
                    <a:pt x="299" y="197"/>
                  </a:lnTo>
                  <a:cubicBezTo>
                    <a:pt x="304" y="198"/>
                    <a:pt x="310" y="200"/>
                    <a:pt x="317" y="203"/>
                  </a:cubicBezTo>
                  <a:cubicBezTo>
                    <a:pt x="317" y="203"/>
                    <a:pt x="317" y="203"/>
                    <a:pt x="317" y="203"/>
                  </a:cubicBezTo>
                  <a:lnTo>
                    <a:pt x="317" y="203"/>
                  </a:lnTo>
                  <a:cubicBezTo>
                    <a:pt x="336" y="211"/>
                    <a:pt x="356" y="226"/>
                    <a:pt x="356" y="251"/>
                  </a:cubicBezTo>
                  <a:lnTo>
                    <a:pt x="356" y="318"/>
                  </a:lnTo>
                  <a:lnTo>
                    <a:pt x="367" y="318"/>
                  </a:lnTo>
                  <a:lnTo>
                    <a:pt x="367" y="251"/>
                  </a:lnTo>
                  <a:cubicBezTo>
                    <a:pt x="367" y="235"/>
                    <a:pt x="360" y="220"/>
                    <a:pt x="346" y="209"/>
                  </a:cubicBezTo>
                  <a:cubicBezTo>
                    <a:pt x="353" y="204"/>
                    <a:pt x="361" y="199"/>
                    <a:pt x="369" y="196"/>
                  </a:cubicBezTo>
                  <a:lnTo>
                    <a:pt x="403" y="223"/>
                  </a:lnTo>
                  <a:cubicBezTo>
                    <a:pt x="405" y="225"/>
                    <a:pt x="408" y="225"/>
                    <a:pt x="410" y="223"/>
                  </a:cubicBezTo>
                  <a:lnTo>
                    <a:pt x="443" y="196"/>
                  </a:lnTo>
                  <a:cubicBezTo>
                    <a:pt x="471" y="206"/>
                    <a:pt x="487" y="226"/>
                    <a:pt x="487" y="250"/>
                  </a:cubicBezTo>
                  <a:lnTo>
                    <a:pt x="487" y="318"/>
                  </a:lnTo>
                  <a:lnTo>
                    <a:pt x="498" y="318"/>
                  </a:lnTo>
                  <a:lnTo>
                    <a:pt x="498" y="250"/>
                  </a:lnTo>
                  <a:cubicBezTo>
                    <a:pt x="498" y="220"/>
                    <a:pt x="478" y="196"/>
                    <a:pt x="444" y="185"/>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3" name="TextBox 62">
            <a:extLst>
              <a:ext uri="{FF2B5EF4-FFF2-40B4-BE49-F238E27FC236}">
                <a16:creationId xmlns:a16="http://schemas.microsoft.com/office/drawing/2014/main" id="{CF0162F4-13F8-E658-3BA0-2878AC70C864}"/>
              </a:ext>
            </a:extLst>
          </p:cNvPr>
          <p:cNvSpPr txBox="1"/>
          <p:nvPr/>
        </p:nvSpPr>
        <p:spPr>
          <a:xfrm>
            <a:off x="3633746" y="2941983"/>
            <a:ext cx="2621000" cy="1169551"/>
          </a:xfrm>
          <a:prstGeom prst="rect">
            <a:avLst/>
          </a:prstGeom>
          <a:noFill/>
        </p:spPr>
        <p:txBody>
          <a:bodyPr wrap="square" rtlCol="0">
            <a:spAutoFit/>
          </a:bodyPr>
          <a:lstStyle/>
          <a:p>
            <a:r>
              <a:rPr lang="en-US" sz="1400" b="1" dirty="0">
                <a:solidFill>
                  <a:srgbClr val="000000"/>
                </a:solidFill>
              </a:rPr>
              <a:t>Community-Based Organizations (CBOs)</a:t>
            </a:r>
          </a:p>
          <a:p>
            <a:r>
              <a:rPr lang="en-US" sz="1200" i="1" dirty="0">
                <a:solidFill>
                  <a:srgbClr val="000000"/>
                </a:solidFill>
              </a:rPr>
              <a:t>CTF staff will provide a live demonstration </a:t>
            </a:r>
          </a:p>
          <a:p>
            <a:endParaRPr lang="en-US" dirty="0"/>
          </a:p>
        </p:txBody>
      </p:sp>
      <p:sp>
        <p:nvSpPr>
          <p:cNvPr id="68" name="TextBox 67">
            <a:extLst>
              <a:ext uri="{FF2B5EF4-FFF2-40B4-BE49-F238E27FC236}">
                <a16:creationId xmlns:a16="http://schemas.microsoft.com/office/drawing/2014/main" id="{6EC71ACD-C408-3138-354B-C84A06AA278D}"/>
              </a:ext>
            </a:extLst>
          </p:cNvPr>
          <p:cNvSpPr txBox="1"/>
          <p:nvPr/>
        </p:nvSpPr>
        <p:spPr>
          <a:xfrm>
            <a:off x="3745064" y="4126727"/>
            <a:ext cx="2365227" cy="1661993"/>
          </a:xfrm>
          <a:prstGeom prst="rect">
            <a:avLst/>
          </a:prstGeom>
          <a:noFill/>
        </p:spPr>
        <p:txBody>
          <a:bodyPr wrap="square" rtlCol="0">
            <a:spAutoFit/>
          </a:bodyPr>
          <a:lstStyle/>
          <a:p>
            <a:r>
              <a:rPr lang="en-US" sz="1400" b="1" dirty="0">
                <a:solidFill>
                  <a:srgbClr val="000000"/>
                </a:solidFill>
              </a:rPr>
              <a:t>Healthcare Community-Based Organizations (HCBOs)</a:t>
            </a:r>
            <a:r>
              <a:rPr lang="en-US" sz="1400" i="1" dirty="0">
                <a:solidFill>
                  <a:srgbClr val="000000"/>
                </a:solidFill>
              </a:rPr>
              <a:t> </a:t>
            </a:r>
          </a:p>
          <a:p>
            <a:r>
              <a:rPr lang="en-US" sz="1200" i="1" dirty="0">
                <a:solidFill>
                  <a:srgbClr val="000000"/>
                </a:solidFill>
              </a:rPr>
              <a:t>CTF staff will provide a live demonstration </a:t>
            </a:r>
          </a:p>
          <a:p>
            <a:endParaRPr lang="en-US" sz="1400" b="1" dirty="0">
              <a:solidFill>
                <a:srgbClr val="000000"/>
              </a:solidFill>
            </a:endParaRPr>
          </a:p>
          <a:p>
            <a:endParaRPr lang="en-US" dirty="0"/>
          </a:p>
        </p:txBody>
      </p:sp>
      <p:sp>
        <p:nvSpPr>
          <p:cNvPr id="70" name="TextBox 69">
            <a:extLst>
              <a:ext uri="{FF2B5EF4-FFF2-40B4-BE49-F238E27FC236}">
                <a16:creationId xmlns:a16="http://schemas.microsoft.com/office/drawing/2014/main" id="{75491CB9-260C-0E66-4830-E9B02217CF78}"/>
              </a:ext>
            </a:extLst>
          </p:cNvPr>
          <p:cNvSpPr txBox="1"/>
          <p:nvPr/>
        </p:nvSpPr>
        <p:spPr>
          <a:xfrm>
            <a:off x="7903597" y="2930459"/>
            <a:ext cx="3164619" cy="677108"/>
          </a:xfrm>
          <a:prstGeom prst="rect">
            <a:avLst/>
          </a:prstGeom>
          <a:noFill/>
        </p:spPr>
        <p:txBody>
          <a:bodyPr wrap="square" rtlCol="0">
            <a:spAutoFit/>
          </a:bodyPr>
          <a:lstStyle/>
          <a:p>
            <a:r>
              <a:rPr lang="en-US" sz="1400" b="1" dirty="0">
                <a:solidFill>
                  <a:srgbClr val="000000"/>
                </a:solidFill>
              </a:rPr>
              <a:t>Public and Private Schools </a:t>
            </a:r>
          </a:p>
          <a:p>
            <a:r>
              <a:rPr lang="en-US" sz="1200" i="1" dirty="0">
                <a:solidFill>
                  <a:srgbClr val="000000"/>
                </a:solidFill>
              </a:rPr>
              <a:t>CTF staff will provide a live demonstration </a:t>
            </a:r>
          </a:p>
        </p:txBody>
      </p:sp>
      <p:sp>
        <p:nvSpPr>
          <p:cNvPr id="71" name="TextBox 70">
            <a:extLst>
              <a:ext uri="{FF2B5EF4-FFF2-40B4-BE49-F238E27FC236}">
                <a16:creationId xmlns:a16="http://schemas.microsoft.com/office/drawing/2014/main" id="{AC479000-DF27-FFAB-CFF4-B6ED618C7CB1}"/>
              </a:ext>
            </a:extLst>
          </p:cNvPr>
          <p:cNvSpPr txBox="1"/>
          <p:nvPr/>
        </p:nvSpPr>
        <p:spPr>
          <a:xfrm>
            <a:off x="7894199" y="3937988"/>
            <a:ext cx="3305708" cy="1508105"/>
          </a:xfrm>
          <a:prstGeom prst="rect">
            <a:avLst/>
          </a:prstGeom>
          <a:noFill/>
        </p:spPr>
        <p:txBody>
          <a:bodyPr wrap="square" rtlCol="0">
            <a:spAutoFit/>
          </a:bodyPr>
          <a:lstStyle/>
          <a:p>
            <a:r>
              <a:rPr lang="en-US" sz="1400" b="1" dirty="0">
                <a:solidFill>
                  <a:srgbClr val="000000"/>
                </a:solidFill>
              </a:rPr>
              <a:t>Libraries, Community Colleges,  Government Hospitals, 2-1-1 Service Providers</a:t>
            </a:r>
          </a:p>
          <a:p>
            <a:r>
              <a:rPr lang="en-US" sz="1200" i="1" dirty="0">
                <a:solidFill>
                  <a:srgbClr val="000000"/>
                </a:solidFill>
              </a:rPr>
              <a:t>For these remaining entities, CTF staff will go through screenshots of how to file an application. </a:t>
            </a:r>
          </a:p>
          <a:p>
            <a:endParaRPr lang="en-US" sz="1400" b="1" dirty="0">
              <a:solidFill>
                <a:srgbClr val="000000"/>
              </a:solidFill>
            </a:endParaRPr>
          </a:p>
        </p:txBody>
      </p:sp>
      <p:sp>
        <p:nvSpPr>
          <p:cNvPr id="74" name="Rectangle 73">
            <a:extLst>
              <a:ext uri="{FF2B5EF4-FFF2-40B4-BE49-F238E27FC236}">
                <a16:creationId xmlns:a16="http://schemas.microsoft.com/office/drawing/2014/main" id="{C029ED85-0E71-1DD0-FF2E-9E64E13EC908}"/>
              </a:ext>
            </a:extLst>
          </p:cNvPr>
          <p:cNvSpPr/>
          <p:nvPr/>
        </p:nvSpPr>
        <p:spPr>
          <a:xfrm>
            <a:off x="1" y="151076"/>
            <a:ext cx="2289061" cy="6488263"/>
          </a:xfrm>
          <a:prstGeom prst="rect">
            <a:avLst/>
          </a:prstGeom>
          <a:solidFill>
            <a:schemeClr val="accent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descr="Overlapping blue and white rays">
            <a:extLst>
              <a:ext uri="{FF2B5EF4-FFF2-40B4-BE49-F238E27FC236}">
                <a16:creationId xmlns:a16="http://schemas.microsoft.com/office/drawing/2014/main" id="{CDC9D14A-292F-CC0E-A134-F4A25D62A92C}"/>
              </a:ext>
            </a:extLst>
          </p:cNvPr>
          <p:cNvPicPr>
            <a:picLocks noChangeAspect="1"/>
          </p:cNvPicPr>
          <p:nvPr/>
        </p:nvPicPr>
        <p:blipFill rotWithShape="1">
          <a:blip r:embed="rId4">
            <a:alphaModFix amt="59000"/>
            <a:extLst>
              <a:ext uri="{28A0092B-C50C-407E-A947-70E740481C1C}">
                <a14:useLocalDpi xmlns:a14="http://schemas.microsoft.com/office/drawing/2010/main" val="0"/>
              </a:ext>
            </a:extLst>
          </a:blip>
          <a:srcRect l="24519" r="435" b="46"/>
          <a:stretch/>
        </p:blipFill>
        <p:spPr>
          <a:xfrm>
            <a:off x="-12648" y="152400"/>
            <a:ext cx="2308111" cy="6486939"/>
          </a:xfrm>
          <a:prstGeom prst="rect">
            <a:avLst/>
          </a:prstGeom>
          <a:effectLst>
            <a:softEdge rad="25400"/>
          </a:effectLst>
        </p:spPr>
      </p:pic>
      <p:pic>
        <p:nvPicPr>
          <p:cNvPr id="77" name="Picture 76" descr="Logo&#10;&#10;Description automatically generated">
            <a:extLst>
              <a:ext uri="{FF2B5EF4-FFF2-40B4-BE49-F238E27FC236}">
                <a16:creationId xmlns:a16="http://schemas.microsoft.com/office/drawing/2014/main" id="{91ED1977-EB13-7EC1-FC3B-6AA91DF5F461}"/>
              </a:ext>
            </a:extLst>
          </p:cNvPr>
          <p:cNvPicPr>
            <a:picLocks noChangeAspect="1"/>
          </p:cNvPicPr>
          <p:nvPr/>
        </p:nvPicPr>
        <p:blipFill rotWithShape="1">
          <a:blip r:embed="rId5">
            <a:extLst>
              <a:ext uri="{28A0092B-C50C-407E-A947-70E740481C1C}">
                <a14:useLocalDpi xmlns:a14="http://schemas.microsoft.com/office/drawing/2010/main" val="0"/>
              </a:ext>
            </a:extLst>
          </a:blip>
          <a:srcRect r="57385"/>
          <a:stretch/>
        </p:blipFill>
        <p:spPr>
          <a:xfrm>
            <a:off x="419279" y="456476"/>
            <a:ext cx="1444256" cy="1349527"/>
          </a:xfrm>
          <a:prstGeom prst="rect">
            <a:avLst/>
          </a:prstGeom>
        </p:spPr>
      </p:pic>
      <p:sp>
        <p:nvSpPr>
          <p:cNvPr id="82" name="Rectangle 81">
            <a:extLst>
              <a:ext uri="{FF2B5EF4-FFF2-40B4-BE49-F238E27FC236}">
                <a16:creationId xmlns:a16="http://schemas.microsoft.com/office/drawing/2014/main" id="{D8429192-1319-814B-CC9D-BEAC59C42BEC}"/>
              </a:ext>
            </a:extLst>
          </p:cNvPr>
          <p:cNvSpPr/>
          <p:nvPr/>
        </p:nvSpPr>
        <p:spPr>
          <a:xfrm>
            <a:off x="241082" y="4273992"/>
            <a:ext cx="1791139" cy="2218882"/>
          </a:xfrm>
          <a:prstGeom prst="rect">
            <a:avLst/>
          </a:prstGeom>
          <a:solidFill>
            <a:srgbClr val="23475F">
              <a:alpha val="60000"/>
            </a:srgbClr>
          </a:soli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C674F9E4-EA08-9383-0121-13C3B568B46C}"/>
              </a:ext>
            </a:extLst>
          </p:cNvPr>
          <p:cNvSpPr txBox="1"/>
          <p:nvPr/>
        </p:nvSpPr>
        <p:spPr>
          <a:xfrm>
            <a:off x="325582" y="4466538"/>
            <a:ext cx="1730451" cy="1869743"/>
          </a:xfrm>
          <a:prstGeom prst="rect">
            <a:avLst/>
          </a:prstGeom>
          <a:noFill/>
        </p:spPr>
        <p:txBody>
          <a:bodyPr wrap="square" rtlCol="0">
            <a:spAutoFit/>
          </a:bodyPr>
          <a:lstStyle/>
          <a:p>
            <a:r>
              <a:rPr lang="en-US" sz="1050" dirty="0">
                <a:solidFill>
                  <a:schemeClr val="bg1"/>
                </a:solidFill>
              </a:rPr>
              <a:t>Organizations must utilize eCAP to manage their participation in the CTF program, including for submitting applications, maintaining contact information, and completing eligibility recertifications.</a:t>
            </a:r>
          </a:p>
          <a:p>
            <a:endParaRPr lang="en-US" sz="1050" dirty="0"/>
          </a:p>
        </p:txBody>
      </p:sp>
      <p:sp>
        <p:nvSpPr>
          <p:cNvPr id="84" name="TextBox 83">
            <a:extLst>
              <a:ext uri="{FF2B5EF4-FFF2-40B4-BE49-F238E27FC236}">
                <a16:creationId xmlns:a16="http://schemas.microsoft.com/office/drawing/2014/main" id="{5B6E4482-45BB-9443-A6F3-6D04D34AA9E2}"/>
              </a:ext>
            </a:extLst>
          </p:cNvPr>
          <p:cNvSpPr txBox="1"/>
          <p:nvPr/>
        </p:nvSpPr>
        <p:spPr>
          <a:xfrm>
            <a:off x="-39445" y="2303810"/>
            <a:ext cx="2408933" cy="492443"/>
          </a:xfrm>
          <a:prstGeom prst="rect">
            <a:avLst/>
          </a:prstGeom>
          <a:noFill/>
        </p:spPr>
        <p:txBody>
          <a:bodyPr wrap="square" rtlCol="0">
            <a:spAutoFit/>
          </a:bodyPr>
          <a:lstStyle/>
          <a:p>
            <a:pPr algn="ctr"/>
            <a:r>
              <a:rPr lang="en-US" sz="1300" dirty="0">
                <a:solidFill>
                  <a:schemeClr val="bg1"/>
                </a:solidFill>
              </a:rPr>
              <a:t>eCAP Web Portal: </a:t>
            </a:r>
          </a:p>
          <a:p>
            <a:r>
              <a:rPr lang="en-US" sz="1300" dirty="0">
                <a:solidFill>
                  <a:schemeClr val="bg1"/>
                </a:solidFill>
              </a:rPr>
              <a:t>https://ecap.cpuc.ca.gov/</a:t>
            </a:r>
          </a:p>
        </p:txBody>
      </p:sp>
    </p:spTree>
    <p:extLst>
      <p:ext uri="{BB962C8B-B14F-4D97-AF65-F5344CB8AC3E}">
        <p14:creationId xmlns:p14="http://schemas.microsoft.com/office/powerpoint/2010/main" val="2209350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12</a:t>
            </a:fld>
            <a:endParaRPr lang="en-US"/>
          </a:p>
        </p:txBody>
      </p:sp>
      <p:pic>
        <p:nvPicPr>
          <p:cNvPr id="10" name="Picture 9">
            <a:extLst>
              <a:ext uri="{FF2B5EF4-FFF2-40B4-BE49-F238E27FC236}">
                <a16:creationId xmlns:a16="http://schemas.microsoft.com/office/drawing/2014/main" id="{0D4F0C7B-5C9F-7AC2-7685-FE975801AA73}"/>
              </a:ext>
            </a:extLst>
          </p:cNvPr>
          <p:cNvPicPr>
            <a:picLocks noChangeAspect="1"/>
          </p:cNvPicPr>
          <p:nvPr/>
        </p:nvPicPr>
        <p:blipFill>
          <a:blip r:embed="rId2"/>
          <a:stretch>
            <a:fillRect/>
          </a:stretch>
        </p:blipFill>
        <p:spPr>
          <a:xfrm>
            <a:off x="2690744" y="1147354"/>
            <a:ext cx="6810512" cy="5010032"/>
          </a:xfrm>
          <a:prstGeom prst="rect">
            <a:avLst/>
          </a:prstGeom>
        </p:spPr>
      </p:pic>
      <p:sp>
        <p:nvSpPr>
          <p:cNvPr id="13" name="TextBox 12">
            <a:extLst>
              <a:ext uri="{FF2B5EF4-FFF2-40B4-BE49-F238E27FC236}">
                <a16:creationId xmlns:a16="http://schemas.microsoft.com/office/drawing/2014/main" id="{4B1D8C7B-EEC9-917F-4C53-D36FA06D462F}"/>
              </a:ext>
            </a:extLst>
          </p:cNvPr>
          <p:cNvSpPr txBox="1"/>
          <p:nvPr/>
        </p:nvSpPr>
        <p:spPr>
          <a:xfrm>
            <a:off x="3048000" y="408226"/>
            <a:ext cx="6096000"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General Information  </a:t>
            </a:r>
          </a:p>
        </p:txBody>
      </p:sp>
    </p:spTree>
    <p:extLst>
      <p:ext uri="{BB962C8B-B14F-4D97-AF65-F5344CB8AC3E}">
        <p14:creationId xmlns:p14="http://schemas.microsoft.com/office/powerpoint/2010/main" val="1823559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476DA7-E645-E6ED-7DE5-81B22B2B1C29}"/>
              </a:ext>
            </a:extLst>
          </p:cNvPr>
          <p:cNvSpPr>
            <a:spLocks noGrp="1"/>
          </p:cNvSpPr>
          <p:nvPr>
            <p:ph type="title"/>
          </p:nvPr>
        </p:nvSpPr>
        <p:spPr>
          <a:xfrm>
            <a:off x="609600" y="457200"/>
            <a:ext cx="3932237" cy="1458686"/>
          </a:xfrm>
        </p:spPr>
        <p:txBody>
          <a:bodyPr anchor="b">
            <a:normAutofit/>
          </a:bodyPr>
          <a:lstStyle/>
          <a:p>
            <a:r>
              <a:rPr lang="en-US" sz="2800" dirty="0"/>
              <a:t>List of submitted applications/cases</a:t>
            </a:r>
          </a:p>
        </p:txBody>
      </p:sp>
      <p:pic>
        <p:nvPicPr>
          <p:cNvPr id="3" name="Picture 2">
            <a:extLst>
              <a:ext uri="{FF2B5EF4-FFF2-40B4-BE49-F238E27FC236}">
                <a16:creationId xmlns:a16="http://schemas.microsoft.com/office/drawing/2014/main" id="{85A6C950-C20C-3EA1-D469-0EED847A0FD3}"/>
              </a:ext>
            </a:extLst>
          </p:cNvPr>
          <p:cNvPicPr>
            <a:picLocks noChangeAspect="1"/>
          </p:cNvPicPr>
          <p:nvPr/>
        </p:nvPicPr>
        <p:blipFill>
          <a:blip r:embed="rId2"/>
          <a:stretch>
            <a:fillRect/>
          </a:stretch>
        </p:blipFill>
        <p:spPr>
          <a:xfrm>
            <a:off x="4942518" y="2148840"/>
            <a:ext cx="6639882" cy="1842567"/>
          </a:xfrm>
          <a:prstGeom prst="rect">
            <a:avLst/>
          </a:prstGeom>
          <a:noFill/>
        </p:spPr>
      </p:pic>
      <p:sp>
        <p:nvSpPr>
          <p:cNvPr id="14" name="Text Placeholder 3">
            <a:extLst>
              <a:ext uri="{FF2B5EF4-FFF2-40B4-BE49-F238E27FC236}">
                <a16:creationId xmlns:a16="http://schemas.microsoft.com/office/drawing/2014/main" id="{3A203A2F-5A3F-1285-7D29-8D07369697A9}"/>
              </a:ext>
            </a:extLst>
          </p:cNvPr>
          <p:cNvSpPr>
            <a:spLocks noGrp="1"/>
          </p:cNvSpPr>
          <p:nvPr>
            <p:ph type="body" sz="half" idx="2"/>
          </p:nvPr>
        </p:nvSpPr>
        <p:spPr>
          <a:xfrm>
            <a:off x="609600" y="2148840"/>
            <a:ext cx="3932237" cy="3811588"/>
          </a:xfrm>
        </p:spPr>
        <p:txBody>
          <a:bodyPr/>
          <a:lstStyle/>
          <a:p>
            <a:pPr marL="285750" indent="-285750">
              <a:buFont typeface="Wingdings" panose="05000000000000000000" pitchFamily="2" charset="2"/>
              <a:buChar char="v"/>
            </a:pPr>
            <a:r>
              <a:rPr lang="en-US" dirty="0"/>
              <a:t>Applications in applicant queue are called “cases”</a:t>
            </a:r>
          </a:p>
          <a:p>
            <a:pPr marL="285750" indent="-285750">
              <a:buFont typeface="Wingdings" panose="05000000000000000000" pitchFamily="2" charset="2"/>
              <a:buChar char="v"/>
            </a:pPr>
            <a:r>
              <a:rPr lang="en-US" dirty="0"/>
              <a:t>Each application is assigned a case number</a:t>
            </a:r>
          </a:p>
          <a:p>
            <a:pPr marL="285750" indent="-285750">
              <a:buFont typeface="Wingdings" panose="05000000000000000000" pitchFamily="2" charset="2"/>
              <a:buChar char="v"/>
            </a:pPr>
            <a:r>
              <a:rPr lang="en-US" dirty="0"/>
              <a:t>To begin a new application, applicant will click “New CTF Application” button. </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13</a:t>
            </a:fld>
            <a:endParaRPr lang="en-US"/>
          </a:p>
        </p:txBody>
      </p:sp>
      <p:pic>
        <p:nvPicPr>
          <p:cNvPr id="6" name="Picture 5">
            <a:extLst>
              <a:ext uri="{FF2B5EF4-FFF2-40B4-BE49-F238E27FC236}">
                <a16:creationId xmlns:a16="http://schemas.microsoft.com/office/drawing/2014/main" id="{21E0E691-C903-7A7A-CE65-E93E8080F002}"/>
              </a:ext>
            </a:extLst>
          </p:cNvPr>
          <p:cNvPicPr>
            <a:picLocks noChangeAspect="1"/>
          </p:cNvPicPr>
          <p:nvPr/>
        </p:nvPicPr>
        <p:blipFill>
          <a:blip r:embed="rId3"/>
          <a:stretch>
            <a:fillRect/>
          </a:stretch>
        </p:blipFill>
        <p:spPr>
          <a:xfrm>
            <a:off x="4922111" y="4662159"/>
            <a:ext cx="2905125" cy="1104900"/>
          </a:xfrm>
          <a:prstGeom prst="rect">
            <a:avLst/>
          </a:prstGeom>
        </p:spPr>
      </p:pic>
    </p:spTree>
    <p:extLst>
      <p:ext uri="{BB962C8B-B14F-4D97-AF65-F5344CB8AC3E}">
        <p14:creationId xmlns:p14="http://schemas.microsoft.com/office/powerpoint/2010/main" val="88638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B1D8C7B-EEC9-917F-4C53-D36FA06D462F}"/>
              </a:ext>
            </a:extLst>
          </p:cNvPr>
          <p:cNvSpPr txBox="1"/>
          <p:nvPr/>
        </p:nvSpPr>
        <p:spPr>
          <a:xfrm>
            <a:off x="357051" y="365125"/>
            <a:ext cx="10972800" cy="1232179"/>
          </a:xfrm>
          <a:prstGeom prst="rect">
            <a:avLst/>
          </a:prstGeom>
        </p:spPr>
        <p:txBody>
          <a:bodyPr vert="horz" lIns="0" tIns="45720" rIns="91440" bIns="45720" rtlCol="0" anchor="b" anchorCtr="0">
            <a:normAutofit/>
          </a:bodyPr>
          <a:lstStyle/>
          <a:p>
            <a:pPr fontAlgn="b">
              <a:spcBef>
                <a:spcPct val="0"/>
              </a:spcBef>
              <a:spcAft>
                <a:spcPts val="600"/>
              </a:spcAft>
            </a:pPr>
            <a:r>
              <a:rPr lang="en-US" sz="3600" b="1" kern="1200" dirty="0">
                <a:solidFill>
                  <a:schemeClr val="tx2"/>
                </a:solidFill>
                <a:latin typeface="+mj-lt"/>
                <a:ea typeface="+mj-ea"/>
                <a:cs typeface="+mj-cs"/>
              </a:rPr>
              <a:t>Libraries </a:t>
            </a:r>
          </a:p>
        </p:txBody>
      </p:sp>
      <p:sp>
        <p:nvSpPr>
          <p:cNvPr id="2" name="TextBox 1">
            <a:extLst>
              <a:ext uri="{FF2B5EF4-FFF2-40B4-BE49-F238E27FC236}">
                <a16:creationId xmlns:a16="http://schemas.microsoft.com/office/drawing/2014/main" id="{A33AFE6E-DF18-C071-4866-0341EB6D23D0}"/>
              </a:ext>
            </a:extLst>
          </p:cNvPr>
          <p:cNvSpPr txBox="1"/>
          <p:nvPr/>
        </p:nvSpPr>
        <p:spPr>
          <a:xfrm>
            <a:off x="418011" y="1823383"/>
            <a:ext cx="3429000" cy="4351338"/>
          </a:xfrm>
          <a:prstGeom prst="rect">
            <a:avLst/>
          </a:prstGeom>
          <a:noFill/>
        </p:spPr>
        <p:txBody>
          <a:bodyPr vert="horz" lIns="0" tIns="45720" rIns="91440" bIns="45720" rtlCol="0">
            <a:normAutofit/>
          </a:bodyPr>
          <a:lstStyle/>
          <a:p>
            <a:pPr marL="285750" indent="-285750">
              <a:lnSpc>
                <a:spcPct val="90000"/>
              </a:lnSpc>
              <a:spcAft>
                <a:spcPts val="600"/>
              </a:spcAft>
              <a:buFont typeface="Wingdings" panose="05000000000000000000" pitchFamily="2" charset="2"/>
              <a:buChar char="v"/>
            </a:pPr>
            <a:r>
              <a:rPr lang="en-US" sz="1400" dirty="0"/>
              <a:t>The system will present a series of questions</a:t>
            </a:r>
          </a:p>
          <a:p>
            <a:pPr marL="285750" indent="-285750">
              <a:lnSpc>
                <a:spcPct val="90000"/>
              </a:lnSpc>
              <a:spcAft>
                <a:spcPts val="600"/>
              </a:spcAft>
              <a:buFont typeface="Arial" panose="020B0604020202020204" pitchFamily="34" charset="0"/>
              <a:buChar char="•"/>
            </a:pPr>
            <a:endParaRPr lang="en-US" sz="1400" dirty="0"/>
          </a:p>
          <a:p>
            <a:pPr marL="285750" indent="-285750">
              <a:lnSpc>
                <a:spcPct val="90000"/>
              </a:lnSpc>
              <a:spcAft>
                <a:spcPts val="600"/>
              </a:spcAft>
              <a:buFont typeface="Wingdings" panose="05000000000000000000" pitchFamily="2" charset="2"/>
              <a:buChar char="v"/>
            </a:pPr>
            <a:r>
              <a:rPr lang="en-US" sz="1400" dirty="0"/>
              <a:t>Select “No” until you see the question that best describes your organization and select “Yes”</a:t>
            </a:r>
          </a:p>
          <a:p>
            <a:pPr marL="285750" indent="-285750">
              <a:lnSpc>
                <a:spcPct val="90000"/>
              </a:lnSpc>
              <a:spcAft>
                <a:spcPts val="600"/>
              </a:spcAft>
              <a:buFont typeface="Arial" panose="020B0604020202020204" pitchFamily="34" charset="0"/>
              <a:buChar char="•"/>
            </a:pPr>
            <a:endParaRPr lang="en-US" sz="1400" dirty="0"/>
          </a:p>
          <a:p>
            <a:pPr marL="285750" indent="-285750">
              <a:lnSpc>
                <a:spcPct val="90000"/>
              </a:lnSpc>
              <a:spcAft>
                <a:spcPts val="600"/>
              </a:spcAft>
              <a:buFont typeface="Wingdings" panose="05000000000000000000" pitchFamily="2" charset="2"/>
              <a:buChar char="v"/>
            </a:pPr>
            <a:r>
              <a:rPr lang="en-US" sz="1400" dirty="0"/>
              <a:t>When selected, click “Next” to continue to the Instructions tab. </a:t>
            </a:r>
          </a:p>
          <a:p>
            <a:pPr marL="285750" indent="-285750">
              <a:lnSpc>
                <a:spcPct val="90000"/>
              </a:lnSpc>
              <a:spcAft>
                <a:spcPts val="600"/>
              </a:spcAft>
              <a:buFont typeface="Wingdings" panose="05000000000000000000" pitchFamily="2" charset="2"/>
              <a:buChar char="v"/>
            </a:pPr>
            <a:endParaRPr lang="en-US" sz="1400" dirty="0"/>
          </a:p>
          <a:p>
            <a:pPr marL="285750" indent="-285750">
              <a:spcAft>
                <a:spcPts val="600"/>
              </a:spcAft>
              <a:buFont typeface="Wingdings" panose="05000000000000000000" pitchFamily="2" charset="2"/>
              <a:buChar char="v"/>
            </a:pPr>
            <a:r>
              <a:rPr lang="en-US" sz="1400" dirty="0"/>
              <a:t>The Instructions tab provides information and indicates the required documents to submit with the application.</a:t>
            </a:r>
          </a:p>
          <a:p>
            <a:pPr marL="285750" indent="-285750">
              <a:lnSpc>
                <a:spcPct val="90000"/>
              </a:lnSpc>
              <a:spcAft>
                <a:spcPts val="600"/>
              </a:spcAft>
              <a:buFont typeface="Wingdings" panose="05000000000000000000" pitchFamily="2" charset="2"/>
              <a:buChar char="v"/>
            </a:pPr>
            <a:endParaRPr lang="en-US" dirty="0"/>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14</a:t>
            </a:fld>
            <a:endParaRPr lang="en-US"/>
          </a:p>
        </p:txBody>
      </p:sp>
      <p:pic>
        <p:nvPicPr>
          <p:cNvPr id="9" name="Picture 8">
            <a:extLst>
              <a:ext uri="{FF2B5EF4-FFF2-40B4-BE49-F238E27FC236}">
                <a16:creationId xmlns:a16="http://schemas.microsoft.com/office/drawing/2014/main" id="{67281BF3-063B-BAD1-AFD7-399EAE337D2B}"/>
              </a:ext>
            </a:extLst>
          </p:cNvPr>
          <p:cNvPicPr>
            <a:picLocks noChangeAspect="1"/>
          </p:cNvPicPr>
          <p:nvPr/>
        </p:nvPicPr>
        <p:blipFill>
          <a:blip r:embed="rId2"/>
          <a:stretch>
            <a:fillRect/>
          </a:stretch>
        </p:blipFill>
        <p:spPr>
          <a:xfrm>
            <a:off x="3949743" y="2814911"/>
            <a:ext cx="8205108" cy="2828243"/>
          </a:xfrm>
          <a:prstGeom prst="rect">
            <a:avLst/>
          </a:prstGeom>
        </p:spPr>
      </p:pic>
      <p:pic>
        <p:nvPicPr>
          <p:cNvPr id="12" name="Picture 11">
            <a:extLst>
              <a:ext uri="{FF2B5EF4-FFF2-40B4-BE49-F238E27FC236}">
                <a16:creationId xmlns:a16="http://schemas.microsoft.com/office/drawing/2014/main" id="{452798D3-1DB4-00A5-4DC4-D0BFBF402E88}"/>
              </a:ext>
            </a:extLst>
          </p:cNvPr>
          <p:cNvPicPr>
            <a:picLocks noChangeAspect="1"/>
          </p:cNvPicPr>
          <p:nvPr/>
        </p:nvPicPr>
        <p:blipFill>
          <a:blip r:embed="rId3"/>
          <a:stretch>
            <a:fillRect/>
          </a:stretch>
        </p:blipFill>
        <p:spPr>
          <a:xfrm>
            <a:off x="4029075" y="1795736"/>
            <a:ext cx="4133850" cy="1019175"/>
          </a:xfrm>
          <a:prstGeom prst="rect">
            <a:avLst/>
          </a:prstGeom>
        </p:spPr>
      </p:pic>
    </p:spTree>
    <p:extLst>
      <p:ext uri="{BB962C8B-B14F-4D97-AF65-F5344CB8AC3E}">
        <p14:creationId xmlns:p14="http://schemas.microsoft.com/office/powerpoint/2010/main" val="2293705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15</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3048000" y="408226"/>
            <a:ext cx="6096000" cy="584775"/>
          </a:xfrm>
          <a:prstGeom prst="rect">
            <a:avLst/>
          </a:prstGeom>
          <a:noFill/>
        </p:spPr>
        <p:txBody>
          <a:bodyPr wrap="square">
            <a:spAutoFit/>
          </a:bodyPr>
          <a:lstStyle/>
          <a:p>
            <a:pPr algn="ctr" fontAlgn="b">
              <a:spcBef>
                <a:spcPct val="0"/>
              </a:spcBef>
            </a:pPr>
            <a:r>
              <a:rPr lang="en-US" sz="3200" b="1">
                <a:solidFill>
                  <a:schemeClr val="tx2"/>
                </a:solidFill>
                <a:latin typeface="+mj-lt"/>
                <a:ea typeface="+mj-ea"/>
                <a:cs typeface="+mj-cs"/>
              </a:rPr>
              <a:t>Libraries: Basic Information </a:t>
            </a:r>
            <a:endParaRPr lang="en-US" sz="3200" b="1" dirty="0">
              <a:solidFill>
                <a:schemeClr val="tx2"/>
              </a:solidFill>
              <a:latin typeface="+mj-lt"/>
              <a:ea typeface="+mj-ea"/>
              <a:cs typeface="+mj-cs"/>
            </a:endParaRPr>
          </a:p>
        </p:txBody>
      </p:sp>
      <p:pic>
        <p:nvPicPr>
          <p:cNvPr id="11" name="Picture 10">
            <a:extLst>
              <a:ext uri="{FF2B5EF4-FFF2-40B4-BE49-F238E27FC236}">
                <a16:creationId xmlns:a16="http://schemas.microsoft.com/office/drawing/2014/main" id="{55B130C6-42FE-D407-F933-17A7B31649F2}"/>
              </a:ext>
            </a:extLst>
          </p:cNvPr>
          <p:cNvPicPr>
            <a:picLocks noChangeAspect="1"/>
          </p:cNvPicPr>
          <p:nvPr/>
        </p:nvPicPr>
        <p:blipFill>
          <a:blip r:embed="rId2"/>
          <a:stretch>
            <a:fillRect/>
          </a:stretch>
        </p:blipFill>
        <p:spPr>
          <a:xfrm>
            <a:off x="448490" y="993000"/>
            <a:ext cx="11295017" cy="5276137"/>
          </a:xfrm>
          <a:prstGeom prst="rect">
            <a:avLst/>
          </a:prstGeom>
        </p:spPr>
      </p:pic>
    </p:spTree>
    <p:extLst>
      <p:ext uri="{BB962C8B-B14F-4D97-AF65-F5344CB8AC3E}">
        <p14:creationId xmlns:p14="http://schemas.microsoft.com/office/powerpoint/2010/main" val="3558734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B1D8C7B-EEC9-917F-4C53-D36FA06D462F}"/>
              </a:ext>
            </a:extLst>
          </p:cNvPr>
          <p:cNvSpPr txBox="1"/>
          <p:nvPr/>
        </p:nvSpPr>
        <p:spPr>
          <a:xfrm>
            <a:off x="609600" y="457200"/>
            <a:ext cx="3932237" cy="1600200"/>
          </a:xfrm>
          <a:prstGeom prst="rect">
            <a:avLst/>
          </a:prstGeom>
        </p:spPr>
        <p:txBody>
          <a:bodyPr vert="horz" lIns="0" tIns="45720" rIns="91440" bIns="45720" rtlCol="0" anchor="b" anchorCtr="0">
            <a:normAutofit/>
          </a:bodyPr>
          <a:lstStyle/>
          <a:p>
            <a:pPr fontAlgn="b">
              <a:spcBef>
                <a:spcPct val="0"/>
              </a:spcBef>
              <a:spcAft>
                <a:spcPts val="600"/>
              </a:spcAft>
            </a:pPr>
            <a:r>
              <a:rPr lang="en-US" sz="3200" b="1" kern="1200">
                <a:solidFill>
                  <a:schemeClr val="tx2"/>
                </a:solidFill>
                <a:latin typeface="+mj-lt"/>
                <a:ea typeface="+mj-ea"/>
                <a:cs typeface="+mj-cs"/>
              </a:rPr>
              <a:t>Libraries: Mobile Broadband Services </a:t>
            </a:r>
          </a:p>
        </p:txBody>
      </p:sp>
      <p:pic>
        <p:nvPicPr>
          <p:cNvPr id="3" name="Picture 2">
            <a:extLst>
              <a:ext uri="{FF2B5EF4-FFF2-40B4-BE49-F238E27FC236}">
                <a16:creationId xmlns:a16="http://schemas.microsoft.com/office/drawing/2014/main" id="{EF61A2FF-F1F0-A723-B8D9-9B5579223588}"/>
              </a:ext>
            </a:extLst>
          </p:cNvPr>
          <p:cNvPicPr>
            <a:picLocks noChangeAspect="1"/>
          </p:cNvPicPr>
          <p:nvPr/>
        </p:nvPicPr>
        <p:blipFill>
          <a:blip r:embed="rId2"/>
          <a:stretch>
            <a:fillRect/>
          </a:stretch>
        </p:blipFill>
        <p:spPr>
          <a:xfrm>
            <a:off x="4800694" y="457200"/>
            <a:ext cx="6399212" cy="2559685"/>
          </a:xfrm>
          <a:prstGeom prst="rect">
            <a:avLst/>
          </a:prstGeom>
          <a:noFill/>
        </p:spPr>
      </p:pic>
      <p:sp>
        <p:nvSpPr>
          <p:cNvPr id="18" name="Text Placeholder 3">
            <a:extLst>
              <a:ext uri="{FF2B5EF4-FFF2-40B4-BE49-F238E27FC236}">
                <a16:creationId xmlns:a16="http://schemas.microsoft.com/office/drawing/2014/main" id="{FD598EE3-26D9-8D7D-8C41-EFA6D2377A8E}"/>
              </a:ext>
            </a:extLst>
          </p:cNvPr>
          <p:cNvSpPr>
            <a:spLocks noGrp="1"/>
          </p:cNvSpPr>
          <p:nvPr>
            <p:ph type="body" sz="half" idx="2"/>
          </p:nvPr>
        </p:nvSpPr>
        <p:spPr>
          <a:xfrm>
            <a:off x="609600" y="2148840"/>
            <a:ext cx="3932237" cy="3811588"/>
          </a:xfrm>
        </p:spPr>
        <p:txBody>
          <a:bodyPr/>
          <a:lstStyle/>
          <a:p>
            <a:pPr marL="285750" indent="-285750">
              <a:buFont typeface="Wingdings" panose="05000000000000000000" pitchFamily="2" charset="2"/>
              <a:buChar char="v"/>
            </a:pPr>
            <a:r>
              <a:rPr lang="en-US" dirty="0"/>
              <a:t>The next tab will ask if the Applicant is requesting the CTF discount for mobile broadband services</a:t>
            </a:r>
          </a:p>
          <a:p>
            <a:pPr marL="285750" indent="-285750">
              <a:buFont typeface="Wingdings" panose="05000000000000000000" pitchFamily="2" charset="2"/>
              <a:buChar char="v"/>
            </a:pPr>
            <a:r>
              <a:rPr lang="en-US" dirty="0"/>
              <a:t>If “No” select it, upload the library certification document and click ‘Next’</a:t>
            </a:r>
          </a:p>
          <a:p>
            <a:pPr marL="285750" indent="-285750">
              <a:buFont typeface="Wingdings" panose="05000000000000000000" pitchFamily="2" charset="2"/>
              <a:buChar char="v"/>
            </a:pPr>
            <a:r>
              <a:rPr lang="en-US" dirty="0"/>
              <a:t>If “Yes,” indicate if the organization participates in the E-rate program, enter the # of onsite mobile connections requested, and upload all required documents</a:t>
            </a:r>
          </a:p>
          <a:p>
            <a:pPr marL="285750" indent="-285750">
              <a:buFont typeface="Wingdings" panose="05000000000000000000" pitchFamily="2" charset="2"/>
              <a:buChar char="v"/>
            </a:pPr>
            <a:r>
              <a:rPr lang="en-US" dirty="0"/>
              <a:t>Click Next to continue.</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16</a:t>
            </a:fld>
            <a:endParaRPr lang="en-US"/>
          </a:p>
        </p:txBody>
      </p:sp>
      <p:pic>
        <p:nvPicPr>
          <p:cNvPr id="6" name="Picture 5">
            <a:extLst>
              <a:ext uri="{FF2B5EF4-FFF2-40B4-BE49-F238E27FC236}">
                <a16:creationId xmlns:a16="http://schemas.microsoft.com/office/drawing/2014/main" id="{42415BA2-1BCF-BC58-9369-F59D938B7666}"/>
              </a:ext>
            </a:extLst>
          </p:cNvPr>
          <p:cNvPicPr>
            <a:picLocks noChangeAspect="1"/>
          </p:cNvPicPr>
          <p:nvPr/>
        </p:nvPicPr>
        <p:blipFill>
          <a:blip r:embed="rId3"/>
          <a:stretch>
            <a:fillRect/>
          </a:stretch>
        </p:blipFill>
        <p:spPr>
          <a:xfrm>
            <a:off x="4876800" y="3069639"/>
            <a:ext cx="5599611" cy="3411833"/>
          </a:xfrm>
          <a:prstGeom prst="rect">
            <a:avLst/>
          </a:prstGeom>
        </p:spPr>
      </p:pic>
      <p:cxnSp>
        <p:nvCxnSpPr>
          <p:cNvPr id="8" name="Straight Connector 7">
            <a:extLst>
              <a:ext uri="{FF2B5EF4-FFF2-40B4-BE49-F238E27FC236}">
                <a16:creationId xmlns:a16="http://schemas.microsoft.com/office/drawing/2014/main" id="{DBD732AB-3D9F-9DB2-3519-9E69D88B1331}"/>
              </a:ext>
            </a:extLst>
          </p:cNvPr>
          <p:cNvCxnSpPr>
            <a:cxnSpLocks/>
          </p:cNvCxnSpPr>
          <p:nvPr/>
        </p:nvCxnSpPr>
        <p:spPr>
          <a:xfrm>
            <a:off x="4541837" y="3038021"/>
            <a:ext cx="765016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6434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17</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923110" y="408226"/>
            <a:ext cx="10276796"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Libraries: Terms &amp; Conditions and Submission </a:t>
            </a:r>
          </a:p>
        </p:txBody>
      </p:sp>
      <p:pic>
        <p:nvPicPr>
          <p:cNvPr id="3" name="Picture 2">
            <a:extLst>
              <a:ext uri="{FF2B5EF4-FFF2-40B4-BE49-F238E27FC236}">
                <a16:creationId xmlns:a16="http://schemas.microsoft.com/office/drawing/2014/main" id="{0FE6DAEE-BCF0-5A93-A04A-1F6AEACD5105}"/>
              </a:ext>
            </a:extLst>
          </p:cNvPr>
          <p:cNvPicPr>
            <a:picLocks noChangeAspect="1"/>
          </p:cNvPicPr>
          <p:nvPr/>
        </p:nvPicPr>
        <p:blipFill>
          <a:blip r:embed="rId2"/>
          <a:stretch>
            <a:fillRect/>
          </a:stretch>
        </p:blipFill>
        <p:spPr>
          <a:xfrm>
            <a:off x="1890712" y="2124007"/>
            <a:ext cx="8410575" cy="1304925"/>
          </a:xfrm>
          <a:prstGeom prst="rect">
            <a:avLst/>
          </a:prstGeom>
        </p:spPr>
      </p:pic>
      <p:sp>
        <p:nvSpPr>
          <p:cNvPr id="5" name="TextBox 4">
            <a:extLst>
              <a:ext uri="{FF2B5EF4-FFF2-40B4-BE49-F238E27FC236}">
                <a16:creationId xmlns:a16="http://schemas.microsoft.com/office/drawing/2014/main" id="{5F6DBF34-015D-5BDB-F95A-6450680C9DA8}"/>
              </a:ext>
            </a:extLst>
          </p:cNvPr>
          <p:cNvSpPr txBox="1"/>
          <p:nvPr/>
        </p:nvSpPr>
        <p:spPr>
          <a:xfrm>
            <a:off x="1820091" y="1600591"/>
            <a:ext cx="4990012" cy="369332"/>
          </a:xfrm>
          <a:prstGeom prst="rect">
            <a:avLst/>
          </a:prstGeom>
          <a:noFill/>
        </p:spPr>
        <p:txBody>
          <a:bodyPr wrap="square" rtlCol="0">
            <a:spAutoFit/>
          </a:bodyPr>
          <a:lstStyle/>
          <a:p>
            <a:r>
              <a:rPr lang="en-US" dirty="0"/>
              <a:t>Acknowledging Terms &amp; Conditions:</a:t>
            </a:r>
          </a:p>
        </p:txBody>
      </p:sp>
      <p:sp>
        <p:nvSpPr>
          <p:cNvPr id="6" name="TextBox 5">
            <a:extLst>
              <a:ext uri="{FF2B5EF4-FFF2-40B4-BE49-F238E27FC236}">
                <a16:creationId xmlns:a16="http://schemas.microsoft.com/office/drawing/2014/main" id="{A8C1AEC5-4E02-197D-0667-53490EAC01D0}"/>
              </a:ext>
            </a:extLst>
          </p:cNvPr>
          <p:cNvSpPr txBox="1"/>
          <p:nvPr/>
        </p:nvSpPr>
        <p:spPr>
          <a:xfrm>
            <a:off x="1820091" y="3718864"/>
            <a:ext cx="4990012" cy="369332"/>
          </a:xfrm>
          <a:prstGeom prst="rect">
            <a:avLst/>
          </a:prstGeom>
          <a:noFill/>
        </p:spPr>
        <p:txBody>
          <a:bodyPr wrap="square" rtlCol="0">
            <a:spAutoFit/>
          </a:bodyPr>
          <a:lstStyle/>
          <a:p>
            <a:r>
              <a:rPr lang="en-US" dirty="0"/>
              <a:t>Application Validation:</a:t>
            </a:r>
          </a:p>
        </p:txBody>
      </p:sp>
      <p:pic>
        <p:nvPicPr>
          <p:cNvPr id="8" name="Picture 7">
            <a:extLst>
              <a:ext uri="{FF2B5EF4-FFF2-40B4-BE49-F238E27FC236}">
                <a16:creationId xmlns:a16="http://schemas.microsoft.com/office/drawing/2014/main" id="{084EAA5F-F94D-86A8-BE89-E1E1189FBDBA}"/>
              </a:ext>
            </a:extLst>
          </p:cNvPr>
          <p:cNvPicPr>
            <a:picLocks noChangeAspect="1"/>
          </p:cNvPicPr>
          <p:nvPr/>
        </p:nvPicPr>
        <p:blipFill>
          <a:blip r:embed="rId3"/>
          <a:stretch>
            <a:fillRect/>
          </a:stretch>
        </p:blipFill>
        <p:spPr>
          <a:xfrm>
            <a:off x="1738312" y="4249903"/>
            <a:ext cx="8562975" cy="1276350"/>
          </a:xfrm>
          <a:prstGeom prst="rect">
            <a:avLst/>
          </a:prstGeom>
        </p:spPr>
      </p:pic>
      <p:cxnSp>
        <p:nvCxnSpPr>
          <p:cNvPr id="9" name="Straight Connector 8">
            <a:extLst>
              <a:ext uri="{FF2B5EF4-FFF2-40B4-BE49-F238E27FC236}">
                <a16:creationId xmlns:a16="http://schemas.microsoft.com/office/drawing/2014/main" id="{40FBFF19-BA54-49CF-310F-4C2DC76B6476}"/>
              </a:ext>
            </a:extLst>
          </p:cNvPr>
          <p:cNvCxnSpPr>
            <a:cxnSpLocks/>
          </p:cNvCxnSpPr>
          <p:nvPr/>
        </p:nvCxnSpPr>
        <p:spPr>
          <a:xfrm>
            <a:off x="783771" y="3718864"/>
            <a:ext cx="1062445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4913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18</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3048000" y="408226"/>
            <a:ext cx="6096000"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Libraries: “Save for Later”</a:t>
            </a:r>
          </a:p>
        </p:txBody>
      </p:sp>
      <p:sp>
        <p:nvSpPr>
          <p:cNvPr id="2" name="TextBox 1">
            <a:extLst>
              <a:ext uri="{FF2B5EF4-FFF2-40B4-BE49-F238E27FC236}">
                <a16:creationId xmlns:a16="http://schemas.microsoft.com/office/drawing/2014/main" id="{FECE40D3-1C05-406E-C9D7-C675F6F54DBF}"/>
              </a:ext>
            </a:extLst>
          </p:cNvPr>
          <p:cNvSpPr txBox="1"/>
          <p:nvPr/>
        </p:nvSpPr>
        <p:spPr>
          <a:xfrm>
            <a:off x="809897" y="1611086"/>
            <a:ext cx="10476412" cy="1846659"/>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If the application is saved for a later submittal, it will appear in the list of applications with a status of Draft and will be assigned a Case Number</a:t>
            </a:r>
          </a:p>
          <a:p>
            <a:pPr marL="285750" indent="-285750">
              <a:buFont typeface="Wingdings" panose="05000000000000000000" pitchFamily="2" charset="2"/>
              <a:buChar char="v"/>
            </a:pPr>
            <a:r>
              <a:rPr lang="en-US" sz="1600" dirty="0"/>
              <a:t>To submit the application, click the Case Number link to navigate to the Details page</a:t>
            </a:r>
          </a:p>
          <a:p>
            <a:pPr marL="285750" indent="-285750">
              <a:buFont typeface="Wingdings" panose="05000000000000000000" pitchFamily="2" charset="2"/>
              <a:buChar char="v"/>
            </a:pPr>
            <a:r>
              <a:rPr lang="en-US" sz="1600" dirty="0"/>
              <a:t>To add a document, click on the Edit Application Button</a:t>
            </a:r>
          </a:p>
          <a:p>
            <a:pPr marL="285750" indent="-285750">
              <a:buFont typeface="Wingdings" panose="05000000000000000000" pitchFamily="2" charset="2"/>
              <a:buChar char="v"/>
            </a:pPr>
            <a:r>
              <a:rPr lang="en-US" sz="1600" dirty="0"/>
              <a:t>The tabs for the Application process appear again.  From here you can go to the appropriate tab if changes to the application are needed, or you can click the “Preview &amp; Validate/Submit” tab. </a:t>
            </a:r>
          </a:p>
          <a:p>
            <a:pPr marL="285750" indent="-285750">
              <a:buFont typeface="Wingdings" panose="05000000000000000000" pitchFamily="2" charset="2"/>
              <a:buChar char="v"/>
            </a:pPr>
            <a:endParaRPr lang="en-US" sz="1600" dirty="0"/>
          </a:p>
        </p:txBody>
      </p:sp>
      <p:pic>
        <p:nvPicPr>
          <p:cNvPr id="7" name="Picture 6">
            <a:extLst>
              <a:ext uri="{FF2B5EF4-FFF2-40B4-BE49-F238E27FC236}">
                <a16:creationId xmlns:a16="http://schemas.microsoft.com/office/drawing/2014/main" id="{71CA3D8A-15AC-A431-34B7-5C28647158E8}"/>
              </a:ext>
            </a:extLst>
          </p:cNvPr>
          <p:cNvPicPr>
            <a:picLocks noChangeAspect="1"/>
          </p:cNvPicPr>
          <p:nvPr/>
        </p:nvPicPr>
        <p:blipFill>
          <a:blip r:embed="rId2"/>
          <a:stretch>
            <a:fillRect/>
          </a:stretch>
        </p:blipFill>
        <p:spPr>
          <a:xfrm>
            <a:off x="531086" y="3275994"/>
            <a:ext cx="11074681" cy="2627445"/>
          </a:xfrm>
          <a:prstGeom prst="rect">
            <a:avLst/>
          </a:prstGeom>
        </p:spPr>
      </p:pic>
    </p:spTree>
    <p:extLst>
      <p:ext uri="{BB962C8B-B14F-4D97-AF65-F5344CB8AC3E}">
        <p14:creationId xmlns:p14="http://schemas.microsoft.com/office/powerpoint/2010/main" val="413291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19</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3048000" y="408226"/>
            <a:ext cx="6096000"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Libraries: Submission </a:t>
            </a:r>
          </a:p>
        </p:txBody>
      </p:sp>
      <p:sp>
        <p:nvSpPr>
          <p:cNvPr id="2" name="TextBox 1">
            <a:extLst>
              <a:ext uri="{FF2B5EF4-FFF2-40B4-BE49-F238E27FC236}">
                <a16:creationId xmlns:a16="http://schemas.microsoft.com/office/drawing/2014/main" id="{FECE40D3-1C05-406E-C9D7-C675F6F54DBF}"/>
              </a:ext>
            </a:extLst>
          </p:cNvPr>
          <p:cNvSpPr txBox="1"/>
          <p:nvPr/>
        </p:nvSpPr>
        <p:spPr>
          <a:xfrm>
            <a:off x="809897" y="1611086"/>
            <a:ext cx="10476412" cy="1077218"/>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Once submitted, a confirmation message will appear, and the application’s status will change to Submitted.  </a:t>
            </a:r>
          </a:p>
          <a:p>
            <a:pPr marL="285750" indent="-285750">
              <a:buFont typeface="Wingdings" panose="05000000000000000000" pitchFamily="2" charset="2"/>
              <a:buChar char="v"/>
            </a:pPr>
            <a:r>
              <a:rPr lang="en-US" sz="1600" dirty="0"/>
              <a:t>An email will also be sent to the email address(es) of all users listed in the account.</a:t>
            </a:r>
          </a:p>
          <a:p>
            <a:pPr marL="285750" indent="-285750">
              <a:buFont typeface="Wingdings" panose="05000000000000000000" pitchFamily="2" charset="2"/>
              <a:buChar char="v"/>
            </a:pPr>
            <a:r>
              <a:rPr lang="en-US" sz="1600" dirty="0"/>
              <a:t>To return to the homepage, click the Home link in the upper left-hand corner.</a:t>
            </a:r>
          </a:p>
        </p:txBody>
      </p:sp>
      <p:pic>
        <p:nvPicPr>
          <p:cNvPr id="5" name="Picture 4">
            <a:extLst>
              <a:ext uri="{FF2B5EF4-FFF2-40B4-BE49-F238E27FC236}">
                <a16:creationId xmlns:a16="http://schemas.microsoft.com/office/drawing/2014/main" id="{F3540D40-D081-82FC-A50F-C89623888ADD}"/>
              </a:ext>
            </a:extLst>
          </p:cNvPr>
          <p:cNvPicPr>
            <a:picLocks noChangeAspect="1"/>
          </p:cNvPicPr>
          <p:nvPr/>
        </p:nvPicPr>
        <p:blipFill>
          <a:blip r:embed="rId2"/>
          <a:stretch>
            <a:fillRect/>
          </a:stretch>
        </p:blipFill>
        <p:spPr>
          <a:xfrm>
            <a:off x="905692" y="2835175"/>
            <a:ext cx="10850880" cy="1602231"/>
          </a:xfrm>
          <a:prstGeom prst="rect">
            <a:avLst/>
          </a:prstGeom>
        </p:spPr>
      </p:pic>
      <p:sp>
        <p:nvSpPr>
          <p:cNvPr id="6" name="TextBox 5">
            <a:extLst>
              <a:ext uri="{FF2B5EF4-FFF2-40B4-BE49-F238E27FC236}">
                <a16:creationId xmlns:a16="http://schemas.microsoft.com/office/drawing/2014/main" id="{C2B6BC80-B575-D788-B656-749566CD9057}"/>
              </a:ext>
            </a:extLst>
          </p:cNvPr>
          <p:cNvSpPr txBox="1"/>
          <p:nvPr/>
        </p:nvSpPr>
        <p:spPr>
          <a:xfrm>
            <a:off x="809897" y="4171406"/>
            <a:ext cx="9535886" cy="892552"/>
          </a:xfrm>
          <a:prstGeom prst="rect">
            <a:avLst/>
          </a:prstGeom>
          <a:noFill/>
        </p:spPr>
        <p:txBody>
          <a:bodyPr wrap="square" rtlCol="0">
            <a:spAutoFit/>
          </a:bodyPr>
          <a:lstStyle/>
          <a:p>
            <a:pPr marL="285750" indent="-285750" algn="l">
              <a:buFont typeface="Wingdings" panose="05000000000000000000" pitchFamily="2" charset="2"/>
              <a:buChar char="v"/>
            </a:pPr>
            <a:r>
              <a:rPr lang="en-US" sz="1600" dirty="0"/>
              <a:t>To view details of the case, click the Case Number on the homepage.</a:t>
            </a:r>
          </a:p>
          <a:p>
            <a:br>
              <a:rPr lang="en-US" sz="1800" b="0" i="0" dirty="0">
                <a:solidFill>
                  <a:srgbClr val="333333"/>
                </a:solidFill>
                <a:effectLst/>
                <a:latin typeface="Source Sans Pro" panose="020B0503030403020204" pitchFamily="34" charset="0"/>
              </a:rPr>
            </a:br>
            <a:endParaRPr lang="en-US" dirty="0"/>
          </a:p>
        </p:txBody>
      </p:sp>
      <p:pic>
        <p:nvPicPr>
          <p:cNvPr id="9" name="Picture 8">
            <a:extLst>
              <a:ext uri="{FF2B5EF4-FFF2-40B4-BE49-F238E27FC236}">
                <a16:creationId xmlns:a16="http://schemas.microsoft.com/office/drawing/2014/main" id="{0AEC5CF0-8225-7A5D-2C93-72E956678EE1}"/>
              </a:ext>
            </a:extLst>
          </p:cNvPr>
          <p:cNvPicPr>
            <a:picLocks noChangeAspect="1"/>
          </p:cNvPicPr>
          <p:nvPr/>
        </p:nvPicPr>
        <p:blipFill>
          <a:blip r:embed="rId3"/>
          <a:stretch>
            <a:fillRect/>
          </a:stretch>
        </p:blipFill>
        <p:spPr>
          <a:xfrm>
            <a:off x="905691" y="4928565"/>
            <a:ext cx="9535885" cy="1067605"/>
          </a:xfrm>
          <a:prstGeom prst="rect">
            <a:avLst/>
          </a:prstGeom>
        </p:spPr>
      </p:pic>
    </p:spTree>
    <p:extLst>
      <p:ext uri="{BB962C8B-B14F-4D97-AF65-F5344CB8AC3E}">
        <p14:creationId xmlns:p14="http://schemas.microsoft.com/office/powerpoint/2010/main" val="3822712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2447BC-D7EC-C145-9239-F887ECB37EB8}"/>
              </a:ext>
            </a:extLst>
          </p:cNvPr>
          <p:cNvSpPr/>
          <p:nvPr/>
        </p:nvSpPr>
        <p:spPr>
          <a:xfrm>
            <a:off x="463216" y="6166184"/>
            <a:ext cx="3050005" cy="523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50A0654-BFC0-7941-9A56-83925E75E5B6}"/>
              </a:ext>
            </a:extLst>
          </p:cNvPr>
          <p:cNvSpPr>
            <a:spLocks noGrp="1"/>
          </p:cNvSpPr>
          <p:nvPr>
            <p:ph type="sldNum" sz="quarter" idx="12"/>
          </p:nvPr>
        </p:nvSpPr>
        <p:spPr/>
        <p:txBody>
          <a:bodyPr/>
          <a:lstStyle/>
          <a:p>
            <a:fld id="{1C4126A1-9282-4A82-AC02-A59AF4A969C8}" type="slidenum">
              <a:rPr lang="en-US" smtClean="0"/>
              <a:t>2</a:t>
            </a:fld>
            <a:endParaRPr lang="en-US"/>
          </a:p>
        </p:txBody>
      </p:sp>
      <p:sp>
        <p:nvSpPr>
          <p:cNvPr id="7" name="TextBox 6">
            <a:extLst>
              <a:ext uri="{FF2B5EF4-FFF2-40B4-BE49-F238E27FC236}">
                <a16:creationId xmlns:a16="http://schemas.microsoft.com/office/drawing/2014/main" id="{38EF783F-9D8C-85E3-B702-4301294C69AB}"/>
              </a:ext>
            </a:extLst>
          </p:cNvPr>
          <p:cNvSpPr txBox="1"/>
          <p:nvPr/>
        </p:nvSpPr>
        <p:spPr>
          <a:xfrm>
            <a:off x="3254188" y="3419678"/>
            <a:ext cx="7488518" cy="1938992"/>
          </a:xfrm>
          <a:prstGeom prst="rect">
            <a:avLst/>
          </a:prstGeom>
          <a:noFill/>
        </p:spPr>
        <p:txBody>
          <a:bodyPr wrap="square">
            <a:spAutoFit/>
          </a:bodyPr>
          <a:lstStyle/>
          <a:p>
            <a:pPr marL="0" indent="0">
              <a:buNone/>
            </a:pPr>
            <a:r>
              <a:rPr lang="en-US" sz="2400" dirty="0">
                <a:solidFill>
                  <a:schemeClr val="bg1"/>
                </a:solidFill>
              </a:rPr>
              <a:t>The program aims to bring every Californian direct access to advanced communications services in their local communities, particularly those with lower rates of internet adoption and greater financial need. </a:t>
            </a:r>
            <a:r>
              <a:rPr lang="en-US" sz="1000" dirty="0">
                <a:solidFill>
                  <a:schemeClr val="bg1"/>
                </a:solidFill>
              </a:rPr>
              <a:t>– </a:t>
            </a:r>
            <a:r>
              <a:rPr lang="en-US" sz="1100" i="1" dirty="0">
                <a:solidFill>
                  <a:schemeClr val="bg1"/>
                </a:solidFill>
              </a:rPr>
              <a:t>California </a:t>
            </a:r>
            <a:r>
              <a:rPr lang="en-US" sz="1100" i="1" dirty="0" err="1">
                <a:solidFill>
                  <a:schemeClr val="bg1"/>
                </a:solidFill>
              </a:rPr>
              <a:t>Teleconnect</a:t>
            </a:r>
            <a:r>
              <a:rPr lang="en-US" sz="1100" i="1" dirty="0">
                <a:solidFill>
                  <a:schemeClr val="bg1"/>
                </a:solidFill>
              </a:rPr>
              <a:t> Fund </a:t>
            </a:r>
            <a:endParaRPr lang="en-US" sz="1000" i="1" dirty="0">
              <a:solidFill>
                <a:schemeClr val="bg1"/>
              </a:solidFill>
            </a:endParaRPr>
          </a:p>
        </p:txBody>
      </p:sp>
      <p:pic>
        <p:nvPicPr>
          <p:cNvPr id="2" name="Picture 1" descr="Logo&#10;&#10;Description automatically generated">
            <a:extLst>
              <a:ext uri="{FF2B5EF4-FFF2-40B4-BE49-F238E27FC236}">
                <a16:creationId xmlns:a16="http://schemas.microsoft.com/office/drawing/2014/main" id="{12B68620-8245-8057-B0FC-98FC13DF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63" y="684901"/>
            <a:ext cx="5238337" cy="2085889"/>
          </a:xfrm>
          <a:prstGeom prst="rect">
            <a:avLst/>
          </a:prstGeom>
        </p:spPr>
      </p:pic>
    </p:spTree>
    <p:extLst>
      <p:ext uri="{BB962C8B-B14F-4D97-AF65-F5344CB8AC3E}">
        <p14:creationId xmlns:p14="http://schemas.microsoft.com/office/powerpoint/2010/main" val="147529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20</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3048000" y="408226"/>
            <a:ext cx="6096000"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Government Hospitals-Clinics</a:t>
            </a:r>
          </a:p>
        </p:txBody>
      </p:sp>
      <p:sp>
        <p:nvSpPr>
          <p:cNvPr id="3" name="TextBox 2">
            <a:extLst>
              <a:ext uri="{FF2B5EF4-FFF2-40B4-BE49-F238E27FC236}">
                <a16:creationId xmlns:a16="http://schemas.microsoft.com/office/drawing/2014/main" id="{AC494320-0767-DE0F-6D4F-57BC33112B96}"/>
              </a:ext>
            </a:extLst>
          </p:cNvPr>
          <p:cNvSpPr txBox="1"/>
          <p:nvPr/>
        </p:nvSpPr>
        <p:spPr>
          <a:xfrm>
            <a:off x="570411" y="1724298"/>
            <a:ext cx="4106092" cy="3693319"/>
          </a:xfrm>
          <a:prstGeom prst="rect">
            <a:avLst/>
          </a:prstGeom>
          <a:noFill/>
        </p:spPr>
        <p:txBody>
          <a:bodyPr wrap="square" rtlCol="0">
            <a:spAutoFit/>
          </a:bodyPr>
          <a:lstStyle/>
          <a:p>
            <a:pPr marL="285750" indent="-285750">
              <a:buFont typeface="Wingdings" panose="05000000000000000000" pitchFamily="2" charset="2"/>
              <a:buChar char="v"/>
            </a:pPr>
            <a:r>
              <a:rPr lang="en-US" dirty="0"/>
              <a:t>Click New CTF Application </a:t>
            </a:r>
          </a:p>
          <a:p>
            <a:endParaRPr lang="en-US" dirty="0"/>
          </a:p>
          <a:p>
            <a:pPr marL="285750" indent="-285750">
              <a:buFont typeface="Wingdings" panose="05000000000000000000" pitchFamily="2" charset="2"/>
              <a:buChar char="v"/>
            </a:pPr>
            <a:r>
              <a:rPr lang="en-US" dirty="0"/>
              <a:t>The system will present a series of questions</a:t>
            </a:r>
          </a:p>
          <a:p>
            <a:r>
              <a:rPr lang="en-US" dirty="0"/>
              <a:t> </a:t>
            </a:r>
          </a:p>
          <a:p>
            <a:pPr marL="285750" indent="-285750">
              <a:buFont typeface="Wingdings" panose="05000000000000000000" pitchFamily="2" charset="2"/>
              <a:buChar char="v"/>
            </a:pPr>
            <a:r>
              <a:rPr lang="en-US" dirty="0"/>
              <a:t>Select “No” until you see the question that best describes your organization and select “Yes”</a:t>
            </a:r>
          </a:p>
          <a:p>
            <a:endParaRPr lang="en-US" dirty="0"/>
          </a:p>
          <a:p>
            <a:pPr marL="285750" indent="-285750">
              <a:buFont typeface="Wingdings" panose="05000000000000000000" pitchFamily="2" charset="2"/>
              <a:buChar char="v"/>
            </a:pPr>
            <a:r>
              <a:rPr lang="en-US" dirty="0"/>
              <a:t>When selected, click “Next” to continue to the Instructions tab  </a:t>
            </a:r>
          </a:p>
          <a:p>
            <a:endParaRPr lang="en-US" dirty="0"/>
          </a:p>
        </p:txBody>
      </p:sp>
      <p:pic>
        <p:nvPicPr>
          <p:cNvPr id="8" name="Picture 7">
            <a:extLst>
              <a:ext uri="{FF2B5EF4-FFF2-40B4-BE49-F238E27FC236}">
                <a16:creationId xmlns:a16="http://schemas.microsoft.com/office/drawing/2014/main" id="{7CA4ACF8-3F98-220C-7BCC-88626C7532CF}"/>
              </a:ext>
            </a:extLst>
          </p:cNvPr>
          <p:cNvPicPr>
            <a:picLocks noChangeAspect="1"/>
          </p:cNvPicPr>
          <p:nvPr/>
        </p:nvPicPr>
        <p:blipFill>
          <a:blip r:embed="rId2"/>
          <a:stretch>
            <a:fillRect/>
          </a:stretch>
        </p:blipFill>
        <p:spPr>
          <a:xfrm>
            <a:off x="5700506" y="1725053"/>
            <a:ext cx="2868315" cy="482283"/>
          </a:xfrm>
          <a:prstGeom prst="rect">
            <a:avLst/>
          </a:prstGeom>
        </p:spPr>
      </p:pic>
      <p:pic>
        <p:nvPicPr>
          <p:cNvPr id="11" name="Picture 10">
            <a:extLst>
              <a:ext uri="{FF2B5EF4-FFF2-40B4-BE49-F238E27FC236}">
                <a16:creationId xmlns:a16="http://schemas.microsoft.com/office/drawing/2014/main" id="{0B058009-EE43-627D-940C-EEFDA8829C2B}"/>
              </a:ext>
            </a:extLst>
          </p:cNvPr>
          <p:cNvPicPr>
            <a:picLocks noChangeAspect="1"/>
          </p:cNvPicPr>
          <p:nvPr/>
        </p:nvPicPr>
        <p:blipFill>
          <a:blip r:embed="rId3"/>
          <a:stretch>
            <a:fillRect/>
          </a:stretch>
        </p:blipFill>
        <p:spPr>
          <a:xfrm>
            <a:off x="5700506" y="2573333"/>
            <a:ext cx="3939676" cy="767689"/>
          </a:xfrm>
          <a:prstGeom prst="rect">
            <a:avLst/>
          </a:prstGeom>
        </p:spPr>
      </p:pic>
      <p:pic>
        <p:nvPicPr>
          <p:cNvPr id="14" name="Picture 13">
            <a:extLst>
              <a:ext uri="{FF2B5EF4-FFF2-40B4-BE49-F238E27FC236}">
                <a16:creationId xmlns:a16="http://schemas.microsoft.com/office/drawing/2014/main" id="{2D9AB6F7-48E5-266A-713B-B439856D4987}"/>
              </a:ext>
            </a:extLst>
          </p:cNvPr>
          <p:cNvPicPr>
            <a:picLocks noChangeAspect="1"/>
          </p:cNvPicPr>
          <p:nvPr/>
        </p:nvPicPr>
        <p:blipFill>
          <a:blip r:embed="rId4"/>
          <a:stretch>
            <a:fillRect/>
          </a:stretch>
        </p:blipFill>
        <p:spPr>
          <a:xfrm>
            <a:off x="5626258" y="3741340"/>
            <a:ext cx="6426405" cy="2133115"/>
          </a:xfrm>
          <a:prstGeom prst="rect">
            <a:avLst/>
          </a:prstGeom>
        </p:spPr>
      </p:pic>
      <p:sp>
        <p:nvSpPr>
          <p:cNvPr id="15" name="TextBox 14">
            <a:extLst>
              <a:ext uri="{FF2B5EF4-FFF2-40B4-BE49-F238E27FC236}">
                <a16:creationId xmlns:a16="http://schemas.microsoft.com/office/drawing/2014/main" id="{D25B5B31-1F8C-9697-399D-D476E23CBA58}"/>
              </a:ext>
            </a:extLst>
          </p:cNvPr>
          <p:cNvSpPr txBox="1"/>
          <p:nvPr/>
        </p:nvSpPr>
        <p:spPr>
          <a:xfrm>
            <a:off x="5173412" y="1770479"/>
            <a:ext cx="452846" cy="369332"/>
          </a:xfrm>
          <a:prstGeom prst="rect">
            <a:avLst/>
          </a:prstGeom>
          <a:solidFill>
            <a:srgbClr val="23475F"/>
          </a:solidFill>
          <a:ln>
            <a:noFill/>
          </a:ln>
          <a:effectLst>
            <a:softEdge rad="38100"/>
          </a:effectLst>
        </p:spPr>
        <p:txBody>
          <a:bodyPr wrap="square" rtlCol="0">
            <a:spAutoFit/>
          </a:bodyPr>
          <a:lstStyle/>
          <a:p>
            <a:r>
              <a:rPr lang="en-US" b="1" dirty="0">
                <a:solidFill>
                  <a:schemeClr val="bg1"/>
                </a:solidFill>
              </a:rPr>
              <a:t>1. </a:t>
            </a:r>
          </a:p>
        </p:txBody>
      </p:sp>
      <p:sp>
        <p:nvSpPr>
          <p:cNvPr id="19" name="TextBox 18">
            <a:extLst>
              <a:ext uri="{FF2B5EF4-FFF2-40B4-BE49-F238E27FC236}">
                <a16:creationId xmlns:a16="http://schemas.microsoft.com/office/drawing/2014/main" id="{D6CFFDA6-695D-AEF6-1F92-4BB621A25618}"/>
              </a:ext>
            </a:extLst>
          </p:cNvPr>
          <p:cNvSpPr txBox="1"/>
          <p:nvPr/>
        </p:nvSpPr>
        <p:spPr>
          <a:xfrm>
            <a:off x="5173412" y="2563897"/>
            <a:ext cx="452846" cy="369332"/>
          </a:xfrm>
          <a:prstGeom prst="rect">
            <a:avLst/>
          </a:prstGeom>
          <a:solidFill>
            <a:srgbClr val="23475F"/>
          </a:solidFill>
          <a:ln>
            <a:noFill/>
          </a:ln>
          <a:effectLst>
            <a:softEdge rad="38100"/>
          </a:effectLst>
        </p:spPr>
        <p:txBody>
          <a:bodyPr wrap="square" rtlCol="0">
            <a:spAutoFit/>
          </a:bodyPr>
          <a:lstStyle/>
          <a:p>
            <a:r>
              <a:rPr lang="en-US" b="1" dirty="0">
                <a:solidFill>
                  <a:schemeClr val="bg1"/>
                </a:solidFill>
              </a:rPr>
              <a:t>2. </a:t>
            </a:r>
          </a:p>
        </p:txBody>
      </p:sp>
      <p:sp>
        <p:nvSpPr>
          <p:cNvPr id="20" name="TextBox 19">
            <a:extLst>
              <a:ext uri="{FF2B5EF4-FFF2-40B4-BE49-F238E27FC236}">
                <a16:creationId xmlns:a16="http://schemas.microsoft.com/office/drawing/2014/main" id="{673ACCC4-C079-5C3E-FC7F-4318F4D9CDC2}"/>
              </a:ext>
            </a:extLst>
          </p:cNvPr>
          <p:cNvSpPr txBox="1"/>
          <p:nvPr/>
        </p:nvSpPr>
        <p:spPr>
          <a:xfrm>
            <a:off x="5169318" y="3754912"/>
            <a:ext cx="452846" cy="369332"/>
          </a:xfrm>
          <a:prstGeom prst="rect">
            <a:avLst/>
          </a:prstGeom>
          <a:solidFill>
            <a:srgbClr val="23475F"/>
          </a:solidFill>
          <a:ln>
            <a:noFill/>
          </a:ln>
          <a:effectLst>
            <a:softEdge rad="38100"/>
          </a:effectLst>
        </p:spPr>
        <p:txBody>
          <a:bodyPr wrap="square" rtlCol="0">
            <a:spAutoFit/>
          </a:bodyPr>
          <a:lstStyle/>
          <a:p>
            <a:r>
              <a:rPr lang="en-US" b="1" dirty="0">
                <a:solidFill>
                  <a:schemeClr val="bg1"/>
                </a:solidFill>
              </a:rPr>
              <a:t>3. </a:t>
            </a:r>
          </a:p>
        </p:txBody>
      </p:sp>
    </p:spTree>
    <p:extLst>
      <p:ext uri="{BB962C8B-B14F-4D97-AF65-F5344CB8AC3E}">
        <p14:creationId xmlns:p14="http://schemas.microsoft.com/office/powerpoint/2010/main" val="3832942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21</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522513" y="408226"/>
            <a:ext cx="11295017"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Government Hospitals-Clinics: Basic Information </a:t>
            </a:r>
          </a:p>
        </p:txBody>
      </p:sp>
      <p:pic>
        <p:nvPicPr>
          <p:cNvPr id="7" name="Picture 6">
            <a:extLst>
              <a:ext uri="{FF2B5EF4-FFF2-40B4-BE49-F238E27FC236}">
                <a16:creationId xmlns:a16="http://schemas.microsoft.com/office/drawing/2014/main" id="{4FF50D39-3608-0E28-3DB2-68915D196E59}"/>
              </a:ext>
            </a:extLst>
          </p:cNvPr>
          <p:cNvPicPr>
            <a:picLocks noChangeAspect="1"/>
          </p:cNvPicPr>
          <p:nvPr/>
        </p:nvPicPr>
        <p:blipFill>
          <a:blip r:embed="rId2"/>
          <a:stretch>
            <a:fillRect/>
          </a:stretch>
        </p:blipFill>
        <p:spPr>
          <a:xfrm>
            <a:off x="722812" y="943949"/>
            <a:ext cx="10562119" cy="5456851"/>
          </a:xfrm>
          <a:prstGeom prst="rect">
            <a:avLst/>
          </a:prstGeom>
        </p:spPr>
      </p:pic>
    </p:spTree>
    <p:extLst>
      <p:ext uri="{BB962C8B-B14F-4D97-AF65-F5344CB8AC3E}">
        <p14:creationId xmlns:p14="http://schemas.microsoft.com/office/powerpoint/2010/main" val="4211653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B1D8C7B-EEC9-917F-4C53-D36FA06D462F}"/>
              </a:ext>
            </a:extLst>
          </p:cNvPr>
          <p:cNvSpPr txBox="1"/>
          <p:nvPr/>
        </p:nvSpPr>
        <p:spPr>
          <a:xfrm>
            <a:off x="609600" y="457200"/>
            <a:ext cx="3932237" cy="1493520"/>
          </a:xfrm>
          <a:prstGeom prst="rect">
            <a:avLst/>
          </a:prstGeom>
        </p:spPr>
        <p:txBody>
          <a:bodyPr vert="horz" lIns="0" tIns="45720" rIns="91440" bIns="45720" rtlCol="0" anchor="b" anchorCtr="0">
            <a:normAutofit fontScale="92500"/>
          </a:bodyPr>
          <a:lstStyle/>
          <a:p>
            <a:pPr fontAlgn="b">
              <a:spcBef>
                <a:spcPct val="0"/>
              </a:spcBef>
              <a:spcAft>
                <a:spcPts val="600"/>
              </a:spcAft>
            </a:pPr>
            <a:r>
              <a:rPr lang="en-US" sz="2800" b="1" kern="1200" dirty="0">
                <a:solidFill>
                  <a:schemeClr val="tx2"/>
                </a:solidFill>
                <a:latin typeface="+mj-lt"/>
                <a:ea typeface="+mj-ea"/>
                <a:cs typeface="+mj-cs"/>
              </a:rPr>
              <a:t>Government Hospitals-Clinics: Mobile Broadband Services </a:t>
            </a:r>
          </a:p>
        </p:txBody>
      </p:sp>
      <p:sp>
        <p:nvSpPr>
          <p:cNvPr id="18" name="Text Placeholder 3">
            <a:extLst>
              <a:ext uri="{FF2B5EF4-FFF2-40B4-BE49-F238E27FC236}">
                <a16:creationId xmlns:a16="http://schemas.microsoft.com/office/drawing/2014/main" id="{FD598EE3-26D9-8D7D-8C41-EFA6D2377A8E}"/>
              </a:ext>
            </a:extLst>
          </p:cNvPr>
          <p:cNvSpPr>
            <a:spLocks noGrp="1"/>
          </p:cNvSpPr>
          <p:nvPr>
            <p:ph type="body" sz="half" idx="2"/>
          </p:nvPr>
        </p:nvSpPr>
        <p:spPr>
          <a:xfrm>
            <a:off x="609600" y="2148840"/>
            <a:ext cx="3932237" cy="3811588"/>
          </a:xfrm>
        </p:spPr>
        <p:txBody>
          <a:bodyPr/>
          <a:lstStyle/>
          <a:p>
            <a:pPr marL="285750" indent="-285750">
              <a:buFont typeface="Wingdings" panose="05000000000000000000" pitchFamily="2" charset="2"/>
              <a:buChar char="v"/>
            </a:pPr>
            <a:r>
              <a:rPr lang="en-US" dirty="0"/>
              <a:t>The next tab will ask if the Applicant is requesting the CTF discount for mobile broadband services</a:t>
            </a:r>
          </a:p>
          <a:p>
            <a:pPr marL="285750" indent="-285750">
              <a:buFont typeface="Wingdings" panose="05000000000000000000" pitchFamily="2" charset="2"/>
              <a:buChar char="v"/>
            </a:pPr>
            <a:r>
              <a:rPr lang="en-US" dirty="0"/>
              <a:t>If “No,” select it and click Next.</a:t>
            </a:r>
          </a:p>
          <a:p>
            <a:endParaRPr lang="en-US" dirty="0"/>
          </a:p>
          <a:p>
            <a:pPr marL="285750" indent="-285750">
              <a:buFont typeface="Wingdings" panose="05000000000000000000" pitchFamily="2" charset="2"/>
              <a:buChar char="v"/>
            </a:pPr>
            <a:r>
              <a:rPr lang="en-US" dirty="0"/>
              <a:t>If “Yes,” enter the # of onsite mobile connections requested, and upload the required document. </a:t>
            </a:r>
          </a:p>
          <a:p>
            <a:pPr marL="285750" indent="-285750">
              <a:buFont typeface="Wingdings" panose="05000000000000000000" pitchFamily="2" charset="2"/>
              <a:buChar char="v"/>
            </a:pPr>
            <a:r>
              <a:rPr lang="en-US" dirty="0"/>
              <a:t>Click Next to continue.</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22</a:t>
            </a:fld>
            <a:endParaRPr lang="en-US"/>
          </a:p>
        </p:txBody>
      </p:sp>
      <p:cxnSp>
        <p:nvCxnSpPr>
          <p:cNvPr id="8" name="Straight Connector 7">
            <a:extLst>
              <a:ext uri="{FF2B5EF4-FFF2-40B4-BE49-F238E27FC236}">
                <a16:creationId xmlns:a16="http://schemas.microsoft.com/office/drawing/2014/main" id="{DBD732AB-3D9F-9DB2-3519-9E69D88B1331}"/>
              </a:ext>
            </a:extLst>
          </p:cNvPr>
          <p:cNvCxnSpPr>
            <a:cxnSpLocks/>
          </p:cNvCxnSpPr>
          <p:nvPr/>
        </p:nvCxnSpPr>
        <p:spPr>
          <a:xfrm>
            <a:off x="4541837" y="3427730"/>
            <a:ext cx="7650163" cy="0"/>
          </a:xfrm>
          <a:prstGeom prst="line">
            <a:avLst/>
          </a:prstGeom>
          <a:ln w="19050"/>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CE6E2FF6-B332-5BAC-D07D-C80DA729216F}"/>
              </a:ext>
            </a:extLst>
          </p:cNvPr>
          <p:cNvPicPr>
            <a:picLocks noChangeAspect="1"/>
          </p:cNvPicPr>
          <p:nvPr/>
        </p:nvPicPr>
        <p:blipFill>
          <a:blip r:embed="rId2"/>
          <a:stretch>
            <a:fillRect/>
          </a:stretch>
        </p:blipFill>
        <p:spPr>
          <a:xfrm>
            <a:off x="4661693" y="931545"/>
            <a:ext cx="7410450" cy="2038350"/>
          </a:xfrm>
          <a:prstGeom prst="rect">
            <a:avLst/>
          </a:prstGeom>
        </p:spPr>
      </p:pic>
      <p:pic>
        <p:nvPicPr>
          <p:cNvPr id="9" name="Picture 8">
            <a:extLst>
              <a:ext uri="{FF2B5EF4-FFF2-40B4-BE49-F238E27FC236}">
                <a16:creationId xmlns:a16="http://schemas.microsoft.com/office/drawing/2014/main" id="{73D3A167-9D07-F43C-93A1-02C0677FE729}"/>
              </a:ext>
            </a:extLst>
          </p:cNvPr>
          <p:cNvPicPr>
            <a:picLocks noChangeAspect="1"/>
          </p:cNvPicPr>
          <p:nvPr/>
        </p:nvPicPr>
        <p:blipFill>
          <a:blip r:embed="rId3"/>
          <a:stretch>
            <a:fillRect/>
          </a:stretch>
        </p:blipFill>
        <p:spPr>
          <a:xfrm>
            <a:off x="4533900" y="3581400"/>
            <a:ext cx="7658100" cy="2819400"/>
          </a:xfrm>
          <a:prstGeom prst="rect">
            <a:avLst/>
          </a:prstGeom>
        </p:spPr>
      </p:pic>
    </p:spTree>
    <p:extLst>
      <p:ext uri="{BB962C8B-B14F-4D97-AF65-F5344CB8AC3E}">
        <p14:creationId xmlns:p14="http://schemas.microsoft.com/office/powerpoint/2010/main" val="462703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23</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923110" y="408226"/>
            <a:ext cx="10276796" cy="1077218"/>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Government Hospitals-Clinics: Terms &amp; Conditions and Submission </a:t>
            </a:r>
          </a:p>
        </p:txBody>
      </p:sp>
      <p:pic>
        <p:nvPicPr>
          <p:cNvPr id="3" name="Picture 2">
            <a:extLst>
              <a:ext uri="{FF2B5EF4-FFF2-40B4-BE49-F238E27FC236}">
                <a16:creationId xmlns:a16="http://schemas.microsoft.com/office/drawing/2014/main" id="{0FE6DAEE-BCF0-5A93-A04A-1F6AEACD5105}"/>
              </a:ext>
            </a:extLst>
          </p:cNvPr>
          <p:cNvPicPr>
            <a:picLocks noChangeAspect="1"/>
          </p:cNvPicPr>
          <p:nvPr/>
        </p:nvPicPr>
        <p:blipFill>
          <a:blip r:embed="rId2"/>
          <a:stretch>
            <a:fillRect/>
          </a:stretch>
        </p:blipFill>
        <p:spPr>
          <a:xfrm>
            <a:off x="1890712" y="2124007"/>
            <a:ext cx="8410575" cy="1304925"/>
          </a:xfrm>
          <a:prstGeom prst="rect">
            <a:avLst/>
          </a:prstGeom>
        </p:spPr>
      </p:pic>
      <p:sp>
        <p:nvSpPr>
          <p:cNvPr id="5" name="TextBox 4">
            <a:extLst>
              <a:ext uri="{FF2B5EF4-FFF2-40B4-BE49-F238E27FC236}">
                <a16:creationId xmlns:a16="http://schemas.microsoft.com/office/drawing/2014/main" id="{5F6DBF34-015D-5BDB-F95A-6450680C9DA8}"/>
              </a:ext>
            </a:extLst>
          </p:cNvPr>
          <p:cNvSpPr txBox="1"/>
          <p:nvPr/>
        </p:nvSpPr>
        <p:spPr>
          <a:xfrm>
            <a:off x="1820091" y="1600591"/>
            <a:ext cx="4990012" cy="369332"/>
          </a:xfrm>
          <a:prstGeom prst="rect">
            <a:avLst/>
          </a:prstGeom>
          <a:noFill/>
        </p:spPr>
        <p:txBody>
          <a:bodyPr wrap="square" rtlCol="0">
            <a:spAutoFit/>
          </a:bodyPr>
          <a:lstStyle/>
          <a:p>
            <a:r>
              <a:rPr lang="en-US" dirty="0"/>
              <a:t>Acknowledging Terms &amp; Conditions:</a:t>
            </a:r>
          </a:p>
        </p:txBody>
      </p:sp>
      <p:sp>
        <p:nvSpPr>
          <p:cNvPr id="6" name="TextBox 5">
            <a:extLst>
              <a:ext uri="{FF2B5EF4-FFF2-40B4-BE49-F238E27FC236}">
                <a16:creationId xmlns:a16="http://schemas.microsoft.com/office/drawing/2014/main" id="{A8C1AEC5-4E02-197D-0667-53490EAC01D0}"/>
              </a:ext>
            </a:extLst>
          </p:cNvPr>
          <p:cNvSpPr txBox="1"/>
          <p:nvPr/>
        </p:nvSpPr>
        <p:spPr>
          <a:xfrm>
            <a:off x="1820091" y="3718864"/>
            <a:ext cx="4990012" cy="369332"/>
          </a:xfrm>
          <a:prstGeom prst="rect">
            <a:avLst/>
          </a:prstGeom>
          <a:noFill/>
        </p:spPr>
        <p:txBody>
          <a:bodyPr wrap="square" rtlCol="0">
            <a:spAutoFit/>
          </a:bodyPr>
          <a:lstStyle/>
          <a:p>
            <a:r>
              <a:rPr lang="en-US" dirty="0"/>
              <a:t>Application Validation:</a:t>
            </a:r>
          </a:p>
        </p:txBody>
      </p:sp>
      <p:pic>
        <p:nvPicPr>
          <p:cNvPr id="8" name="Picture 7">
            <a:extLst>
              <a:ext uri="{FF2B5EF4-FFF2-40B4-BE49-F238E27FC236}">
                <a16:creationId xmlns:a16="http://schemas.microsoft.com/office/drawing/2014/main" id="{084EAA5F-F94D-86A8-BE89-E1E1189FBDBA}"/>
              </a:ext>
            </a:extLst>
          </p:cNvPr>
          <p:cNvPicPr>
            <a:picLocks noChangeAspect="1"/>
          </p:cNvPicPr>
          <p:nvPr/>
        </p:nvPicPr>
        <p:blipFill>
          <a:blip r:embed="rId3"/>
          <a:stretch>
            <a:fillRect/>
          </a:stretch>
        </p:blipFill>
        <p:spPr>
          <a:xfrm>
            <a:off x="1738312" y="4249903"/>
            <a:ext cx="8562975" cy="1276350"/>
          </a:xfrm>
          <a:prstGeom prst="rect">
            <a:avLst/>
          </a:prstGeom>
        </p:spPr>
      </p:pic>
      <p:cxnSp>
        <p:nvCxnSpPr>
          <p:cNvPr id="9" name="Straight Connector 8">
            <a:extLst>
              <a:ext uri="{FF2B5EF4-FFF2-40B4-BE49-F238E27FC236}">
                <a16:creationId xmlns:a16="http://schemas.microsoft.com/office/drawing/2014/main" id="{40FBFF19-BA54-49CF-310F-4C2DC76B6476}"/>
              </a:ext>
            </a:extLst>
          </p:cNvPr>
          <p:cNvCxnSpPr>
            <a:cxnSpLocks/>
          </p:cNvCxnSpPr>
          <p:nvPr/>
        </p:nvCxnSpPr>
        <p:spPr>
          <a:xfrm>
            <a:off x="783771" y="3718864"/>
            <a:ext cx="1062445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5609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24</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3048000" y="408226"/>
            <a:ext cx="6096000"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Community Colleges</a:t>
            </a:r>
          </a:p>
        </p:txBody>
      </p:sp>
      <p:sp>
        <p:nvSpPr>
          <p:cNvPr id="3" name="TextBox 2">
            <a:extLst>
              <a:ext uri="{FF2B5EF4-FFF2-40B4-BE49-F238E27FC236}">
                <a16:creationId xmlns:a16="http://schemas.microsoft.com/office/drawing/2014/main" id="{AC494320-0767-DE0F-6D4F-57BC33112B96}"/>
              </a:ext>
            </a:extLst>
          </p:cNvPr>
          <p:cNvSpPr txBox="1"/>
          <p:nvPr/>
        </p:nvSpPr>
        <p:spPr>
          <a:xfrm>
            <a:off x="570411" y="1724298"/>
            <a:ext cx="4106092" cy="3693319"/>
          </a:xfrm>
          <a:prstGeom prst="rect">
            <a:avLst/>
          </a:prstGeom>
          <a:noFill/>
        </p:spPr>
        <p:txBody>
          <a:bodyPr wrap="square" rtlCol="0">
            <a:spAutoFit/>
          </a:bodyPr>
          <a:lstStyle/>
          <a:p>
            <a:pPr marL="285750" indent="-285750">
              <a:buFont typeface="Wingdings" panose="05000000000000000000" pitchFamily="2" charset="2"/>
              <a:buChar char="v"/>
            </a:pPr>
            <a:r>
              <a:rPr lang="en-US" dirty="0"/>
              <a:t>Click New CTF Application </a:t>
            </a:r>
          </a:p>
          <a:p>
            <a:endParaRPr lang="en-US" dirty="0"/>
          </a:p>
          <a:p>
            <a:pPr marL="285750" indent="-285750">
              <a:buFont typeface="Wingdings" panose="05000000000000000000" pitchFamily="2" charset="2"/>
              <a:buChar char="v"/>
            </a:pPr>
            <a:r>
              <a:rPr lang="en-US" dirty="0"/>
              <a:t>The system will present a series of questions</a:t>
            </a:r>
          </a:p>
          <a:p>
            <a:r>
              <a:rPr lang="en-US" dirty="0"/>
              <a:t> </a:t>
            </a:r>
          </a:p>
          <a:p>
            <a:pPr marL="285750" indent="-285750">
              <a:buFont typeface="Wingdings" panose="05000000000000000000" pitchFamily="2" charset="2"/>
              <a:buChar char="v"/>
            </a:pPr>
            <a:r>
              <a:rPr lang="en-US" dirty="0"/>
              <a:t>Select “No” until you see the question that best describes your organization and select “Yes”</a:t>
            </a:r>
          </a:p>
          <a:p>
            <a:endParaRPr lang="en-US" dirty="0"/>
          </a:p>
          <a:p>
            <a:pPr marL="285750" indent="-285750">
              <a:buFont typeface="Wingdings" panose="05000000000000000000" pitchFamily="2" charset="2"/>
              <a:buChar char="v"/>
            </a:pPr>
            <a:r>
              <a:rPr lang="en-US" dirty="0"/>
              <a:t>When selected, click “Next” to continue to the Instructions tab  </a:t>
            </a:r>
          </a:p>
          <a:p>
            <a:endParaRPr lang="en-US" dirty="0"/>
          </a:p>
        </p:txBody>
      </p:sp>
      <p:pic>
        <p:nvPicPr>
          <p:cNvPr id="8" name="Picture 7">
            <a:extLst>
              <a:ext uri="{FF2B5EF4-FFF2-40B4-BE49-F238E27FC236}">
                <a16:creationId xmlns:a16="http://schemas.microsoft.com/office/drawing/2014/main" id="{7CA4ACF8-3F98-220C-7BCC-88626C7532CF}"/>
              </a:ext>
            </a:extLst>
          </p:cNvPr>
          <p:cNvPicPr>
            <a:picLocks noChangeAspect="1"/>
          </p:cNvPicPr>
          <p:nvPr/>
        </p:nvPicPr>
        <p:blipFill>
          <a:blip r:embed="rId2"/>
          <a:stretch>
            <a:fillRect/>
          </a:stretch>
        </p:blipFill>
        <p:spPr>
          <a:xfrm>
            <a:off x="5700506" y="1725053"/>
            <a:ext cx="2868315" cy="482283"/>
          </a:xfrm>
          <a:prstGeom prst="rect">
            <a:avLst/>
          </a:prstGeom>
        </p:spPr>
      </p:pic>
      <p:sp>
        <p:nvSpPr>
          <p:cNvPr id="15" name="TextBox 14">
            <a:extLst>
              <a:ext uri="{FF2B5EF4-FFF2-40B4-BE49-F238E27FC236}">
                <a16:creationId xmlns:a16="http://schemas.microsoft.com/office/drawing/2014/main" id="{D25B5B31-1F8C-9697-399D-D476E23CBA58}"/>
              </a:ext>
            </a:extLst>
          </p:cNvPr>
          <p:cNvSpPr txBox="1"/>
          <p:nvPr/>
        </p:nvSpPr>
        <p:spPr>
          <a:xfrm>
            <a:off x="5173412" y="1770479"/>
            <a:ext cx="452846" cy="369332"/>
          </a:xfrm>
          <a:prstGeom prst="rect">
            <a:avLst/>
          </a:prstGeom>
          <a:solidFill>
            <a:srgbClr val="23475F"/>
          </a:solidFill>
          <a:ln>
            <a:noFill/>
          </a:ln>
          <a:effectLst>
            <a:softEdge rad="38100"/>
          </a:effectLst>
        </p:spPr>
        <p:txBody>
          <a:bodyPr wrap="square" rtlCol="0">
            <a:spAutoFit/>
          </a:bodyPr>
          <a:lstStyle/>
          <a:p>
            <a:r>
              <a:rPr lang="en-US" b="1" dirty="0">
                <a:solidFill>
                  <a:schemeClr val="bg1"/>
                </a:solidFill>
              </a:rPr>
              <a:t>1. </a:t>
            </a:r>
          </a:p>
        </p:txBody>
      </p:sp>
      <p:sp>
        <p:nvSpPr>
          <p:cNvPr id="19" name="TextBox 18">
            <a:extLst>
              <a:ext uri="{FF2B5EF4-FFF2-40B4-BE49-F238E27FC236}">
                <a16:creationId xmlns:a16="http://schemas.microsoft.com/office/drawing/2014/main" id="{D6CFFDA6-695D-AEF6-1F92-4BB621A25618}"/>
              </a:ext>
            </a:extLst>
          </p:cNvPr>
          <p:cNvSpPr txBox="1"/>
          <p:nvPr/>
        </p:nvSpPr>
        <p:spPr>
          <a:xfrm>
            <a:off x="5173412" y="2563897"/>
            <a:ext cx="452846" cy="369332"/>
          </a:xfrm>
          <a:prstGeom prst="rect">
            <a:avLst/>
          </a:prstGeom>
          <a:solidFill>
            <a:srgbClr val="23475F"/>
          </a:solidFill>
          <a:ln>
            <a:noFill/>
          </a:ln>
          <a:effectLst>
            <a:softEdge rad="38100"/>
          </a:effectLst>
        </p:spPr>
        <p:txBody>
          <a:bodyPr wrap="square" rtlCol="0">
            <a:spAutoFit/>
          </a:bodyPr>
          <a:lstStyle/>
          <a:p>
            <a:r>
              <a:rPr lang="en-US" b="1" dirty="0">
                <a:solidFill>
                  <a:schemeClr val="bg1"/>
                </a:solidFill>
              </a:rPr>
              <a:t>2. </a:t>
            </a:r>
          </a:p>
        </p:txBody>
      </p:sp>
      <p:sp>
        <p:nvSpPr>
          <p:cNvPr id="20" name="TextBox 19">
            <a:extLst>
              <a:ext uri="{FF2B5EF4-FFF2-40B4-BE49-F238E27FC236}">
                <a16:creationId xmlns:a16="http://schemas.microsoft.com/office/drawing/2014/main" id="{673ACCC4-C079-5C3E-FC7F-4318F4D9CDC2}"/>
              </a:ext>
            </a:extLst>
          </p:cNvPr>
          <p:cNvSpPr txBox="1"/>
          <p:nvPr/>
        </p:nvSpPr>
        <p:spPr>
          <a:xfrm>
            <a:off x="5169318" y="3754912"/>
            <a:ext cx="452846" cy="369332"/>
          </a:xfrm>
          <a:prstGeom prst="rect">
            <a:avLst/>
          </a:prstGeom>
          <a:solidFill>
            <a:srgbClr val="23475F"/>
          </a:solidFill>
          <a:ln>
            <a:noFill/>
          </a:ln>
          <a:effectLst>
            <a:softEdge rad="38100"/>
          </a:effectLst>
        </p:spPr>
        <p:txBody>
          <a:bodyPr wrap="square" rtlCol="0">
            <a:spAutoFit/>
          </a:bodyPr>
          <a:lstStyle/>
          <a:p>
            <a:r>
              <a:rPr lang="en-US" b="1" dirty="0">
                <a:solidFill>
                  <a:schemeClr val="bg1"/>
                </a:solidFill>
              </a:rPr>
              <a:t>3. </a:t>
            </a:r>
          </a:p>
        </p:txBody>
      </p:sp>
      <p:pic>
        <p:nvPicPr>
          <p:cNvPr id="5" name="Picture 4">
            <a:extLst>
              <a:ext uri="{FF2B5EF4-FFF2-40B4-BE49-F238E27FC236}">
                <a16:creationId xmlns:a16="http://schemas.microsoft.com/office/drawing/2014/main" id="{13EC0C24-E89C-7E43-34CA-0044C5291120}"/>
              </a:ext>
            </a:extLst>
          </p:cNvPr>
          <p:cNvPicPr>
            <a:picLocks noChangeAspect="1"/>
          </p:cNvPicPr>
          <p:nvPr/>
        </p:nvPicPr>
        <p:blipFill>
          <a:blip r:embed="rId3"/>
          <a:stretch>
            <a:fillRect/>
          </a:stretch>
        </p:blipFill>
        <p:spPr>
          <a:xfrm>
            <a:off x="5700506" y="2483800"/>
            <a:ext cx="3857625" cy="981075"/>
          </a:xfrm>
          <a:prstGeom prst="rect">
            <a:avLst/>
          </a:prstGeom>
        </p:spPr>
      </p:pic>
      <p:pic>
        <p:nvPicPr>
          <p:cNvPr id="7" name="Picture 6">
            <a:extLst>
              <a:ext uri="{FF2B5EF4-FFF2-40B4-BE49-F238E27FC236}">
                <a16:creationId xmlns:a16="http://schemas.microsoft.com/office/drawing/2014/main" id="{C88C2F0F-5525-1830-B44A-FEAC74ED5573}"/>
              </a:ext>
            </a:extLst>
          </p:cNvPr>
          <p:cNvPicPr>
            <a:picLocks noChangeAspect="1"/>
          </p:cNvPicPr>
          <p:nvPr/>
        </p:nvPicPr>
        <p:blipFill>
          <a:blip r:embed="rId4"/>
          <a:stretch>
            <a:fillRect/>
          </a:stretch>
        </p:blipFill>
        <p:spPr>
          <a:xfrm>
            <a:off x="5700506" y="3748911"/>
            <a:ext cx="6574971" cy="1939183"/>
          </a:xfrm>
          <a:prstGeom prst="rect">
            <a:avLst/>
          </a:prstGeom>
        </p:spPr>
      </p:pic>
    </p:spTree>
    <p:extLst>
      <p:ext uri="{BB962C8B-B14F-4D97-AF65-F5344CB8AC3E}">
        <p14:creationId xmlns:p14="http://schemas.microsoft.com/office/powerpoint/2010/main" val="2909471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25</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522513" y="408226"/>
            <a:ext cx="11295017"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Community Colleges: Basic Information </a:t>
            </a:r>
          </a:p>
        </p:txBody>
      </p:sp>
      <p:pic>
        <p:nvPicPr>
          <p:cNvPr id="3" name="Picture 2">
            <a:extLst>
              <a:ext uri="{FF2B5EF4-FFF2-40B4-BE49-F238E27FC236}">
                <a16:creationId xmlns:a16="http://schemas.microsoft.com/office/drawing/2014/main" id="{B0778645-800E-E555-CB27-65843EABC211}"/>
              </a:ext>
            </a:extLst>
          </p:cNvPr>
          <p:cNvPicPr>
            <a:picLocks noChangeAspect="1"/>
          </p:cNvPicPr>
          <p:nvPr/>
        </p:nvPicPr>
        <p:blipFill>
          <a:blip r:embed="rId2"/>
          <a:stretch>
            <a:fillRect/>
          </a:stretch>
        </p:blipFill>
        <p:spPr>
          <a:xfrm>
            <a:off x="735874" y="1052323"/>
            <a:ext cx="10720251" cy="5289155"/>
          </a:xfrm>
          <a:prstGeom prst="rect">
            <a:avLst/>
          </a:prstGeom>
        </p:spPr>
      </p:pic>
    </p:spTree>
    <p:extLst>
      <p:ext uri="{BB962C8B-B14F-4D97-AF65-F5344CB8AC3E}">
        <p14:creationId xmlns:p14="http://schemas.microsoft.com/office/powerpoint/2010/main" val="2977572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B1D8C7B-EEC9-917F-4C53-D36FA06D462F}"/>
              </a:ext>
            </a:extLst>
          </p:cNvPr>
          <p:cNvSpPr txBox="1"/>
          <p:nvPr/>
        </p:nvSpPr>
        <p:spPr>
          <a:xfrm>
            <a:off x="609600" y="457200"/>
            <a:ext cx="3932237" cy="1493520"/>
          </a:xfrm>
          <a:prstGeom prst="rect">
            <a:avLst/>
          </a:prstGeom>
        </p:spPr>
        <p:txBody>
          <a:bodyPr vert="horz" lIns="0" tIns="45720" rIns="91440" bIns="45720" rtlCol="0" anchor="b" anchorCtr="0">
            <a:normAutofit/>
          </a:bodyPr>
          <a:lstStyle/>
          <a:p>
            <a:pPr fontAlgn="b">
              <a:spcBef>
                <a:spcPct val="0"/>
              </a:spcBef>
              <a:spcAft>
                <a:spcPts val="600"/>
              </a:spcAft>
            </a:pPr>
            <a:r>
              <a:rPr lang="en-US" sz="2800" b="1" kern="1200" dirty="0">
                <a:solidFill>
                  <a:schemeClr val="tx2"/>
                </a:solidFill>
                <a:latin typeface="+mj-lt"/>
                <a:ea typeface="+mj-ea"/>
                <a:cs typeface="+mj-cs"/>
              </a:rPr>
              <a:t>Community Colleges: Mobile Broadband Services </a:t>
            </a:r>
          </a:p>
        </p:txBody>
      </p:sp>
      <p:sp>
        <p:nvSpPr>
          <p:cNvPr id="18" name="Text Placeholder 3">
            <a:extLst>
              <a:ext uri="{FF2B5EF4-FFF2-40B4-BE49-F238E27FC236}">
                <a16:creationId xmlns:a16="http://schemas.microsoft.com/office/drawing/2014/main" id="{FD598EE3-26D9-8D7D-8C41-EFA6D2377A8E}"/>
              </a:ext>
            </a:extLst>
          </p:cNvPr>
          <p:cNvSpPr>
            <a:spLocks noGrp="1"/>
          </p:cNvSpPr>
          <p:nvPr>
            <p:ph type="body" sz="half" idx="2"/>
          </p:nvPr>
        </p:nvSpPr>
        <p:spPr>
          <a:xfrm>
            <a:off x="609600" y="2148840"/>
            <a:ext cx="3932237" cy="3811588"/>
          </a:xfrm>
        </p:spPr>
        <p:txBody>
          <a:bodyPr/>
          <a:lstStyle/>
          <a:p>
            <a:pPr marL="285750" indent="-285750">
              <a:buFont typeface="Wingdings" panose="05000000000000000000" pitchFamily="2" charset="2"/>
              <a:buChar char="v"/>
            </a:pPr>
            <a:r>
              <a:rPr lang="en-US" dirty="0"/>
              <a:t>The next tab will ask if the Applicant is requesting the CTF discount for mobile broadband services</a:t>
            </a:r>
          </a:p>
          <a:p>
            <a:pPr marL="285750" indent="-285750">
              <a:buFont typeface="Wingdings" panose="05000000000000000000" pitchFamily="2" charset="2"/>
              <a:buChar char="v"/>
            </a:pPr>
            <a:r>
              <a:rPr lang="en-US" dirty="0"/>
              <a:t>If “No,” select it and click Next.</a:t>
            </a:r>
          </a:p>
          <a:p>
            <a:endParaRPr lang="en-US" dirty="0"/>
          </a:p>
          <a:p>
            <a:pPr marL="285750" indent="-285750">
              <a:buFont typeface="Wingdings" panose="05000000000000000000" pitchFamily="2" charset="2"/>
              <a:buChar char="v"/>
            </a:pPr>
            <a:r>
              <a:rPr lang="en-US" dirty="0"/>
              <a:t>If “Yes,” enter the # of onsite mobile connections requested, and upload the required document. </a:t>
            </a:r>
          </a:p>
          <a:p>
            <a:pPr marL="285750" indent="-285750">
              <a:buFont typeface="Wingdings" panose="05000000000000000000" pitchFamily="2" charset="2"/>
              <a:buChar char="v"/>
            </a:pPr>
            <a:r>
              <a:rPr lang="en-US" dirty="0"/>
              <a:t>Click Next to continue.</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26</a:t>
            </a:fld>
            <a:endParaRPr lang="en-US"/>
          </a:p>
        </p:txBody>
      </p:sp>
      <p:cxnSp>
        <p:nvCxnSpPr>
          <p:cNvPr id="8" name="Straight Connector 7">
            <a:extLst>
              <a:ext uri="{FF2B5EF4-FFF2-40B4-BE49-F238E27FC236}">
                <a16:creationId xmlns:a16="http://schemas.microsoft.com/office/drawing/2014/main" id="{DBD732AB-3D9F-9DB2-3519-9E69D88B1331}"/>
              </a:ext>
            </a:extLst>
          </p:cNvPr>
          <p:cNvCxnSpPr>
            <a:cxnSpLocks/>
          </p:cNvCxnSpPr>
          <p:nvPr/>
        </p:nvCxnSpPr>
        <p:spPr>
          <a:xfrm>
            <a:off x="4541837" y="3427730"/>
            <a:ext cx="7650163" cy="0"/>
          </a:xfrm>
          <a:prstGeom prst="line">
            <a:avLst/>
          </a:prstGeom>
          <a:ln w="19050"/>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CE6E2FF6-B332-5BAC-D07D-C80DA729216F}"/>
              </a:ext>
            </a:extLst>
          </p:cNvPr>
          <p:cNvPicPr>
            <a:picLocks noChangeAspect="1"/>
          </p:cNvPicPr>
          <p:nvPr/>
        </p:nvPicPr>
        <p:blipFill>
          <a:blip r:embed="rId2"/>
          <a:stretch>
            <a:fillRect/>
          </a:stretch>
        </p:blipFill>
        <p:spPr>
          <a:xfrm>
            <a:off x="4661693" y="931545"/>
            <a:ext cx="7410450" cy="2038350"/>
          </a:xfrm>
          <a:prstGeom prst="rect">
            <a:avLst/>
          </a:prstGeom>
        </p:spPr>
      </p:pic>
      <p:pic>
        <p:nvPicPr>
          <p:cNvPr id="9" name="Picture 8">
            <a:extLst>
              <a:ext uri="{FF2B5EF4-FFF2-40B4-BE49-F238E27FC236}">
                <a16:creationId xmlns:a16="http://schemas.microsoft.com/office/drawing/2014/main" id="{73D3A167-9D07-F43C-93A1-02C0677FE729}"/>
              </a:ext>
            </a:extLst>
          </p:cNvPr>
          <p:cNvPicPr>
            <a:picLocks noChangeAspect="1"/>
          </p:cNvPicPr>
          <p:nvPr/>
        </p:nvPicPr>
        <p:blipFill>
          <a:blip r:embed="rId3"/>
          <a:stretch>
            <a:fillRect/>
          </a:stretch>
        </p:blipFill>
        <p:spPr>
          <a:xfrm>
            <a:off x="4533900" y="3581400"/>
            <a:ext cx="7658100" cy="2819400"/>
          </a:xfrm>
          <a:prstGeom prst="rect">
            <a:avLst/>
          </a:prstGeom>
        </p:spPr>
      </p:pic>
    </p:spTree>
    <p:extLst>
      <p:ext uri="{BB962C8B-B14F-4D97-AF65-F5344CB8AC3E}">
        <p14:creationId xmlns:p14="http://schemas.microsoft.com/office/powerpoint/2010/main" val="3049392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27</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923110" y="408226"/>
            <a:ext cx="10276796" cy="1077218"/>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Community Colleges: Terms &amp; Conditions and Submission </a:t>
            </a:r>
          </a:p>
        </p:txBody>
      </p:sp>
      <p:pic>
        <p:nvPicPr>
          <p:cNvPr id="3" name="Picture 2">
            <a:extLst>
              <a:ext uri="{FF2B5EF4-FFF2-40B4-BE49-F238E27FC236}">
                <a16:creationId xmlns:a16="http://schemas.microsoft.com/office/drawing/2014/main" id="{0FE6DAEE-BCF0-5A93-A04A-1F6AEACD5105}"/>
              </a:ext>
            </a:extLst>
          </p:cNvPr>
          <p:cNvPicPr>
            <a:picLocks noChangeAspect="1"/>
          </p:cNvPicPr>
          <p:nvPr/>
        </p:nvPicPr>
        <p:blipFill>
          <a:blip r:embed="rId2"/>
          <a:stretch>
            <a:fillRect/>
          </a:stretch>
        </p:blipFill>
        <p:spPr>
          <a:xfrm>
            <a:off x="1890712" y="2124007"/>
            <a:ext cx="8410575" cy="1304925"/>
          </a:xfrm>
          <a:prstGeom prst="rect">
            <a:avLst/>
          </a:prstGeom>
        </p:spPr>
      </p:pic>
      <p:sp>
        <p:nvSpPr>
          <p:cNvPr id="5" name="TextBox 4">
            <a:extLst>
              <a:ext uri="{FF2B5EF4-FFF2-40B4-BE49-F238E27FC236}">
                <a16:creationId xmlns:a16="http://schemas.microsoft.com/office/drawing/2014/main" id="{5F6DBF34-015D-5BDB-F95A-6450680C9DA8}"/>
              </a:ext>
            </a:extLst>
          </p:cNvPr>
          <p:cNvSpPr txBox="1"/>
          <p:nvPr/>
        </p:nvSpPr>
        <p:spPr>
          <a:xfrm>
            <a:off x="1820091" y="1600591"/>
            <a:ext cx="4990012" cy="369332"/>
          </a:xfrm>
          <a:prstGeom prst="rect">
            <a:avLst/>
          </a:prstGeom>
          <a:noFill/>
        </p:spPr>
        <p:txBody>
          <a:bodyPr wrap="square" rtlCol="0">
            <a:spAutoFit/>
          </a:bodyPr>
          <a:lstStyle/>
          <a:p>
            <a:r>
              <a:rPr lang="en-US" dirty="0"/>
              <a:t>Acknowledging Terms &amp; Conditions:</a:t>
            </a:r>
          </a:p>
        </p:txBody>
      </p:sp>
      <p:sp>
        <p:nvSpPr>
          <p:cNvPr id="6" name="TextBox 5">
            <a:extLst>
              <a:ext uri="{FF2B5EF4-FFF2-40B4-BE49-F238E27FC236}">
                <a16:creationId xmlns:a16="http://schemas.microsoft.com/office/drawing/2014/main" id="{A8C1AEC5-4E02-197D-0667-53490EAC01D0}"/>
              </a:ext>
            </a:extLst>
          </p:cNvPr>
          <p:cNvSpPr txBox="1"/>
          <p:nvPr/>
        </p:nvSpPr>
        <p:spPr>
          <a:xfrm>
            <a:off x="1820091" y="3718864"/>
            <a:ext cx="4990012" cy="369332"/>
          </a:xfrm>
          <a:prstGeom prst="rect">
            <a:avLst/>
          </a:prstGeom>
          <a:noFill/>
        </p:spPr>
        <p:txBody>
          <a:bodyPr wrap="square" rtlCol="0">
            <a:spAutoFit/>
          </a:bodyPr>
          <a:lstStyle/>
          <a:p>
            <a:r>
              <a:rPr lang="en-US" dirty="0"/>
              <a:t>Application Validation:</a:t>
            </a:r>
          </a:p>
        </p:txBody>
      </p:sp>
      <p:pic>
        <p:nvPicPr>
          <p:cNvPr id="8" name="Picture 7">
            <a:extLst>
              <a:ext uri="{FF2B5EF4-FFF2-40B4-BE49-F238E27FC236}">
                <a16:creationId xmlns:a16="http://schemas.microsoft.com/office/drawing/2014/main" id="{084EAA5F-F94D-86A8-BE89-E1E1189FBDBA}"/>
              </a:ext>
            </a:extLst>
          </p:cNvPr>
          <p:cNvPicPr>
            <a:picLocks noChangeAspect="1"/>
          </p:cNvPicPr>
          <p:nvPr/>
        </p:nvPicPr>
        <p:blipFill>
          <a:blip r:embed="rId3"/>
          <a:stretch>
            <a:fillRect/>
          </a:stretch>
        </p:blipFill>
        <p:spPr>
          <a:xfrm>
            <a:off x="1738312" y="4249903"/>
            <a:ext cx="8562975" cy="1276350"/>
          </a:xfrm>
          <a:prstGeom prst="rect">
            <a:avLst/>
          </a:prstGeom>
        </p:spPr>
      </p:pic>
      <p:cxnSp>
        <p:nvCxnSpPr>
          <p:cNvPr id="9" name="Straight Connector 8">
            <a:extLst>
              <a:ext uri="{FF2B5EF4-FFF2-40B4-BE49-F238E27FC236}">
                <a16:creationId xmlns:a16="http://schemas.microsoft.com/office/drawing/2014/main" id="{40FBFF19-BA54-49CF-310F-4C2DC76B6476}"/>
              </a:ext>
            </a:extLst>
          </p:cNvPr>
          <p:cNvCxnSpPr>
            <a:cxnSpLocks/>
          </p:cNvCxnSpPr>
          <p:nvPr/>
        </p:nvCxnSpPr>
        <p:spPr>
          <a:xfrm>
            <a:off x="783771" y="3718864"/>
            <a:ext cx="1062445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5476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28</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3048000" y="408226"/>
            <a:ext cx="6096000"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2-1-1 Service Provider </a:t>
            </a:r>
          </a:p>
        </p:txBody>
      </p:sp>
      <p:sp>
        <p:nvSpPr>
          <p:cNvPr id="3" name="TextBox 2">
            <a:extLst>
              <a:ext uri="{FF2B5EF4-FFF2-40B4-BE49-F238E27FC236}">
                <a16:creationId xmlns:a16="http://schemas.microsoft.com/office/drawing/2014/main" id="{AC494320-0767-DE0F-6D4F-57BC33112B96}"/>
              </a:ext>
            </a:extLst>
          </p:cNvPr>
          <p:cNvSpPr txBox="1"/>
          <p:nvPr/>
        </p:nvSpPr>
        <p:spPr>
          <a:xfrm>
            <a:off x="570411" y="1724298"/>
            <a:ext cx="4106092" cy="3693319"/>
          </a:xfrm>
          <a:prstGeom prst="rect">
            <a:avLst/>
          </a:prstGeom>
          <a:noFill/>
        </p:spPr>
        <p:txBody>
          <a:bodyPr wrap="square" rtlCol="0">
            <a:spAutoFit/>
          </a:bodyPr>
          <a:lstStyle/>
          <a:p>
            <a:pPr marL="285750" indent="-285750">
              <a:buFont typeface="Wingdings" panose="05000000000000000000" pitchFamily="2" charset="2"/>
              <a:buChar char="v"/>
            </a:pPr>
            <a:r>
              <a:rPr lang="en-US" dirty="0"/>
              <a:t>Click New CTF Application </a:t>
            </a:r>
          </a:p>
          <a:p>
            <a:endParaRPr lang="en-US" dirty="0"/>
          </a:p>
          <a:p>
            <a:pPr marL="285750" indent="-285750">
              <a:buFont typeface="Wingdings" panose="05000000000000000000" pitchFamily="2" charset="2"/>
              <a:buChar char="v"/>
            </a:pPr>
            <a:r>
              <a:rPr lang="en-US" dirty="0"/>
              <a:t>The system will present a series of questions</a:t>
            </a:r>
          </a:p>
          <a:p>
            <a:r>
              <a:rPr lang="en-US" dirty="0"/>
              <a:t> </a:t>
            </a:r>
          </a:p>
          <a:p>
            <a:pPr marL="285750" indent="-285750">
              <a:buFont typeface="Wingdings" panose="05000000000000000000" pitchFamily="2" charset="2"/>
              <a:buChar char="v"/>
            </a:pPr>
            <a:r>
              <a:rPr lang="en-US" dirty="0"/>
              <a:t>Select “No” until you see the question that best describes your organization and select “Yes”</a:t>
            </a:r>
          </a:p>
          <a:p>
            <a:endParaRPr lang="en-US" dirty="0"/>
          </a:p>
          <a:p>
            <a:pPr marL="285750" indent="-285750">
              <a:buFont typeface="Wingdings" panose="05000000000000000000" pitchFamily="2" charset="2"/>
              <a:buChar char="v"/>
            </a:pPr>
            <a:r>
              <a:rPr lang="en-US" dirty="0"/>
              <a:t>When selected, click “Next” to continue to the Instructions tab  </a:t>
            </a:r>
          </a:p>
          <a:p>
            <a:endParaRPr lang="en-US" dirty="0"/>
          </a:p>
        </p:txBody>
      </p:sp>
      <p:pic>
        <p:nvPicPr>
          <p:cNvPr id="8" name="Picture 7">
            <a:extLst>
              <a:ext uri="{FF2B5EF4-FFF2-40B4-BE49-F238E27FC236}">
                <a16:creationId xmlns:a16="http://schemas.microsoft.com/office/drawing/2014/main" id="{7CA4ACF8-3F98-220C-7BCC-88626C7532CF}"/>
              </a:ext>
            </a:extLst>
          </p:cNvPr>
          <p:cNvPicPr>
            <a:picLocks noChangeAspect="1"/>
          </p:cNvPicPr>
          <p:nvPr/>
        </p:nvPicPr>
        <p:blipFill>
          <a:blip r:embed="rId2"/>
          <a:stretch>
            <a:fillRect/>
          </a:stretch>
        </p:blipFill>
        <p:spPr>
          <a:xfrm>
            <a:off x="5700506" y="1725053"/>
            <a:ext cx="2868315" cy="482283"/>
          </a:xfrm>
          <a:prstGeom prst="rect">
            <a:avLst/>
          </a:prstGeom>
        </p:spPr>
      </p:pic>
      <p:sp>
        <p:nvSpPr>
          <p:cNvPr id="15" name="TextBox 14">
            <a:extLst>
              <a:ext uri="{FF2B5EF4-FFF2-40B4-BE49-F238E27FC236}">
                <a16:creationId xmlns:a16="http://schemas.microsoft.com/office/drawing/2014/main" id="{D25B5B31-1F8C-9697-399D-D476E23CBA58}"/>
              </a:ext>
            </a:extLst>
          </p:cNvPr>
          <p:cNvSpPr txBox="1"/>
          <p:nvPr/>
        </p:nvSpPr>
        <p:spPr>
          <a:xfrm>
            <a:off x="5173412" y="1770479"/>
            <a:ext cx="452846" cy="369332"/>
          </a:xfrm>
          <a:prstGeom prst="rect">
            <a:avLst/>
          </a:prstGeom>
          <a:solidFill>
            <a:srgbClr val="23475F"/>
          </a:solidFill>
          <a:ln>
            <a:noFill/>
          </a:ln>
          <a:effectLst>
            <a:softEdge rad="38100"/>
          </a:effectLst>
        </p:spPr>
        <p:txBody>
          <a:bodyPr wrap="square" rtlCol="0">
            <a:spAutoFit/>
          </a:bodyPr>
          <a:lstStyle/>
          <a:p>
            <a:r>
              <a:rPr lang="en-US" b="1" dirty="0">
                <a:solidFill>
                  <a:schemeClr val="bg1"/>
                </a:solidFill>
              </a:rPr>
              <a:t>1. </a:t>
            </a:r>
          </a:p>
        </p:txBody>
      </p:sp>
      <p:sp>
        <p:nvSpPr>
          <p:cNvPr id="19" name="TextBox 18">
            <a:extLst>
              <a:ext uri="{FF2B5EF4-FFF2-40B4-BE49-F238E27FC236}">
                <a16:creationId xmlns:a16="http://schemas.microsoft.com/office/drawing/2014/main" id="{D6CFFDA6-695D-AEF6-1F92-4BB621A25618}"/>
              </a:ext>
            </a:extLst>
          </p:cNvPr>
          <p:cNvSpPr txBox="1"/>
          <p:nvPr/>
        </p:nvSpPr>
        <p:spPr>
          <a:xfrm>
            <a:off x="5173412" y="2563897"/>
            <a:ext cx="452846" cy="369332"/>
          </a:xfrm>
          <a:prstGeom prst="rect">
            <a:avLst/>
          </a:prstGeom>
          <a:solidFill>
            <a:srgbClr val="23475F"/>
          </a:solidFill>
          <a:ln>
            <a:noFill/>
          </a:ln>
          <a:effectLst>
            <a:softEdge rad="38100"/>
          </a:effectLst>
        </p:spPr>
        <p:txBody>
          <a:bodyPr wrap="square" rtlCol="0">
            <a:spAutoFit/>
          </a:bodyPr>
          <a:lstStyle/>
          <a:p>
            <a:r>
              <a:rPr lang="en-US" b="1" dirty="0">
                <a:solidFill>
                  <a:schemeClr val="bg1"/>
                </a:solidFill>
              </a:rPr>
              <a:t>2. </a:t>
            </a:r>
          </a:p>
        </p:txBody>
      </p:sp>
      <p:sp>
        <p:nvSpPr>
          <p:cNvPr id="20" name="TextBox 19">
            <a:extLst>
              <a:ext uri="{FF2B5EF4-FFF2-40B4-BE49-F238E27FC236}">
                <a16:creationId xmlns:a16="http://schemas.microsoft.com/office/drawing/2014/main" id="{673ACCC4-C079-5C3E-FC7F-4318F4D9CDC2}"/>
              </a:ext>
            </a:extLst>
          </p:cNvPr>
          <p:cNvSpPr txBox="1"/>
          <p:nvPr/>
        </p:nvSpPr>
        <p:spPr>
          <a:xfrm>
            <a:off x="5169318" y="3754912"/>
            <a:ext cx="452846" cy="369332"/>
          </a:xfrm>
          <a:prstGeom prst="rect">
            <a:avLst/>
          </a:prstGeom>
          <a:solidFill>
            <a:srgbClr val="23475F"/>
          </a:solidFill>
          <a:ln>
            <a:noFill/>
          </a:ln>
          <a:effectLst>
            <a:softEdge rad="38100"/>
          </a:effectLst>
        </p:spPr>
        <p:txBody>
          <a:bodyPr wrap="square" rtlCol="0">
            <a:spAutoFit/>
          </a:bodyPr>
          <a:lstStyle/>
          <a:p>
            <a:r>
              <a:rPr lang="en-US" b="1" dirty="0">
                <a:solidFill>
                  <a:schemeClr val="bg1"/>
                </a:solidFill>
              </a:rPr>
              <a:t>3. </a:t>
            </a:r>
          </a:p>
        </p:txBody>
      </p:sp>
      <p:pic>
        <p:nvPicPr>
          <p:cNvPr id="6" name="Picture 5">
            <a:extLst>
              <a:ext uri="{FF2B5EF4-FFF2-40B4-BE49-F238E27FC236}">
                <a16:creationId xmlns:a16="http://schemas.microsoft.com/office/drawing/2014/main" id="{29B53E94-33C5-CC91-A71F-C01009FC610B}"/>
              </a:ext>
            </a:extLst>
          </p:cNvPr>
          <p:cNvPicPr>
            <a:picLocks noChangeAspect="1"/>
          </p:cNvPicPr>
          <p:nvPr/>
        </p:nvPicPr>
        <p:blipFill>
          <a:blip r:embed="rId3"/>
          <a:stretch>
            <a:fillRect/>
          </a:stretch>
        </p:blipFill>
        <p:spPr>
          <a:xfrm>
            <a:off x="5657850" y="2248056"/>
            <a:ext cx="6534150" cy="1295400"/>
          </a:xfrm>
          <a:prstGeom prst="rect">
            <a:avLst/>
          </a:prstGeom>
        </p:spPr>
      </p:pic>
      <p:pic>
        <p:nvPicPr>
          <p:cNvPr id="10" name="Picture 9">
            <a:extLst>
              <a:ext uri="{FF2B5EF4-FFF2-40B4-BE49-F238E27FC236}">
                <a16:creationId xmlns:a16="http://schemas.microsoft.com/office/drawing/2014/main" id="{44BFC7EF-EC32-CE1C-F882-7CD49FE4A52B}"/>
              </a:ext>
            </a:extLst>
          </p:cNvPr>
          <p:cNvPicPr>
            <a:picLocks noChangeAspect="1"/>
          </p:cNvPicPr>
          <p:nvPr/>
        </p:nvPicPr>
        <p:blipFill>
          <a:blip r:embed="rId4"/>
          <a:stretch>
            <a:fillRect/>
          </a:stretch>
        </p:blipFill>
        <p:spPr>
          <a:xfrm>
            <a:off x="5741942" y="3462391"/>
            <a:ext cx="6450058" cy="2339281"/>
          </a:xfrm>
          <a:prstGeom prst="rect">
            <a:avLst/>
          </a:prstGeom>
        </p:spPr>
      </p:pic>
    </p:spTree>
    <p:extLst>
      <p:ext uri="{BB962C8B-B14F-4D97-AF65-F5344CB8AC3E}">
        <p14:creationId xmlns:p14="http://schemas.microsoft.com/office/powerpoint/2010/main" val="2157974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29</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522513" y="408226"/>
            <a:ext cx="11295017"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2-1-1 Service Providers: Basic Information </a:t>
            </a:r>
          </a:p>
        </p:txBody>
      </p:sp>
      <p:pic>
        <p:nvPicPr>
          <p:cNvPr id="5" name="Picture 4">
            <a:extLst>
              <a:ext uri="{FF2B5EF4-FFF2-40B4-BE49-F238E27FC236}">
                <a16:creationId xmlns:a16="http://schemas.microsoft.com/office/drawing/2014/main" id="{996FFC99-9FAF-26DD-C97C-3EB97700839A}"/>
              </a:ext>
            </a:extLst>
          </p:cNvPr>
          <p:cNvPicPr>
            <a:picLocks noChangeAspect="1"/>
          </p:cNvPicPr>
          <p:nvPr/>
        </p:nvPicPr>
        <p:blipFill>
          <a:blip r:embed="rId2"/>
          <a:stretch>
            <a:fillRect/>
          </a:stretch>
        </p:blipFill>
        <p:spPr>
          <a:xfrm>
            <a:off x="1294957" y="1080352"/>
            <a:ext cx="9750127" cy="5292145"/>
          </a:xfrm>
          <a:prstGeom prst="rect">
            <a:avLst/>
          </a:prstGeom>
        </p:spPr>
      </p:pic>
    </p:spTree>
    <p:extLst>
      <p:ext uri="{BB962C8B-B14F-4D97-AF65-F5344CB8AC3E}">
        <p14:creationId xmlns:p14="http://schemas.microsoft.com/office/powerpoint/2010/main" val="3784648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600" y="365125"/>
            <a:ext cx="10972800" cy="1094965"/>
          </a:xfrm>
        </p:spPr>
        <p:txBody>
          <a:bodyPr/>
          <a:lstStyle/>
          <a:p>
            <a:pPr algn="ctr"/>
            <a:r>
              <a:rPr lang="en-US" dirty="0"/>
              <a:t>Agenda Items</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637071"/>
            <a:ext cx="10590306" cy="4546615"/>
          </a:xfrm>
        </p:spPr>
        <p:txBody>
          <a:bodyPr/>
          <a:lstStyle/>
          <a:p>
            <a:pPr>
              <a:buFont typeface="Wingdings" panose="05000000000000000000" pitchFamily="2" charset="2"/>
              <a:buChar char="v"/>
            </a:pPr>
            <a:r>
              <a:rPr lang="en-US" dirty="0"/>
              <a:t>  Background </a:t>
            </a:r>
          </a:p>
          <a:p>
            <a:pPr>
              <a:buFont typeface="Wingdings" panose="05000000000000000000" pitchFamily="2" charset="2"/>
              <a:buChar char="v"/>
            </a:pPr>
            <a:r>
              <a:rPr lang="en-US" dirty="0"/>
              <a:t>  Entities, criteria, and timelines</a:t>
            </a:r>
          </a:p>
          <a:p>
            <a:pPr>
              <a:buFont typeface="Wingdings" panose="05000000000000000000" pitchFamily="2" charset="2"/>
              <a:buChar char="v"/>
            </a:pPr>
            <a:r>
              <a:rPr lang="en-US" dirty="0"/>
              <a:t>  </a:t>
            </a:r>
            <a:r>
              <a:rPr lang="en-US" dirty="0" err="1"/>
              <a:t>eCAP</a:t>
            </a:r>
            <a:r>
              <a:rPr lang="en-US" dirty="0"/>
              <a:t> demonstration</a:t>
            </a:r>
          </a:p>
          <a:p>
            <a:pPr>
              <a:buFont typeface="Wingdings" panose="05000000000000000000" pitchFamily="2" charset="2"/>
              <a:buChar char="v"/>
            </a:pPr>
            <a:r>
              <a:rPr lang="en-US" dirty="0"/>
              <a:t>  Required documentations</a:t>
            </a:r>
          </a:p>
          <a:p>
            <a:pPr>
              <a:buFont typeface="Wingdings" panose="05000000000000000000" pitchFamily="2" charset="2"/>
              <a:buChar char="v"/>
            </a:pPr>
            <a:r>
              <a:rPr lang="en-US" dirty="0"/>
              <a:t>  Qualifying services worksheet</a:t>
            </a:r>
          </a:p>
          <a:p>
            <a:pPr>
              <a:buFont typeface="Wingdings" panose="05000000000000000000" pitchFamily="2" charset="2"/>
              <a:buChar char="v"/>
            </a:pPr>
            <a:r>
              <a:rPr lang="en-US" dirty="0"/>
              <a:t>  Deficiencies</a:t>
            </a:r>
          </a:p>
          <a:p>
            <a:pPr>
              <a:buFont typeface="Wingdings" panose="05000000000000000000" pitchFamily="2" charset="2"/>
              <a:buChar char="v"/>
            </a:pPr>
            <a:r>
              <a:rPr lang="en-US" dirty="0"/>
              <a:t>  Determination</a:t>
            </a:r>
          </a:p>
          <a:p>
            <a:pPr>
              <a:buFont typeface="Wingdings" panose="05000000000000000000" pitchFamily="2" charset="2"/>
              <a:buChar char="v"/>
            </a:pPr>
            <a:r>
              <a:rPr lang="en-US" dirty="0"/>
              <a:t>  Conclusion</a:t>
            </a:r>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lstStyle/>
          <a:p>
            <a:fld id="{1C4126A1-9282-4A82-AC02-A59AF4A969C8}" type="slidenum">
              <a:rPr lang="en-US" smtClean="0"/>
              <a:t>3</a:t>
            </a:fld>
            <a:endParaRPr lang="en-US"/>
          </a:p>
        </p:txBody>
      </p:sp>
    </p:spTree>
    <p:extLst>
      <p:ext uri="{BB962C8B-B14F-4D97-AF65-F5344CB8AC3E}">
        <p14:creationId xmlns:p14="http://schemas.microsoft.com/office/powerpoint/2010/main" val="2751341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30</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1323703" y="433275"/>
            <a:ext cx="10006147"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2-1-1 Service Provider: Qualifying Service Tab</a:t>
            </a:r>
          </a:p>
        </p:txBody>
      </p:sp>
      <p:sp>
        <p:nvSpPr>
          <p:cNvPr id="2" name="TextBox 1">
            <a:extLst>
              <a:ext uri="{FF2B5EF4-FFF2-40B4-BE49-F238E27FC236}">
                <a16:creationId xmlns:a16="http://schemas.microsoft.com/office/drawing/2014/main" id="{6500DECA-08CC-414B-E246-FE55E1457BEA}"/>
              </a:ext>
            </a:extLst>
          </p:cNvPr>
          <p:cNvSpPr txBox="1"/>
          <p:nvPr/>
        </p:nvSpPr>
        <p:spPr>
          <a:xfrm>
            <a:off x="1393371" y="1332411"/>
            <a:ext cx="9579429" cy="1477328"/>
          </a:xfrm>
          <a:prstGeom prst="rect">
            <a:avLst/>
          </a:prstGeom>
          <a:noFill/>
        </p:spPr>
        <p:txBody>
          <a:bodyPr wrap="square" rtlCol="0">
            <a:spAutoFit/>
          </a:bodyPr>
          <a:lstStyle/>
          <a:p>
            <a:pPr marL="285750" indent="-285750">
              <a:buFont typeface="Wingdings" panose="05000000000000000000" pitchFamily="2" charset="2"/>
              <a:buChar char="v"/>
            </a:pPr>
            <a:r>
              <a:rPr lang="en-US" dirty="0"/>
              <a:t>The Qualifying Service tab asks for specific information related to services provided. </a:t>
            </a:r>
          </a:p>
          <a:p>
            <a:pPr marL="285750" indent="-285750">
              <a:buFont typeface="Wingdings" panose="05000000000000000000" pitchFamily="2" charset="2"/>
              <a:buChar char="v"/>
            </a:pPr>
            <a:r>
              <a:rPr lang="en-US" dirty="0"/>
              <a:t>From the drop-down menu, the user selects “2-1-1 Service Provider.” Enter the information in the field on the right-hand side.</a:t>
            </a:r>
          </a:p>
          <a:p>
            <a:pPr marL="285750" indent="-285750">
              <a:buFont typeface="Wingdings" panose="05000000000000000000" pitchFamily="2" charset="2"/>
              <a:buChar char="v"/>
            </a:pPr>
            <a:endParaRPr lang="en-US" dirty="0"/>
          </a:p>
        </p:txBody>
      </p:sp>
      <p:pic>
        <p:nvPicPr>
          <p:cNvPr id="5" name="Picture 4">
            <a:extLst>
              <a:ext uri="{FF2B5EF4-FFF2-40B4-BE49-F238E27FC236}">
                <a16:creationId xmlns:a16="http://schemas.microsoft.com/office/drawing/2014/main" id="{868356B6-EB80-A111-8B46-58EF04F69CF5}"/>
              </a:ext>
            </a:extLst>
          </p:cNvPr>
          <p:cNvPicPr>
            <a:picLocks noChangeAspect="1"/>
          </p:cNvPicPr>
          <p:nvPr/>
        </p:nvPicPr>
        <p:blipFill>
          <a:blip r:embed="rId2"/>
          <a:stretch>
            <a:fillRect/>
          </a:stretch>
        </p:blipFill>
        <p:spPr>
          <a:xfrm>
            <a:off x="1523047" y="2809739"/>
            <a:ext cx="9377900" cy="3007587"/>
          </a:xfrm>
          <a:prstGeom prst="rect">
            <a:avLst/>
          </a:prstGeom>
        </p:spPr>
      </p:pic>
    </p:spTree>
    <p:extLst>
      <p:ext uri="{BB962C8B-B14F-4D97-AF65-F5344CB8AC3E}">
        <p14:creationId xmlns:p14="http://schemas.microsoft.com/office/powerpoint/2010/main" val="5331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B1D8C7B-EEC9-917F-4C53-D36FA06D462F}"/>
              </a:ext>
            </a:extLst>
          </p:cNvPr>
          <p:cNvSpPr txBox="1"/>
          <p:nvPr/>
        </p:nvSpPr>
        <p:spPr>
          <a:xfrm>
            <a:off x="609600" y="457200"/>
            <a:ext cx="4162425" cy="1600200"/>
          </a:xfrm>
          <a:prstGeom prst="rect">
            <a:avLst/>
          </a:prstGeom>
        </p:spPr>
        <p:txBody>
          <a:bodyPr vert="horz" lIns="0" tIns="45720" rIns="91440" bIns="45720" rtlCol="0" anchor="b" anchorCtr="0">
            <a:normAutofit/>
          </a:bodyPr>
          <a:lstStyle/>
          <a:p>
            <a:pPr fontAlgn="b">
              <a:spcBef>
                <a:spcPct val="0"/>
              </a:spcBef>
              <a:spcAft>
                <a:spcPts val="600"/>
              </a:spcAft>
            </a:pPr>
            <a:r>
              <a:rPr lang="en-US" sz="3200" b="1" kern="1200">
                <a:solidFill>
                  <a:schemeClr val="tx2"/>
                </a:solidFill>
                <a:latin typeface="+mj-lt"/>
                <a:ea typeface="+mj-ea"/>
                <a:cs typeface="+mj-cs"/>
              </a:rPr>
              <a:t>2-1-1 Service Provider: Service Hours Sheet</a:t>
            </a:r>
          </a:p>
        </p:txBody>
      </p:sp>
      <p:pic>
        <p:nvPicPr>
          <p:cNvPr id="6" name="Picture 5">
            <a:extLst>
              <a:ext uri="{FF2B5EF4-FFF2-40B4-BE49-F238E27FC236}">
                <a16:creationId xmlns:a16="http://schemas.microsoft.com/office/drawing/2014/main" id="{352FC921-8B09-3039-F9C2-DDB6282A3E3D}"/>
              </a:ext>
            </a:extLst>
          </p:cNvPr>
          <p:cNvPicPr>
            <a:picLocks noChangeAspect="1"/>
          </p:cNvPicPr>
          <p:nvPr/>
        </p:nvPicPr>
        <p:blipFill>
          <a:blip r:embed="rId2"/>
          <a:stretch>
            <a:fillRect/>
          </a:stretch>
        </p:blipFill>
        <p:spPr>
          <a:xfrm>
            <a:off x="4772025" y="925580"/>
            <a:ext cx="7027144" cy="5006839"/>
          </a:xfrm>
          <a:prstGeom prst="rect">
            <a:avLst/>
          </a:prstGeom>
          <a:noFill/>
        </p:spPr>
      </p:pic>
      <p:sp>
        <p:nvSpPr>
          <p:cNvPr id="2" name="TextBox 1">
            <a:extLst>
              <a:ext uri="{FF2B5EF4-FFF2-40B4-BE49-F238E27FC236}">
                <a16:creationId xmlns:a16="http://schemas.microsoft.com/office/drawing/2014/main" id="{6500DECA-08CC-414B-E246-FE55E1457BEA}"/>
              </a:ext>
            </a:extLst>
          </p:cNvPr>
          <p:cNvSpPr txBox="1"/>
          <p:nvPr/>
        </p:nvSpPr>
        <p:spPr>
          <a:xfrm>
            <a:off x="609600" y="2144806"/>
            <a:ext cx="4162425" cy="3724182"/>
          </a:xfrm>
          <a:prstGeom prst="rect">
            <a:avLst/>
          </a:prstGeom>
          <a:noFill/>
        </p:spPr>
        <p:txBody>
          <a:bodyPr vert="horz" lIns="0" tIns="45720" rIns="91440" bIns="45720" rtlCol="0">
            <a:normAutofit/>
          </a:bodyPr>
          <a:lstStyle/>
          <a:p>
            <a:pPr marL="285750" indent="-285750">
              <a:spcBef>
                <a:spcPts val="1000"/>
              </a:spcBef>
              <a:buFont typeface="Wingdings" panose="05000000000000000000" pitchFamily="2" charset="2"/>
              <a:buChar char="v"/>
            </a:pPr>
            <a:r>
              <a:rPr lang="en-US" sz="1600" kern="1200" dirty="0">
                <a:latin typeface="+mn-lt"/>
                <a:ea typeface="+mn-ea"/>
                <a:cs typeface="+mn-cs"/>
              </a:rPr>
              <a:t>For Service Hours Sheet section, click on the “New” button and provide the requested information on the populated sheet and click ‘Save.’</a:t>
            </a:r>
          </a:p>
          <a:p>
            <a:pPr marL="285750" indent="-285750">
              <a:spcBef>
                <a:spcPts val="1000"/>
              </a:spcBef>
              <a:buFont typeface="Wingdings" panose="05000000000000000000" pitchFamily="2" charset="2"/>
              <a:buChar char="v"/>
            </a:pPr>
            <a:endParaRPr lang="en-US" sz="1600" dirty="0"/>
          </a:p>
          <a:p>
            <a:pPr marL="285750" indent="-285750">
              <a:spcBef>
                <a:spcPts val="1000"/>
              </a:spcBef>
              <a:buFont typeface="Wingdings" panose="05000000000000000000" pitchFamily="2" charset="2"/>
              <a:buChar char="v"/>
            </a:pPr>
            <a:r>
              <a:rPr lang="en-US" sz="1600" kern="1200" dirty="0">
                <a:latin typeface="+mn-lt"/>
                <a:ea typeface="+mn-ea"/>
                <a:cs typeface="+mn-cs"/>
              </a:rPr>
              <a:t>Complete a new Service Hours Sheet for each service. After submitting this sheet (see screenshot below), you can enter additional services by clicking the New button again</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31</a:t>
            </a:fld>
            <a:endParaRPr lang="en-US"/>
          </a:p>
        </p:txBody>
      </p:sp>
    </p:spTree>
    <p:extLst>
      <p:ext uri="{BB962C8B-B14F-4D97-AF65-F5344CB8AC3E}">
        <p14:creationId xmlns:p14="http://schemas.microsoft.com/office/powerpoint/2010/main" val="3623370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32</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522513" y="408226"/>
            <a:ext cx="11295017"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2-1-1 Service Providers: Board of Directors </a:t>
            </a:r>
          </a:p>
        </p:txBody>
      </p:sp>
      <p:sp>
        <p:nvSpPr>
          <p:cNvPr id="2" name="TextBox 1">
            <a:extLst>
              <a:ext uri="{FF2B5EF4-FFF2-40B4-BE49-F238E27FC236}">
                <a16:creationId xmlns:a16="http://schemas.microsoft.com/office/drawing/2014/main" id="{4D2CD033-9F9B-E1FC-CB4C-C1459ECBB6BA}"/>
              </a:ext>
            </a:extLst>
          </p:cNvPr>
          <p:cNvSpPr txBox="1"/>
          <p:nvPr/>
        </p:nvSpPr>
        <p:spPr>
          <a:xfrm>
            <a:off x="949917" y="1255467"/>
            <a:ext cx="10249989" cy="923330"/>
          </a:xfrm>
          <a:prstGeom prst="rect">
            <a:avLst/>
          </a:prstGeom>
          <a:noFill/>
        </p:spPr>
        <p:txBody>
          <a:bodyPr wrap="square" rtlCol="0">
            <a:spAutoFit/>
          </a:bodyPr>
          <a:lstStyle/>
          <a:p>
            <a:pPr marL="285750" indent="-285750">
              <a:buFont typeface="Wingdings" panose="05000000000000000000" pitchFamily="2" charset="2"/>
              <a:buChar char="v"/>
            </a:pPr>
            <a:r>
              <a:rPr lang="en-US" dirty="0"/>
              <a:t>Provide information on the organizations’ Board of Directors</a:t>
            </a:r>
          </a:p>
          <a:p>
            <a:pPr marL="285750" indent="-285750">
              <a:buFont typeface="Wingdings" panose="05000000000000000000" pitchFamily="2" charset="2"/>
              <a:buChar char="v"/>
            </a:pPr>
            <a:r>
              <a:rPr lang="en-US" dirty="0"/>
              <a:t>Click “New” to add that information (at least one member must be added)</a:t>
            </a:r>
          </a:p>
          <a:p>
            <a:pPr marL="285750" indent="-285750">
              <a:buFont typeface="Wingdings" panose="05000000000000000000" pitchFamily="2" charset="2"/>
              <a:buChar char="v"/>
            </a:pPr>
            <a:r>
              <a:rPr lang="en-US" dirty="0"/>
              <a:t>Enter additional names by clicking the “New” button again</a:t>
            </a:r>
          </a:p>
        </p:txBody>
      </p:sp>
      <p:pic>
        <p:nvPicPr>
          <p:cNvPr id="6" name="Picture 5">
            <a:extLst>
              <a:ext uri="{FF2B5EF4-FFF2-40B4-BE49-F238E27FC236}">
                <a16:creationId xmlns:a16="http://schemas.microsoft.com/office/drawing/2014/main" id="{F8AA7354-5BF0-F719-6AE6-136AA62FE965}"/>
              </a:ext>
            </a:extLst>
          </p:cNvPr>
          <p:cNvPicPr>
            <a:picLocks noChangeAspect="1"/>
          </p:cNvPicPr>
          <p:nvPr/>
        </p:nvPicPr>
        <p:blipFill>
          <a:blip r:embed="rId2"/>
          <a:stretch>
            <a:fillRect/>
          </a:stretch>
        </p:blipFill>
        <p:spPr>
          <a:xfrm>
            <a:off x="1220424" y="2441262"/>
            <a:ext cx="9950796" cy="2773741"/>
          </a:xfrm>
          <a:prstGeom prst="rect">
            <a:avLst/>
          </a:prstGeom>
        </p:spPr>
      </p:pic>
    </p:spTree>
    <p:extLst>
      <p:ext uri="{BB962C8B-B14F-4D97-AF65-F5344CB8AC3E}">
        <p14:creationId xmlns:p14="http://schemas.microsoft.com/office/powerpoint/2010/main" val="3509345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B1D8C7B-EEC9-917F-4C53-D36FA06D462F}"/>
              </a:ext>
            </a:extLst>
          </p:cNvPr>
          <p:cNvSpPr txBox="1"/>
          <p:nvPr/>
        </p:nvSpPr>
        <p:spPr>
          <a:xfrm>
            <a:off x="609600" y="365125"/>
            <a:ext cx="5372849" cy="1325563"/>
          </a:xfrm>
          <a:prstGeom prst="rect">
            <a:avLst/>
          </a:prstGeom>
        </p:spPr>
        <p:txBody>
          <a:bodyPr vert="horz" lIns="0" tIns="45720" rIns="91440" bIns="45720" rtlCol="0" anchor="b" anchorCtr="0">
            <a:normAutofit fontScale="92500"/>
          </a:bodyPr>
          <a:lstStyle/>
          <a:p>
            <a:pPr fontAlgn="b">
              <a:spcBef>
                <a:spcPct val="0"/>
              </a:spcBef>
              <a:spcAft>
                <a:spcPts val="600"/>
              </a:spcAft>
            </a:pPr>
            <a:r>
              <a:rPr lang="en-US" sz="3200" b="1" kern="1200" dirty="0">
                <a:solidFill>
                  <a:schemeClr val="tx2"/>
                </a:solidFill>
                <a:latin typeface="+mj-lt"/>
                <a:ea typeface="+mj-ea"/>
                <a:cs typeface="+mj-cs"/>
              </a:rPr>
              <a:t>2-1-1 Service Providers: Mobile Broadband Services</a:t>
            </a:r>
          </a:p>
        </p:txBody>
      </p:sp>
      <p:sp>
        <p:nvSpPr>
          <p:cNvPr id="2" name="TextBox 1">
            <a:extLst>
              <a:ext uri="{FF2B5EF4-FFF2-40B4-BE49-F238E27FC236}">
                <a16:creationId xmlns:a16="http://schemas.microsoft.com/office/drawing/2014/main" id="{4D2CD033-9F9B-E1FC-CB4C-C1459ECBB6BA}"/>
              </a:ext>
            </a:extLst>
          </p:cNvPr>
          <p:cNvSpPr txBox="1"/>
          <p:nvPr/>
        </p:nvSpPr>
        <p:spPr>
          <a:xfrm>
            <a:off x="609600" y="1832348"/>
            <a:ext cx="5181600" cy="4351338"/>
          </a:xfrm>
          <a:prstGeom prst="rect">
            <a:avLst/>
          </a:prstGeom>
          <a:noFill/>
        </p:spPr>
        <p:txBody>
          <a:bodyPr vert="horz" lIns="0" tIns="45720" rIns="91440" bIns="45720" rtlCol="0">
            <a:normAutofit/>
          </a:bodyPr>
          <a:lstStyle/>
          <a:p>
            <a:pPr marL="285750" indent="-285750">
              <a:spcAft>
                <a:spcPts val="600"/>
              </a:spcAft>
              <a:buFont typeface="Wingdings" panose="05000000000000000000" pitchFamily="2" charset="2"/>
              <a:buChar char="v"/>
            </a:pPr>
            <a:r>
              <a:rPr lang="en-US" dirty="0"/>
              <a:t>For Mobile Broadband Services and Required Documents Tab, indicate if this organization is requesting the CTF discount for mobile broadband services</a:t>
            </a:r>
          </a:p>
          <a:p>
            <a:pPr marL="285750" indent="-285750">
              <a:spcAft>
                <a:spcPts val="600"/>
              </a:spcAft>
              <a:buFont typeface="Wingdings" panose="05000000000000000000" pitchFamily="2" charset="2"/>
              <a:buChar char="v"/>
            </a:pPr>
            <a:r>
              <a:rPr lang="en-US" dirty="0"/>
              <a:t>If No, select ‘No,’ and upload the required documents. Click Next to continue.</a:t>
            </a:r>
          </a:p>
          <a:p>
            <a:pPr marL="285750" indent="-285750">
              <a:spcAft>
                <a:spcPts val="600"/>
              </a:spcAft>
              <a:buFont typeface="Wingdings" panose="05000000000000000000" pitchFamily="2" charset="2"/>
              <a:buChar char="v"/>
            </a:pPr>
            <a:endParaRPr lang="en-US" dirty="0"/>
          </a:p>
          <a:p>
            <a:pPr marL="285750" indent="-285750">
              <a:spcAft>
                <a:spcPts val="600"/>
              </a:spcAft>
              <a:buFont typeface="Wingdings" panose="05000000000000000000" pitchFamily="2" charset="2"/>
              <a:buChar char="v"/>
            </a:pPr>
            <a:r>
              <a:rPr lang="en-US" dirty="0"/>
              <a:t>If Yes, indicate if the organization participates in the E-rate program, enter the # of onsite and/or offsite mobile requested, and upload all required documents. Click Next to continue</a:t>
            </a:r>
          </a:p>
        </p:txBody>
      </p:sp>
      <p:pic>
        <p:nvPicPr>
          <p:cNvPr id="5" name="Picture 4">
            <a:extLst>
              <a:ext uri="{FF2B5EF4-FFF2-40B4-BE49-F238E27FC236}">
                <a16:creationId xmlns:a16="http://schemas.microsoft.com/office/drawing/2014/main" id="{EC1250DC-C9B6-A170-91A0-F74E443C5947}"/>
              </a:ext>
            </a:extLst>
          </p:cNvPr>
          <p:cNvPicPr>
            <a:picLocks noChangeAspect="1"/>
          </p:cNvPicPr>
          <p:nvPr/>
        </p:nvPicPr>
        <p:blipFill>
          <a:blip r:embed="rId2"/>
          <a:stretch>
            <a:fillRect/>
          </a:stretch>
        </p:blipFill>
        <p:spPr>
          <a:xfrm>
            <a:off x="6198519" y="365125"/>
            <a:ext cx="5383882" cy="3384893"/>
          </a:xfrm>
          <a:prstGeom prst="rect">
            <a:avLst/>
          </a:prstGeom>
          <a:noFill/>
        </p:spPr>
      </p:pic>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33</a:t>
            </a:fld>
            <a:endParaRPr lang="en-US"/>
          </a:p>
        </p:txBody>
      </p:sp>
      <p:pic>
        <p:nvPicPr>
          <p:cNvPr id="8" name="Picture 7">
            <a:extLst>
              <a:ext uri="{FF2B5EF4-FFF2-40B4-BE49-F238E27FC236}">
                <a16:creationId xmlns:a16="http://schemas.microsoft.com/office/drawing/2014/main" id="{E7C49626-03D4-4570-E559-5575CEBC9591}"/>
              </a:ext>
            </a:extLst>
          </p:cNvPr>
          <p:cNvPicPr>
            <a:picLocks noChangeAspect="1"/>
          </p:cNvPicPr>
          <p:nvPr/>
        </p:nvPicPr>
        <p:blipFill>
          <a:blip r:embed="rId3"/>
          <a:stretch>
            <a:fillRect/>
          </a:stretch>
        </p:blipFill>
        <p:spPr>
          <a:xfrm>
            <a:off x="6198519" y="4136571"/>
            <a:ext cx="5788458" cy="2014646"/>
          </a:xfrm>
          <a:prstGeom prst="rect">
            <a:avLst/>
          </a:prstGeom>
        </p:spPr>
      </p:pic>
      <p:cxnSp>
        <p:nvCxnSpPr>
          <p:cNvPr id="9" name="Straight Connector 8">
            <a:extLst>
              <a:ext uri="{FF2B5EF4-FFF2-40B4-BE49-F238E27FC236}">
                <a16:creationId xmlns:a16="http://schemas.microsoft.com/office/drawing/2014/main" id="{938879EE-892F-12EC-8E0C-AEB2D9EA93A0}"/>
              </a:ext>
            </a:extLst>
          </p:cNvPr>
          <p:cNvCxnSpPr>
            <a:cxnSpLocks/>
          </p:cNvCxnSpPr>
          <p:nvPr/>
        </p:nvCxnSpPr>
        <p:spPr>
          <a:xfrm>
            <a:off x="6198519" y="3950244"/>
            <a:ext cx="5993481"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1205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34</a:t>
            </a:fld>
            <a:endParaRPr lang="en-US"/>
          </a:p>
        </p:txBody>
      </p:sp>
      <p:sp>
        <p:nvSpPr>
          <p:cNvPr id="13" name="TextBox 12">
            <a:extLst>
              <a:ext uri="{FF2B5EF4-FFF2-40B4-BE49-F238E27FC236}">
                <a16:creationId xmlns:a16="http://schemas.microsoft.com/office/drawing/2014/main" id="{4B1D8C7B-EEC9-917F-4C53-D36FA06D462F}"/>
              </a:ext>
            </a:extLst>
          </p:cNvPr>
          <p:cNvSpPr txBox="1"/>
          <p:nvPr/>
        </p:nvSpPr>
        <p:spPr>
          <a:xfrm>
            <a:off x="923110" y="408226"/>
            <a:ext cx="10276796" cy="1077218"/>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2-1-1 Service Providers: Terms &amp; Conditions and Submission </a:t>
            </a:r>
          </a:p>
        </p:txBody>
      </p:sp>
      <p:pic>
        <p:nvPicPr>
          <p:cNvPr id="3" name="Picture 2">
            <a:extLst>
              <a:ext uri="{FF2B5EF4-FFF2-40B4-BE49-F238E27FC236}">
                <a16:creationId xmlns:a16="http://schemas.microsoft.com/office/drawing/2014/main" id="{0FE6DAEE-BCF0-5A93-A04A-1F6AEACD5105}"/>
              </a:ext>
            </a:extLst>
          </p:cNvPr>
          <p:cNvPicPr>
            <a:picLocks noChangeAspect="1"/>
          </p:cNvPicPr>
          <p:nvPr/>
        </p:nvPicPr>
        <p:blipFill>
          <a:blip r:embed="rId2"/>
          <a:stretch>
            <a:fillRect/>
          </a:stretch>
        </p:blipFill>
        <p:spPr>
          <a:xfrm>
            <a:off x="1890712" y="2124007"/>
            <a:ext cx="8410575" cy="1304925"/>
          </a:xfrm>
          <a:prstGeom prst="rect">
            <a:avLst/>
          </a:prstGeom>
        </p:spPr>
      </p:pic>
      <p:sp>
        <p:nvSpPr>
          <p:cNvPr id="5" name="TextBox 4">
            <a:extLst>
              <a:ext uri="{FF2B5EF4-FFF2-40B4-BE49-F238E27FC236}">
                <a16:creationId xmlns:a16="http://schemas.microsoft.com/office/drawing/2014/main" id="{5F6DBF34-015D-5BDB-F95A-6450680C9DA8}"/>
              </a:ext>
            </a:extLst>
          </p:cNvPr>
          <p:cNvSpPr txBox="1"/>
          <p:nvPr/>
        </p:nvSpPr>
        <p:spPr>
          <a:xfrm>
            <a:off x="1820091" y="1600591"/>
            <a:ext cx="4990012" cy="369332"/>
          </a:xfrm>
          <a:prstGeom prst="rect">
            <a:avLst/>
          </a:prstGeom>
          <a:noFill/>
        </p:spPr>
        <p:txBody>
          <a:bodyPr wrap="square" rtlCol="0">
            <a:spAutoFit/>
          </a:bodyPr>
          <a:lstStyle/>
          <a:p>
            <a:r>
              <a:rPr lang="en-US" dirty="0"/>
              <a:t>Acknowledging Terms &amp; Conditions:</a:t>
            </a:r>
          </a:p>
        </p:txBody>
      </p:sp>
      <p:sp>
        <p:nvSpPr>
          <p:cNvPr id="6" name="TextBox 5">
            <a:extLst>
              <a:ext uri="{FF2B5EF4-FFF2-40B4-BE49-F238E27FC236}">
                <a16:creationId xmlns:a16="http://schemas.microsoft.com/office/drawing/2014/main" id="{A8C1AEC5-4E02-197D-0667-53490EAC01D0}"/>
              </a:ext>
            </a:extLst>
          </p:cNvPr>
          <p:cNvSpPr txBox="1"/>
          <p:nvPr/>
        </p:nvSpPr>
        <p:spPr>
          <a:xfrm>
            <a:off x="1820091" y="3718864"/>
            <a:ext cx="4990012" cy="369332"/>
          </a:xfrm>
          <a:prstGeom prst="rect">
            <a:avLst/>
          </a:prstGeom>
          <a:noFill/>
        </p:spPr>
        <p:txBody>
          <a:bodyPr wrap="square" rtlCol="0">
            <a:spAutoFit/>
          </a:bodyPr>
          <a:lstStyle/>
          <a:p>
            <a:r>
              <a:rPr lang="en-US" dirty="0"/>
              <a:t>Application Validation:</a:t>
            </a:r>
          </a:p>
        </p:txBody>
      </p:sp>
      <p:pic>
        <p:nvPicPr>
          <p:cNvPr id="8" name="Picture 7">
            <a:extLst>
              <a:ext uri="{FF2B5EF4-FFF2-40B4-BE49-F238E27FC236}">
                <a16:creationId xmlns:a16="http://schemas.microsoft.com/office/drawing/2014/main" id="{084EAA5F-F94D-86A8-BE89-E1E1189FBDBA}"/>
              </a:ext>
            </a:extLst>
          </p:cNvPr>
          <p:cNvPicPr>
            <a:picLocks noChangeAspect="1"/>
          </p:cNvPicPr>
          <p:nvPr/>
        </p:nvPicPr>
        <p:blipFill>
          <a:blip r:embed="rId3"/>
          <a:stretch>
            <a:fillRect/>
          </a:stretch>
        </p:blipFill>
        <p:spPr>
          <a:xfrm>
            <a:off x="1738312" y="4249903"/>
            <a:ext cx="8562975" cy="1276350"/>
          </a:xfrm>
          <a:prstGeom prst="rect">
            <a:avLst/>
          </a:prstGeom>
        </p:spPr>
      </p:pic>
      <p:cxnSp>
        <p:nvCxnSpPr>
          <p:cNvPr id="9" name="Straight Connector 8">
            <a:extLst>
              <a:ext uri="{FF2B5EF4-FFF2-40B4-BE49-F238E27FC236}">
                <a16:creationId xmlns:a16="http://schemas.microsoft.com/office/drawing/2014/main" id="{40FBFF19-BA54-49CF-310F-4C2DC76B6476}"/>
              </a:ext>
            </a:extLst>
          </p:cNvPr>
          <p:cNvCxnSpPr>
            <a:cxnSpLocks/>
          </p:cNvCxnSpPr>
          <p:nvPr/>
        </p:nvCxnSpPr>
        <p:spPr>
          <a:xfrm>
            <a:off x="783771" y="3718864"/>
            <a:ext cx="1062445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4838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21542B-5B13-9095-5A8D-3CC4FD93900E}"/>
              </a:ext>
            </a:extLst>
          </p:cNvPr>
          <p:cNvSpPr>
            <a:spLocks noGrp="1"/>
          </p:cNvSpPr>
          <p:nvPr>
            <p:ph type="title"/>
          </p:nvPr>
        </p:nvSpPr>
        <p:spPr>
          <a:xfrm>
            <a:off x="609600" y="1548581"/>
            <a:ext cx="10972800" cy="2281071"/>
          </a:xfrm>
        </p:spPr>
        <p:txBody>
          <a:bodyPr/>
          <a:lstStyle/>
          <a:p>
            <a:pPr algn="ctr"/>
            <a:r>
              <a:rPr lang="en-US" sz="6000" dirty="0"/>
              <a:t>Live Demonstration</a:t>
            </a:r>
          </a:p>
        </p:txBody>
      </p:sp>
      <p:sp>
        <p:nvSpPr>
          <p:cNvPr id="5" name="Slide Number Placeholder 4">
            <a:extLst>
              <a:ext uri="{FF2B5EF4-FFF2-40B4-BE49-F238E27FC236}">
                <a16:creationId xmlns:a16="http://schemas.microsoft.com/office/drawing/2014/main" id="{424A3CBE-809C-5BC4-D35E-6025876EFF93}"/>
              </a:ext>
            </a:extLst>
          </p:cNvPr>
          <p:cNvSpPr>
            <a:spLocks noGrp="1"/>
          </p:cNvSpPr>
          <p:nvPr>
            <p:ph type="sldNum" sz="quarter" idx="12"/>
          </p:nvPr>
        </p:nvSpPr>
        <p:spPr>
          <a:xfrm>
            <a:off x="11199906" y="6400800"/>
            <a:ext cx="382493" cy="181909"/>
          </a:xfrm>
        </p:spPr>
        <p:txBody>
          <a:bodyPr anchor="t">
            <a:normAutofit/>
          </a:bodyPr>
          <a:lstStyle/>
          <a:p>
            <a:pPr>
              <a:spcAft>
                <a:spcPts val="600"/>
              </a:spcAft>
            </a:pPr>
            <a:fld id="{1C4126A1-9282-4A82-AC02-A59AF4A969C8}" type="slidenum">
              <a:rPr lang="en-US" smtClean="0"/>
              <a:pPr>
                <a:spcAft>
                  <a:spcPts val="600"/>
                </a:spcAft>
              </a:pPr>
              <a:t>35</a:t>
            </a:fld>
            <a:endParaRPr lang="en-US"/>
          </a:p>
        </p:txBody>
      </p:sp>
    </p:spTree>
    <p:extLst>
      <p:ext uri="{BB962C8B-B14F-4D97-AF65-F5344CB8AC3E}">
        <p14:creationId xmlns:p14="http://schemas.microsoft.com/office/powerpoint/2010/main" val="827003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CTF- Application Required Documentation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36</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2000936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609600" y="365126"/>
            <a:ext cx="10972800" cy="1345688"/>
          </a:xfrm>
        </p:spPr>
        <p:txBody>
          <a:bodyPr/>
          <a:lstStyle/>
          <a:p>
            <a:pPr algn="ctr"/>
            <a:r>
              <a:rPr lang="en-US" dirty="0"/>
              <a:t>Documentation </a:t>
            </a:r>
            <a:br>
              <a:rPr lang="en-US" sz="2900" dirty="0"/>
            </a:br>
            <a:endParaRPr lang="en-US" sz="2900" dirty="0"/>
          </a:p>
        </p:txBody>
      </p:sp>
      <p:sp>
        <p:nvSpPr>
          <p:cNvPr id="6" name="Subtitle 5">
            <a:extLst>
              <a:ext uri="{FF2B5EF4-FFF2-40B4-BE49-F238E27FC236}">
                <a16:creationId xmlns:a16="http://schemas.microsoft.com/office/drawing/2014/main" id="{464010F7-06BE-FD41-8E38-28A63A4BDB9F}"/>
              </a:ext>
            </a:extLst>
          </p:cNvPr>
          <p:cNvSpPr>
            <a:spLocks noGrp="1"/>
          </p:cNvSpPr>
          <p:nvPr>
            <p:ph sz="half" idx="1"/>
          </p:nvPr>
        </p:nvSpPr>
        <p:spPr>
          <a:xfrm>
            <a:off x="609600" y="1832348"/>
            <a:ext cx="5181600" cy="4351338"/>
          </a:xfrm>
        </p:spPr>
        <p:txBody>
          <a:bodyPr vert="horz" lIns="0" tIns="45720" rIns="91440" bIns="45720" rtlCol="0">
            <a:normAutofit/>
          </a:bodyPr>
          <a:lstStyle/>
          <a:p>
            <a:endParaRPr lang="en-US" dirty="0"/>
          </a:p>
          <a:p>
            <a:pPr marL="342900" indent="-342900"/>
            <a:endParaRPr lang="en-US" dirty="0"/>
          </a:p>
        </p:txBody>
      </p:sp>
      <p:sp>
        <p:nvSpPr>
          <p:cNvPr id="3" name="TextBox 2">
            <a:extLst>
              <a:ext uri="{FF2B5EF4-FFF2-40B4-BE49-F238E27FC236}">
                <a16:creationId xmlns:a16="http://schemas.microsoft.com/office/drawing/2014/main" id="{935536A1-82EA-E743-CF5B-629A7A6737AB}"/>
              </a:ext>
            </a:extLst>
          </p:cNvPr>
          <p:cNvSpPr txBox="1"/>
          <p:nvPr/>
        </p:nvSpPr>
        <p:spPr>
          <a:xfrm>
            <a:off x="914402" y="1430593"/>
            <a:ext cx="10972800" cy="4351337"/>
          </a:xfrm>
          <a:prstGeom prst="rect">
            <a:avLst/>
          </a:prstGeom>
          <a:noFill/>
        </p:spPr>
        <p:txBody>
          <a:bodyPr vert="horz" lIns="0" tIns="45720" rIns="91440" bIns="45720" rtlCol="0">
            <a:normAutofit/>
          </a:bodyPr>
          <a:lstStyle/>
          <a:p>
            <a:pPr marL="285750" indent="-285750" algn="l">
              <a:buFont typeface="Wingdings" panose="05000000000000000000" pitchFamily="2" charset="2"/>
              <a:buChar char="v"/>
            </a:pPr>
            <a:r>
              <a:rPr lang="en-US" dirty="0">
                <a:solidFill>
                  <a:srgbClr val="000000"/>
                </a:solidFill>
                <a:latin typeface="Century Gothic" panose="020B0502020202020204" pitchFamily="34" charset="0"/>
              </a:rPr>
              <a:t> </a:t>
            </a:r>
            <a:r>
              <a:rPr lang="en-US" b="1" dirty="0">
                <a:solidFill>
                  <a:srgbClr val="000000"/>
                </a:solidFill>
              </a:rPr>
              <a:t>Public and Private K-12 Schools</a:t>
            </a:r>
            <a:endParaRPr lang="en-US" sz="1700" dirty="0">
              <a:solidFill>
                <a:srgbClr val="000000"/>
              </a:solidFill>
            </a:endParaRPr>
          </a:p>
          <a:p>
            <a:pPr marL="742950" lvl="1" indent="-285750">
              <a:buFont typeface="Wingdings" panose="05000000000000000000" pitchFamily="2" charset="2"/>
              <a:buChar char="q"/>
            </a:pPr>
            <a:r>
              <a:rPr lang="en-US" sz="1700" b="0" i="0" u="none" strike="noStrike" baseline="0" dirty="0">
                <a:solidFill>
                  <a:srgbClr val="000000"/>
                </a:solidFill>
              </a:rPr>
              <a:t>County District School (CDS) code</a:t>
            </a:r>
          </a:p>
          <a:p>
            <a:pPr marL="742950" lvl="1" indent="-285750">
              <a:buFont typeface="Wingdings" panose="05000000000000000000" pitchFamily="2" charset="2"/>
              <a:buChar char="q"/>
            </a:pPr>
            <a:r>
              <a:rPr lang="en-US" sz="1700" dirty="0">
                <a:solidFill>
                  <a:srgbClr val="000000"/>
                </a:solidFill>
              </a:rPr>
              <a:t>Form 501(C) 3- IRS Tax Exempt (Private School)</a:t>
            </a:r>
          </a:p>
          <a:p>
            <a:pPr marL="742950" lvl="1" indent="-285750">
              <a:buFont typeface="Wingdings" panose="05000000000000000000" pitchFamily="2" charset="2"/>
              <a:buChar char="q"/>
            </a:pPr>
            <a:r>
              <a:rPr lang="en-US" sz="1700" b="0" i="0" u="none" strike="noStrike" baseline="0" dirty="0">
                <a:solidFill>
                  <a:srgbClr val="000000"/>
                </a:solidFill>
              </a:rPr>
              <a:t>Form 990 (</a:t>
            </a:r>
            <a:r>
              <a:rPr lang="en-US" sz="1700" dirty="0">
                <a:solidFill>
                  <a:srgbClr val="000000"/>
                </a:solidFill>
              </a:rPr>
              <a:t>Private School)</a:t>
            </a:r>
            <a:endParaRPr lang="en-US" sz="1700" b="0" i="0" u="none" strike="noStrike" baseline="0" dirty="0">
              <a:solidFill>
                <a:srgbClr val="000000"/>
              </a:solidFill>
            </a:endParaRPr>
          </a:p>
          <a:p>
            <a:pPr marL="285750" indent="-285750" algn="l">
              <a:buFont typeface="Wingdings" panose="05000000000000000000" pitchFamily="2" charset="2"/>
              <a:buChar char="v"/>
            </a:pPr>
            <a:endParaRPr lang="en-US" sz="1800" b="0" i="0" u="none" strike="noStrike" baseline="0" dirty="0">
              <a:solidFill>
                <a:srgbClr val="000000"/>
              </a:solidFill>
              <a:latin typeface="Century Gothic" panose="020B0502020202020204" pitchFamily="34" charset="0"/>
            </a:endParaRPr>
          </a:p>
          <a:p>
            <a:pPr marL="285750" indent="-285750" algn="l">
              <a:buFont typeface="Wingdings" panose="05000000000000000000" pitchFamily="2" charset="2"/>
              <a:buChar char="v"/>
            </a:pPr>
            <a:r>
              <a:rPr lang="en-US" b="1" dirty="0">
                <a:solidFill>
                  <a:srgbClr val="000000"/>
                </a:solidFill>
              </a:rPr>
              <a:t>Libraries</a:t>
            </a:r>
          </a:p>
          <a:p>
            <a:pPr marL="742950" lvl="1" indent="-285750">
              <a:buFont typeface="Wingdings" panose="05000000000000000000" pitchFamily="2" charset="2"/>
              <a:buChar char="q"/>
            </a:pPr>
            <a:r>
              <a:rPr lang="en-US" sz="1700" dirty="0">
                <a:solidFill>
                  <a:srgbClr val="000000"/>
                </a:solidFill>
              </a:rPr>
              <a:t>Letter from State Librarian</a:t>
            </a:r>
          </a:p>
          <a:p>
            <a:pPr lvl="1"/>
            <a:endParaRPr lang="en-US" dirty="0">
              <a:solidFill>
                <a:srgbClr val="000000"/>
              </a:solidFill>
            </a:endParaRPr>
          </a:p>
          <a:p>
            <a:pPr marL="285750" indent="-285750">
              <a:buFont typeface="Wingdings" panose="05000000000000000000" pitchFamily="2" charset="2"/>
              <a:buChar char="v"/>
            </a:pPr>
            <a:r>
              <a:rPr lang="en-US" dirty="0">
                <a:solidFill>
                  <a:srgbClr val="000000"/>
                </a:solidFill>
              </a:rPr>
              <a:t> </a:t>
            </a:r>
            <a:r>
              <a:rPr lang="en-US" b="1" dirty="0">
                <a:solidFill>
                  <a:srgbClr val="000000"/>
                </a:solidFill>
              </a:rPr>
              <a:t>Community Colleges</a:t>
            </a:r>
          </a:p>
          <a:p>
            <a:pPr marL="742950" lvl="1" indent="-285750">
              <a:buFont typeface="Wingdings" panose="05000000000000000000" pitchFamily="2" charset="2"/>
              <a:buChar char="q"/>
            </a:pPr>
            <a:r>
              <a:rPr lang="en-US" sz="1700" dirty="0">
                <a:solidFill>
                  <a:srgbClr val="000000"/>
                </a:solidFill>
              </a:rPr>
              <a:t>Management Information System (MIS) code</a:t>
            </a:r>
          </a:p>
          <a:p>
            <a:pPr algn="l"/>
            <a:endParaRPr lang="en-US" dirty="0">
              <a:solidFill>
                <a:srgbClr val="000000"/>
              </a:solidFill>
            </a:endParaRPr>
          </a:p>
          <a:p>
            <a:pPr marL="285750" indent="-285750" algn="l">
              <a:buFont typeface="Wingdings" panose="05000000000000000000" pitchFamily="2" charset="2"/>
              <a:buChar char="v"/>
            </a:pPr>
            <a:r>
              <a:rPr lang="en-US" sz="1800" b="1" i="0" u="none" strike="noStrike" baseline="0" dirty="0">
                <a:solidFill>
                  <a:srgbClr val="000000"/>
                </a:solidFill>
              </a:rPr>
              <a:t>Government Hospital and Clinics</a:t>
            </a:r>
          </a:p>
          <a:p>
            <a:pPr marL="742950" lvl="1" indent="-285750">
              <a:buFont typeface="Wingdings" panose="05000000000000000000" pitchFamily="2" charset="2"/>
              <a:buChar char="q"/>
            </a:pPr>
            <a:r>
              <a:rPr lang="en-US" sz="1700" dirty="0">
                <a:solidFill>
                  <a:srgbClr val="000000"/>
                </a:solidFill>
              </a:rPr>
              <a:t>A valid healthcare license and identification number </a:t>
            </a:r>
            <a:endParaRPr lang="en-US" sz="1700" b="0" i="0" u="none" strike="noStrike" baseline="0" dirty="0">
              <a:solidFill>
                <a:srgbClr val="000000"/>
              </a:solidFill>
            </a:endParaRP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37</a:t>
            </a:fld>
            <a:endParaRPr lang="en-US"/>
          </a:p>
        </p:txBody>
      </p:sp>
    </p:spTree>
    <p:extLst>
      <p:ext uri="{BB962C8B-B14F-4D97-AF65-F5344CB8AC3E}">
        <p14:creationId xmlns:p14="http://schemas.microsoft.com/office/powerpoint/2010/main" val="1651071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609600" y="365126"/>
            <a:ext cx="10972800" cy="1345688"/>
          </a:xfrm>
        </p:spPr>
        <p:txBody>
          <a:bodyPr/>
          <a:lstStyle/>
          <a:p>
            <a:pPr algn="ctr"/>
            <a:r>
              <a:rPr lang="en-US" dirty="0"/>
              <a:t>Documentation ( cont.)</a:t>
            </a:r>
            <a:br>
              <a:rPr lang="en-US" sz="2900" dirty="0"/>
            </a:br>
            <a:endParaRPr lang="en-US" sz="2900" dirty="0"/>
          </a:p>
        </p:txBody>
      </p:sp>
      <p:sp>
        <p:nvSpPr>
          <p:cNvPr id="6" name="Subtitle 5">
            <a:extLst>
              <a:ext uri="{FF2B5EF4-FFF2-40B4-BE49-F238E27FC236}">
                <a16:creationId xmlns:a16="http://schemas.microsoft.com/office/drawing/2014/main" id="{464010F7-06BE-FD41-8E38-28A63A4BDB9F}"/>
              </a:ext>
            </a:extLst>
          </p:cNvPr>
          <p:cNvSpPr>
            <a:spLocks noGrp="1"/>
          </p:cNvSpPr>
          <p:nvPr>
            <p:ph sz="half" idx="1"/>
          </p:nvPr>
        </p:nvSpPr>
        <p:spPr>
          <a:xfrm>
            <a:off x="609600" y="1832348"/>
            <a:ext cx="5181600" cy="4351338"/>
          </a:xfrm>
        </p:spPr>
        <p:txBody>
          <a:bodyPr vert="horz" lIns="0" tIns="45720" rIns="91440" bIns="45720" rtlCol="0">
            <a:normAutofit/>
          </a:bodyPr>
          <a:lstStyle/>
          <a:p>
            <a:endParaRPr lang="en-US" dirty="0"/>
          </a:p>
          <a:p>
            <a:pPr marL="342900" indent="-342900"/>
            <a:endParaRPr lang="en-US" dirty="0"/>
          </a:p>
        </p:txBody>
      </p:sp>
      <p:sp>
        <p:nvSpPr>
          <p:cNvPr id="3" name="TextBox 2">
            <a:extLst>
              <a:ext uri="{FF2B5EF4-FFF2-40B4-BE49-F238E27FC236}">
                <a16:creationId xmlns:a16="http://schemas.microsoft.com/office/drawing/2014/main" id="{935536A1-82EA-E743-CF5B-629A7A6737AB}"/>
              </a:ext>
            </a:extLst>
          </p:cNvPr>
          <p:cNvSpPr txBox="1"/>
          <p:nvPr/>
        </p:nvSpPr>
        <p:spPr>
          <a:xfrm>
            <a:off x="609599" y="1578077"/>
            <a:ext cx="10972800" cy="3895556"/>
          </a:xfrm>
          <a:prstGeom prst="rect">
            <a:avLst/>
          </a:prstGeom>
          <a:noFill/>
        </p:spPr>
        <p:txBody>
          <a:bodyPr vert="horz" lIns="0" tIns="45720" rIns="91440" bIns="45720" rtlCol="0">
            <a:normAutofit/>
          </a:bodyPr>
          <a:lstStyle/>
          <a:p>
            <a:pPr marL="285750" indent="-285750" algn="l">
              <a:buFont typeface="Wingdings" panose="05000000000000000000" pitchFamily="2" charset="2"/>
              <a:buChar char="v"/>
            </a:pPr>
            <a:r>
              <a:rPr lang="en-US" sz="1800" b="1" i="0" u="none" strike="noStrike" baseline="0" dirty="0">
                <a:solidFill>
                  <a:srgbClr val="000000"/>
                </a:solidFill>
              </a:rPr>
              <a:t>Community Based Organization  (CBO)</a:t>
            </a:r>
          </a:p>
          <a:p>
            <a:pPr marL="742950" lvl="1" indent="-285750">
              <a:buFont typeface="Wingdings" panose="05000000000000000000" pitchFamily="2" charset="2"/>
              <a:buChar char="q"/>
            </a:pPr>
            <a:r>
              <a:rPr lang="en-US" sz="1700" dirty="0">
                <a:solidFill>
                  <a:srgbClr val="000000"/>
                </a:solidFill>
              </a:rPr>
              <a:t>Form 501(C) 3 or Form 501(d) </a:t>
            </a:r>
          </a:p>
          <a:p>
            <a:pPr marL="742950" lvl="1" indent="-285750">
              <a:buFont typeface="Wingdings" panose="05000000000000000000" pitchFamily="2" charset="2"/>
              <a:buChar char="q"/>
            </a:pPr>
            <a:r>
              <a:rPr lang="en-US" sz="1700" b="0" i="0" u="none" strike="noStrike" baseline="0" dirty="0">
                <a:solidFill>
                  <a:srgbClr val="000000"/>
                </a:solidFill>
              </a:rPr>
              <a:t>F</a:t>
            </a:r>
            <a:r>
              <a:rPr lang="en-US" sz="1700" dirty="0">
                <a:solidFill>
                  <a:srgbClr val="000000"/>
                </a:solidFill>
              </a:rPr>
              <a:t>orm 990</a:t>
            </a:r>
          </a:p>
          <a:p>
            <a:pPr marL="742950" lvl="1" indent="-285750">
              <a:buFont typeface="Wingdings" panose="05000000000000000000" pitchFamily="2" charset="2"/>
              <a:buChar char="q"/>
            </a:pPr>
            <a:r>
              <a:rPr lang="en-US" sz="1700" b="0" i="0" u="none" strike="noStrike" baseline="0" dirty="0">
                <a:solidFill>
                  <a:srgbClr val="000000"/>
                </a:solidFill>
              </a:rPr>
              <a:t>Qualifying Service Worksheet</a:t>
            </a:r>
          </a:p>
          <a:p>
            <a:pPr marL="742950" lvl="1" indent="-285750">
              <a:buFont typeface="Wingdings" panose="05000000000000000000" pitchFamily="2" charset="2"/>
              <a:buChar char="q"/>
            </a:pPr>
            <a:endParaRPr lang="en-US" dirty="0">
              <a:solidFill>
                <a:srgbClr val="000000"/>
              </a:solidFill>
            </a:endParaRPr>
          </a:p>
          <a:p>
            <a:pPr marL="285750" indent="-285750" algn="l">
              <a:buFont typeface="Wingdings" panose="05000000000000000000" pitchFamily="2" charset="2"/>
              <a:buChar char="v"/>
            </a:pPr>
            <a:r>
              <a:rPr lang="en-US" b="1" dirty="0">
                <a:solidFill>
                  <a:srgbClr val="000000"/>
                </a:solidFill>
              </a:rPr>
              <a:t>HealthCare </a:t>
            </a:r>
            <a:r>
              <a:rPr lang="en-US" sz="1800" b="1" i="0" u="none" strike="noStrike" baseline="0" dirty="0">
                <a:solidFill>
                  <a:srgbClr val="000000"/>
                </a:solidFill>
              </a:rPr>
              <a:t>Community Based Organization</a:t>
            </a:r>
          </a:p>
          <a:p>
            <a:pPr marL="742950" lvl="1" indent="-285750">
              <a:buFont typeface="Wingdings" panose="05000000000000000000" pitchFamily="2" charset="2"/>
              <a:buChar char="q"/>
            </a:pPr>
            <a:r>
              <a:rPr lang="en-US" sz="1700" dirty="0">
                <a:solidFill>
                  <a:srgbClr val="000000"/>
                </a:solidFill>
              </a:rPr>
              <a:t>Form 501(C) 3 or Form 501(d) </a:t>
            </a:r>
          </a:p>
          <a:p>
            <a:pPr marL="742950" lvl="1" indent="-285750">
              <a:buFont typeface="Wingdings" panose="05000000000000000000" pitchFamily="2" charset="2"/>
              <a:buChar char="q"/>
            </a:pPr>
            <a:r>
              <a:rPr lang="en-US" sz="1700" b="0" i="0" u="none" strike="noStrike" baseline="0" dirty="0">
                <a:solidFill>
                  <a:srgbClr val="000000"/>
                </a:solidFill>
              </a:rPr>
              <a:t>F</a:t>
            </a:r>
            <a:r>
              <a:rPr lang="en-US" sz="1700" dirty="0">
                <a:solidFill>
                  <a:srgbClr val="000000"/>
                </a:solidFill>
              </a:rPr>
              <a:t>orm 990</a:t>
            </a:r>
          </a:p>
          <a:p>
            <a:pPr marL="742950" lvl="1" indent="-285750">
              <a:buFont typeface="Wingdings" panose="05000000000000000000" pitchFamily="2" charset="2"/>
              <a:buChar char="q"/>
            </a:pPr>
            <a:r>
              <a:rPr lang="en-US" sz="1700" b="0" i="0" u="none" strike="noStrike" baseline="0" dirty="0">
                <a:solidFill>
                  <a:srgbClr val="000000"/>
                </a:solidFill>
              </a:rPr>
              <a:t>Qualifying Service Worksheet</a:t>
            </a:r>
          </a:p>
          <a:p>
            <a:pPr marL="742950" lvl="1" indent="-285750">
              <a:buFont typeface="Wingdings" panose="05000000000000000000" pitchFamily="2" charset="2"/>
              <a:buChar char="q"/>
            </a:pPr>
            <a:r>
              <a:rPr lang="en-US" sz="1700" dirty="0">
                <a:solidFill>
                  <a:srgbClr val="000000"/>
                </a:solidFill>
              </a:rPr>
              <a:t>Healthcare Insurance document or Healthcare fee document</a:t>
            </a:r>
          </a:p>
          <a:p>
            <a:pPr marL="742950" lvl="1" indent="-285750">
              <a:buFont typeface="Wingdings" panose="05000000000000000000" pitchFamily="2" charset="2"/>
              <a:buChar char="q"/>
            </a:pPr>
            <a:r>
              <a:rPr lang="en-US" sz="1700" b="0" i="0" u="none" strike="noStrike" baseline="0" dirty="0">
                <a:solidFill>
                  <a:srgbClr val="000000"/>
                </a:solidFill>
              </a:rPr>
              <a:t>California Department of Public Health License Number </a:t>
            </a:r>
          </a:p>
          <a:p>
            <a:pPr marL="742950" lvl="1" indent="-285750">
              <a:buFont typeface="Wingdings" panose="05000000000000000000" pitchFamily="2" charset="2"/>
              <a:buChar char="q"/>
            </a:pPr>
            <a:r>
              <a:rPr lang="en-US" sz="1700" dirty="0">
                <a:solidFill>
                  <a:srgbClr val="000000"/>
                </a:solidFill>
              </a:rPr>
              <a:t>Name, titles, and license numbers for all Licensed Medical Personnel on site.</a:t>
            </a:r>
            <a:endParaRPr lang="en-US" sz="1700" b="0" i="0" u="none" strike="noStrike" baseline="0" dirty="0">
              <a:solidFill>
                <a:srgbClr val="000000"/>
              </a:solidFill>
            </a:endParaRPr>
          </a:p>
          <a:p>
            <a:pPr marL="742950" lvl="1" indent="-285750">
              <a:buFont typeface="Wingdings" panose="05000000000000000000" pitchFamily="2" charset="2"/>
              <a:buChar char="q"/>
            </a:pPr>
            <a:endParaRPr lang="en-US" b="0" i="0" u="none" strike="noStrike" baseline="0" dirty="0">
              <a:solidFill>
                <a:srgbClr val="000000"/>
              </a:solidFill>
              <a:latin typeface="Book Antiqua" panose="02040602050305030304" pitchFamily="18" charset="0"/>
            </a:endParaRPr>
          </a:p>
          <a:p>
            <a:pPr lvl="1"/>
            <a:endParaRPr lang="en-US" b="0" i="0" u="none" strike="noStrike" baseline="0" dirty="0">
              <a:solidFill>
                <a:srgbClr val="000000"/>
              </a:solidFill>
              <a:latin typeface="Book Antiqua" panose="02040602050305030304" pitchFamily="18" charset="0"/>
            </a:endParaRP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38</a:t>
            </a:fld>
            <a:endParaRPr lang="en-US"/>
          </a:p>
        </p:txBody>
      </p:sp>
    </p:spTree>
    <p:extLst>
      <p:ext uri="{BB962C8B-B14F-4D97-AF65-F5344CB8AC3E}">
        <p14:creationId xmlns:p14="http://schemas.microsoft.com/office/powerpoint/2010/main" val="925285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609600" y="365126"/>
            <a:ext cx="10972800" cy="1345688"/>
          </a:xfrm>
        </p:spPr>
        <p:txBody>
          <a:bodyPr/>
          <a:lstStyle/>
          <a:p>
            <a:pPr algn="ctr"/>
            <a:r>
              <a:rPr lang="en-US" sz="2900" dirty="0"/>
              <a:t>Completeness in Documentation</a:t>
            </a:r>
            <a:br>
              <a:rPr lang="en-US" sz="2900" dirty="0"/>
            </a:br>
            <a:endParaRPr lang="en-US" sz="2900" dirty="0"/>
          </a:p>
        </p:txBody>
      </p:sp>
      <p:sp>
        <p:nvSpPr>
          <p:cNvPr id="6" name="Subtitle 5">
            <a:extLst>
              <a:ext uri="{FF2B5EF4-FFF2-40B4-BE49-F238E27FC236}">
                <a16:creationId xmlns:a16="http://schemas.microsoft.com/office/drawing/2014/main" id="{464010F7-06BE-FD41-8E38-28A63A4BDB9F}"/>
              </a:ext>
            </a:extLst>
          </p:cNvPr>
          <p:cNvSpPr>
            <a:spLocks noGrp="1"/>
          </p:cNvSpPr>
          <p:nvPr>
            <p:ph sz="half" idx="1"/>
          </p:nvPr>
        </p:nvSpPr>
        <p:spPr>
          <a:xfrm>
            <a:off x="609600" y="1832348"/>
            <a:ext cx="5181600" cy="4351338"/>
          </a:xfrm>
        </p:spPr>
        <p:txBody>
          <a:bodyPr vert="horz" lIns="0" tIns="45720" rIns="91440" bIns="45720" rtlCol="0">
            <a:normAutofit/>
          </a:bodyPr>
          <a:lstStyle/>
          <a:p>
            <a:endParaRPr lang="en-US" dirty="0"/>
          </a:p>
          <a:p>
            <a:pPr marL="342900" indent="-342900"/>
            <a:endParaRPr lang="en-US" dirty="0"/>
          </a:p>
        </p:txBody>
      </p:sp>
      <p:sp>
        <p:nvSpPr>
          <p:cNvPr id="3" name="TextBox 2">
            <a:extLst>
              <a:ext uri="{FF2B5EF4-FFF2-40B4-BE49-F238E27FC236}">
                <a16:creationId xmlns:a16="http://schemas.microsoft.com/office/drawing/2014/main" id="{935536A1-82EA-E743-CF5B-629A7A6737AB}"/>
              </a:ext>
            </a:extLst>
          </p:cNvPr>
          <p:cNvSpPr txBox="1"/>
          <p:nvPr/>
        </p:nvSpPr>
        <p:spPr>
          <a:xfrm>
            <a:off x="673509" y="1578077"/>
            <a:ext cx="10972800" cy="3895556"/>
          </a:xfrm>
          <a:prstGeom prst="rect">
            <a:avLst/>
          </a:prstGeom>
          <a:noFill/>
        </p:spPr>
        <p:txBody>
          <a:bodyPr vert="horz" lIns="0" tIns="45720" rIns="91440" bIns="45720" rtlCol="0">
            <a:normAutofit/>
          </a:bodyPr>
          <a:lstStyle/>
          <a:p>
            <a:pPr marL="285750" indent="-285750" algn="l">
              <a:buFont typeface="Wingdings" panose="05000000000000000000" pitchFamily="2" charset="2"/>
              <a:buChar char="v"/>
            </a:pPr>
            <a:r>
              <a:rPr lang="en-US" sz="1700" dirty="0">
                <a:solidFill>
                  <a:srgbClr val="000000"/>
                </a:solidFill>
              </a:rPr>
              <a:t>All d</a:t>
            </a:r>
            <a:r>
              <a:rPr lang="en-US" sz="1700" b="0" i="0" u="none" strike="noStrike" baseline="0" dirty="0">
                <a:solidFill>
                  <a:srgbClr val="000000"/>
                </a:solidFill>
              </a:rPr>
              <a:t>ocuments submitted </a:t>
            </a:r>
            <a:r>
              <a:rPr lang="en-US" sz="1700" dirty="0">
                <a:solidFill>
                  <a:srgbClr val="000000"/>
                </a:solidFill>
              </a:rPr>
              <a:t>through</a:t>
            </a:r>
            <a:r>
              <a:rPr lang="en-US" sz="1700" b="0" i="0" u="none" strike="noStrike" baseline="0" dirty="0">
                <a:solidFill>
                  <a:srgbClr val="000000"/>
                </a:solidFill>
              </a:rPr>
              <a:t> </a:t>
            </a:r>
            <a:r>
              <a:rPr lang="en-US" sz="1700" b="0" i="0" u="none" strike="noStrike" baseline="0" dirty="0" err="1">
                <a:solidFill>
                  <a:srgbClr val="000000"/>
                </a:solidFill>
              </a:rPr>
              <a:t>eCAP</a:t>
            </a:r>
            <a:r>
              <a:rPr lang="en-US" sz="1700" b="0" i="0" u="none" strike="noStrike" baseline="0" dirty="0">
                <a:solidFill>
                  <a:srgbClr val="000000"/>
                </a:solidFill>
              </a:rPr>
              <a:t> must be updated/most recent and accurate.</a:t>
            </a:r>
          </a:p>
          <a:p>
            <a:pPr marL="285750" indent="-285750" algn="l">
              <a:buFont typeface="Wingdings" panose="05000000000000000000" pitchFamily="2" charset="2"/>
              <a:buChar char="v"/>
            </a:pPr>
            <a:endParaRPr lang="en-US" sz="1700" b="0" i="0" u="none" strike="noStrike" baseline="0" dirty="0">
              <a:solidFill>
                <a:srgbClr val="000000"/>
              </a:solidFill>
            </a:endParaRPr>
          </a:p>
          <a:p>
            <a:pPr marL="285750" indent="-285750" algn="l">
              <a:buFont typeface="Wingdings" panose="05000000000000000000" pitchFamily="2" charset="2"/>
              <a:buChar char="v"/>
            </a:pPr>
            <a:r>
              <a:rPr lang="en-US" sz="1700" dirty="0">
                <a:solidFill>
                  <a:srgbClr val="000000"/>
                </a:solidFill>
              </a:rPr>
              <a:t>Submit your applications under the correct category.</a:t>
            </a:r>
          </a:p>
          <a:p>
            <a:pPr marL="285750" indent="-285750" algn="l">
              <a:buFont typeface="Wingdings" panose="05000000000000000000" pitchFamily="2" charset="2"/>
              <a:buChar char="v"/>
            </a:pPr>
            <a:endParaRPr lang="en-US" sz="1700" dirty="0">
              <a:solidFill>
                <a:srgbClr val="000000"/>
              </a:solidFill>
            </a:endParaRPr>
          </a:p>
          <a:p>
            <a:pPr marL="285750" indent="-285750">
              <a:buFont typeface="Wingdings" panose="05000000000000000000" pitchFamily="2" charset="2"/>
              <a:buChar char="v"/>
            </a:pPr>
            <a:r>
              <a:rPr lang="en-US" sz="1700" kern="0" dirty="0">
                <a:effectLst/>
                <a:ea typeface="Times New Roman" panose="02020603050405020304" pitchFamily="18" charset="0"/>
                <a:cs typeface="Calibri" panose="020F0502020204030204" pitchFamily="34" charset="0"/>
              </a:rPr>
              <a:t>All required fields in </a:t>
            </a:r>
            <a:r>
              <a:rPr lang="en-US" sz="1700" kern="0" dirty="0" err="1">
                <a:effectLst/>
                <a:ea typeface="Times New Roman" panose="02020603050405020304" pitchFamily="18" charset="0"/>
                <a:cs typeface="Calibri" panose="020F0502020204030204" pitchFamily="34" charset="0"/>
              </a:rPr>
              <a:t>eCAP</a:t>
            </a:r>
            <a:r>
              <a:rPr lang="en-US" sz="1700" kern="0" dirty="0">
                <a:effectLst/>
                <a:ea typeface="Times New Roman" panose="02020603050405020304" pitchFamily="18" charset="0"/>
                <a:cs typeface="Calibri" panose="020F0502020204030204" pitchFamily="34" charset="0"/>
              </a:rPr>
              <a:t> must be </a:t>
            </a:r>
            <a:r>
              <a:rPr lang="en-US" sz="1700" kern="0" dirty="0">
                <a:ea typeface="Times New Roman" panose="02020603050405020304" pitchFamily="18" charset="0"/>
                <a:cs typeface="Calibri" panose="020F0502020204030204" pitchFamily="34" charset="0"/>
              </a:rPr>
              <a:t>completed.</a:t>
            </a:r>
            <a:endParaRPr lang="en-US" sz="1700" kern="0" dirty="0">
              <a:effectLst/>
              <a:ea typeface="Times New Roman" panose="02020603050405020304" pitchFamily="18" charset="0"/>
              <a:cs typeface="Calibri" panose="020F0502020204030204" pitchFamily="34" charset="0"/>
            </a:endParaRPr>
          </a:p>
          <a:p>
            <a:pPr marL="285750" indent="-285750">
              <a:buFont typeface="Wingdings" panose="05000000000000000000" pitchFamily="2" charset="2"/>
              <a:buChar char="v"/>
            </a:pPr>
            <a:endParaRPr lang="en-US" sz="1700" kern="0" dirty="0">
              <a:ea typeface="Times New Roman" panose="02020603050405020304" pitchFamily="18" charset="0"/>
              <a:cs typeface="Calibri" panose="020F0502020204030204" pitchFamily="34" charset="0"/>
            </a:endParaRPr>
          </a:p>
          <a:p>
            <a:pPr marL="285750" indent="-285750">
              <a:buFont typeface="Wingdings" panose="05000000000000000000" pitchFamily="2" charset="2"/>
              <a:buChar char="v"/>
            </a:pPr>
            <a:r>
              <a:rPr lang="en-US" sz="1700" kern="0" dirty="0">
                <a:effectLst/>
                <a:ea typeface="Times New Roman" panose="02020603050405020304" pitchFamily="18" charset="0"/>
                <a:cs typeface="Calibri" panose="020F0502020204030204" pitchFamily="34" charset="0"/>
              </a:rPr>
              <a:t>Participants must keep their contact information current and up to date.</a:t>
            </a:r>
          </a:p>
          <a:p>
            <a:pPr marL="285750" indent="-285750">
              <a:buFont typeface="Wingdings" panose="05000000000000000000" pitchFamily="2" charset="2"/>
              <a:buChar char="v"/>
            </a:pPr>
            <a:endParaRPr lang="en-US" sz="1700" kern="0" dirty="0">
              <a:ea typeface="Times New Roman" panose="02020603050405020304" pitchFamily="18" charset="0"/>
              <a:cs typeface="Calibri" panose="020F0502020204030204" pitchFamily="34" charset="0"/>
            </a:endParaRPr>
          </a:p>
          <a:p>
            <a:pPr marL="285750" indent="-285750">
              <a:buFont typeface="Wingdings" panose="05000000000000000000" pitchFamily="2" charset="2"/>
              <a:buChar char="v"/>
            </a:pPr>
            <a:r>
              <a:rPr lang="en-US" sz="1700" kern="0" dirty="0">
                <a:effectLst/>
                <a:ea typeface="Times New Roman" panose="02020603050405020304" pitchFamily="18" charset="0"/>
                <a:cs typeface="Calibri" panose="020F0502020204030204" pitchFamily="34" charset="0"/>
              </a:rPr>
              <a:t>Participants must respond to CTF staff’s inquiry and/or requests for supporting documents. </a:t>
            </a:r>
          </a:p>
          <a:p>
            <a:pPr marL="285750" indent="-285750">
              <a:buFont typeface="Wingdings" panose="05000000000000000000" pitchFamily="2" charset="2"/>
              <a:buChar char="v"/>
            </a:pPr>
            <a:endParaRPr lang="en-US" sz="1700" kern="0" dirty="0">
              <a:ea typeface="Times New Roman" panose="02020603050405020304" pitchFamily="18" charset="0"/>
              <a:cs typeface="Calibri" panose="020F0502020204030204" pitchFamily="34" charset="0"/>
            </a:endParaRPr>
          </a:p>
          <a:p>
            <a:pPr marL="285750" indent="-285750">
              <a:buFont typeface="Wingdings" panose="05000000000000000000" pitchFamily="2" charset="2"/>
              <a:buChar char="v"/>
            </a:pPr>
            <a:r>
              <a:rPr lang="en-US" sz="1700" kern="0" dirty="0">
                <a:effectLst/>
                <a:ea typeface="Times New Roman" panose="02020603050405020304" pitchFamily="18" charset="0"/>
                <a:cs typeface="Calibri" panose="020F0502020204030204" pitchFamily="34" charset="0"/>
              </a:rPr>
              <a:t>Failure to submit a completed application under the correct category with complete and accurate documents will result in rejection of your application. </a:t>
            </a:r>
          </a:p>
          <a:p>
            <a:endParaRPr lang="en-US" sz="1700" kern="0" dirty="0">
              <a:ea typeface="Times New Roman" panose="02020603050405020304" pitchFamily="18" charset="0"/>
              <a:cs typeface="Calibri" panose="020F0502020204030204" pitchFamily="34" charset="0"/>
            </a:endParaRPr>
          </a:p>
          <a:p>
            <a:endParaRPr lang="en-US" sz="1700" kern="0" dirty="0">
              <a:effectLst/>
              <a:ea typeface="Times New Roman" panose="02020603050405020304" pitchFamily="18" charset="0"/>
              <a:cs typeface="Calibri" panose="020F0502020204030204" pitchFamily="34" charset="0"/>
            </a:endParaRPr>
          </a:p>
          <a:p>
            <a:endParaRPr lang="en-US" sz="1700" kern="0" dirty="0">
              <a:effectLst/>
              <a:ea typeface="Times New Roman" panose="02020603050405020304" pitchFamily="18" charset="0"/>
              <a:cs typeface="Calibri" panose="020F0502020204030204" pitchFamily="34" charset="0"/>
            </a:endParaRPr>
          </a:p>
          <a:p>
            <a:pPr marL="285750" indent="-285750">
              <a:buFont typeface="Wingdings" panose="05000000000000000000" pitchFamily="2" charset="2"/>
              <a:buChar char="v"/>
            </a:pPr>
            <a:endParaRPr lang="en-US" sz="1700" kern="0" dirty="0">
              <a:ea typeface="Times New Roman" panose="02020603050405020304" pitchFamily="18" charset="0"/>
              <a:cs typeface="Calibri" panose="020F0502020204030204" pitchFamily="34" charset="0"/>
            </a:endParaRPr>
          </a:p>
          <a:p>
            <a:pPr marL="285750" indent="-285750">
              <a:buFont typeface="Wingdings" panose="05000000000000000000" pitchFamily="2" charset="2"/>
              <a:buChar char="v"/>
            </a:pPr>
            <a:endParaRPr lang="en-US" sz="1700" kern="0" dirty="0">
              <a:effectLst/>
              <a:ea typeface="Times New Roman" panose="02020603050405020304" pitchFamily="18" charset="0"/>
              <a:cs typeface="Calibri" panose="020F0502020204030204" pitchFamily="34" charset="0"/>
            </a:endParaRPr>
          </a:p>
          <a:p>
            <a:pPr marL="285750" indent="-285750">
              <a:buFont typeface="Wingdings" panose="05000000000000000000" pitchFamily="2" charset="2"/>
              <a:buChar char="v"/>
            </a:pPr>
            <a:endParaRPr lang="en-US" sz="1700" kern="0" dirty="0">
              <a:ea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en-US" sz="1700" kern="100" dirty="0">
              <a:effectLst/>
              <a:ea typeface="Calibri" panose="020F0502020204030204" pitchFamily="34" charset="0"/>
              <a:cs typeface="Times New Roman" panose="02020603050405020304" pitchFamily="18" charset="0"/>
            </a:endParaRPr>
          </a:p>
          <a:p>
            <a:pPr marL="285750" indent="-285750" algn="l">
              <a:buFont typeface="Wingdings" panose="05000000000000000000" pitchFamily="2" charset="2"/>
              <a:buChar char="v"/>
            </a:pPr>
            <a:endParaRPr lang="en-US" sz="1800" b="0" i="0" u="none" strike="noStrike" baseline="0" dirty="0">
              <a:solidFill>
                <a:srgbClr val="000000"/>
              </a:solidFill>
              <a:latin typeface="Book Antiqua" panose="02040602050305030304" pitchFamily="18" charset="0"/>
            </a:endParaRP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39</a:t>
            </a:fld>
            <a:endParaRPr lang="en-US"/>
          </a:p>
        </p:txBody>
      </p:sp>
    </p:spTree>
    <p:extLst>
      <p:ext uri="{BB962C8B-B14F-4D97-AF65-F5344CB8AC3E}">
        <p14:creationId xmlns:p14="http://schemas.microsoft.com/office/powerpoint/2010/main" val="2576433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CTF Background</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4</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3340398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0FE1758-E8B1-D9DC-525B-F21004985295}"/>
              </a:ext>
            </a:extLst>
          </p:cNvPr>
          <p:cNvSpPr>
            <a:spLocks noGrp="1"/>
          </p:cNvSpPr>
          <p:nvPr>
            <p:ph type="title"/>
          </p:nvPr>
        </p:nvSpPr>
        <p:spPr>
          <a:xfrm>
            <a:off x="609600" y="365125"/>
            <a:ext cx="10972800" cy="1325563"/>
          </a:xfrm>
        </p:spPr>
        <p:txBody>
          <a:bodyPr/>
          <a:lstStyle/>
          <a:p>
            <a:pPr algn="ctr"/>
            <a:r>
              <a:rPr lang="en-US" sz="3000" dirty="0"/>
              <a:t>Best Ways to Gathering Documents</a:t>
            </a:r>
          </a:p>
        </p:txBody>
      </p:sp>
      <p:graphicFrame>
        <p:nvGraphicFramePr>
          <p:cNvPr id="6" name="Content Placeholder 5">
            <a:extLst>
              <a:ext uri="{FF2B5EF4-FFF2-40B4-BE49-F238E27FC236}">
                <a16:creationId xmlns:a16="http://schemas.microsoft.com/office/drawing/2014/main" id="{7D8EB486-4147-FC95-6EF1-69D8020DB741}"/>
              </a:ext>
            </a:extLst>
          </p:cNvPr>
          <p:cNvGraphicFramePr>
            <a:graphicFrameLocks noGrp="1"/>
          </p:cNvGraphicFramePr>
          <p:nvPr>
            <p:ph idx="1"/>
            <p:extLst>
              <p:ext uri="{D42A27DB-BD31-4B8C-83A1-F6EECF244321}">
                <p14:modId xmlns:p14="http://schemas.microsoft.com/office/powerpoint/2010/main" val="2183028195"/>
              </p:ext>
            </p:extLst>
          </p:nvPr>
        </p:nvGraphicFramePr>
        <p:xfrm>
          <a:off x="609600" y="1858297"/>
          <a:ext cx="10972800" cy="43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8CF698DB-2B13-A5D0-32D6-6872900205F6}"/>
              </a:ext>
            </a:extLst>
          </p:cNvPr>
          <p:cNvSpPr>
            <a:spLocks noGrp="1"/>
          </p:cNvSpPr>
          <p:nvPr>
            <p:ph type="sldNum" sz="quarter" idx="12"/>
          </p:nvPr>
        </p:nvSpPr>
        <p:spPr>
          <a:xfrm>
            <a:off x="11199906" y="6400800"/>
            <a:ext cx="382493" cy="181909"/>
          </a:xfrm>
        </p:spPr>
        <p:txBody>
          <a:bodyPr anchor="t">
            <a:normAutofit/>
          </a:bodyPr>
          <a:lstStyle/>
          <a:p>
            <a:pPr>
              <a:spcAft>
                <a:spcPts val="600"/>
              </a:spcAft>
            </a:pPr>
            <a:fld id="{1C4126A1-9282-4A82-AC02-A59AF4A969C8}" type="slidenum">
              <a:rPr lang="en-US" smtClean="0"/>
              <a:pPr>
                <a:spcAft>
                  <a:spcPts val="600"/>
                </a:spcAft>
              </a:pPr>
              <a:t>40</a:t>
            </a:fld>
            <a:endParaRPr lang="en-US"/>
          </a:p>
        </p:txBody>
      </p:sp>
    </p:spTree>
    <p:extLst>
      <p:ext uri="{BB962C8B-B14F-4D97-AF65-F5344CB8AC3E}">
        <p14:creationId xmlns:p14="http://schemas.microsoft.com/office/powerpoint/2010/main" val="608822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91EA-477B-018C-1518-CAC9A8C2206B}"/>
              </a:ext>
            </a:extLst>
          </p:cNvPr>
          <p:cNvSpPr>
            <a:spLocks noGrp="1"/>
          </p:cNvSpPr>
          <p:nvPr>
            <p:ph type="title"/>
          </p:nvPr>
        </p:nvSpPr>
        <p:spPr/>
        <p:txBody>
          <a:bodyPr/>
          <a:lstStyle/>
          <a:p>
            <a:pPr algn="ctr"/>
            <a:r>
              <a:rPr lang="en-US" sz="3600" dirty="0"/>
              <a:t>Submitting Documentation</a:t>
            </a:r>
            <a:endParaRPr lang="en-US" dirty="0"/>
          </a:p>
        </p:txBody>
      </p:sp>
      <p:graphicFrame>
        <p:nvGraphicFramePr>
          <p:cNvPr id="5" name="Content Placeholder 4">
            <a:extLst>
              <a:ext uri="{FF2B5EF4-FFF2-40B4-BE49-F238E27FC236}">
                <a16:creationId xmlns:a16="http://schemas.microsoft.com/office/drawing/2014/main" id="{93EF84CB-AE74-4462-085B-C8BB44AE4F00}"/>
              </a:ext>
            </a:extLst>
          </p:cNvPr>
          <p:cNvGraphicFramePr>
            <a:graphicFrameLocks noGrp="1"/>
          </p:cNvGraphicFramePr>
          <p:nvPr>
            <p:ph idx="1"/>
            <p:extLst>
              <p:ext uri="{D42A27DB-BD31-4B8C-83A1-F6EECF244321}">
                <p14:modId xmlns:p14="http://schemas.microsoft.com/office/powerpoint/2010/main" val="1725719292"/>
              </p:ext>
            </p:extLst>
          </p:nvPr>
        </p:nvGraphicFramePr>
        <p:xfrm>
          <a:off x="609600" y="1825625"/>
          <a:ext cx="10972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2AB5AB5-A729-6792-653D-DE71EC7E7C24}"/>
              </a:ext>
            </a:extLst>
          </p:cNvPr>
          <p:cNvSpPr>
            <a:spLocks noGrp="1"/>
          </p:cNvSpPr>
          <p:nvPr>
            <p:ph type="sldNum" sz="quarter" idx="12"/>
          </p:nvPr>
        </p:nvSpPr>
        <p:spPr/>
        <p:txBody>
          <a:bodyPr/>
          <a:lstStyle/>
          <a:p>
            <a:fld id="{1C4126A1-9282-4A82-AC02-A59AF4A969C8}" type="slidenum">
              <a:rPr lang="en-US" smtClean="0"/>
              <a:t>41</a:t>
            </a:fld>
            <a:endParaRPr lang="en-US"/>
          </a:p>
        </p:txBody>
      </p:sp>
    </p:spTree>
    <p:extLst>
      <p:ext uri="{BB962C8B-B14F-4D97-AF65-F5344CB8AC3E}">
        <p14:creationId xmlns:p14="http://schemas.microsoft.com/office/powerpoint/2010/main" val="2858681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CTF- Application Qualifying Services Worksheet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42</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4115232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5BE3-018B-3193-C4C8-F0E6E285C2B0}"/>
              </a:ext>
            </a:extLst>
          </p:cNvPr>
          <p:cNvSpPr>
            <a:spLocks noGrp="1"/>
          </p:cNvSpPr>
          <p:nvPr>
            <p:ph type="title"/>
          </p:nvPr>
        </p:nvSpPr>
        <p:spPr/>
        <p:txBody>
          <a:bodyPr/>
          <a:lstStyle/>
          <a:p>
            <a:r>
              <a:rPr lang="en-US" dirty="0"/>
              <a:t>Purpose of Qualifying Services Worksheet</a:t>
            </a:r>
          </a:p>
        </p:txBody>
      </p:sp>
      <p:graphicFrame>
        <p:nvGraphicFramePr>
          <p:cNvPr id="8" name="Content Placeholder 7">
            <a:extLst>
              <a:ext uri="{FF2B5EF4-FFF2-40B4-BE49-F238E27FC236}">
                <a16:creationId xmlns:a16="http://schemas.microsoft.com/office/drawing/2014/main" id="{8759CC4A-8429-E13D-3146-13F233818BAB}"/>
              </a:ext>
            </a:extLst>
          </p:cNvPr>
          <p:cNvGraphicFramePr>
            <a:graphicFrameLocks noGrp="1"/>
          </p:cNvGraphicFramePr>
          <p:nvPr>
            <p:ph sz="half" idx="1"/>
            <p:extLst>
              <p:ext uri="{D42A27DB-BD31-4B8C-83A1-F6EECF244321}">
                <p14:modId xmlns:p14="http://schemas.microsoft.com/office/powerpoint/2010/main" val="1615518510"/>
              </p:ext>
            </p:extLst>
          </p:nvPr>
        </p:nvGraphicFramePr>
        <p:xfrm>
          <a:off x="427703" y="1831975"/>
          <a:ext cx="1115469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DE514CAF-A505-E71F-B145-95CC39E87907}"/>
              </a:ext>
            </a:extLst>
          </p:cNvPr>
          <p:cNvSpPr>
            <a:spLocks noGrp="1"/>
          </p:cNvSpPr>
          <p:nvPr>
            <p:ph type="sldNum" sz="quarter" idx="12"/>
          </p:nvPr>
        </p:nvSpPr>
        <p:spPr/>
        <p:txBody>
          <a:bodyPr/>
          <a:lstStyle/>
          <a:p>
            <a:fld id="{1C4126A1-9282-4A82-AC02-A59AF4A969C8}" type="slidenum">
              <a:rPr lang="en-US" smtClean="0"/>
              <a:t>43</a:t>
            </a:fld>
            <a:endParaRPr lang="en-US"/>
          </a:p>
        </p:txBody>
      </p:sp>
    </p:spTree>
    <p:extLst>
      <p:ext uri="{BB962C8B-B14F-4D97-AF65-F5344CB8AC3E}">
        <p14:creationId xmlns:p14="http://schemas.microsoft.com/office/powerpoint/2010/main" val="999945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609600" y="365126"/>
            <a:ext cx="10972800" cy="1345688"/>
          </a:xfrm>
        </p:spPr>
        <p:txBody>
          <a:bodyPr/>
          <a:lstStyle/>
          <a:p>
            <a:pPr algn="ctr"/>
            <a:r>
              <a:rPr lang="en-US" sz="2900" dirty="0"/>
              <a:t>How To Fill Out The Worksheet Accurately</a:t>
            </a:r>
            <a:br>
              <a:rPr lang="en-US" sz="2900" dirty="0"/>
            </a:br>
            <a:endParaRPr lang="en-US" sz="2900" dirty="0"/>
          </a:p>
        </p:txBody>
      </p:sp>
      <p:sp>
        <p:nvSpPr>
          <p:cNvPr id="6" name="Subtitle 5">
            <a:extLst>
              <a:ext uri="{FF2B5EF4-FFF2-40B4-BE49-F238E27FC236}">
                <a16:creationId xmlns:a16="http://schemas.microsoft.com/office/drawing/2014/main" id="{464010F7-06BE-FD41-8E38-28A63A4BDB9F}"/>
              </a:ext>
            </a:extLst>
          </p:cNvPr>
          <p:cNvSpPr>
            <a:spLocks noGrp="1"/>
          </p:cNvSpPr>
          <p:nvPr>
            <p:ph sz="half" idx="1"/>
          </p:nvPr>
        </p:nvSpPr>
        <p:spPr>
          <a:xfrm>
            <a:off x="609600" y="1832348"/>
            <a:ext cx="5181600" cy="4351338"/>
          </a:xfrm>
        </p:spPr>
        <p:txBody>
          <a:bodyPr vert="horz" lIns="0" tIns="45720" rIns="91440" bIns="45720" rtlCol="0">
            <a:normAutofit/>
          </a:bodyPr>
          <a:lstStyle/>
          <a:p>
            <a:endParaRPr lang="en-US" dirty="0"/>
          </a:p>
          <a:p>
            <a:pPr marL="342900" indent="-342900"/>
            <a:endParaRPr lang="en-US" dirty="0"/>
          </a:p>
        </p:txBody>
      </p:sp>
      <p:sp>
        <p:nvSpPr>
          <p:cNvPr id="3" name="TextBox 2">
            <a:extLst>
              <a:ext uri="{FF2B5EF4-FFF2-40B4-BE49-F238E27FC236}">
                <a16:creationId xmlns:a16="http://schemas.microsoft.com/office/drawing/2014/main" id="{935536A1-82EA-E743-CF5B-629A7A6737AB}"/>
              </a:ext>
            </a:extLst>
          </p:cNvPr>
          <p:cNvSpPr txBox="1"/>
          <p:nvPr/>
        </p:nvSpPr>
        <p:spPr>
          <a:xfrm>
            <a:off x="609599" y="1578077"/>
            <a:ext cx="10972800" cy="3895556"/>
          </a:xfrm>
          <a:prstGeom prst="rect">
            <a:avLst/>
          </a:prstGeom>
          <a:noFill/>
        </p:spPr>
        <p:txBody>
          <a:bodyPr vert="horz" lIns="0" tIns="45720" rIns="91440" bIns="45720" rtlCol="0">
            <a:normAutofit/>
          </a:bodyPr>
          <a:lstStyle/>
          <a:p>
            <a:pPr algn="l"/>
            <a:endParaRPr lang="en-US" sz="1800" b="0" i="0" u="none" strike="noStrike" baseline="0" dirty="0">
              <a:solidFill>
                <a:srgbClr val="000000"/>
              </a:solidFill>
              <a:latin typeface="Book Antiqua" panose="02040602050305030304" pitchFamily="18" charset="0"/>
            </a:endParaRP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44</a:t>
            </a:fld>
            <a:endParaRPr lang="en-US"/>
          </a:p>
        </p:txBody>
      </p:sp>
      <p:pic>
        <p:nvPicPr>
          <p:cNvPr id="5" name="Picture 4">
            <a:extLst>
              <a:ext uri="{FF2B5EF4-FFF2-40B4-BE49-F238E27FC236}">
                <a16:creationId xmlns:a16="http://schemas.microsoft.com/office/drawing/2014/main" id="{109002D6-EDCF-1BF9-F6A6-06B02CF4F4E8}"/>
              </a:ext>
            </a:extLst>
          </p:cNvPr>
          <p:cNvPicPr>
            <a:picLocks noChangeAspect="1"/>
          </p:cNvPicPr>
          <p:nvPr/>
        </p:nvPicPr>
        <p:blipFill>
          <a:blip r:embed="rId3"/>
          <a:stretch>
            <a:fillRect/>
          </a:stretch>
        </p:blipFill>
        <p:spPr>
          <a:xfrm>
            <a:off x="448940" y="1384366"/>
            <a:ext cx="11294119" cy="5473633"/>
          </a:xfrm>
          <a:prstGeom prst="rect">
            <a:avLst/>
          </a:prstGeom>
        </p:spPr>
      </p:pic>
    </p:spTree>
    <p:extLst>
      <p:ext uri="{BB962C8B-B14F-4D97-AF65-F5344CB8AC3E}">
        <p14:creationId xmlns:p14="http://schemas.microsoft.com/office/powerpoint/2010/main" val="1200825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BDE6-AA10-ADC2-2D52-AA6208F2B140}"/>
              </a:ext>
            </a:extLst>
          </p:cNvPr>
          <p:cNvSpPr>
            <a:spLocks noGrp="1"/>
          </p:cNvSpPr>
          <p:nvPr>
            <p:ph type="title"/>
          </p:nvPr>
        </p:nvSpPr>
        <p:spPr>
          <a:xfrm>
            <a:off x="609600" y="365126"/>
            <a:ext cx="10972800" cy="1026656"/>
          </a:xfrm>
        </p:spPr>
        <p:txBody>
          <a:bodyPr/>
          <a:lstStyle/>
          <a:p>
            <a:pPr algn="ctr"/>
            <a:r>
              <a:rPr lang="en-US" sz="3600" dirty="0"/>
              <a:t>How To Fill Out The Worksheet </a:t>
            </a:r>
            <a:r>
              <a:rPr lang="en-US" sz="3600" dirty="0" err="1"/>
              <a:t>Con’t</a:t>
            </a:r>
            <a:endParaRPr lang="en-US" dirty="0"/>
          </a:p>
        </p:txBody>
      </p:sp>
      <p:pic>
        <p:nvPicPr>
          <p:cNvPr id="7" name="Content Placeholder 6">
            <a:extLst>
              <a:ext uri="{FF2B5EF4-FFF2-40B4-BE49-F238E27FC236}">
                <a16:creationId xmlns:a16="http://schemas.microsoft.com/office/drawing/2014/main" id="{0C307AE2-62A0-6A5A-DA37-9299CA89D637}"/>
              </a:ext>
            </a:extLst>
          </p:cNvPr>
          <p:cNvPicPr>
            <a:picLocks noGrp="1" noChangeAspect="1"/>
          </p:cNvPicPr>
          <p:nvPr>
            <p:ph sz="half" idx="1"/>
          </p:nvPr>
        </p:nvPicPr>
        <p:blipFill>
          <a:blip r:embed="rId3"/>
          <a:stretch>
            <a:fillRect/>
          </a:stretch>
        </p:blipFill>
        <p:spPr>
          <a:xfrm>
            <a:off x="1535103" y="1391782"/>
            <a:ext cx="9348216" cy="4878389"/>
          </a:xfrm>
        </p:spPr>
      </p:pic>
      <p:sp>
        <p:nvSpPr>
          <p:cNvPr id="5" name="Slide Number Placeholder 4">
            <a:extLst>
              <a:ext uri="{FF2B5EF4-FFF2-40B4-BE49-F238E27FC236}">
                <a16:creationId xmlns:a16="http://schemas.microsoft.com/office/drawing/2014/main" id="{7C5A3C63-1B17-9151-5649-321F32E87D70}"/>
              </a:ext>
            </a:extLst>
          </p:cNvPr>
          <p:cNvSpPr>
            <a:spLocks noGrp="1"/>
          </p:cNvSpPr>
          <p:nvPr>
            <p:ph type="sldNum" sz="quarter" idx="12"/>
          </p:nvPr>
        </p:nvSpPr>
        <p:spPr/>
        <p:txBody>
          <a:bodyPr/>
          <a:lstStyle/>
          <a:p>
            <a:fld id="{1C4126A1-9282-4A82-AC02-A59AF4A969C8}" type="slidenum">
              <a:rPr lang="en-US" smtClean="0"/>
              <a:t>45</a:t>
            </a:fld>
            <a:endParaRPr lang="en-US"/>
          </a:p>
        </p:txBody>
      </p:sp>
    </p:spTree>
    <p:extLst>
      <p:ext uri="{BB962C8B-B14F-4D97-AF65-F5344CB8AC3E}">
        <p14:creationId xmlns:p14="http://schemas.microsoft.com/office/powerpoint/2010/main" val="3238389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609600" y="365126"/>
            <a:ext cx="10972800" cy="1345688"/>
          </a:xfrm>
        </p:spPr>
        <p:txBody>
          <a:bodyPr/>
          <a:lstStyle/>
          <a:p>
            <a:pPr algn="ctr"/>
            <a:r>
              <a:rPr lang="en-US" sz="2900" dirty="0"/>
              <a:t>Common Qualifying Services</a:t>
            </a:r>
            <a:br>
              <a:rPr lang="en-US" sz="2900" dirty="0"/>
            </a:br>
            <a:endParaRPr lang="en-US" sz="2900" dirty="0"/>
          </a:p>
        </p:txBody>
      </p:sp>
      <p:graphicFrame>
        <p:nvGraphicFramePr>
          <p:cNvPr id="3" name="Content Placeholder 2">
            <a:extLst>
              <a:ext uri="{FF2B5EF4-FFF2-40B4-BE49-F238E27FC236}">
                <a16:creationId xmlns:a16="http://schemas.microsoft.com/office/drawing/2014/main" id="{F2652B60-EEFC-3F0F-1DA5-45C89785B1E0}"/>
              </a:ext>
            </a:extLst>
          </p:cNvPr>
          <p:cNvGraphicFramePr>
            <a:graphicFrameLocks noGrp="1"/>
          </p:cNvGraphicFramePr>
          <p:nvPr>
            <p:ph sz="half" idx="1"/>
            <p:extLst>
              <p:ext uri="{D42A27DB-BD31-4B8C-83A1-F6EECF244321}">
                <p14:modId xmlns:p14="http://schemas.microsoft.com/office/powerpoint/2010/main" val="2293465827"/>
              </p:ext>
            </p:extLst>
          </p:nvPr>
        </p:nvGraphicFramePr>
        <p:xfrm>
          <a:off x="609600" y="1356852"/>
          <a:ext cx="9316066" cy="4826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46</a:t>
            </a:fld>
            <a:endParaRPr lang="en-US"/>
          </a:p>
        </p:txBody>
      </p:sp>
    </p:spTree>
    <p:extLst>
      <p:ext uri="{BB962C8B-B14F-4D97-AF65-F5344CB8AC3E}">
        <p14:creationId xmlns:p14="http://schemas.microsoft.com/office/powerpoint/2010/main" val="508271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CTF- Application Deficiencies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47</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1518720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CB544B4-2839-2831-22B7-DA81FB35CB12}"/>
              </a:ext>
            </a:extLst>
          </p:cNvPr>
          <p:cNvSpPr>
            <a:spLocks noGrp="1"/>
          </p:cNvSpPr>
          <p:nvPr>
            <p:ph type="title"/>
          </p:nvPr>
        </p:nvSpPr>
        <p:spPr>
          <a:xfrm>
            <a:off x="609600" y="365125"/>
            <a:ext cx="10972800" cy="1325563"/>
          </a:xfrm>
        </p:spPr>
        <p:txBody>
          <a:bodyPr/>
          <a:lstStyle/>
          <a:p>
            <a:pPr algn="ctr"/>
            <a:r>
              <a:rPr lang="en-US" sz="3600" dirty="0"/>
              <a:t>Deficiencies and Delays</a:t>
            </a:r>
            <a:endParaRPr lang="en-US" dirty="0"/>
          </a:p>
        </p:txBody>
      </p:sp>
      <p:graphicFrame>
        <p:nvGraphicFramePr>
          <p:cNvPr id="6" name="Content Placeholder 5">
            <a:extLst>
              <a:ext uri="{FF2B5EF4-FFF2-40B4-BE49-F238E27FC236}">
                <a16:creationId xmlns:a16="http://schemas.microsoft.com/office/drawing/2014/main" id="{C58B2DB3-11B4-EAAD-75B9-2838FEE27683}"/>
              </a:ext>
            </a:extLst>
          </p:cNvPr>
          <p:cNvGraphicFramePr>
            <a:graphicFrameLocks noGrp="1"/>
          </p:cNvGraphicFramePr>
          <p:nvPr>
            <p:ph idx="1"/>
            <p:extLst>
              <p:ext uri="{D42A27DB-BD31-4B8C-83A1-F6EECF244321}">
                <p14:modId xmlns:p14="http://schemas.microsoft.com/office/powerpoint/2010/main" val="4206890525"/>
              </p:ext>
            </p:extLst>
          </p:nvPr>
        </p:nvGraphicFramePr>
        <p:xfrm>
          <a:off x="609600" y="1825625"/>
          <a:ext cx="10972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583FE36E-C151-A972-F6E7-C0E0244313E5}"/>
              </a:ext>
            </a:extLst>
          </p:cNvPr>
          <p:cNvSpPr>
            <a:spLocks noGrp="1"/>
          </p:cNvSpPr>
          <p:nvPr>
            <p:ph type="sldNum" sz="quarter" idx="12"/>
          </p:nvPr>
        </p:nvSpPr>
        <p:spPr>
          <a:xfrm>
            <a:off x="11199906" y="6400800"/>
            <a:ext cx="382493" cy="181909"/>
          </a:xfrm>
        </p:spPr>
        <p:txBody>
          <a:bodyPr anchor="t">
            <a:normAutofit/>
          </a:bodyPr>
          <a:lstStyle/>
          <a:p>
            <a:pPr>
              <a:spcAft>
                <a:spcPts val="600"/>
              </a:spcAft>
            </a:pPr>
            <a:fld id="{1C4126A1-9282-4A82-AC02-A59AF4A969C8}" type="slidenum">
              <a:rPr lang="en-US" smtClean="0"/>
              <a:pPr>
                <a:spcAft>
                  <a:spcPts val="600"/>
                </a:spcAft>
              </a:pPr>
              <a:t>48</a:t>
            </a:fld>
            <a:endParaRPr lang="en-US"/>
          </a:p>
        </p:txBody>
      </p:sp>
    </p:spTree>
    <p:extLst>
      <p:ext uri="{BB962C8B-B14F-4D97-AF65-F5344CB8AC3E}">
        <p14:creationId xmlns:p14="http://schemas.microsoft.com/office/powerpoint/2010/main" val="12732727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88C5-BA3E-CC33-21CE-866D2C52DCBB}"/>
              </a:ext>
            </a:extLst>
          </p:cNvPr>
          <p:cNvSpPr>
            <a:spLocks noGrp="1"/>
          </p:cNvSpPr>
          <p:nvPr>
            <p:ph type="title"/>
          </p:nvPr>
        </p:nvSpPr>
        <p:spPr/>
        <p:txBody>
          <a:bodyPr/>
          <a:lstStyle/>
          <a:p>
            <a:pPr algn="ctr"/>
            <a:r>
              <a:rPr lang="en-US" sz="3600" dirty="0"/>
              <a:t>Deficiencies and Delays </a:t>
            </a:r>
            <a:r>
              <a:rPr lang="en-US" sz="3600" dirty="0" err="1"/>
              <a:t>Con’t</a:t>
            </a:r>
            <a:endParaRPr lang="en-US" dirty="0"/>
          </a:p>
        </p:txBody>
      </p:sp>
      <p:graphicFrame>
        <p:nvGraphicFramePr>
          <p:cNvPr id="5" name="Content Placeholder 4">
            <a:extLst>
              <a:ext uri="{FF2B5EF4-FFF2-40B4-BE49-F238E27FC236}">
                <a16:creationId xmlns:a16="http://schemas.microsoft.com/office/drawing/2014/main" id="{4C89BA7B-1F92-50DE-02EB-E7E55B1F93A6}"/>
              </a:ext>
            </a:extLst>
          </p:cNvPr>
          <p:cNvGraphicFramePr>
            <a:graphicFrameLocks noGrp="1"/>
          </p:cNvGraphicFramePr>
          <p:nvPr>
            <p:ph idx="1"/>
            <p:extLst>
              <p:ext uri="{D42A27DB-BD31-4B8C-83A1-F6EECF244321}">
                <p14:modId xmlns:p14="http://schemas.microsoft.com/office/powerpoint/2010/main" val="461883788"/>
              </p:ext>
            </p:extLst>
          </p:nvPr>
        </p:nvGraphicFramePr>
        <p:xfrm>
          <a:off x="609600" y="1825625"/>
          <a:ext cx="10972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836E8F1-7F6E-8B92-596D-7C6FEC198239}"/>
              </a:ext>
            </a:extLst>
          </p:cNvPr>
          <p:cNvSpPr>
            <a:spLocks noGrp="1"/>
          </p:cNvSpPr>
          <p:nvPr>
            <p:ph type="sldNum" sz="quarter" idx="12"/>
          </p:nvPr>
        </p:nvSpPr>
        <p:spPr/>
        <p:txBody>
          <a:bodyPr/>
          <a:lstStyle/>
          <a:p>
            <a:fld id="{1C4126A1-9282-4A82-AC02-A59AF4A969C8}" type="slidenum">
              <a:rPr lang="en-US" smtClean="0"/>
              <a:t>49</a:t>
            </a:fld>
            <a:endParaRPr lang="en-US"/>
          </a:p>
        </p:txBody>
      </p:sp>
    </p:spTree>
    <p:extLst>
      <p:ext uri="{BB962C8B-B14F-4D97-AF65-F5344CB8AC3E}">
        <p14:creationId xmlns:p14="http://schemas.microsoft.com/office/powerpoint/2010/main" val="4077152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325563"/>
          </a:xfrm>
        </p:spPr>
        <p:txBody>
          <a:bodyPr anchor="b">
            <a:normAutofit/>
          </a:bodyPr>
          <a:lstStyle/>
          <a:p>
            <a:pPr algn="ctr"/>
            <a:r>
              <a:rPr lang="en-US" dirty="0"/>
              <a:t>CTF </a:t>
            </a:r>
            <a:r>
              <a:rPr lang="en-US" dirty="0" err="1"/>
              <a:t>Backgound</a:t>
            </a:r>
            <a:endParaRPr lang="en-US" dirty="0"/>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825625"/>
            <a:ext cx="10972800" cy="4351338"/>
          </a:xfrm>
        </p:spPr>
        <p:txBody>
          <a:bodyPr/>
          <a:lstStyle/>
          <a:p>
            <a:pPr>
              <a:buFont typeface="Wingdings" panose="05000000000000000000" pitchFamily="2" charset="2"/>
              <a:buChar char="v"/>
            </a:pPr>
            <a:r>
              <a:rPr lang="en-US" sz="2200" b="0">
                <a:latin typeface="+mj-lt"/>
                <a:ea typeface="+mj-ea"/>
                <a:cs typeface="+mj-cs"/>
              </a:rPr>
              <a:t>The </a:t>
            </a:r>
            <a:r>
              <a:rPr lang="en-US" sz="2200" b="0" dirty="0">
                <a:latin typeface="+mj-lt"/>
                <a:ea typeface="+mj-ea"/>
                <a:cs typeface="+mj-cs"/>
              </a:rPr>
              <a:t>CTF provides discounts of up to 50% off on eligible telecommunication services.</a:t>
            </a:r>
          </a:p>
          <a:p>
            <a:pPr>
              <a:buFont typeface="Wingdings" panose="05000000000000000000" pitchFamily="2" charset="2"/>
              <a:buChar char="v"/>
            </a:pPr>
            <a:r>
              <a:rPr lang="en-US" sz="2200" b="0" dirty="0">
                <a:latin typeface="+mj-lt"/>
                <a:ea typeface="+mj-ea"/>
                <a:cs typeface="+mj-cs"/>
              </a:rPr>
              <a:t>Since it’s inception in 1996, the CTF has supported over 14,000 participants by</a:t>
            </a:r>
            <a:r>
              <a:rPr lang="en-US" sz="2200" b="0" baseline="0" dirty="0">
                <a:latin typeface="+mj-lt"/>
                <a:ea typeface="+mj-ea"/>
                <a:cs typeface="+mj-cs"/>
              </a:rPr>
              <a:t> bridging the Digital Divide through access and adoption to broadband services at discounted rates in their community.</a:t>
            </a:r>
          </a:p>
          <a:p>
            <a:pPr>
              <a:buFont typeface="Wingdings" panose="05000000000000000000" pitchFamily="2" charset="2"/>
              <a:buChar char="v"/>
            </a:pPr>
            <a:r>
              <a:rPr lang="en-US" sz="2200" b="0" baseline="0" dirty="0">
                <a:latin typeface="+mj-lt"/>
                <a:ea typeface="+mj-ea"/>
                <a:cs typeface="+mj-cs"/>
              </a:rPr>
              <a:t>Entities eligible for the CTF are California schools, libraries, community colleges, Government Owned and operated hospitals, community-based organizations and members of the California Telehealth Network. </a:t>
            </a:r>
          </a:p>
          <a:p>
            <a:pPr>
              <a:buFont typeface="Wingdings" panose="05000000000000000000" pitchFamily="2" charset="2"/>
              <a:buChar char="v"/>
            </a:pPr>
            <a:r>
              <a:rPr lang="en-US" sz="2200" b="0" baseline="0" dirty="0">
                <a:latin typeface="+mj-lt"/>
                <a:ea typeface="+mj-ea"/>
                <a:cs typeface="+mj-cs"/>
              </a:rPr>
              <a:t>Prior to 2023, entities would apply for CTF by completing and filling out an application form specific to their entit</a:t>
            </a:r>
            <a:r>
              <a:rPr lang="en-US" sz="2200" dirty="0">
                <a:latin typeface="+mj-lt"/>
                <a:ea typeface="+mj-ea"/>
                <a:cs typeface="+mj-cs"/>
              </a:rPr>
              <a:t>y </a:t>
            </a:r>
            <a:r>
              <a:rPr lang="en-US" sz="2200" b="0" baseline="0" dirty="0">
                <a:latin typeface="+mj-lt"/>
                <a:ea typeface="+mj-ea"/>
                <a:cs typeface="+mj-cs"/>
              </a:rPr>
              <a:t>and mailing the form to the Commission.</a:t>
            </a:r>
          </a:p>
          <a:p>
            <a:pPr>
              <a:buFont typeface="Wingdings" panose="05000000000000000000" pitchFamily="2" charset="2"/>
              <a:buChar char="v"/>
            </a:pPr>
            <a:endParaRPr lang="en-US" sz="2200" b="0" baseline="0" dirty="0">
              <a:solidFill>
                <a:schemeClr val="tx2"/>
              </a:solidFill>
              <a:latin typeface="+mj-lt"/>
              <a:ea typeface="+mj-ea"/>
              <a:cs typeface="+mj-cs"/>
            </a:endParaRPr>
          </a:p>
          <a:p>
            <a:pPr>
              <a:buFont typeface="Wingdings" panose="05000000000000000000" pitchFamily="2" charset="2"/>
              <a:buChar char="v"/>
            </a:pPr>
            <a:endParaRPr lang="en-US" sz="1800" baseline="0" dirty="0">
              <a:solidFill>
                <a:schemeClr val="tx2"/>
              </a:solidFill>
              <a:latin typeface="+mj-lt"/>
              <a:ea typeface="+mj-ea"/>
              <a:cs typeface="+mj-cs"/>
            </a:endParaRPr>
          </a:p>
          <a:p>
            <a:pPr>
              <a:buFont typeface="Wingdings" panose="05000000000000000000" pitchFamily="2" charset="2"/>
              <a:buChar char="v"/>
            </a:pPr>
            <a:endParaRPr lang="en-US" sz="1800" b="0" dirty="0">
              <a:solidFill>
                <a:schemeClr val="tx2"/>
              </a:solidFill>
              <a:latin typeface="+mj-lt"/>
              <a:ea typeface="+mj-ea"/>
              <a:cs typeface="+mj-cs"/>
            </a:endParaRPr>
          </a:p>
          <a:p>
            <a:endParaRPr lang="en-US"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a:xfrm>
            <a:off x="11199906" y="6400800"/>
            <a:ext cx="382493" cy="181909"/>
          </a:xfrm>
        </p:spPr>
        <p:txBody>
          <a:bodyPr anchor="t">
            <a:normAutofit/>
          </a:bodyPr>
          <a:lstStyle/>
          <a:p>
            <a:pPr>
              <a:spcAft>
                <a:spcPts val="600"/>
              </a:spcAft>
            </a:pPr>
            <a:fld id="{1C4126A1-9282-4A82-AC02-A59AF4A969C8}" type="slidenum">
              <a:rPr lang="en-US" smtClean="0"/>
              <a:pPr>
                <a:spcAft>
                  <a:spcPts val="600"/>
                </a:spcAft>
              </a:pPr>
              <a:t>5</a:t>
            </a:fld>
            <a:endParaRPr lang="en-US"/>
          </a:p>
        </p:txBody>
      </p:sp>
    </p:spTree>
    <p:extLst>
      <p:ext uri="{BB962C8B-B14F-4D97-AF65-F5344CB8AC3E}">
        <p14:creationId xmlns:p14="http://schemas.microsoft.com/office/powerpoint/2010/main" val="4074029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CTF- Application Determination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50</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3292748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609600" y="365126"/>
            <a:ext cx="10972800" cy="1345688"/>
          </a:xfrm>
        </p:spPr>
        <p:txBody>
          <a:bodyPr/>
          <a:lstStyle/>
          <a:p>
            <a:pPr algn="ctr"/>
            <a:r>
              <a:rPr lang="en-US" sz="2900" dirty="0"/>
              <a:t>CTF’s Determination</a:t>
            </a:r>
            <a:br>
              <a:rPr lang="en-US" sz="2900" dirty="0"/>
            </a:br>
            <a:endParaRPr lang="en-US" sz="2900" dirty="0"/>
          </a:p>
        </p:txBody>
      </p:sp>
      <p:sp>
        <p:nvSpPr>
          <p:cNvPr id="6" name="Subtitle 5">
            <a:extLst>
              <a:ext uri="{FF2B5EF4-FFF2-40B4-BE49-F238E27FC236}">
                <a16:creationId xmlns:a16="http://schemas.microsoft.com/office/drawing/2014/main" id="{464010F7-06BE-FD41-8E38-28A63A4BDB9F}"/>
              </a:ext>
            </a:extLst>
          </p:cNvPr>
          <p:cNvSpPr>
            <a:spLocks noGrp="1"/>
          </p:cNvSpPr>
          <p:nvPr>
            <p:ph sz="half" idx="1"/>
          </p:nvPr>
        </p:nvSpPr>
        <p:spPr>
          <a:xfrm>
            <a:off x="609600" y="1832348"/>
            <a:ext cx="5181600" cy="4351338"/>
          </a:xfrm>
        </p:spPr>
        <p:txBody>
          <a:bodyPr vert="horz" lIns="0" tIns="45720" rIns="91440" bIns="45720" rtlCol="0">
            <a:normAutofit/>
          </a:bodyPr>
          <a:lstStyle/>
          <a:p>
            <a:endParaRPr lang="en-US" dirty="0"/>
          </a:p>
          <a:p>
            <a:pPr marL="342900" indent="-342900"/>
            <a:endParaRPr lang="en-US" dirty="0"/>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51</a:t>
            </a:fld>
            <a:endParaRPr lang="en-US"/>
          </a:p>
        </p:txBody>
      </p:sp>
      <p:graphicFrame>
        <p:nvGraphicFramePr>
          <p:cNvPr id="7" name="Diagram 6">
            <a:extLst>
              <a:ext uri="{FF2B5EF4-FFF2-40B4-BE49-F238E27FC236}">
                <a16:creationId xmlns:a16="http://schemas.microsoft.com/office/drawing/2014/main" id="{7743FA83-514D-9666-A664-7101627EDCCD}"/>
              </a:ext>
            </a:extLst>
          </p:cNvPr>
          <p:cNvGraphicFramePr/>
          <p:nvPr>
            <p:extLst>
              <p:ext uri="{D42A27DB-BD31-4B8C-83A1-F6EECF244321}">
                <p14:modId xmlns:p14="http://schemas.microsoft.com/office/powerpoint/2010/main" val="3130263024"/>
              </p:ext>
            </p:extLst>
          </p:nvPr>
        </p:nvGraphicFramePr>
        <p:xfrm>
          <a:off x="609599" y="1312606"/>
          <a:ext cx="10864645" cy="4825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8344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609600" y="365126"/>
            <a:ext cx="10972800" cy="1345688"/>
          </a:xfrm>
        </p:spPr>
        <p:txBody>
          <a:bodyPr/>
          <a:lstStyle/>
          <a:p>
            <a:pPr algn="ctr"/>
            <a:r>
              <a:rPr lang="en-US" sz="2900" dirty="0"/>
              <a:t>Application Review Process</a:t>
            </a:r>
            <a:br>
              <a:rPr lang="en-US" sz="2900" dirty="0"/>
            </a:br>
            <a:endParaRPr lang="en-US" sz="2900" dirty="0"/>
          </a:p>
        </p:txBody>
      </p:sp>
      <p:sp>
        <p:nvSpPr>
          <p:cNvPr id="6" name="Subtitle 5">
            <a:extLst>
              <a:ext uri="{FF2B5EF4-FFF2-40B4-BE49-F238E27FC236}">
                <a16:creationId xmlns:a16="http://schemas.microsoft.com/office/drawing/2014/main" id="{464010F7-06BE-FD41-8E38-28A63A4BDB9F}"/>
              </a:ext>
            </a:extLst>
          </p:cNvPr>
          <p:cNvSpPr>
            <a:spLocks noGrp="1"/>
          </p:cNvSpPr>
          <p:nvPr>
            <p:ph sz="half" idx="1"/>
          </p:nvPr>
        </p:nvSpPr>
        <p:spPr>
          <a:xfrm>
            <a:off x="609600" y="1832348"/>
            <a:ext cx="5181600" cy="4351338"/>
          </a:xfrm>
        </p:spPr>
        <p:txBody>
          <a:bodyPr vert="horz" lIns="0" tIns="45720" rIns="91440" bIns="45720" rtlCol="0">
            <a:normAutofit/>
          </a:bodyPr>
          <a:lstStyle/>
          <a:p>
            <a:endParaRPr lang="en-US" dirty="0"/>
          </a:p>
          <a:p>
            <a:pPr marL="342900" indent="-342900"/>
            <a:endParaRPr lang="en-US" dirty="0"/>
          </a:p>
        </p:txBody>
      </p:sp>
      <p:graphicFrame>
        <p:nvGraphicFramePr>
          <p:cNvPr id="2" name="Diagram 1">
            <a:extLst>
              <a:ext uri="{FF2B5EF4-FFF2-40B4-BE49-F238E27FC236}">
                <a16:creationId xmlns:a16="http://schemas.microsoft.com/office/drawing/2014/main" id="{962D54B4-C11F-61B7-E718-CA593E427E15}"/>
              </a:ext>
            </a:extLst>
          </p:cNvPr>
          <p:cNvGraphicFramePr/>
          <p:nvPr>
            <p:extLst>
              <p:ext uri="{D42A27DB-BD31-4B8C-83A1-F6EECF244321}">
                <p14:modId xmlns:p14="http://schemas.microsoft.com/office/powerpoint/2010/main" val="4266940021"/>
              </p:ext>
            </p:extLst>
          </p:nvPr>
        </p:nvGraphicFramePr>
        <p:xfrm>
          <a:off x="609599" y="1578076"/>
          <a:ext cx="109728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52</a:t>
            </a:fld>
            <a:endParaRPr lang="en-US"/>
          </a:p>
        </p:txBody>
      </p:sp>
    </p:spTree>
    <p:extLst>
      <p:ext uri="{BB962C8B-B14F-4D97-AF65-F5344CB8AC3E}">
        <p14:creationId xmlns:p14="http://schemas.microsoft.com/office/powerpoint/2010/main" val="2443118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Conclusion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53</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2251816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lstStyle/>
          <a:p>
            <a:fld id="{1C4126A1-9282-4A82-AC02-A59AF4A969C8}" type="slidenum">
              <a:rPr lang="en-US" smtClean="0"/>
              <a:t>54</a:t>
            </a:fld>
            <a:endParaRPr lang="en-US"/>
          </a:p>
        </p:txBody>
      </p:sp>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1595717"/>
            <a:ext cx="10760635" cy="4123765"/>
          </a:xfrm>
        </p:spPr>
        <p:txBody>
          <a:bodyPr>
            <a:normAutofit/>
          </a:bodyPr>
          <a:lstStyle/>
          <a:p>
            <a:pPr marL="342900" indent="-342900">
              <a:buFont typeface="Wingdings" panose="05000000000000000000" pitchFamily="2" charset="2"/>
              <a:buChar char="v"/>
            </a:pPr>
            <a:r>
              <a:rPr lang="en-US" dirty="0"/>
              <a:t>CTF accepts applications from nonprofit CBOs, schools, libraries, healthcare CBOS, government hospitals and clinics, and community colleges.</a:t>
            </a:r>
          </a:p>
          <a:p>
            <a:pPr marL="342900" indent="-342900">
              <a:buFont typeface="Wingdings" panose="05000000000000000000" pitchFamily="2" charset="2"/>
              <a:buChar char="v"/>
            </a:pPr>
            <a:r>
              <a:rPr lang="en-US" dirty="0"/>
              <a:t>Applicants to the CTF program must login to </a:t>
            </a:r>
            <a:r>
              <a:rPr lang="en-US" dirty="0" err="1"/>
              <a:t>eCAP</a:t>
            </a:r>
            <a:r>
              <a:rPr lang="en-US" dirty="0"/>
              <a:t> and submit a completed application with update and accurate supporting documents.</a:t>
            </a:r>
          </a:p>
          <a:p>
            <a:pPr marL="342900" indent="-342900">
              <a:buFont typeface="Wingdings" panose="05000000000000000000" pitchFamily="2" charset="2"/>
              <a:buChar char="v"/>
            </a:pPr>
            <a:r>
              <a:rPr lang="en-US" dirty="0"/>
              <a:t>Once application is submitted, staff is notified and starts its review and evaluation of the application and supporting documents. </a:t>
            </a:r>
          </a:p>
          <a:p>
            <a:pPr marL="342900" indent="-342900">
              <a:buFont typeface="Wingdings" panose="05000000000000000000" pitchFamily="2" charset="2"/>
              <a:buChar char="v"/>
            </a:pPr>
            <a:r>
              <a:rPr lang="en-US" dirty="0"/>
              <a:t>CTF program will make a determination of approved, ineligible, or rejected. </a:t>
            </a:r>
          </a:p>
          <a:p>
            <a:pPr marL="342900" indent="-342900">
              <a:buFont typeface="Wingdings" panose="05000000000000000000" pitchFamily="2" charset="2"/>
              <a:buChar char="v"/>
            </a:pPr>
            <a:endParaRPr lang="en-US" dirty="0"/>
          </a:p>
          <a:p>
            <a:endParaRPr lang="en-US" dirty="0"/>
          </a:p>
        </p:txBody>
      </p:sp>
      <p:sp>
        <p:nvSpPr>
          <p:cNvPr id="3" name="TextBox 2">
            <a:extLst>
              <a:ext uri="{FF2B5EF4-FFF2-40B4-BE49-F238E27FC236}">
                <a16:creationId xmlns:a16="http://schemas.microsoft.com/office/drawing/2014/main" id="{935536A1-82EA-E743-CF5B-629A7A6737AB}"/>
              </a:ext>
            </a:extLst>
          </p:cNvPr>
          <p:cNvSpPr txBox="1"/>
          <p:nvPr/>
        </p:nvSpPr>
        <p:spPr>
          <a:xfrm>
            <a:off x="609600" y="736752"/>
            <a:ext cx="10760635" cy="867930"/>
          </a:xfrm>
          <a:prstGeom prst="rect">
            <a:avLst/>
          </a:prstGeom>
          <a:noFill/>
        </p:spPr>
        <p:txBody>
          <a:bodyPr wrap="square" rtlCol="0">
            <a:spAutoFit/>
          </a:bodyPr>
          <a:lstStyle/>
          <a:p>
            <a:pPr algn="ctr" fontAlgn="b">
              <a:lnSpc>
                <a:spcPct val="90000"/>
              </a:lnSpc>
              <a:spcBef>
                <a:spcPct val="0"/>
              </a:spcBef>
            </a:pPr>
            <a:r>
              <a:rPr lang="en-US" sz="3600" b="1" dirty="0">
                <a:solidFill>
                  <a:schemeClr val="tx2"/>
                </a:solidFill>
                <a:latin typeface="+mj-lt"/>
                <a:ea typeface="+mj-ea"/>
                <a:cs typeface="+mj-cs"/>
              </a:rPr>
              <a:t>Conclusion </a:t>
            </a:r>
          </a:p>
          <a:p>
            <a:endParaRPr lang="en-US" dirty="0"/>
          </a:p>
        </p:txBody>
      </p:sp>
    </p:spTree>
    <p:extLst>
      <p:ext uri="{BB962C8B-B14F-4D97-AF65-F5344CB8AC3E}">
        <p14:creationId xmlns:p14="http://schemas.microsoft.com/office/powerpoint/2010/main" val="3343537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8FA0FF-8384-6F4F-8CB5-24690E76E755}"/>
              </a:ext>
            </a:extLst>
          </p:cNvPr>
          <p:cNvPicPr>
            <a:picLocks noChangeAspect="1"/>
          </p:cNvPicPr>
          <p:nvPr/>
        </p:nvPicPr>
        <p:blipFill>
          <a:blip r:embed="rId2">
            <a:biLevel thresh="50000"/>
            <a:alphaModFix amt="20000"/>
          </a:blip>
          <a:stretch>
            <a:fillRect/>
          </a:stretch>
        </p:blipFill>
        <p:spPr>
          <a:xfrm>
            <a:off x="8373711" y="1155422"/>
            <a:ext cx="4572268" cy="4572268"/>
          </a:xfrm>
          <a:prstGeom prst="rect">
            <a:avLst/>
          </a:prstGeom>
        </p:spPr>
      </p:pic>
      <p:sp>
        <p:nvSpPr>
          <p:cNvPr id="7" name="Title 1">
            <a:extLst>
              <a:ext uri="{FF2B5EF4-FFF2-40B4-BE49-F238E27FC236}">
                <a16:creationId xmlns:a16="http://schemas.microsoft.com/office/drawing/2014/main" id="{F15472F1-D24F-E448-9A57-3E83DE1A4B04}"/>
              </a:ext>
            </a:extLst>
          </p:cNvPr>
          <p:cNvSpPr txBox="1">
            <a:spLocks/>
          </p:cNvSpPr>
          <p:nvPr/>
        </p:nvSpPr>
        <p:spPr>
          <a:xfrm>
            <a:off x="967579" y="3068053"/>
            <a:ext cx="4568952" cy="1023728"/>
          </a:xfrm>
          <a:prstGeom prst="rect">
            <a:avLst/>
          </a:prstGeom>
        </p:spPr>
        <p:txBody>
          <a:bodyPr>
            <a:noAutofit/>
          </a:bodyPr>
          <a:lst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a:lstStyle>
          <a:p>
            <a:pPr>
              <a:lnSpc>
                <a:spcPct val="110000"/>
              </a:lnSpc>
            </a:pPr>
            <a:r>
              <a:rPr lang="en-US" sz="4800" dirty="0"/>
              <a:t>Questions?</a:t>
            </a:r>
          </a:p>
        </p:txBody>
      </p:sp>
      <p:sp>
        <p:nvSpPr>
          <p:cNvPr id="9" name="Rectangle 8">
            <a:extLst>
              <a:ext uri="{FF2B5EF4-FFF2-40B4-BE49-F238E27FC236}">
                <a16:creationId xmlns:a16="http://schemas.microsoft.com/office/drawing/2014/main" id="{190B6040-71B8-7745-81FD-C79F2A84D522}"/>
              </a:ext>
            </a:extLst>
          </p:cNvPr>
          <p:cNvSpPr/>
          <p:nvPr/>
        </p:nvSpPr>
        <p:spPr>
          <a:xfrm>
            <a:off x="457200" y="6130089"/>
            <a:ext cx="2791326" cy="58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8F23402-0178-C84D-A408-94BA436D1E2D}"/>
              </a:ext>
            </a:extLst>
          </p:cNvPr>
          <p:cNvSpPr>
            <a:spLocks noGrp="1"/>
          </p:cNvSpPr>
          <p:nvPr>
            <p:ph type="sldNum" sz="quarter" idx="12"/>
          </p:nvPr>
        </p:nvSpPr>
        <p:spPr/>
        <p:txBody>
          <a:bodyPr/>
          <a:lstStyle/>
          <a:p>
            <a:fld id="{1C4126A1-9282-4A82-AC02-A59AF4A969C8}" type="slidenum">
              <a:rPr lang="en-US" smtClean="0"/>
              <a:t>55</a:t>
            </a:fld>
            <a:endParaRPr lang="en-US"/>
          </a:p>
        </p:txBody>
      </p:sp>
    </p:spTree>
    <p:extLst>
      <p:ext uri="{BB962C8B-B14F-4D97-AF65-F5344CB8AC3E}">
        <p14:creationId xmlns:p14="http://schemas.microsoft.com/office/powerpoint/2010/main" val="3269202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6B1CAB-E86E-7442-ACED-7334C166A1A7}"/>
              </a:ext>
            </a:extLst>
          </p:cNvPr>
          <p:cNvPicPr>
            <a:picLocks noChangeAspect="1"/>
          </p:cNvPicPr>
          <p:nvPr/>
        </p:nvPicPr>
        <p:blipFill>
          <a:blip r:embed="rId2">
            <a:biLevel thresh="50000"/>
            <a:alphaModFix amt="20000"/>
          </a:blip>
          <a:stretch>
            <a:fillRect/>
          </a:stretch>
        </p:blipFill>
        <p:spPr>
          <a:xfrm>
            <a:off x="8389934" y="1143571"/>
            <a:ext cx="4570857" cy="4570857"/>
          </a:xfrm>
          <a:prstGeom prst="rect">
            <a:avLst/>
          </a:prstGeom>
        </p:spPr>
      </p:pic>
      <p:sp>
        <p:nvSpPr>
          <p:cNvPr id="7" name="Title 1">
            <a:extLst>
              <a:ext uri="{FF2B5EF4-FFF2-40B4-BE49-F238E27FC236}">
                <a16:creationId xmlns:a16="http://schemas.microsoft.com/office/drawing/2014/main" id="{F15472F1-D24F-E448-9A57-3E83DE1A4B04}"/>
              </a:ext>
            </a:extLst>
          </p:cNvPr>
          <p:cNvSpPr txBox="1">
            <a:spLocks/>
          </p:cNvSpPr>
          <p:nvPr/>
        </p:nvSpPr>
        <p:spPr>
          <a:xfrm>
            <a:off x="457199" y="776177"/>
            <a:ext cx="11734800" cy="5937443"/>
          </a:xfrm>
          <a:prstGeom prst="rect">
            <a:avLst/>
          </a:prstGeom>
        </p:spPr>
        <p:txBody>
          <a:bodyPr>
            <a:noAutofit/>
          </a:bodyPr>
          <a:lst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a:lstStyle>
          <a:p>
            <a:pPr>
              <a:lnSpc>
                <a:spcPct val="110000"/>
              </a:lnSpc>
            </a:pPr>
            <a:r>
              <a:rPr lang="en-US" sz="2400" b="0" dirty="0"/>
              <a:t>Information on the previous webinar is</a:t>
            </a:r>
          </a:p>
          <a:p>
            <a:pPr>
              <a:lnSpc>
                <a:spcPct val="110000"/>
              </a:lnSpc>
            </a:pPr>
            <a:r>
              <a:rPr lang="en-US" sz="2400" b="0" dirty="0"/>
              <a:t>Available at:</a:t>
            </a:r>
          </a:p>
          <a:p>
            <a:pPr>
              <a:lnSpc>
                <a:spcPct val="110000"/>
              </a:lnSpc>
            </a:pPr>
            <a:r>
              <a:rPr lang="en-US" sz="2400" b="0" i="0" u="sng" dirty="0">
                <a:effectLst/>
                <a:latin typeface="Segoe UI" panose="020B0502040204020203" pitchFamily="34" charset="0"/>
                <a:hlinkClick r:id="rId3">
                  <a:extLst>
                    <a:ext uri="{A12FA001-AC4F-418D-AE19-62706E023703}">
                      <ahyp:hlinkClr xmlns:ahyp="http://schemas.microsoft.com/office/drawing/2018/hyperlinkcolor" val="tx"/>
                    </a:ext>
                  </a:extLst>
                </a:hlinkClick>
              </a:rPr>
              <a:t>Program Outreach and Education</a:t>
            </a:r>
            <a:endParaRPr lang="en-US" sz="2400" b="0" i="0" dirty="0">
              <a:effectLst/>
              <a:latin typeface="Segoe UI" panose="020B0502040204020203" pitchFamily="34" charset="0"/>
            </a:endParaRPr>
          </a:p>
          <a:p>
            <a:pPr>
              <a:lnSpc>
                <a:spcPct val="110000"/>
              </a:lnSpc>
            </a:pPr>
            <a:endParaRPr lang="en-US" sz="2400" b="0" dirty="0"/>
          </a:p>
          <a:p>
            <a:pPr>
              <a:lnSpc>
                <a:spcPct val="110000"/>
              </a:lnSpc>
            </a:pPr>
            <a:r>
              <a:rPr lang="en-US" sz="2400" b="0" dirty="0"/>
              <a:t>For more information:</a:t>
            </a:r>
          </a:p>
          <a:p>
            <a:pPr>
              <a:lnSpc>
                <a:spcPct val="110000"/>
              </a:lnSpc>
            </a:pPr>
            <a:r>
              <a:rPr lang="en-US" sz="2400" dirty="0">
                <a:solidFill>
                  <a:schemeClr val="accent1">
                    <a:lumMod val="40000"/>
                    <a:lumOff val="60000"/>
                  </a:schemeClr>
                </a:solidFill>
                <a:hlinkClick r:id="rId4">
                  <a:extLst>
                    <a:ext uri="{A12FA001-AC4F-418D-AE19-62706E023703}">
                      <ahyp:hlinkClr xmlns:ahyp="http://schemas.microsoft.com/office/drawing/2018/hyperlinkcolor" val="tx"/>
                    </a:ext>
                  </a:extLst>
                </a:hlinkClick>
              </a:rPr>
              <a:t>https://www.cpuc.ca.gov/CTF</a:t>
            </a:r>
            <a:endParaRPr lang="en-US" sz="2400" dirty="0">
              <a:solidFill>
                <a:schemeClr val="accent1">
                  <a:lumMod val="40000"/>
                  <a:lumOff val="60000"/>
                </a:schemeClr>
              </a:solidFill>
            </a:endParaRPr>
          </a:p>
          <a:p>
            <a:pPr>
              <a:lnSpc>
                <a:spcPct val="110000"/>
              </a:lnSpc>
            </a:pPr>
            <a:endParaRPr lang="en-US" sz="2400" dirty="0">
              <a:solidFill>
                <a:schemeClr val="accent1">
                  <a:lumMod val="40000"/>
                  <a:lumOff val="60000"/>
                </a:schemeClr>
              </a:solidFill>
            </a:endParaRPr>
          </a:p>
          <a:p>
            <a:pPr>
              <a:lnSpc>
                <a:spcPct val="110000"/>
              </a:lnSpc>
            </a:pPr>
            <a:r>
              <a:rPr lang="en-US" sz="2400" b="0" dirty="0">
                <a:hlinkClick r:id="rId5">
                  <a:extLst>
                    <a:ext uri="{A12FA001-AC4F-418D-AE19-62706E023703}">
                      <ahyp:hlinkClr xmlns:ahyp="http://schemas.microsoft.com/office/drawing/2018/hyperlinkcolor" val="tx"/>
                    </a:ext>
                  </a:extLst>
                </a:hlinkClick>
              </a:rPr>
              <a:t>CTF Applicant &amp; Participant Guidebook</a:t>
            </a:r>
            <a:endParaRPr lang="en-US" sz="2400" b="0" dirty="0"/>
          </a:p>
          <a:p>
            <a:pPr>
              <a:lnSpc>
                <a:spcPct val="110000"/>
              </a:lnSpc>
            </a:pPr>
            <a:r>
              <a:rPr lang="en-US" sz="2400" b="0" dirty="0"/>
              <a:t>Available on our website in English, Spanish, and Chinese</a:t>
            </a:r>
          </a:p>
          <a:p>
            <a:pPr>
              <a:lnSpc>
                <a:spcPct val="110000"/>
              </a:lnSpc>
            </a:pPr>
            <a:endParaRPr lang="en-US" sz="2400" b="0" dirty="0"/>
          </a:p>
          <a:p>
            <a:pPr>
              <a:lnSpc>
                <a:spcPct val="110000"/>
              </a:lnSpc>
            </a:pPr>
            <a:r>
              <a:rPr lang="en-US" sz="2400" b="0" dirty="0"/>
              <a:t>E-CAP Frequently Asked Questions: </a:t>
            </a:r>
          </a:p>
          <a:p>
            <a:pPr>
              <a:lnSpc>
                <a:spcPct val="110000"/>
              </a:lnSpc>
            </a:pPr>
            <a:r>
              <a:rPr lang="en-US" sz="2400" dirty="0">
                <a:solidFill>
                  <a:schemeClr val="accent1">
                    <a:lumMod val="40000"/>
                    <a:lumOff val="60000"/>
                  </a:schemeClr>
                </a:solidFill>
                <a:hlinkClick r:id="rId6">
                  <a:extLst>
                    <a:ext uri="{A12FA001-AC4F-418D-AE19-62706E023703}">
                      <ahyp:hlinkClr xmlns:ahyp="http://schemas.microsoft.com/office/drawing/2018/hyperlinkcolor" val="tx"/>
                    </a:ext>
                  </a:extLst>
                </a:hlinkClick>
              </a:rPr>
              <a:t>Help - FAQs (ca.gov)</a:t>
            </a:r>
            <a:endParaRPr lang="en-US" sz="2400" dirty="0">
              <a:solidFill>
                <a:schemeClr val="accent1">
                  <a:lumMod val="40000"/>
                  <a:lumOff val="60000"/>
                </a:schemeClr>
              </a:solidFill>
            </a:endParaRPr>
          </a:p>
          <a:p>
            <a:pPr>
              <a:lnSpc>
                <a:spcPct val="110000"/>
              </a:lnSpc>
            </a:pPr>
            <a:endParaRPr lang="en-US" sz="3200" b="0" dirty="0">
              <a:solidFill>
                <a:schemeClr val="accent1">
                  <a:lumMod val="40000"/>
                  <a:lumOff val="60000"/>
                </a:schemeClr>
              </a:solidFill>
            </a:endParaRPr>
          </a:p>
          <a:p>
            <a:pPr>
              <a:lnSpc>
                <a:spcPct val="110000"/>
              </a:lnSpc>
            </a:pPr>
            <a:endParaRPr lang="en-US" sz="3200" b="0" dirty="0">
              <a:solidFill>
                <a:schemeClr val="accent1">
                  <a:lumMod val="40000"/>
                  <a:lumOff val="60000"/>
                </a:schemeClr>
              </a:solidFill>
            </a:endParaRPr>
          </a:p>
        </p:txBody>
      </p:sp>
      <p:sp>
        <p:nvSpPr>
          <p:cNvPr id="9" name="Rectangle 8">
            <a:extLst>
              <a:ext uri="{FF2B5EF4-FFF2-40B4-BE49-F238E27FC236}">
                <a16:creationId xmlns:a16="http://schemas.microsoft.com/office/drawing/2014/main" id="{190B6040-71B8-7745-81FD-C79F2A84D522}"/>
              </a:ext>
            </a:extLst>
          </p:cNvPr>
          <p:cNvSpPr/>
          <p:nvPr/>
        </p:nvSpPr>
        <p:spPr>
          <a:xfrm>
            <a:off x="457200" y="6130089"/>
            <a:ext cx="2791326" cy="58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437BD18-2B0B-3142-8517-F1529417EB65}"/>
              </a:ext>
            </a:extLst>
          </p:cNvPr>
          <p:cNvSpPr>
            <a:spLocks noGrp="1"/>
          </p:cNvSpPr>
          <p:nvPr>
            <p:ph type="sldNum" sz="quarter" idx="12"/>
          </p:nvPr>
        </p:nvSpPr>
        <p:spPr/>
        <p:txBody>
          <a:bodyPr/>
          <a:lstStyle/>
          <a:p>
            <a:fld id="{1C4126A1-9282-4A82-AC02-A59AF4A969C8}" type="slidenum">
              <a:rPr lang="en-US" smtClean="0"/>
              <a:t>56</a:t>
            </a:fld>
            <a:endParaRPr lang="en-US"/>
          </a:p>
        </p:txBody>
      </p:sp>
      <p:sp>
        <p:nvSpPr>
          <p:cNvPr id="3" name="TextBox 2">
            <a:extLst>
              <a:ext uri="{FF2B5EF4-FFF2-40B4-BE49-F238E27FC236}">
                <a16:creationId xmlns:a16="http://schemas.microsoft.com/office/drawing/2014/main" id="{22C8649F-8EEF-C95D-609A-0F9A9C8669FD}"/>
              </a:ext>
            </a:extLst>
          </p:cNvPr>
          <p:cNvSpPr txBox="1"/>
          <p:nvPr/>
        </p:nvSpPr>
        <p:spPr>
          <a:xfrm>
            <a:off x="1" y="81313"/>
            <a:ext cx="12191999" cy="769441"/>
          </a:xfrm>
          <a:prstGeom prst="rect">
            <a:avLst/>
          </a:prstGeom>
          <a:noFill/>
        </p:spPr>
        <p:txBody>
          <a:bodyPr wrap="square" rtlCol="0">
            <a:spAutoFit/>
          </a:bodyPr>
          <a:lstStyle/>
          <a:p>
            <a:pPr algn="ctr"/>
            <a:r>
              <a:rPr lang="en-US" sz="4400" dirty="0">
                <a:solidFill>
                  <a:schemeClr val="bg1"/>
                </a:solidFill>
                <a:latin typeface="+mj-lt"/>
                <a:ea typeface="+mj-ea"/>
                <a:cs typeface="+mj-cs"/>
              </a:rPr>
              <a:t>Resources</a:t>
            </a:r>
            <a:r>
              <a:rPr lang="en-US" sz="2400" dirty="0"/>
              <a:t> </a:t>
            </a:r>
          </a:p>
        </p:txBody>
      </p:sp>
    </p:spTree>
    <p:extLst>
      <p:ext uri="{BB962C8B-B14F-4D97-AF65-F5344CB8AC3E}">
        <p14:creationId xmlns:p14="http://schemas.microsoft.com/office/powerpoint/2010/main" val="28713879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677C39-DBAF-7F4E-A07A-79DF29F7C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00" y="1880602"/>
            <a:ext cx="7574547" cy="2135212"/>
          </a:xfrm>
          <a:prstGeom prst="rect">
            <a:avLst/>
          </a:prstGeom>
        </p:spPr>
      </p:pic>
      <p:sp>
        <p:nvSpPr>
          <p:cNvPr id="6" name="Rectangle 5">
            <a:extLst>
              <a:ext uri="{FF2B5EF4-FFF2-40B4-BE49-F238E27FC236}">
                <a16:creationId xmlns:a16="http://schemas.microsoft.com/office/drawing/2014/main" id="{1E2447BC-D7EC-C145-9239-F887ECB37EB8}"/>
              </a:ext>
            </a:extLst>
          </p:cNvPr>
          <p:cNvSpPr/>
          <p:nvPr/>
        </p:nvSpPr>
        <p:spPr>
          <a:xfrm>
            <a:off x="463216" y="6166184"/>
            <a:ext cx="3050005" cy="523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50A0654-BFC0-7941-9A56-83925E75E5B6}"/>
              </a:ext>
            </a:extLst>
          </p:cNvPr>
          <p:cNvSpPr>
            <a:spLocks noGrp="1"/>
          </p:cNvSpPr>
          <p:nvPr>
            <p:ph type="sldNum" sz="quarter" idx="12"/>
          </p:nvPr>
        </p:nvSpPr>
        <p:spPr/>
        <p:txBody>
          <a:bodyPr/>
          <a:lstStyle/>
          <a:p>
            <a:fld id="{1C4126A1-9282-4A82-AC02-A59AF4A969C8}" type="slidenum">
              <a:rPr lang="en-US" smtClean="0"/>
              <a:t>57</a:t>
            </a:fld>
            <a:endParaRPr lang="en-US"/>
          </a:p>
        </p:txBody>
      </p:sp>
      <p:sp>
        <p:nvSpPr>
          <p:cNvPr id="7" name="TextBox 6">
            <a:extLst>
              <a:ext uri="{FF2B5EF4-FFF2-40B4-BE49-F238E27FC236}">
                <a16:creationId xmlns:a16="http://schemas.microsoft.com/office/drawing/2014/main" id="{38EF783F-9D8C-85E3-B702-4301294C69AB}"/>
              </a:ext>
            </a:extLst>
          </p:cNvPr>
          <p:cNvSpPr txBox="1"/>
          <p:nvPr/>
        </p:nvSpPr>
        <p:spPr>
          <a:xfrm>
            <a:off x="3711388" y="4024796"/>
            <a:ext cx="7488518" cy="1200329"/>
          </a:xfrm>
          <a:prstGeom prst="rect">
            <a:avLst/>
          </a:prstGeom>
          <a:noFill/>
        </p:spPr>
        <p:txBody>
          <a:bodyPr wrap="square">
            <a:spAutoFit/>
          </a:bodyPr>
          <a:lstStyle/>
          <a:p>
            <a:r>
              <a:rPr lang="en-US" sz="2400" dirty="0">
                <a:solidFill>
                  <a:schemeClr val="bg1"/>
                </a:solidFill>
              </a:rPr>
              <a:t>For questions regarding the CTF program and application process, please reach out to us at </a:t>
            </a:r>
            <a:r>
              <a:rPr lang="en-US" sz="2400" u="sng" dirty="0">
                <a:solidFill>
                  <a:schemeClr val="bg1"/>
                </a:solidFill>
                <a:hlinkClick r:id="rId4">
                  <a:extLst>
                    <a:ext uri="{A12FA001-AC4F-418D-AE19-62706E023703}">
                      <ahyp:hlinkClr xmlns:ahyp="http://schemas.microsoft.com/office/drawing/2018/hyperlinkcolor" val="tx"/>
                    </a:ext>
                  </a:extLst>
                </a:hlinkClick>
              </a:rPr>
              <a:t>CTFHelp@cpuc.ca.gov</a:t>
            </a:r>
            <a:r>
              <a:rPr lang="en-US" sz="2400" u="sng" dirty="0">
                <a:solidFill>
                  <a:schemeClr val="bg1"/>
                </a:solidFill>
              </a:rPr>
              <a:t>.</a:t>
            </a:r>
          </a:p>
        </p:txBody>
      </p:sp>
    </p:spTree>
    <p:extLst>
      <p:ext uri="{BB962C8B-B14F-4D97-AF65-F5344CB8AC3E}">
        <p14:creationId xmlns:p14="http://schemas.microsoft.com/office/powerpoint/2010/main" val="2462472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CTF- Application Entities, Criteria, Eligibility, &amp; Timelines</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6</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2631861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3F984B-2B86-470F-319A-CBE2C0743CF9}"/>
              </a:ext>
            </a:extLst>
          </p:cNvPr>
          <p:cNvSpPr/>
          <p:nvPr/>
        </p:nvSpPr>
        <p:spPr>
          <a:xfrm>
            <a:off x="6334373" y="1291211"/>
            <a:ext cx="2688336" cy="1393882"/>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Operated by municipal or local government</a:t>
            </a:r>
          </a:p>
        </p:txBody>
      </p:sp>
      <p:sp>
        <p:nvSpPr>
          <p:cNvPr id="13" name="Rectangle 12">
            <a:extLst>
              <a:ext uri="{FF2B5EF4-FFF2-40B4-BE49-F238E27FC236}">
                <a16:creationId xmlns:a16="http://schemas.microsoft.com/office/drawing/2014/main" id="{FD7AF8D8-D260-1B05-0BC0-0272BA80F2ED}"/>
              </a:ext>
            </a:extLst>
          </p:cNvPr>
          <p:cNvSpPr/>
          <p:nvPr/>
        </p:nvSpPr>
        <p:spPr>
          <a:xfrm>
            <a:off x="3286236" y="1299158"/>
            <a:ext cx="2688336" cy="1405986"/>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Certified by the CA State Library </a:t>
            </a:r>
          </a:p>
        </p:txBody>
      </p:sp>
      <p:sp>
        <p:nvSpPr>
          <p:cNvPr id="8" name="Rectangle 7">
            <a:extLst>
              <a:ext uri="{FF2B5EF4-FFF2-40B4-BE49-F238E27FC236}">
                <a16:creationId xmlns:a16="http://schemas.microsoft.com/office/drawing/2014/main" id="{65D34A47-BE7A-8A45-DE6C-D0D00D4F4137}"/>
              </a:ext>
            </a:extLst>
          </p:cNvPr>
          <p:cNvSpPr/>
          <p:nvPr/>
        </p:nvSpPr>
        <p:spPr>
          <a:xfrm>
            <a:off x="263740" y="1299157"/>
            <a:ext cx="2688336" cy="1405987"/>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rPr>
              <a:t>Public Schools-</a:t>
            </a:r>
            <a:r>
              <a:rPr lang="en-US" sz="1300" dirty="0">
                <a:solidFill>
                  <a:schemeClr val="tx1"/>
                </a:solidFill>
              </a:rPr>
              <a:t>No requirement </a:t>
            </a:r>
          </a:p>
          <a:p>
            <a:pPr algn="ctr"/>
            <a:r>
              <a:rPr lang="en-US" sz="1300" b="1" dirty="0">
                <a:solidFill>
                  <a:schemeClr val="tx1"/>
                </a:solidFill>
              </a:rPr>
              <a:t>Private Schools- </a:t>
            </a:r>
            <a:r>
              <a:rPr lang="en-US" sz="1300" dirty="0">
                <a:solidFill>
                  <a:schemeClr val="tx1"/>
                </a:solidFill>
              </a:rPr>
              <a:t>must be a verifiable non-profit organization</a:t>
            </a:r>
          </a:p>
        </p:txBody>
      </p:sp>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591491" y="247108"/>
            <a:ext cx="10972800" cy="461432"/>
          </a:xfrm>
        </p:spPr>
        <p:txBody>
          <a:bodyPr anchor="t"/>
          <a:lstStyle/>
          <a:p>
            <a:pPr algn="ctr"/>
            <a:r>
              <a:rPr lang="en-US" sz="3200" dirty="0"/>
              <a:t>Application Entities &amp; Criteria</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7</a:t>
            </a:fld>
            <a:endParaRPr lang="en-US"/>
          </a:p>
        </p:txBody>
      </p:sp>
      <p:sp>
        <p:nvSpPr>
          <p:cNvPr id="2" name="Flowchart: Off-page Connector 1">
            <a:extLst>
              <a:ext uri="{FF2B5EF4-FFF2-40B4-BE49-F238E27FC236}">
                <a16:creationId xmlns:a16="http://schemas.microsoft.com/office/drawing/2014/main" id="{14102615-3A10-956C-1BFD-54C3A61C76FB}"/>
              </a:ext>
            </a:extLst>
          </p:cNvPr>
          <p:cNvSpPr/>
          <p:nvPr/>
        </p:nvSpPr>
        <p:spPr>
          <a:xfrm>
            <a:off x="591491" y="883138"/>
            <a:ext cx="2032838" cy="701674"/>
          </a:xfrm>
          <a:prstGeom prst="flowChartOffpageConnector">
            <a:avLst/>
          </a:prstGeom>
          <a:solidFill>
            <a:srgbClr val="2D87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Schools </a:t>
            </a:r>
          </a:p>
        </p:txBody>
      </p:sp>
      <p:sp>
        <p:nvSpPr>
          <p:cNvPr id="5" name="Flowchart: Off-page Connector 4">
            <a:extLst>
              <a:ext uri="{FF2B5EF4-FFF2-40B4-BE49-F238E27FC236}">
                <a16:creationId xmlns:a16="http://schemas.microsoft.com/office/drawing/2014/main" id="{BF1519C5-7300-C042-BB90-4CC9A52533B7}"/>
              </a:ext>
            </a:extLst>
          </p:cNvPr>
          <p:cNvSpPr/>
          <p:nvPr/>
        </p:nvSpPr>
        <p:spPr>
          <a:xfrm>
            <a:off x="3620396" y="883138"/>
            <a:ext cx="2032838" cy="701674"/>
          </a:xfrm>
          <a:prstGeom prst="flowChartOffpageConnector">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Libraries </a:t>
            </a:r>
          </a:p>
        </p:txBody>
      </p:sp>
      <p:sp>
        <p:nvSpPr>
          <p:cNvPr id="7" name="Flowchart: Off-page Connector 6">
            <a:extLst>
              <a:ext uri="{FF2B5EF4-FFF2-40B4-BE49-F238E27FC236}">
                <a16:creationId xmlns:a16="http://schemas.microsoft.com/office/drawing/2014/main" id="{1A7E2B90-70B0-DFB4-BD5C-F4755630D675}"/>
              </a:ext>
            </a:extLst>
          </p:cNvPr>
          <p:cNvSpPr/>
          <p:nvPr/>
        </p:nvSpPr>
        <p:spPr>
          <a:xfrm>
            <a:off x="6662122" y="890298"/>
            <a:ext cx="2032838" cy="701674"/>
          </a:xfrm>
          <a:prstGeom prst="flowChartOffpageConnector">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Government Hospitals &amp; Clinics</a:t>
            </a:r>
          </a:p>
        </p:txBody>
      </p:sp>
      <p:sp>
        <p:nvSpPr>
          <p:cNvPr id="20" name="Rectangle 19">
            <a:extLst>
              <a:ext uri="{FF2B5EF4-FFF2-40B4-BE49-F238E27FC236}">
                <a16:creationId xmlns:a16="http://schemas.microsoft.com/office/drawing/2014/main" id="{4EAC6BD0-A2AA-0DDF-6E1F-EEE54A0861AD}"/>
              </a:ext>
            </a:extLst>
          </p:cNvPr>
          <p:cNvSpPr/>
          <p:nvPr/>
        </p:nvSpPr>
        <p:spPr>
          <a:xfrm>
            <a:off x="6335961" y="2707097"/>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 Revenue Cap </a:t>
            </a:r>
          </a:p>
        </p:txBody>
      </p:sp>
      <p:sp>
        <p:nvSpPr>
          <p:cNvPr id="21" name="Rectangle 20">
            <a:extLst>
              <a:ext uri="{FF2B5EF4-FFF2-40B4-BE49-F238E27FC236}">
                <a16:creationId xmlns:a16="http://schemas.microsoft.com/office/drawing/2014/main" id="{E2630BCA-8299-2715-2D1D-2DDE61AD9B2D}"/>
              </a:ext>
            </a:extLst>
          </p:cNvPr>
          <p:cNvSpPr/>
          <p:nvPr/>
        </p:nvSpPr>
        <p:spPr>
          <a:xfrm>
            <a:off x="6340723" y="4570653"/>
            <a:ext cx="2688336" cy="156062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74CB55C-25F3-B50C-F1F6-2238253D8DF0}"/>
              </a:ext>
            </a:extLst>
          </p:cNvPr>
          <p:cNvSpPr/>
          <p:nvPr/>
        </p:nvSpPr>
        <p:spPr>
          <a:xfrm>
            <a:off x="6339136" y="3328282"/>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Services</a:t>
            </a:r>
            <a:r>
              <a:rPr lang="en-US" sz="1200" b="1" dirty="0">
                <a:solidFill>
                  <a:schemeClr val="tx1"/>
                </a:solidFill>
              </a:rPr>
              <a:t>: </a:t>
            </a:r>
            <a:r>
              <a:rPr lang="en-US" sz="1200" dirty="0">
                <a:solidFill>
                  <a:schemeClr val="tx1"/>
                </a:solidFill>
              </a:rPr>
              <a:t>Only locations in CA that provide direct healthcare services to the community</a:t>
            </a:r>
          </a:p>
        </p:txBody>
      </p:sp>
      <p:sp>
        <p:nvSpPr>
          <p:cNvPr id="25" name="Rectangle 24">
            <a:extLst>
              <a:ext uri="{FF2B5EF4-FFF2-40B4-BE49-F238E27FC236}">
                <a16:creationId xmlns:a16="http://schemas.microsoft.com/office/drawing/2014/main" id="{0BA1B265-B367-2343-526C-04F9B32617E0}"/>
              </a:ext>
            </a:extLst>
          </p:cNvPr>
          <p:cNvSpPr/>
          <p:nvPr/>
        </p:nvSpPr>
        <p:spPr>
          <a:xfrm>
            <a:off x="3289441" y="2725317"/>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 Revenue Cap </a:t>
            </a:r>
          </a:p>
        </p:txBody>
      </p:sp>
      <p:sp>
        <p:nvSpPr>
          <p:cNvPr id="26" name="Rectangle 25">
            <a:extLst>
              <a:ext uri="{FF2B5EF4-FFF2-40B4-BE49-F238E27FC236}">
                <a16:creationId xmlns:a16="http://schemas.microsoft.com/office/drawing/2014/main" id="{2D1ED761-88D5-C87A-B2A4-6FD6E7BF3EE6}"/>
              </a:ext>
            </a:extLst>
          </p:cNvPr>
          <p:cNvSpPr/>
          <p:nvPr/>
        </p:nvSpPr>
        <p:spPr>
          <a:xfrm>
            <a:off x="3283031" y="4583380"/>
            <a:ext cx="2688336" cy="1591556"/>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D8E3F27-96C3-85AD-89E6-104CBD418151}"/>
              </a:ext>
            </a:extLst>
          </p:cNvPr>
          <p:cNvSpPr/>
          <p:nvPr/>
        </p:nvSpPr>
        <p:spPr>
          <a:xfrm>
            <a:off x="265327" y="2724515"/>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rPr>
              <a:t>Public Schools- </a:t>
            </a:r>
            <a:r>
              <a:rPr lang="en-US" sz="1300" dirty="0">
                <a:solidFill>
                  <a:schemeClr val="tx1"/>
                </a:solidFill>
              </a:rPr>
              <a:t>None</a:t>
            </a:r>
          </a:p>
          <a:p>
            <a:pPr algn="ctr"/>
            <a:r>
              <a:rPr lang="en-US" sz="1300" b="1" dirty="0">
                <a:solidFill>
                  <a:schemeClr val="tx1"/>
                </a:solidFill>
              </a:rPr>
              <a:t>Private Schools- </a:t>
            </a:r>
            <a:r>
              <a:rPr lang="en-US" sz="1300" dirty="0">
                <a:solidFill>
                  <a:schemeClr val="tx1"/>
                </a:solidFill>
              </a:rPr>
              <a:t>$50 Million Endowment Cap</a:t>
            </a:r>
          </a:p>
        </p:txBody>
      </p:sp>
      <p:sp>
        <p:nvSpPr>
          <p:cNvPr id="30" name="Rectangle 29">
            <a:extLst>
              <a:ext uri="{FF2B5EF4-FFF2-40B4-BE49-F238E27FC236}">
                <a16:creationId xmlns:a16="http://schemas.microsoft.com/office/drawing/2014/main" id="{1DE37626-9893-DC9A-7114-AC3C21A6E443}"/>
              </a:ext>
            </a:extLst>
          </p:cNvPr>
          <p:cNvSpPr/>
          <p:nvPr/>
        </p:nvSpPr>
        <p:spPr>
          <a:xfrm>
            <a:off x="268503" y="4576203"/>
            <a:ext cx="2688336" cy="1628927"/>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B09AD68-23DC-A1F0-20D6-48E4BADED8E3}"/>
              </a:ext>
            </a:extLst>
          </p:cNvPr>
          <p:cNvSpPr/>
          <p:nvPr/>
        </p:nvSpPr>
        <p:spPr>
          <a:xfrm>
            <a:off x="262153" y="3343067"/>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Services: </a:t>
            </a:r>
            <a:r>
              <a:rPr lang="en-US" sz="1300" dirty="0">
                <a:solidFill>
                  <a:schemeClr val="tx1"/>
                </a:solidFill>
              </a:rPr>
              <a:t>Elementary, pre-school, or K-12 academic instruction</a:t>
            </a:r>
          </a:p>
        </p:txBody>
      </p:sp>
      <p:sp>
        <p:nvSpPr>
          <p:cNvPr id="52" name="Flowchart: Connector 51">
            <a:extLst>
              <a:ext uri="{FF2B5EF4-FFF2-40B4-BE49-F238E27FC236}">
                <a16:creationId xmlns:a16="http://schemas.microsoft.com/office/drawing/2014/main" id="{422E966E-5E76-2EBD-1BA5-8047A41ADCC9}"/>
              </a:ext>
            </a:extLst>
          </p:cNvPr>
          <p:cNvSpPr/>
          <p:nvPr/>
        </p:nvSpPr>
        <p:spPr>
          <a:xfrm>
            <a:off x="7242827" y="5100699"/>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2710F7CA-7CF3-304F-2091-1784C9D4A2EF}"/>
              </a:ext>
            </a:extLst>
          </p:cNvPr>
          <p:cNvSpPr/>
          <p:nvPr/>
        </p:nvSpPr>
        <p:spPr>
          <a:xfrm>
            <a:off x="6337549" y="3949467"/>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CDPH/ Healthcare License Number</a:t>
            </a:r>
          </a:p>
        </p:txBody>
      </p:sp>
      <p:sp>
        <p:nvSpPr>
          <p:cNvPr id="67" name="Rectangle 66">
            <a:extLst>
              <a:ext uri="{FF2B5EF4-FFF2-40B4-BE49-F238E27FC236}">
                <a16:creationId xmlns:a16="http://schemas.microsoft.com/office/drawing/2014/main" id="{3BA9E29B-846C-F856-78B4-A1C642F00B80}"/>
              </a:ext>
            </a:extLst>
          </p:cNvPr>
          <p:cNvSpPr/>
          <p:nvPr/>
        </p:nvSpPr>
        <p:spPr>
          <a:xfrm>
            <a:off x="3279826" y="3964025"/>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N/A</a:t>
            </a:r>
          </a:p>
        </p:txBody>
      </p:sp>
      <p:sp>
        <p:nvSpPr>
          <p:cNvPr id="68" name="Rectangle 67">
            <a:extLst>
              <a:ext uri="{FF2B5EF4-FFF2-40B4-BE49-F238E27FC236}">
                <a16:creationId xmlns:a16="http://schemas.microsoft.com/office/drawing/2014/main" id="{41ADD482-5CAD-3C05-6C77-B7BAC954CAF8}"/>
              </a:ext>
            </a:extLst>
          </p:cNvPr>
          <p:cNvSpPr/>
          <p:nvPr/>
        </p:nvSpPr>
        <p:spPr>
          <a:xfrm>
            <a:off x="266914" y="3961619"/>
            <a:ext cx="2688336" cy="595212"/>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CDS Code </a:t>
            </a:r>
          </a:p>
        </p:txBody>
      </p:sp>
      <p:sp>
        <p:nvSpPr>
          <p:cNvPr id="3" name="Rectangle 2">
            <a:extLst>
              <a:ext uri="{FF2B5EF4-FFF2-40B4-BE49-F238E27FC236}">
                <a16:creationId xmlns:a16="http://schemas.microsoft.com/office/drawing/2014/main" id="{92B3607D-7B62-A60B-39F7-E33582B1E378}"/>
              </a:ext>
            </a:extLst>
          </p:cNvPr>
          <p:cNvSpPr/>
          <p:nvPr/>
        </p:nvSpPr>
        <p:spPr>
          <a:xfrm>
            <a:off x="9239922" y="1290114"/>
            <a:ext cx="2688336" cy="1393882"/>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N/A </a:t>
            </a:r>
          </a:p>
        </p:txBody>
      </p:sp>
      <p:sp>
        <p:nvSpPr>
          <p:cNvPr id="6" name="Flowchart: Off-page Connector 5">
            <a:extLst>
              <a:ext uri="{FF2B5EF4-FFF2-40B4-BE49-F238E27FC236}">
                <a16:creationId xmlns:a16="http://schemas.microsoft.com/office/drawing/2014/main" id="{D2F52FBA-FA57-2603-5EA5-97DEA852AF7E}"/>
              </a:ext>
            </a:extLst>
          </p:cNvPr>
          <p:cNvSpPr/>
          <p:nvPr/>
        </p:nvSpPr>
        <p:spPr>
          <a:xfrm>
            <a:off x="9567671" y="889201"/>
            <a:ext cx="2032838" cy="701674"/>
          </a:xfrm>
          <a:prstGeom prst="flowChartOffpageConnector">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Community Colleges </a:t>
            </a:r>
          </a:p>
        </p:txBody>
      </p:sp>
      <p:sp>
        <p:nvSpPr>
          <p:cNvPr id="10" name="Rectangle 9">
            <a:extLst>
              <a:ext uri="{FF2B5EF4-FFF2-40B4-BE49-F238E27FC236}">
                <a16:creationId xmlns:a16="http://schemas.microsoft.com/office/drawing/2014/main" id="{AEDFA21A-6C3F-AB90-8581-8E4174B4DC4C}"/>
              </a:ext>
            </a:extLst>
          </p:cNvPr>
          <p:cNvSpPr/>
          <p:nvPr/>
        </p:nvSpPr>
        <p:spPr>
          <a:xfrm>
            <a:off x="9241510" y="2706000"/>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 Revenue Cap </a:t>
            </a:r>
          </a:p>
        </p:txBody>
      </p:sp>
      <p:sp>
        <p:nvSpPr>
          <p:cNvPr id="12" name="Rectangle 11">
            <a:extLst>
              <a:ext uri="{FF2B5EF4-FFF2-40B4-BE49-F238E27FC236}">
                <a16:creationId xmlns:a16="http://schemas.microsoft.com/office/drawing/2014/main" id="{C38164BC-80E2-0868-D6B5-D37E800E5E89}"/>
              </a:ext>
            </a:extLst>
          </p:cNvPr>
          <p:cNvSpPr/>
          <p:nvPr/>
        </p:nvSpPr>
        <p:spPr>
          <a:xfrm>
            <a:off x="9246272" y="4569556"/>
            <a:ext cx="2688336" cy="156062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B21F8E7-6241-9C5E-6DAA-B5A18497EC23}"/>
              </a:ext>
            </a:extLst>
          </p:cNvPr>
          <p:cNvSpPr/>
          <p:nvPr/>
        </p:nvSpPr>
        <p:spPr>
          <a:xfrm>
            <a:off x="9243098" y="3327185"/>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Services: </a:t>
            </a:r>
            <a:r>
              <a:rPr lang="en-US" sz="1300" dirty="0">
                <a:solidFill>
                  <a:schemeClr val="tx1"/>
                </a:solidFill>
              </a:rPr>
              <a:t>Educational services to community members</a:t>
            </a:r>
          </a:p>
        </p:txBody>
      </p:sp>
      <p:sp>
        <p:nvSpPr>
          <p:cNvPr id="16" name="Flowchart: Connector 15">
            <a:extLst>
              <a:ext uri="{FF2B5EF4-FFF2-40B4-BE49-F238E27FC236}">
                <a16:creationId xmlns:a16="http://schemas.microsoft.com/office/drawing/2014/main" id="{91918122-60F2-D1F7-6903-EF30F3A3584E}"/>
              </a:ext>
            </a:extLst>
          </p:cNvPr>
          <p:cNvSpPr/>
          <p:nvPr/>
        </p:nvSpPr>
        <p:spPr>
          <a:xfrm>
            <a:off x="10159061" y="5099602"/>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195FF05-7DCD-9763-7DB1-645622DE002E}"/>
              </a:ext>
            </a:extLst>
          </p:cNvPr>
          <p:cNvSpPr/>
          <p:nvPr/>
        </p:nvSpPr>
        <p:spPr>
          <a:xfrm>
            <a:off x="9246272" y="3948370"/>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MIS Code </a:t>
            </a:r>
          </a:p>
        </p:txBody>
      </p:sp>
      <p:sp>
        <p:nvSpPr>
          <p:cNvPr id="63" name="Flowchart: Connector 62">
            <a:extLst>
              <a:ext uri="{FF2B5EF4-FFF2-40B4-BE49-F238E27FC236}">
                <a16:creationId xmlns:a16="http://schemas.microsoft.com/office/drawing/2014/main" id="{8C30437F-F647-DD85-50E8-32489793C0F9}"/>
              </a:ext>
            </a:extLst>
          </p:cNvPr>
          <p:cNvSpPr/>
          <p:nvPr/>
        </p:nvSpPr>
        <p:spPr>
          <a:xfrm>
            <a:off x="1052663" y="5160231"/>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29">
            <a:extLst>
              <a:ext uri="{FF2B5EF4-FFF2-40B4-BE49-F238E27FC236}">
                <a16:creationId xmlns:a16="http://schemas.microsoft.com/office/drawing/2014/main" id="{BDC3D4F1-51A0-FAE6-E661-8F60C65D71BD}"/>
              </a:ext>
            </a:extLst>
          </p:cNvPr>
          <p:cNvSpPr>
            <a:spLocks noEditPoints="1"/>
          </p:cNvSpPr>
          <p:nvPr/>
        </p:nvSpPr>
        <p:spPr bwMode="auto">
          <a:xfrm>
            <a:off x="1277290" y="5500189"/>
            <a:ext cx="509588" cy="287338"/>
          </a:xfrm>
          <a:custGeom>
            <a:avLst/>
            <a:gdLst>
              <a:gd name="T0" fmla="*/ 119 w 513"/>
              <a:gd name="T1" fmla="*/ 59 h 296"/>
              <a:gd name="T2" fmla="*/ 117 w 513"/>
              <a:gd name="T3" fmla="*/ 128 h 296"/>
              <a:gd name="T4" fmla="*/ 69 w 513"/>
              <a:gd name="T5" fmla="*/ 127 h 296"/>
              <a:gd name="T6" fmla="*/ 71 w 513"/>
              <a:gd name="T7" fmla="*/ 57 h 296"/>
              <a:gd name="T8" fmla="*/ 216 w 513"/>
              <a:gd name="T9" fmla="*/ 57 h 296"/>
              <a:gd name="T10" fmla="*/ 216 w 513"/>
              <a:gd name="T11" fmla="*/ 127 h 296"/>
              <a:gd name="T12" fmla="*/ 136 w 513"/>
              <a:gd name="T13" fmla="*/ 128 h 296"/>
              <a:gd name="T14" fmla="*/ 134 w 513"/>
              <a:gd name="T15" fmla="*/ 59 h 296"/>
              <a:gd name="T16" fmla="*/ 214 w 513"/>
              <a:gd name="T17" fmla="*/ 57 h 296"/>
              <a:gd name="T18" fmla="*/ 313 w 513"/>
              <a:gd name="T19" fmla="*/ 57 h 296"/>
              <a:gd name="T20" fmla="*/ 313 w 513"/>
              <a:gd name="T21" fmla="*/ 128 h 296"/>
              <a:gd name="T22" fmla="*/ 232 w 513"/>
              <a:gd name="T23" fmla="*/ 128 h 296"/>
              <a:gd name="T24" fmla="*/ 232 w 513"/>
              <a:gd name="T25" fmla="*/ 57 h 296"/>
              <a:gd name="T26" fmla="*/ 313 w 513"/>
              <a:gd name="T27" fmla="*/ 57 h 296"/>
              <a:gd name="T28" fmla="*/ 411 w 513"/>
              <a:gd name="T29" fmla="*/ 59 h 296"/>
              <a:gd name="T30" fmla="*/ 409 w 513"/>
              <a:gd name="T31" fmla="*/ 128 h 296"/>
              <a:gd name="T32" fmla="*/ 329 w 513"/>
              <a:gd name="T33" fmla="*/ 127 h 296"/>
              <a:gd name="T34" fmla="*/ 331 w 513"/>
              <a:gd name="T35" fmla="*/ 57 h 296"/>
              <a:gd name="T36" fmla="*/ 498 w 513"/>
              <a:gd name="T37" fmla="*/ 178 h 296"/>
              <a:gd name="T38" fmla="*/ 498 w 513"/>
              <a:gd name="T39" fmla="*/ 237 h 296"/>
              <a:gd name="T40" fmla="*/ 464 w 513"/>
              <a:gd name="T41" fmla="*/ 237 h 296"/>
              <a:gd name="T42" fmla="*/ 363 w 513"/>
              <a:gd name="T43" fmla="*/ 235 h 296"/>
              <a:gd name="T44" fmla="*/ 146 w 513"/>
              <a:gd name="T45" fmla="*/ 237 h 296"/>
              <a:gd name="T46" fmla="*/ 94 w 513"/>
              <a:gd name="T47" fmla="*/ 193 h 296"/>
              <a:gd name="T48" fmla="*/ 42 w 513"/>
              <a:gd name="T49" fmla="*/ 237 h 296"/>
              <a:gd name="T50" fmla="*/ 15 w 513"/>
              <a:gd name="T51" fmla="*/ 235 h 296"/>
              <a:gd name="T52" fmla="*/ 446 w 513"/>
              <a:gd name="T53" fmla="*/ 14 h 296"/>
              <a:gd name="T54" fmla="*/ 478 w 513"/>
              <a:gd name="T55" fmla="*/ 42 h 296"/>
              <a:gd name="T56" fmla="*/ 54 w 513"/>
              <a:gd name="T57" fmla="*/ 136 h 296"/>
              <a:gd name="T58" fmla="*/ 417 w 513"/>
              <a:gd name="T59" fmla="*/ 144 h 296"/>
              <a:gd name="T60" fmla="*/ 473 w 513"/>
              <a:gd name="T61" fmla="*/ 176 h 296"/>
              <a:gd name="T62" fmla="*/ 498 w 513"/>
              <a:gd name="T63" fmla="*/ 178 h 296"/>
              <a:gd name="T64" fmla="*/ 378 w 513"/>
              <a:gd name="T65" fmla="*/ 244 h 296"/>
              <a:gd name="T66" fmla="*/ 413 w 513"/>
              <a:gd name="T67" fmla="*/ 280 h 296"/>
              <a:gd name="T68" fmla="*/ 58 w 513"/>
              <a:gd name="T69" fmla="*/ 244 h 296"/>
              <a:gd name="T70" fmla="*/ 94 w 513"/>
              <a:gd name="T71" fmla="*/ 280 h 296"/>
              <a:gd name="T72" fmla="*/ 483 w 513"/>
              <a:gd name="T73" fmla="*/ 59 h 296"/>
              <a:gd name="T74" fmla="*/ 495 w 513"/>
              <a:gd name="T75" fmla="*/ 161 h 296"/>
              <a:gd name="T76" fmla="*/ 475 w 513"/>
              <a:gd name="T77" fmla="*/ 161 h 296"/>
              <a:gd name="T78" fmla="*/ 426 w 513"/>
              <a:gd name="T79" fmla="*/ 131 h 296"/>
              <a:gd name="T80" fmla="*/ 428 w 513"/>
              <a:gd name="T81" fmla="*/ 57 h 296"/>
              <a:gd name="T82" fmla="*/ 496 w 513"/>
              <a:gd name="T83" fmla="*/ 43 h 296"/>
              <a:gd name="T84" fmla="*/ 18 w 513"/>
              <a:gd name="T85" fmla="*/ 0 h 296"/>
              <a:gd name="T86" fmla="*/ 7 w 513"/>
              <a:gd name="T87" fmla="*/ 252 h 296"/>
              <a:gd name="T88" fmla="*/ 44 w 513"/>
              <a:gd name="T89" fmla="*/ 254 h 296"/>
              <a:gd name="T90" fmla="*/ 144 w 513"/>
              <a:gd name="T91" fmla="*/ 252 h 296"/>
              <a:gd name="T92" fmla="*/ 363 w 513"/>
              <a:gd name="T93" fmla="*/ 252 h 296"/>
              <a:gd name="T94" fmla="*/ 463 w 513"/>
              <a:gd name="T95" fmla="*/ 254 h 296"/>
              <a:gd name="T96" fmla="*/ 505 w 513"/>
              <a:gd name="T97" fmla="*/ 252 h 296"/>
              <a:gd name="T98" fmla="*/ 496 w 513"/>
              <a:gd name="T99" fmla="*/ 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296">
                <a:moveTo>
                  <a:pt x="119" y="57"/>
                </a:moveTo>
                <a:lnTo>
                  <a:pt x="119" y="57"/>
                </a:lnTo>
                <a:lnTo>
                  <a:pt x="119" y="59"/>
                </a:lnTo>
                <a:lnTo>
                  <a:pt x="119" y="127"/>
                </a:lnTo>
                <a:lnTo>
                  <a:pt x="119" y="128"/>
                </a:lnTo>
                <a:lnTo>
                  <a:pt x="117" y="128"/>
                </a:lnTo>
                <a:lnTo>
                  <a:pt x="71" y="128"/>
                </a:lnTo>
                <a:lnTo>
                  <a:pt x="69" y="128"/>
                </a:lnTo>
                <a:lnTo>
                  <a:pt x="69" y="127"/>
                </a:lnTo>
                <a:lnTo>
                  <a:pt x="69" y="59"/>
                </a:lnTo>
                <a:lnTo>
                  <a:pt x="69" y="57"/>
                </a:lnTo>
                <a:lnTo>
                  <a:pt x="71" y="57"/>
                </a:lnTo>
                <a:lnTo>
                  <a:pt x="117" y="57"/>
                </a:lnTo>
                <a:lnTo>
                  <a:pt x="119" y="57"/>
                </a:lnTo>
                <a:close/>
                <a:moveTo>
                  <a:pt x="216" y="57"/>
                </a:moveTo>
                <a:lnTo>
                  <a:pt x="216" y="57"/>
                </a:lnTo>
                <a:lnTo>
                  <a:pt x="216" y="59"/>
                </a:lnTo>
                <a:lnTo>
                  <a:pt x="216" y="127"/>
                </a:lnTo>
                <a:lnTo>
                  <a:pt x="216" y="128"/>
                </a:lnTo>
                <a:lnTo>
                  <a:pt x="214" y="128"/>
                </a:lnTo>
                <a:lnTo>
                  <a:pt x="136" y="128"/>
                </a:lnTo>
                <a:lnTo>
                  <a:pt x="134" y="128"/>
                </a:lnTo>
                <a:lnTo>
                  <a:pt x="134" y="127"/>
                </a:lnTo>
                <a:lnTo>
                  <a:pt x="134" y="59"/>
                </a:lnTo>
                <a:lnTo>
                  <a:pt x="134" y="57"/>
                </a:lnTo>
                <a:lnTo>
                  <a:pt x="136" y="57"/>
                </a:lnTo>
                <a:lnTo>
                  <a:pt x="214" y="57"/>
                </a:lnTo>
                <a:lnTo>
                  <a:pt x="216" y="57"/>
                </a:lnTo>
                <a:close/>
                <a:moveTo>
                  <a:pt x="313" y="57"/>
                </a:moveTo>
                <a:lnTo>
                  <a:pt x="313" y="57"/>
                </a:lnTo>
                <a:lnTo>
                  <a:pt x="313" y="59"/>
                </a:lnTo>
                <a:lnTo>
                  <a:pt x="313" y="127"/>
                </a:lnTo>
                <a:lnTo>
                  <a:pt x="313" y="128"/>
                </a:lnTo>
                <a:lnTo>
                  <a:pt x="312" y="128"/>
                </a:lnTo>
                <a:lnTo>
                  <a:pt x="233" y="128"/>
                </a:lnTo>
                <a:lnTo>
                  <a:pt x="232" y="128"/>
                </a:lnTo>
                <a:lnTo>
                  <a:pt x="232" y="127"/>
                </a:lnTo>
                <a:lnTo>
                  <a:pt x="232" y="59"/>
                </a:lnTo>
                <a:lnTo>
                  <a:pt x="232" y="57"/>
                </a:lnTo>
                <a:lnTo>
                  <a:pt x="233" y="57"/>
                </a:lnTo>
                <a:lnTo>
                  <a:pt x="312" y="57"/>
                </a:lnTo>
                <a:lnTo>
                  <a:pt x="313" y="57"/>
                </a:lnTo>
                <a:close/>
                <a:moveTo>
                  <a:pt x="411" y="57"/>
                </a:moveTo>
                <a:lnTo>
                  <a:pt x="411" y="57"/>
                </a:lnTo>
                <a:lnTo>
                  <a:pt x="411" y="59"/>
                </a:lnTo>
                <a:lnTo>
                  <a:pt x="411" y="127"/>
                </a:lnTo>
                <a:lnTo>
                  <a:pt x="411" y="128"/>
                </a:lnTo>
                <a:lnTo>
                  <a:pt x="409" y="128"/>
                </a:lnTo>
                <a:lnTo>
                  <a:pt x="331" y="128"/>
                </a:lnTo>
                <a:lnTo>
                  <a:pt x="329" y="128"/>
                </a:lnTo>
                <a:lnTo>
                  <a:pt x="329" y="127"/>
                </a:lnTo>
                <a:lnTo>
                  <a:pt x="329" y="59"/>
                </a:lnTo>
                <a:lnTo>
                  <a:pt x="329" y="57"/>
                </a:lnTo>
                <a:lnTo>
                  <a:pt x="331" y="57"/>
                </a:lnTo>
                <a:lnTo>
                  <a:pt x="409" y="57"/>
                </a:lnTo>
                <a:lnTo>
                  <a:pt x="411" y="57"/>
                </a:lnTo>
                <a:close/>
                <a:moveTo>
                  <a:pt x="498" y="178"/>
                </a:moveTo>
                <a:lnTo>
                  <a:pt x="498" y="178"/>
                </a:lnTo>
                <a:lnTo>
                  <a:pt x="498" y="235"/>
                </a:lnTo>
                <a:lnTo>
                  <a:pt x="498" y="237"/>
                </a:lnTo>
                <a:lnTo>
                  <a:pt x="496" y="237"/>
                </a:lnTo>
                <a:lnTo>
                  <a:pt x="465" y="237"/>
                </a:lnTo>
                <a:lnTo>
                  <a:pt x="464" y="237"/>
                </a:lnTo>
                <a:lnTo>
                  <a:pt x="463" y="235"/>
                </a:lnTo>
                <a:cubicBezTo>
                  <a:pt x="459" y="211"/>
                  <a:pt x="438" y="193"/>
                  <a:pt x="413" y="193"/>
                </a:cubicBezTo>
                <a:cubicBezTo>
                  <a:pt x="389" y="193"/>
                  <a:pt x="368" y="211"/>
                  <a:pt x="363" y="235"/>
                </a:cubicBezTo>
                <a:lnTo>
                  <a:pt x="363" y="237"/>
                </a:lnTo>
                <a:lnTo>
                  <a:pt x="362" y="237"/>
                </a:lnTo>
                <a:lnTo>
                  <a:pt x="146" y="237"/>
                </a:lnTo>
                <a:lnTo>
                  <a:pt x="144" y="237"/>
                </a:lnTo>
                <a:lnTo>
                  <a:pt x="144" y="235"/>
                </a:lnTo>
                <a:cubicBezTo>
                  <a:pt x="140" y="211"/>
                  <a:pt x="119" y="193"/>
                  <a:pt x="94" y="193"/>
                </a:cubicBezTo>
                <a:cubicBezTo>
                  <a:pt x="69" y="193"/>
                  <a:pt x="48" y="211"/>
                  <a:pt x="44" y="235"/>
                </a:cubicBezTo>
                <a:lnTo>
                  <a:pt x="43" y="237"/>
                </a:lnTo>
                <a:lnTo>
                  <a:pt x="42" y="237"/>
                </a:lnTo>
                <a:lnTo>
                  <a:pt x="17" y="237"/>
                </a:lnTo>
                <a:lnTo>
                  <a:pt x="15" y="237"/>
                </a:lnTo>
                <a:lnTo>
                  <a:pt x="15" y="235"/>
                </a:lnTo>
                <a:lnTo>
                  <a:pt x="15" y="17"/>
                </a:lnTo>
                <a:cubicBezTo>
                  <a:pt x="15" y="15"/>
                  <a:pt x="16" y="14"/>
                  <a:pt x="18" y="14"/>
                </a:cubicBezTo>
                <a:lnTo>
                  <a:pt x="446" y="14"/>
                </a:lnTo>
                <a:cubicBezTo>
                  <a:pt x="461" y="14"/>
                  <a:pt x="475" y="25"/>
                  <a:pt x="480" y="40"/>
                </a:cubicBezTo>
                <a:lnTo>
                  <a:pt x="480" y="42"/>
                </a:lnTo>
                <a:lnTo>
                  <a:pt x="478" y="42"/>
                </a:lnTo>
                <a:lnTo>
                  <a:pt x="61" y="42"/>
                </a:lnTo>
                <a:cubicBezTo>
                  <a:pt x="57" y="42"/>
                  <a:pt x="54" y="45"/>
                  <a:pt x="54" y="50"/>
                </a:cubicBezTo>
                <a:lnTo>
                  <a:pt x="54" y="136"/>
                </a:lnTo>
                <a:cubicBezTo>
                  <a:pt x="54" y="140"/>
                  <a:pt x="57" y="144"/>
                  <a:pt x="61" y="144"/>
                </a:cubicBezTo>
                <a:lnTo>
                  <a:pt x="416" y="144"/>
                </a:lnTo>
                <a:lnTo>
                  <a:pt x="417" y="144"/>
                </a:lnTo>
                <a:lnTo>
                  <a:pt x="417" y="144"/>
                </a:lnTo>
                <a:lnTo>
                  <a:pt x="469" y="175"/>
                </a:lnTo>
                <a:cubicBezTo>
                  <a:pt x="470" y="176"/>
                  <a:pt x="471" y="176"/>
                  <a:pt x="473" y="176"/>
                </a:cubicBezTo>
                <a:lnTo>
                  <a:pt x="496" y="176"/>
                </a:lnTo>
                <a:lnTo>
                  <a:pt x="498" y="176"/>
                </a:lnTo>
                <a:lnTo>
                  <a:pt x="498" y="178"/>
                </a:lnTo>
                <a:close/>
                <a:moveTo>
                  <a:pt x="413" y="280"/>
                </a:moveTo>
                <a:lnTo>
                  <a:pt x="413" y="280"/>
                </a:lnTo>
                <a:cubicBezTo>
                  <a:pt x="394" y="280"/>
                  <a:pt x="378" y="264"/>
                  <a:pt x="378" y="244"/>
                </a:cubicBezTo>
                <a:cubicBezTo>
                  <a:pt x="378" y="225"/>
                  <a:pt x="394" y="209"/>
                  <a:pt x="413" y="209"/>
                </a:cubicBezTo>
                <a:cubicBezTo>
                  <a:pt x="433" y="209"/>
                  <a:pt x="449" y="225"/>
                  <a:pt x="449" y="244"/>
                </a:cubicBezTo>
                <a:cubicBezTo>
                  <a:pt x="449" y="264"/>
                  <a:pt x="433" y="280"/>
                  <a:pt x="413" y="280"/>
                </a:cubicBezTo>
                <a:close/>
                <a:moveTo>
                  <a:pt x="94" y="280"/>
                </a:moveTo>
                <a:lnTo>
                  <a:pt x="94" y="280"/>
                </a:lnTo>
                <a:cubicBezTo>
                  <a:pt x="74" y="280"/>
                  <a:pt x="58" y="264"/>
                  <a:pt x="58" y="244"/>
                </a:cubicBezTo>
                <a:cubicBezTo>
                  <a:pt x="58" y="225"/>
                  <a:pt x="74" y="209"/>
                  <a:pt x="94" y="209"/>
                </a:cubicBezTo>
                <a:cubicBezTo>
                  <a:pt x="113" y="209"/>
                  <a:pt x="129" y="225"/>
                  <a:pt x="129" y="244"/>
                </a:cubicBezTo>
                <a:cubicBezTo>
                  <a:pt x="129" y="264"/>
                  <a:pt x="113" y="280"/>
                  <a:pt x="94" y="280"/>
                </a:cubicBezTo>
                <a:close/>
                <a:moveTo>
                  <a:pt x="483" y="57"/>
                </a:moveTo>
                <a:lnTo>
                  <a:pt x="483" y="57"/>
                </a:lnTo>
                <a:lnTo>
                  <a:pt x="483" y="59"/>
                </a:lnTo>
                <a:lnTo>
                  <a:pt x="496" y="159"/>
                </a:lnTo>
                <a:lnTo>
                  <a:pt x="497" y="161"/>
                </a:lnTo>
                <a:lnTo>
                  <a:pt x="495" y="161"/>
                </a:lnTo>
                <a:lnTo>
                  <a:pt x="475" y="161"/>
                </a:lnTo>
                <a:lnTo>
                  <a:pt x="475" y="161"/>
                </a:lnTo>
                <a:lnTo>
                  <a:pt x="475" y="161"/>
                </a:lnTo>
                <a:lnTo>
                  <a:pt x="427" y="132"/>
                </a:lnTo>
                <a:lnTo>
                  <a:pt x="426" y="132"/>
                </a:lnTo>
                <a:lnTo>
                  <a:pt x="426" y="131"/>
                </a:lnTo>
                <a:lnTo>
                  <a:pt x="426" y="59"/>
                </a:lnTo>
                <a:lnTo>
                  <a:pt x="426" y="57"/>
                </a:lnTo>
                <a:lnTo>
                  <a:pt x="428" y="57"/>
                </a:lnTo>
                <a:lnTo>
                  <a:pt x="481" y="57"/>
                </a:lnTo>
                <a:lnTo>
                  <a:pt x="483" y="57"/>
                </a:lnTo>
                <a:close/>
                <a:moveTo>
                  <a:pt x="496" y="43"/>
                </a:moveTo>
                <a:lnTo>
                  <a:pt x="496" y="43"/>
                </a:lnTo>
                <a:cubicBezTo>
                  <a:pt x="493" y="18"/>
                  <a:pt x="471" y="0"/>
                  <a:pt x="446" y="0"/>
                </a:cubicBezTo>
                <a:lnTo>
                  <a:pt x="18" y="0"/>
                </a:lnTo>
                <a:cubicBezTo>
                  <a:pt x="8" y="0"/>
                  <a:pt x="0" y="8"/>
                  <a:pt x="0" y="17"/>
                </a:cubicBezTo>
                <a:lnTo>
                  <a:pt x="0" y="244"/>
                </a:lnTo>
                <a:cubicBezTo>
                  <a:pt x="0" y="249"/>
                  <a:pt x="3" y="252"/>
                  <a:pt x="7" y="252"/>
                </a:cubicBezTo>
                <a:lnTo>
                  <a:pt x="42" y="252"/>
                </a:lnTo>
                <a:lnTo>
                  <a:pt x="43" y="252"/>
                </a:lnTo>
                <a:lnTo>
                  <a:pt x="44" y="254"/>
                </a:lnTo>
                <a:cubicBezTo>
                  <a:pt x="48" y="278"/>
                  <a:pt x="69" y="296"/>
                  <a:pt x="94" y="296"/>
                </a:cubicBezTo>
                <a:cubicBezTo>
                  <a:pt x="119" y="296"/>
                  <a:pt x="140" y="278"/>
                  <a:pt x="144" y="254"/>
                </a:cubicBezTo>
                <a:lnTo>
                  <a:pt x="144" y="252"/>
                </a:lnTo>
                <a:lnTo>
                  <a:pt x="146" y="252"/>
                </a:lnTo>
                <a:lnTo>
                  <a:pt x="362" y="252"/>
                </a:lnTo>
                <a:lnTo>
                  <a:pt x="363" y="252"/>
                </a:lnTo>
                <a:lnTo>
                  <a:pt x="363" y="254"/>
                </a:lnTo>
                <a:cubicBezTo>
                  <a:pt x="368" y="278"/>
                  <a:pt x="389" y="296"/>
                  <a:pt x="413" y="296"/>
                </a:cubicBezTo>
                <a:cubicBezTo>
                  <a:pt x="438" y="296"/>
                  <a:pt x="459" y="278"/>
                  <a:pt x="463" y="254"/>
                </a:cubicBezTo>
                <a:lnTo>
                  <a:pt x="464" y="252"/>
                </a:lnTo>
                <a:lnTo>
                  <a:pt x="465" y="252"/>
                </a:lnTo>
                <a:lnTo>
                  <a:pt x="505" y="252"/>
                </a:lnTo>
                <a:cubicBezTo>
                  <a:pt x="510" y="252"/>
                  <a:pt x="513" y="249"/>
                  <a:pt x="513" y="244"/>
                </a:cubicBezTo>
                <a:lnTo>
                  <a:pt x="513" y="167"/>
                </a:lnTo>
                <a:lnTo>
                  <a:pt x="496" y="43"/>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lowchart: Connector 64">
            <a:extLst>
              <a:ext uri="{FF2B5EF4-FFF2-40B4-BE49-F238E27FC236}">
                <a16:creationId xmlns:a16="http://schemas.microsoft.com/office/drawing/2014/main" id="{AB46950C-4B84-635E-6568-85358017FD4A}"/>
              </a:ext>
            </a:extLst>
          </p:cNvPr>
          <p:cNvSpPr/>
          <p:nvPr/>
        </p:nvSpPr>
        <p:spPr>
          <a:xfrm>
            <a:off x="4122822" y="5127383"/>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9" name="Group 4">
            <a:extLst>
              <a:ext uri="{FF2B5EF4-FFF2-40B4-BE49-F238E27FC236}">
                <a16:creationId xmlns:a16="http://schemas.microsoft.com/office/drawing/2014/main" id="{04906693-7DC6-F3D5-C0E3-12AEFAFFCF67}"/>
              </a:ext>
            </a:extLst>
          </p:cNvPr>
          <p:cNvGrpSpPr>
            <a:grpSpLocks noChangeAspect="1"/>
          </p:cNvGrpSpPr>
          <p:nvPr/>
        </p:nvGrpSpPr>
        <p:grpSpPr bwMode="auto">
          <a:xfrm>
            <a:off x="4337498" y="5377648"/>
            <a:ext cx="538163" cy="430212"/>
            <a:chOff x="6468" y="1728"/>
            <a:chExt cx="339" cy="271"/>
          </a:xfrm>
          <a:solidFill>
            <a:schemeClr val="bg1"/>
          </a:solidFill>
        </p:grpSpPr>
        <p:sp>
          <p:nvSpPr>
            <p:cNvPr id="70" name="Freeform 5">
              <a:extLst>
                <a:ext uri="{FF2B5EF4-FFF2-40B4-BE49-F238E27FC236}">
                  <a16:creationId xmlns:a16="http://schemas.microsoft.com/office/drawing/2014/main" id="{C37F1CBF-5476-4912-41E3-F278097525ED}"/>
                </a:ext>
              </a:extLst>
            </p:cNvPr>
            <p:cNvSpPr>
              <a:spLocks noEditPoints="1"/>
            </p:cNvSpPr>
            <p:nvPr/>
          </p:nvSpPr>
          <p:spPr bwMode="auto">
            <a:xfrm>
              <a:off x="6616" y="1838"/>
              <a:ext cx="43" cy="43"/>
            </a:xfrm>
            <a:custGeom>
              <a:avLst/>
              <a:gdLst>
                <a:gd name="T0" fmla="*/ 40 w 80"/>
                <a:gd name="T1" fmla="*/ 9 h 80"/>
                <a:gd name="T2" fmla="*/ 40 w 80"/>
                <a:gd name="T3" fmla="*/ 9 h 80"/>
                <a:gd name="T4" fmla="*/ 71 w 80"/>
                <a:gd name="T5" fmla="*/ 40 h 80"/>
                <a:gd name="T6" fmla="*/ 40 w 80"/>
                <a:gd name="T7" fmla="*/ 71 h 80"/>
                <a:gd name="T8" fmla="*/ 9 w 80"/>
                <a:gd name="T9" fmla="*/ 40 h 80"/>
                <a:gd name="T10" fmla="*/ 40 w 80"/>
                <a:gd name="T11" fmla="*/ 9 h 80"/>
                <a:gd name="T12" fmla="*/ 40 w 80"/>
                <a:gd name="T13" fmla="*/ 80 h 80"/>
                <a:gd name="T14" fmla="*/ 40 w 80"/>
                <a:gd name="T15" fmla="*/ 80 h 80"/>
                <a:gd name="T16" fmla="*/ 80 w 80"/>
                <a:gd name="T17" fmla="*/ 40 h 80"/>
                <a:gd name="T18" fmla="*/ 40 w 80"/>
                <a:gd name="T19" fmla="*/ 0 h 80"/>
                <a:gd name="T20" fmla="*/ 0 w 80"/>
                <a:gd name="T21" fmla="*/ 40 h 80"/>
                <a:gd name="T22" fmla="*/ 40 w 80"/>
                <a:gd name="T2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80">
                  <a:moveTo>
                    <a:pt x="40" y="9"/>
                  </a:moveTo>
                  <a:lnTo>
                    <a:pt x="40" y="9"/>
                  </a:lnTo>
                  <a:cubicBezTo>
                    <a:pt x="57" y="9"/>
                    <a:pt x="71" y="22"/>
                    <a:pt x="71" y="40"/>
                  </a:cubicBezTo>
                  <a:cubicBezTo>
                    <a:pt x="71" y="57"/>
                    <a:pt x="57" y="71"/>
                    <a:pt x="40" y="71"/>
                  </a:cubicBezTo>
                  <a:cubicBezTo>
                    <a:pt x="23" y="71"/>
                    <a:pt x="9" y="57"/>
                    <a:pt x="9" y="40"/>
                  </a:cubicBezTo>
                  <a:cubicBezTo>
                    <a:pt x="9" y="22"/>
                    <a:pt x="23" y="9"/>
                    <a:pt x="40" y="9"/>
                  </a:cubicBezTo>
                  <a:close/>
                  <a:moveTo>
                    <a:pt x="40" y="80"/>
                  </a:moveTo>
                  <a:lnTo>
                    <a:pt x="40" y="80"/>
                  </a:lnTo>
                  <a:cubicBezTo>
                    <a:pt x="62" y="80"/>
                    <a:pt x="80" y="62"/>
                    <a:pt x="80" y="40"/>
                  </a:cubicBezTo>
                  <a:cubicBezTo>
                    <a:pt x="80" y="18"/>
                    <a:pt x="62" y="0"/>
                    <a:pt x="40" y="0"/>
                  </a:cubicBezTo>
                  <a:cubicBezTo>
                    <a:pt x="18" y="0"/>
                    <a:pt x="0" y="18"/>
                    <a:pt x="0" y="40"/>
                  </a:cubicBezTo>
                  <a:cubicBezTo>
                    <a:pt x="0" y="62"/>
                    <a:pt x="18" y="80"/>
                    <a:pt x="40" y="80"/>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6">
              <a:extLst>
                <a:ext uri="{FF2B5EF4-FFF2-40B4-BE49-F238E27FC236}">
                  <a16:creationId xmlns:a16="http://schemas.microsoft.com/office/drawing/2014/main" id="{65274431-DF0F-8538-D26C-B71D4B1A7FBC}"/>
                </a:ext>
              </a:extLst>
            </p:cNvPr>
            <p:cNvSpPr>
              <a:spLocks noEditPoints="1"/>
            </p:cNvSpPr>
            <p:nvPr/>
          </p:nvSpPr>
          <p:spPr bwMode="auto">
            <a:xfrm>
              <a:off x="6468" y="1728"/>
              <a:ext cx="339" cy="271"/>
            </a:xfrm>
            <a:custGeom>
              <a:avLst/>
              <a:gdLst>
                <a:gd name="T0" fmla="*/ 389 w 639"/>
                <a:gd name="T1" fmla="*/ 397 h 495"/>
                <a:gd name="T2" fmla="*/ 227 w 639"/>
                <a:gd name="T3" fmla="*/ 485 h 495"/>
                <a:gd name="T4" fmla="*/ 405 w 639"/>
                <a:gd name="T5" fmla="*/ 471 h 495"/>
                <a:gd name="T6" fmla="*/ 251 w 639"/>
                <a:gd name="T7" fmla="*/ 397 h 495"/>
                <a:gd name="T8" fmla="*/ 11 w 639"/>
                <a:gd name="T9" fmla="*/ 424 h 495"/>
                <a:gd name="T10" fmla="*/ 39 w 639"/>
                <a:gd name="T11" fmla="*/ 364 h 495"/>
                <a:gd name="T12" fmla="*/ 418 w 639"/>
                <a:gd name="T13" fmla="*/ 160 h 495"/>
                <a:gd name="T14" fmla="*/ 281 w 639"/>
                <a:gd name="T15" fmla="*/ 158 h 495"/>
                <a:gd name="T16" fmla="*/ 167 w 639"/>
                <a:gd name="T17" fmla="*/ 162 h 495"/>
                <a:gd name="T18" fmla="*/ 66 w 639"/>
                <a:gd name="T19" fmla="*/ 172 h 495"/>
                <a:gd name="T20" fmla="*/ 320 w 639"/>
                <a:gd name="T21" fmla="*/ 108 h 495"/>
                <a:gd name="T22" fmla="*/ 550 w 639"/>
                <a:gd name="T23" fmla="*/ 121 h 495"/>
                <a:gd name="T24" fmla="*/ 600 w 639"/>
                <a:gd name="T25" fmla="*/ 175 h 495"/>
                <a:gd name="T26" fmla="*/ 523 w 639"/>
                <a:gd name="T27" fmla="*/ 166 h 495"/>
                <a:gd name="T28" fmla="*/ 427 w 639"/>
                <a:gd name="T29" fmla="*/ 160 h 495"/>
                <a:gd name="T30" fmla="*/ 382 w 639"/>
                <a:gd name="T31" fmla="*/ 326 h 495"/>
                <a:gd name="T32" fmla="*/ 268 w 639"/>
                <a:gd name="T33" fmla="*/ 325 h 495"/>
                <a:gd name="T34" fmla="*/ 268 w 639"/>
                <a:gd name="T35" fmla="*/ 325 h 495"/>
                <a:gd name="T36" fmla="*/ 39 w 639"/>
                <a:gd name="T37" fmla="*/ 277 h 495"/>
                <a:gd name="T38" fmla="*/ 39 w 639"/>
                <a:gd name="T39" fmla="*/ 231 h 495"/>
                <a:gd name="T40" fmla="*/ 427 w 639"/>
                <a:gd name="T41" fmla="*/ 273 h 495"/>
                <a:gd name="T42" fmla="*/ 382 w 639"/>
                <a:gd name="T43" fmla="*/ 273 h 495"/>
                <a:gd name="T44" fmla="*/ 418 w 639"/>
                <a:gd name="T45" fmla="*/ 264 h 495"/>
                <a:gd name="T46" fmla="*/ 600 w 639"/>
                <a:gd name="T47" fmla="*/ 267 h 495"/>
                <a:gd name="T48" fmla="*/ 524 w 639"/>
                <a:gd name="T49" fmla="*/ 178 h 495"/>
                <a:gd name="T50" fmla="*/ 600 w 639"/>
                <a:gd name="T51" fmla="*/ 220 h 495"/>
                <a:gd name="T52" fmla="*/ 415 w 639"/>
                <a:gd name="T53" fmla="*/ 171 h 495"/>
                <a:gd name="T54" fmla="*/ 415 w 639"/>
                <a:gd name="T55" fmla="*/ 171 h 495"/>
                <a:gd name="T56" fmla="*/ 268 w 639"/>
                <a:gd name="T57" fmla="*/ 316 h 495"/>
                <a:gd name="T58" fmla="*/ 83 w 639"/>
                <a:gd name="T59" fmla="*/ 182 h 495"/>
                <a:gd name="T60" fmla="*/ 188 w 639"/>
                <a:gd name="T61" fmla="*/ 173 h 495"/>
                <a:gd name="T62" fmla="*/ 39 w 639"/>
                <a:gd name="T63" fmla="*/ 222 h 495"/>
                <a:gd name="T64" fmla="*/ 304 w 639"/>
                <a:gd name="T65" fmla="*/ 395 h 495"/>
                <a:gd name="T66" fmla="*/ 261 w 639"/>
                <a:gd name="T67" fmla="*/ 394 h 495"/>
                <a:gd name="T68" fmla="*/ 381 w 639"/>
                <a:gd name="T69" fmla="*/ 417 h 495"/>
                <a:gd name="T70" fmla="*/ 279 w 639"/>
                <a:gd name="T71" fmla="*/ 417 h 495"/>
                <a:gd name="T72" fmla="*/ 272 w 639"/>
                <a:gd name="T73" fmla="*/ 404 h 495"/>
                <a:gd name="T74" fmla="*/ 326 w 639"/>
                <a:gd name="T75" fmla="*/ 404 h 495"/>
                <a:gd name="T76" fmla="*/ 366 w 639"/>
                <a:gd name="T77" fmla="*/ 404 h 495"/>
                <a:gd name="T78" fmla="*/ 258 w 639"/>
                <a:gd name="T79" fmla="*/ 426 h 495"/>
                <a:gd name="T80" fmla="*/ 319 w 639"/>
                <a:gd name="T81" fmla="*/ 427 h 495"/>
                <a:gd name="T82" fmla="*/ 383 w 639"/>
                <a:gd name="T83" fmla="*/ 426 h 495"/>
                <a:gd name="T84" fmla="*/ 260 w 639"/>
                <a:gd name="T85" fmla="*/ 440 h 495"/>
                <a:gd name="T86" fmla="*/ 397 w 639"/>
                <a:gd name="T87" fmla="*/ 462 h 495"/>
                <a:gd name="T88" fmla="*/ 244 w 639"/>
                <a:gd name="T89" fmla="*/ 449 h 495"/>
                <a:gd name="T90" fmla="*/ 279 w 639"/>
                <a:gd name="T91" fmla="*/ 449 h 495"/>
                <a:gd name="T92" fmla="*/ 397 w 639"/>
                <a:gd name="T93" fmla="*/ 462 h 495"/>
                <a:gd name="T94" fmla="*/ 427 w 639"/>
                <a:gd name="T95" fmla="*/ 370 h 495"/>
                <a:gd name="T96" fmla="*/ 513 w 639"/>
                <a:gd name="T97" fmla="*/ 47 h 495"/>
                <a:gd name="T98" fmla="*/ 612 w 639"/>
                <a:gd name="T99" fmla="*/ 320 h 495"/>
                <a:gd name="T100" fmla="*/ 612 w 639"/>
                <a:gd name="T101" fmla="*/ 226 h 495"/>
                <a:gd name="T102" fmla="*/ 562 w 639"/>
                <a:gd name="T103" fmla="*/ 116 h 495"/>
                <a:gd name="T104" fmla="*/ 522 w 639"/>
                <a:gd name="T105" fmla="*/ 5 h 495"/>
                <a:gd name="T106" fmla="*/ 418 w 639"/>
                <a:gd name="T107" fmla="*/ 98 h 495"/>
                <a:gd name="T108" fmla="*/ 27 w 639"/>
                <a:gd name="T109" fmla="*/ 148 h 495"/>
                <a:gd name="T110" fmla="*/ 0 w 639"/>
                <a:gd name="T111" fmla="*/ 429 h 495"/>
                <a:gd name="T112" fmla="*/ 217 w 639"/>
                <a:gd name="T113" fmla="*/ 492 h 495"/>
                <a:gd name="T114" fmla="*/ 421 w 639"/>
                <a:gd name="T115" fmla="*/ 488 h 495"/>
                <a:gd name="T116" fmla="*/ 637 w 639"/>
                <a:gd name="T117" fmla="*/ 36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9" h="495">
                  <a:moveTo>
                    <a:pt x="627" y="424"/>
                  </a:moveTo>
                  <a:lnTo>
                    <a:pt x="627" y="424"/>
                  </a:lnTo>
                  <a:cubicBezTo>
                    <a:pt x="571" y="431"/>
                    <a:pt x="489" y="436"/>
                    <a:pt x="403" y="438"/>
                  </a:cubicBezTo>
                  <a:cubicBezTo>
                    <a:pt x="403" y="438"/>
                    <a:pt x="403" y="438"/>
                    <a:pt x="403" y="438"/>
                  </a:cubicBezTo>
                  <a:lnTo>
                    <a:pt x="397" y="420"/>
                  </a:lnTo>
                  <a:lnTo>
                    <a:pt x="389" y="397"/>
                  </a:lnTo>
                  <a:lnTo>
                    <a:pt x="383" y="383"/>
                  </a:lnTo>
                  <a:cubicBezTo>
                    <a:pt x="472" y="382"/>
                    <a:pt x="555" y="379"/>
                    <a:pt x="627" y="374"/>
                  </a:cubicBezTo>
                  <a:lnTo>
                    <a:pt x="627" y="424"/>
                  </a:lnTo>
                  <a:close/>
                  <a:moveTo>
                    <a:pt x="319" y="486"/>
                  </a:moveTo>
                  <a:lnTo>
                    <a:pt x="319" y="486"/>
                  </a:lnTo>
                  <a:cubicBezTo>
                    <a:pt x="286" y="485"/>
                    <a:pt x="256" y="485"/>
                    <a:pt x="227" y="485"/>
                  </a:cubicBezTo>
                  <a:cubicBezTo>
                    <a:pt x="229" y="480"/>
                    <a:pt x="230" y="476"/>
                    <a:pt x="232" y="471"/>
                  </a:cubicBezTo>
                  <a:cubicBezTo>
                    <a:pt x="233" y="471"/>
                    <a:pt x="234" y="471"/>
                    <a:pt x="234" y="471"/>
                  </a:cubicBezTo>
                  <a:cubicBezTo>
                    <a:pt x="261" y="472"/>
                    <a:pt x="287" y="472"/>
                    <a:pt x="313" y="472"/>
                  </a:cubicBezTo>
                  <a:cubicBezTo>
                    <a:pt x="315" y="472"/>
                    <a:pt x="317" y="472"/>
                    <a:pt x="319" y="472"/>
                  </a:cubicBezTo>
                  <a:cubicBezTo>
                    <a:pt x="347" y="472"/>
                    <a:pt x="375" y="472"/>
                    <a:pt x="402" y="471"/>
                  </a:cubicBezTo>
                  <a:cubicBezTo>
                    <a:pt x="403" y="471"/>
                    <a:pt x="404" y="471"/>
                    <a:pt x="405" y="471"/>
                  </a:cubicBezTo>
                  <a:cubicBezTo>
                    <a:pt x="407" y="476"/>
                    <a:pt x="409" y="480"/>
                    <a:pt x="410" y="485"/>
                  </a:cubicBezTo>
                  <a:cubicBezTo>
                    <a:pt x="383" y="485"/>
                    <a:pt x="353" y="486"/>
                    <a:pt x="319" y="486"/>
                  </a:cubicBezTo>
                  <a:close/>
                  <a:moveTo>
                    <a:pt x="11" y="374"/>
                  </a:moveTo>
                  <a:lnTo>
                    <a:pt x="11" y="374"/>
                  </a:lnTo>
                  <a:cubicBezTo>
                    <a:pt x="84" y="379"/>
                    <a:pt x="167" y="382"/>
                    <a:pt x="256" y="383"/>
                  </a:cubicBezTo>
                  <a:cubicBezTo>
                    <a:pt x="254" y="387"/>
                    <a:pt x="253" y="391"/>
                    <a:pt x="251" y="397"/>
                  </a:cubicBezTo>
                  <a:cubicBezTo>
                    <a:pt x="251" y="397"/>
                    <a:pt x="251" y="397"/>
                    <a:pt x="251" y="397"/>
                  </a:cubicBezTo>
                  <a:cubicBezTo>
                    <a:pt x="248" y="406"/>
                    <a:pt x="246" y="411"/>
                    <a:pt x="243" y="420"/>
                  </a:cubicBezTo>
                  <a:cubicBezTo>
                    <a:pt x="243" y="420"/>
                    <a:pt x="243" y="420"/>
                    <a:pt x="243" y="420"/>
                  </a:cubicBezTo>
                  <a:cubicBezTo>
                    <a:pt x="240" y="427"/>
                    <a:pt x="238" y="432"/>
                    <a:pt x="236" y="438"/>
                  </a:cubicBezTo>
                  <a:cubicBezTo>
                    <a:pt x="236" y="438"/>
                    <a:pt x="235" y="438"/>
                    <a:pt x="235" y="438"/>
                  </a:cubicBezTo>
                  <a:cubicBezTo>
                    <a:pt x="155" y="436"/>
                    <a:pt x="70" y="430"/>
                    <a:pt x="11" y="424"/>
                  </a:cubicBezTo>
                  <a:lnTo>
                    <a:pt x="11" y="374"/>
                  </a:lnTo>
                  <a:close/>
                  <a:moveTo>
                    <a:pt x="39" y="324"/>
                  </a:moveTo>
                  <a:lnTo>
                    <a:pt x="39" y="324"/>
                  </a:lnTo>
                  <a:cubicBezTo>
                    <a:pt x="102" y="325"/>
                    <a:pt x="177" y="326"/>
                    <a:pt x="257" y="326"/>
                  </a:cubicBezTo>
                  <a:lnTo>
                    <a:pt x="257" y="371"/>
                  </a:lnTo>
                  <a:cubicBezTo>
                    <a:pt x="179" y="370"/>
                    <a:pt x="105" y="368"/>
                    <a:pt x="39" y="364"/>
                  </a:cubicBezTo>
                  <a:lnTo>
                    <a:pt x="39" y="324"/>
                  </a:lnTo>
                  <a:close/>
                  <a:moveTo>
                    <a:pt x="39" y="153"/>
                  </a:moveTo>
                  <a:lnTo>
                    <a:pt x="39" y="153"/>
                  </a:lnTo>
                  <a:cubicBezTo>
                    <a:pt x="116" y="142"/>
                    <a:pt x="215" y="135"/>
                    <a:pt x="321" y="135"/>
                  </a:cubicBezTo>
                  <a:cubicBezTo>
                    <a:pt x="354" y="135"/>
                    <a:pt x="387" y="136"/>
                    <a:pt x="418" y="137"/>
                  </a:cubicBezTo>
                  <a:lnTo>
                    <a:pt x="418" y="160"/>
                  </a:lnTo>
                  <a:cubicBezTo>
                    <a:pt x="417" y="159"/>
                    <a:pt x="416" y="159"/>
                    <a:pt x="414" y="159"/>
                  </a:cubicBezTo>
                  <a:cubicBezTo>
                    <a:pt x="409" y="159"/>
                    <a:pt x="404" y="159"/>
                    <a:pt x="399" y="159"/>
                  </a:cubicBezTo>
                  <a:cubicBezTo>
                    <a:pt x="391" y="159"/>
                    <a:pt x="382" y="158"/>
                    <a:pt x="373" y="158"/>
                  </a:cubicBezTo>
                  <a:cubicBezTo>
                    <a:pt x="369" y="158"/>
                    <a:pt x="365" y="158"/>
                    <a:pt x="361" y="158"/>
                  </a:cubicBezTo>
                  <a:cubicBezTo>
                    <a:pt x="348" y="158"/>
                    <a:pt x="334" y="158"/>
                    <a:pt x="321" y="158"/>
                  </a:cubicBezTo>
                  <a:cubicBezTo>
                    <a:pt x="308" y="158"/>
                    <a:pt x="295" y="158"/>
                    <a:pt x="281" y="158"/>
                  </a:cubicBezTo>
                  <a:cubicBezTo>
                    <a:pt x="277" y="158"/>
                    <a:pt x="273" y="158"/>
                    <a:pt x="269" y="158"/>
                  </a:cubicBezTo>
                  <a:cubicBezTo>
                    <a:pt x="260" y="158"/>
                    <a:pt x="251" y="159"/>
                    <a:pt x="242" y="159"/>
                  </a:cubicBezTo>
                  <a:cubicBezTo>
                    <a:pt x="237" y="159"/>
                    <a:pt x="232" y="159"/>
                    <a:pt x="227" y="159"/>
                  </a:cubicBezTo>
                  <a:cubicBezTo>
                    <a:pt x="219" y="160"/>
                    <a:pt x="212" y="160"/>
                    <a:pt x="204" y="160"/>
                  </a:cubicBezTo>
                  <a:cubicBezTo>
                    <a:pt x="199" y="161"/>
                    <a:pt x="193" y="161"/>
                    <a:pt x="188" y="161"/>
                  </a:cubicBezTo>
                  <a:cubicBezTo>
                    <a:pt x="181" y="162"/>
                    <a:pt x="174" y="162"/>
                    <a:pt x="167" y="162"/>
                  </a:cubicBezTo>
                  <a:cubicBezTo>
                    <a:pt x="162" y="163"/>
                    <a:pt x="156" y="163"/>
                    <a:pt x="151" y="164"/>
                  </a:cubicBezTo>
                  <a:cubicBezTo>
                    <a:pt x="145" y="164"/>
                    <a:pt x="138" y="164"/>
                    <a:pt x="132" y="165"/>
                  </a:cubicBezTo>
                  <a:cubicBezTo>
                    <a:pt x="126" y="165"/>
                    <a:pt x="121" y="166"/>
                    <a:pt x="116" y="166"/>
                  </a:cubicBezTo>
                  <a:cubicBezTo>
                    <a:pt x="110" y="167"/>
                    <a:pt x="104" y="168"/>
                    <a:pt x="98" y="168"/>
                  </a:cubicBezTo>
                  <a:cubicBezTo>
                    <a:pt x="93" y="169"/>
                    <a:pt x="88" y="169"/>
                    <a:pt x="83" y="170"/>
                  </a:cubicBezTo>
                  <a:cubicBezTo>
                    <a:pt x="77" y="171"/>
                    <a:pt x="71" y="171"/>
                    <a:pt x="66" y="172"/>
                  </a:cubicBezTo>
                  <a:cubicBezTo>
                    <a:pt x="61" y="173"/>
                    <a:pt x="56" y="173"/>
                    <a:pt x="52" y="174"/>
                  </a:cubicBezTo>
                  <a:cubicBezTo>
                    <a:pt x="48" y="174"/>
                    <a:pt x="43" y="175"/>
                    <a:pt x="39" y="176"/>
                  </a:cubicBezTo>
                  <a:lnTo>
                    <a:pt x="39" y="153"/>
                  </a:lnTo>
                  <a:close/>
                  <a:moveTo>
                    <a:pt x="88" y="122"/>
                  </a:moveTo>
                  <a:lnTo>
                    <a:pt x="88" y="122"/>
                  </a:lnTo>
                  <a:cubicBezTo>
                    <a:pt x="151" y="113"/>
                    <a:pt x="233" y="108"/>
                    <a:pt x="320" y="108"/>
                  </a:cubicBezTo>
                  <a:cubicBezTo>
                    <a:pt x="354" y="108"/>
                    <a:pt x="387" y="109"/>
                    <a:pt x="418" y="110"/>
                  </a:cubicBezTo>
                  <a:lnTo>
                    <a:pt x="418" y="125"/>
                  </a:lnTo>
                  <a:cubicBezTo>
                    <a:pt x="387" y="124"/>
                    <a:pt x="354" y="123"/>
                    <a:pt x="321" y="123"/>
                  </a:cubicBezTo>
                  <a:cubicBezTo>
                    <a:pt x="237" y="123"/>
                    <a:pt x="156" y="127"/>
                    <a:pt x="88" y="135"/>
                  </a:cubicBezTo>
                  <a:lnTo>
                    <a:pt x="88" y="122"/>
                  </a:lnTo>
                  <a:close/>
                  <a:moveTo>
                    <a:pt x="550" y="121"/>
                  </a:moveTo>
                  <a:lnTo>
                    <a:pt x="550" y="121"/>
                  </a:lnTo>
                  <a:lnTo>
                    <a:pt x="550" y="134"/>
                  </a:lnTo>
                  <a:cubicBezTo>
                    <a:pt x="512" y="130"/>
                    <a:pt x="471" y="127"/>
                    <a:pt x="427" y="126"/>
                  </a:cubicBezTo>
                  <a:lnTo>
                    <a:pt x="427" y="111"/>
                  </a:lnTo>
                  <a:cubicBezTo>
                    <a:pt x="472" y="113"/>
                    <a:pt x="514" y="117"/>
                    <a:pt x="550" y="121"/>
                  </a:cubicBezTo>
                  <a:close/>
                  <a:moveTo>
                    <a:pt x="600" y="175"/>
                  </a:moveTo>
                  <a:lnTo>
                    <a:pt x="600" y="175"/>
                  </a:lnTo>
                  <a:cubicBezTo>
                    <a:pt x="596" y="174"/>
                    <a:pt x="591" y="174"/>
                    <a:pt x="587" y="173"/>
                  </a:cubicBezTo>
                  <a:cubicBezTo>
                    <a:pt x="583" y="173"/>
                    <a:pt x="578" y="172"/>
                    <a:pt x="574" y="172"/>
                  </a:cubicBezTo>
                  <a:cubicBezTo>
                    <a:pt x="568" y="171"/>
                    <a:pt x="562" y="170"/>
                    <a:pt x="556" y="169"/>
                  </a:cubicBezTo>
                  <a:cubicBezTo>
                    <a:pt x="551" y="169"/>
                    <a:pt x="547" y="168"/>
                    <a:pt x="542" y="168"/>
                  </a:cubicBezTo>
                  <a:cubicBezTo>
                    <a:pt x="536" y="167"/>
                    <a:pt x="529" y="167"/>
                    <a:pt x="523" y="166"/>
                  </a:cubicBezTo>
                  <a:cubicBezTo>
                    <a:pt x="518" y="166"/>
                    <a:pt x="513" y="165"/>
                    <a:pt x="508" y="165"/>
                  </a:cubicBezTo>
                  <a:cubicBezTo>
                    <a:pt x="502" y="164"/>
                    <a:pt x="495" y="164"/>
                    <a:pt x="488" y="163"/>
                  </a:cubicBezTo>
                  <a:cubicBezTo>
                    <a:pt x="483" y="163"/>
                    <a:pt x="478" y="163"/>
                    <a:pt x="473" y="162"/>
                  </a:cubicBezTo>
                  <a:cubicBezTo>
                    <a:pt x="466" y="162"/>
                    <a:pt x="459" y="161"/>
                    <a:pt x="452" y="161"/>
                  </a:cubicBezTo>
                  <a:cubicBezTo>
                    <a:pt x="447" y="161"/>
                    <a:pt x="442" y="160"/>
                    <a:pt x="437" y="160"/>
                  </a:cubicBezTo>
                  <a:cubicBezTo>
                    <a:pt x="434" y="160"/>
                    <a:pt x="430" y="160"/>
                    <a:pt x="427" y="160"/>
                  </a:cubicBezTo>
                  <a:lnTo>
                    <a:pt x="427" y="138"/>
                  </a:lnTo>
                  <a:cubicBezTo>
                    <a:pt x="491" y="140"/>
                    <a:pt x="551" y="145"/>
                    <a:pt x="600" y="153"/>
                  </a:cubicBezTo>
                  <a:lnTo>
                    <a:pt x="600" y="175"/>
                  </a:lnTo>
                  <a:close/>
                  <a:moveTo>
                    <a:pt x="382" y="355"/>
                  </a:moveTo>
                  <a:lnTo>
                    <a:pt x="382" y="355"/>
                  </a:lnTo>
                  <a:lnTo>
                    <a:pt x="382" y="326"/>
                  </a:lnTo>
                  <a:cubicBezTo>
                    <a:pt x="394" y="326"/>
                    <a:pt x="406" y="326"/>
                    <a:pt x="418" y="326"/>
                  </a:cubicBezTo>
                  <a:lnTo>
                    <a:pt x="418" y="370"/>
                  </a:lnTo>
                  <a:cubicBezTo>
                    <a:pt x="406" y="371"/>
                    <a:pt x="394" y="371"/>
                    <a:pt x="382" y="371"/>
                  </a:cubicBezTo>
                  <a:lnTo>
                    <a:pt x="382" y="355"/>
                  </a:lnTo>
                  <a:close/>
                  <a:moveTo>
                    <a:pt x="268" y="325"/>
                  </a:moveTo>
                  <a:lnTo>
                    <a:pt x="268" y="325"/>
                  </a:lnTo>
                  <a:lnTo>
                    <a:pt x="370" y="325"/>
                  </a:lnTo>
                  <a:lnTo>
                    <a:pt x="370" y="355"/>
                  </a:lnTo>
                  <a:lnTo>
                    <a:pt x="370" y="371"/>
                  </a:lnTo>
                  <a:cubicBezTo>
                    <a:pt x="353" y="371"/>
                    <a:pt x="336" y="371"/>
                    <a:pt x="319" y="371"/>
                  </a:cubicBezTo>
                  <a:cubicBezTo>
                    <a:pt x="302" y="371"/>
                    <a:pt x="285" y="371"/>
                    <a:pt x="268" y="371"/>
                  </a:cubicBezTo>
                  <a:lnTo>
                    <a:pt x="268" y="325"/>
                  </a:lnTo>
                  <a:close/>
                  <a:moveTo>
                    <a:pt x="39" y="277"/>
                  </a:moveTo>
                  <a:lnTo>
                    <a:pt x="39" y="277"/>
                  </a:lnTo>
                  <a:cubicBezTo>
                    <a:pt x="103" y="275"/>
                    <a:pt x="178" y="273"/>
                    <a:pt x="257" y="273"/>
                  </a:cubicBezTo>
                  <a:lnTo>
                    <a:pt x="257" y="317"/>
                  </a:lnTo>
                  <a:cubicBezTo>
                    <a:pt x="177" y="317"/>
                    <a:pt x="102" y="316"/>
                    <a:pt x="39" y="315"/>
                  </a:cubicBezTo>
                  <a:lnTo>
                    <a:pt x="39" y="277"/>
                  </a:lnTo>
                  <a:close/>
                  <a:moveTo>
                    <a:pt x="39" y="231"/>
                  </a:moveTo>
                  <a:lnTo>
                    <a:pt x="39" y="231"/>
                  </a:lnTo>
                  <a:cubicBezTo>
                    <a:pt x="101" y="225"/>
                    <a:pt x="176" y="221"/>
                    <a:pt x="257" y="220"/>
                  </a:cubicBezTo>
                  <a:lnTo>
                    <a:pt x="257" y="264"/>
                  </a:lnTo>
                  <a:cubicBezTo>
                    <a:pt x="178" y="264"/>
                    <a:pt x="103" y="266"/>
                    <a:pt x="39" y="268"/>
                  </a:cubicBezTo>
                  <a:lnTo>
                    <a:pt x="39" y="231"/>
                  </a:lnTo>
                  <a:close/>
                  <a:moveTo>
                    <a:pt x="427" y="273"/>
                  </a:moveTo>
                  <a:lnTo>
                    <a:pt x="427" y="273"/>
                  </a:lnTo>
                  <a:cubicBezTo>
                    <a:pt x="489" y="274"/>
                    <a:pt x="548" y="275"/>
                    <a:pt x="600" y="276"/>
                  </a:cubicBezTo>
                  <a:lnTo>
                    <a:pt x="600" y="315"/>
                  </a:lnTo>
                  <a:cubicBezTo>
                    <a:pt x="549" y="316"/>
                    <a:pt x="490" y="317"/>
                    <a:pt x="427" y="317"/>
                  </a:cubicBezTo>
                  <a:lnTo>
                    <a:pt x="427" y="273"/>
                  </a:lnTo>
                  <a:close/>
                  <a:moveTo>
                    <a:pt x="382" y="273"/>
                  </a:moveTo>
                  <a:lnTo>
                    <a:pt x="382" y="273"/>
                  </a:lnTo>
                  <a:cubicBezTo>
                    <a:pt x="394" y="273"/>
                    <a:pt x="406" y="273"/>
                    <a:pt x="418" y="273"/>
                  </a:cubicBezTo>
                  <a:lnTo>
                    <a:pt x="418" y="317"/>
                  </a:lnTo>
                  <a:cubicBezTo>
                    <a:pt x="406" y="317"/>
                    <a:pt x="394" y="317"/>
                    <a:pt x="382" y="317"/>
                  </a:cubicBezTo>
                  <a:lnTo>
                    <a:pt x="382" y="273"/>
                  </a:lnTo>
                  <a:close/>
                  <a:moveTo>
                    <a:pt x="418" y="264"/>
                  </a:moveTo>
                  <a:lnTo>
                    <a:pt x="418" y="264"/>
                  </a:lnTo>
                  <a:cubicBezTo>
                    <a:pt x="406" y="264"/>
                    <a:pt x="394" y="264"/>
                    <a:pt x="382" y="264"/>
                  </a:cubicBezTo>
                  <a:lnTo>
                    <a:pt x="382" y="220"/>
                  </a:lnTo>
                  <a:cubicBezTo>
                    <a:pt x="394" y="220"/>
                    <a:pt x="406" y="220"/>
                    <a:pt x="418" y="220"/>
                  </a:cubicBezTo>
                  <a:lnTo>
                    <a:pt x="418" y="264"/>
                  </a:lnTo>
                  <a:close/>
                  <a:moveTo>
                    <a:pt x="600" y="267"/>
                  </a:moveTo>
                  <a:lnTo>
                    <a:pt x="600" y="267"/>
                  </a:lnTo>
                  <a:cubicBezTo>
                    <a:pt x="548" y="266"/>
                    <a:pt x="489" y="265"/>
                    <a:pt x="427" y="264"/>
                  </a:cubicBezTo>
                  <a:lnTo>
                    <a:pt x="427" y="221"/>
                  </a:lnTo>
                  <a:cubicBezTo>
                    <a:pt x="490" y="222"/>
                    <a:pt x="549" y="225"/>
                    <a:pt x="600" y="229"/>
                  </a:cubicBezTo>
                  <a:lnTo>
                    <a:pt x="600" y="267"/>
                  </a:lnTo>
                  <a:close/>
                  <a:moveTo>
                    <a:pt x="453" y="173"/>
                  </a:moveTo>
                  <a:lnTo>
                    <a:pt x="453" y="173"/>
                  </a:lnTo>
                  <a:cubicBezTo>
                    <a:pt x="460" y="173"/>
                    <a:pt x="466" y="174"/>
                    <a:pt x="473" y="174"/>
                  </a:cubicBezTo>
                  <a:cubicBezTo>
                    <a:pt x="478" y="175"/>
                    <a:pt x="484" y="175"/>
                    <a:pt x="489" y="175"/>
                  </a:cubicBezTo>
                  <a:cubicBezTo>
                    <a:pt x="496" y="176"/>
                    <a:pt x="502" y="176"/>
                    <a:pt x="508" y="177"/>
                  </a:cubicBezTo>
                  <a:cubicBezTo>
                    <a:pt x="513" y="177"/>
                    <a:pt x="519" y="178"/>
                    <a:pt x="524" y="178"/>
                  </a:cubicBezTo>
                  <a:cubicBezTo>
                    <a:pt x="530" y="179"/>
                    <a:pt x="536" y="179"/>
                    <a:pt x="541" y="180"/>
                  </a:cubicBezTo>
                  <a:cubicBezTo>
                    <a:pt x="546" y="180"/>
                    <a:pt x="552" y="181"/>
                    <a:pt x="557" y="182"/>
                  </a:cubicBezTo>
                  <a:cubicBezTo>
                    <a:pt x="562" y="182"/>
                    <a:pt x="568" y="183"/>
                    <a:pt x="573" y="183"/>
                  </a:cubicBezTo>
                  <a:cubicBezTo>
                    <a:pt x="578" y="184"/>
                    <a:pt x="583" y="185"/>
                    <a:pt x="588" y="186"/>
                  </a:cubicBezTo>
                  <a:cubicBezTo>
                    <a:pt x="592" y="186"/>
                    <a:pt x="596" y="187"/>
                    <a:pt x="600" y="187"/>
                  </a:cubicBezTo>
                  <a:lnTo>
                    <a:pt x="600" y="220"/>
                  </a:lnTo>
                  <a:cubicBezTo>
                    <a:pt x="549" y="216"/>
                    <a:pt x="490" y="213"/>
                    <a:pt x="427" y="212"/>
                  </a:cubicBezTo>
                  <a:lnTo>
                    <a:pt x="427" y="172"/>
                  </a:lnTo>
                  <a:cubicBezTo>
                    <a:pt x="430" y="172"/>
                    <a:pt x="433" y="172"/>
                    <a:pt x="436" y="172"/>
                  </a:cubicBezTo>
                  <a:cubicBezTo>
                    <a:pt x="442" y="172"/>
                    <a:pt x="447" y="173"/>
                    <a:pt x="453" y="173"/>
                  </a:cubicBezTo>
                  <a:close/>
                  <a:moveTo>
                    <a:pt x="415" y="171"/>
                  </a:moveTo>
                  <a:lnTo>
                    <a:pt x="415" y="171"/>
                  </a:lnTo>
                  <a:cubicBezTo>
                    <a:pt x="416" y="171"/>
                    <a:pt x="417" y="171"/>
                    <a:pt x="418" y="171"/>
                  </a:cubicBezTo>
                  <a:lnTo>
                    <a:pt x="418" y="211"/>
                  </a:lnTo>
                  <a:cubicBezTo>
                    <a:pt x="406" y="211"/>
                    <a:pt x="394" y="211"/>
                    <a:pt x="382" y="211"/>
                  </a:cubicBezTo>
                  <a:lnTo>
                    <a:pt x="382" y="170"/>
                  </a:lnTo>
                  <a:cubicBezTo>
                    <a:pt x="387" y="170"/>
                    <a:pt x="393" y="171"/>
                    <a:pt x="399" y="171"/>
                  </a:cubicBezTo>
                  <a:cubicBezTo>
                    <a:pt x="404" y="171"/>
                    <a:pt x="409" y="171"/>
                    <a:pt x="415" y="171"/>
                  </a:cubicBezTo>
                  <a:close/>
                  <a:moveTo>
                    <a:pt x="321" y="170"/>
                  </a:moveTo>
                  <a:lnTo>
                    <a:pt x="321" y="170"/>
                  </a:lnTo>
                  <a:cubicBezTo>
                    <a:pt x="334" y="170"/>
                    <a:pt x="347" y="170"/>
                    <a:pt x="360" y="170"/>
                  </a:cubicBezTo>
                  <a:cubicBezTo>
                    <a:pt x="364" y="170"/>
                    <a:pt x="367" y="170"/>
                    <a:pt x="370" y="170"/>
                  </a:cubicBezTo>
                  <a:lnTo>
                    <a:pt x="370" y="316"/>
                  </a:lnTo>
                  <a:lnTo>
                    <a:pt x="268" y="316"/>
                  </a:lnTo>
                  <a:lnTo>
                    <a:pt x="268" y="170"/>
                  </a:lnTo>
                  <a:cubicBezTo>
                    <a:pt x="273" y="170"/>
                    <a:pt x="277" y="170"/>
                    <a:pt x="281" y="170"/>
                  </a:cubicBezTo>
                  <a:cubicBezTo>
                    <a:pt x="295" y="170"/>
                    <a:pt x="308" y="170"/>
                    <a:pt x="321" y="170"/>
                  </a:cubicBezTo>
                  <a:close/>
                  <a:moveTo>
                    <a:pt x="66" y="184"/>
                  </a:moveTo>
                  <a:lnTo>
                    <a:pt x="66" y="184"/>
                  </a:lnTo>
                  <a:cubicBezTo>
                    <a:pt x="72" y="183"/>
                    <a:pt x="78" y="183"/>
                    <a:pt x="83" y="182"/>
                  </a:cubicBezTo>
                  <a:cubicBezTo>
                    <a:pt x="88" y="181"/>
                    <a:pt x="93" y="181"/>
                    <a:pt x="98" y="180"/>
                  </a:cubicBezTo>
                  <a:cubicBezTo>
                    <a:pt x="104" y="180"/>
                    <a:pt x="110" y="179"/>
                    <a:pt x="116" y="178"/>
                  </a:cubicBezTo>
                  <a:cubicBezTo>
                    <a:pt x="122" y="178"/>
                    <a:pt x="127" y="177"/>
                    <a:pt x="132" y="177"/>
                  </a:cubicBezTo>
                  <a:cubicBezTo>
                    <a:pt x="138" y="176"/>
                    <a:pt x="145" y="176"/>
                    <a:pt x="151" y="176"/>
                  </a:cubicBezTo>
                  <a:cubicBezTo>
                    <a:pt x="157" y="175"/>
                    <a:pt x="162" y="175"/>
                    <a:pt x="168" y="174"/>
                  </a:cubicBezTo>
                  <a:cubicBezTo>
                    <a:pt x="174" y="174"/>
                    <a:pt x="181" y="174"/>
                    <a:pt x="188" y="173"/>
                  </a:cubicBezTo>
                  <a:cubicBezTo>
                    <a:pt x="194" y="173"/>
                    <a:pt x="199" y="173"/>
                    <a:pt x="204" y="172"/>
                  </a:cubicBezTo>
                  <a:cubicBezTo>
                    <a:pt x="212" y="172"/>
                    <a:pt x="219" y="172"/>
                    <a:pt x="226" y="171"/>
                  </a:cubicBezTo>
                  <a:cubicBezTo>
                    <a:pt x="232" y="171"/>
                    <a:pt x="237" y="171"/>
                    <a:pt x="242" y="171"/>
                  </a:cubicBezTo>
                  <a:cubicBezTo>
                    <a:pt x="247" y="171"/>
                    <a:pt x="252" y="171"/>
                    <a:pt x="257" y="170"/>
                  </a:cubicBezTo>
                  <a:lnTo>
                    <a:pt x="257" y="211"/>
                  </a:lnTo>
                  <a:cubicBezTo>
                    <a:pt x="176" y="212"/>
                    <a:pt x="101" y="216"/>
                    <a:pt x="39" y="222"/>
                  </a:cubicBezTo>
                  <a:lnTo>
                    <a:pt x="39" y="188"/>
                  </a:lnTo>
                  <a:cubicBezTo>
                    <a:pt x="43" y="187"/>
                    <a:pt x="48" y="186"/>
                    <a:pt x="52" y="186"/>
                  </a:cubicBezTo>
                  <a:cubicBezTo>
                    <a:pt x="57" y="185"/>
                    <a:pt x="62" y="185"/>
                    <a:pt x="66" y="184"/>
                  </a:cubicBezTo>
                  <a:close/>
                  <a:moveTo>
                    <a:pt x="319" y="395"/>
                  </a:moveTo>
                  <a:lnTo>
                    <a:pt x="319" y="395"/>
                  </a:lnTo>
                  <a:cubicBezTo>
                    <a:pt x="314" y="395"/>
                    <a:pt x="309" y="395"/>
                    <a:pt x="304" y="395"/>
                  </a:cubicBezTo>
                  <a:cubicBezTo>
                    <a:pt x="303" y="395"/>
                    <a:pt x="301" y="395"/>
                    <a:pt x="300" y="395"/>
                  </a:cubicBezTo>
                  <a:cubicBezTo>
                    <a:pt x="296" y="395"/>
                    <a:pt x="293" y="395"/>
                    <a:pt x="289" y="395"/>
                  </a:cubicBezTo>
                  <a:cubicBezTo>
                    <a:pt x="287" y="395"/>
                    <a:pt x="285" y="395"/>
                    <a:pt x="282" y="395"/>
                  </a:cubicBezTo>
                  <a:cubicBezTo>
                    <a:pt x="280" y="395"/>
                    <a:pt x="277" y="395"/>
                    <a:pt x="274" y="395"/>
                  </a:cubicBezTo>
                  <a:cubicBezTo>
                    <a:pt x="271" y="395"/>
                    <a:pt x="269" y="395"/>
                    <a:pt x="266" y="395"/>
                  </a:cubicBezTo>
                  <a:cubicBezTo>
                    <a:pt x="265" y="394"/>
                    <a:pt x="263" y="394"/>
                    <a:pt x="261" y="394"/>
                  </a:cubicBezTo>
                  <a:cubicBezTo>
                    <a:pt x="263" y="390"/>
                    <a:pt x="264" y="387"/>
                    <a:pt x="265" y="383"/>
                  </a:cubicBezTo>
                  <a:cubicBezTo>
                    <a:pt x="283" y="383"/>
                    <a:pt x="301" y="383"/>
                    <a:pt x="319" y="383"/>
                  </a:cubicBezTo>
                  <a:cubicBezTo>
                    <a:pt x="338" y="383"/>
                    <a:pt x="356" y="383"/>
                    <a:pt x="374" y="383"/>
                  </a:cubicBezTo>
                  <a:lnTo>
                    <a:pt x="378" y="395"/>
                  </a:lnTo>
                  <a:cubicBezTo>
                    <a:pt x="360" y="395"/>
                    <a:pt x="338" y="395"/>
                    <a:pt x="319" y="395"/>
                  </a:cubicBezTo>
                  <a:close/>
                  <a:moveTo>
                    <a:pt x="381" y="417"/>
                  </a:moveTo>
                  <a:lnTo>
                    <a:pt x="381" y="417"/>
                  </a:lnTo>
                  <a:cubicBezTo>
                    <a:pt x="359" y="418"/>
                    <a:pt x="337" y="418"/>
                    <a:pt x="319" y="418"/>
                  </a:cubicBezTo>
                  <a:cubicBezTo>
                    <a:pt x="314" y="418"/>
                    <a:pt x="308" y="418"/>
                    <a:pt x="302" y="418"/>
                  </a:cubicBezTo>
                  <a:cubicBezTo>
                    <a:pt x="301" y="418"/>
                    <a:pt x="300" y="418"/>
                    <a:pt x="299" y="418"/>
                  </a:cubicBezTo>
                  <a:cubicBezTo>
                    <a:pt x="295" y="418"/>
                    <a:pt x="290" y="418"/>
                    <a:pt x="285" y="417"/>
                  </a:cubicBezTo>
                  <a:cubicBezTo>
                    <a:pt x="283" y="417"/>
                    <a:pt x="281" y="417"/>
                    <a:pt x="279" y="417"/>
                  </a:cubicBezTo>
                  <a:cubicBezTo>
                    <a:pt x="275" y="417"/>
                    <a:pt x="271" y="417"/>
                    <a:pt x="268" y="417"/>
                  </a:cubicBezTo>
                  <a:cubicBezTo>
                    <a:pt x="265" y="417"/>
                    <a:pt x="263" y="417"/>
                    <a:pt x="261" y="417"/>
                  </a:cubicBezTo>
                  <a:cubicBezTo>
                    <a:pt x="258" y="417"/>
                    <a:pt x="256" y="417"/>
                    <a:pt x="254" y="417"/>
                  </a:cubicBezTo>
                  <a:cubicBezTo>
                    <a:pt x="255" y="412"/>
                    <a:pt x="257" y="408"/>
                    <a:pt x="258" y="403"/>
                  </a:cubicBezTo>
                  <a:cubicBezTo>
                    <a:pt x="261" y="403"/>
                    <a:pt x="264" y="403"/>
                    <a:pt x="266" y="404"/>
                  </a:cubicBezTo>
                  <a:cubicBezTo>
                    <a:pt x="268" y="404"/>
                    <a:pt x="270" y="404"/>
                    <a:pt x="272" y="404"/>
                  </a:cubicBezTo>
                  <a:cubicBezTo>
                    <a:pt x="276" y="404"/>
                    <a:pt x="279" y="404"/>
                    <a:pt x="282" y="404"/>
                  </a:cubicBezTo>
                  <a:cubicBezTo>
                    <a:pt x="284" y="404"/>
                    <a:pt x="286" y="404"/>
                    <a:pt x="288" y="404"/>
                  </a:cubicBezTo>
                  <a:cubicBezTo>
                    <a:pt x="292" y="404"/>
                    <a:pt x="295" y="404"/>
                    <a:pt x="299" y="404"/>
                  </a:cubicBezTo>
                  <a:cubicBezTo>
                    <a:pt x="300" y="404"/>
                    <a:pt x="302" y="404"/>
                    <a:pt x="304" y="404"/>
                  </a:cubicBezTo>
                  <a:cubicBezTo>
                    <a:pt x="309" y="404"/>
                    <a:pt x="314" y="404"/>
                    <a:pt x="319" y="404"/>
                  </a:cubicBezTo>
                  <a:cubicBezTo>
                    <a:pt x="321" y="404"/>
                    <a:pt x="324" y="404"/>
                    <a:pt x="326" y="404"/>
                  </a:cubicBezTo>
                  <a:cubicBezTo>
                    <a:pt x="328" y="404"/>
                    <a:pt x="330" y="404"/>
                    <a:pt x="331" y="404"/>
                  </a:cubicBezTo>
                  <a:cubicBezTo>
                    <a:pt x="333" y="404"/>
                    <a:pt x="335" y="404"/>
                    <a:pt x="337" y="404"/>
                  </a:cubicBezTo>
                  <a:cubicBezTo>
                    <a:pt x="341" y="404"/>
                    <a:pt x="345" y="404"/>
                    <a:pt x="348" y="404"/>
                  </a:cubicBezTo>
                  <a:cubicBezTo>
                    <a:pt x="350" y="404"/>
                    <a:pt x="351" y="404"/>
                    <a:pt x="352" y="404"/>
                  </a:cubicBezTo>
                  <a:cubicBezTo>
                    <a:pt x="357" y="404"/>
                    <a:pt x="362" y="404"/>
                    <a:pt x="366" y="404"/>
                  </a:cubicBezTo>
                  <a:lnTo>
                    <a:pt x="366" y="404"/>
                  </a:lnTo>
                  <a:cubicBezTo>
                    <a:pt x="372" y="404"/>
                    <a:pt x="377" y="404"/>
                    <a:pt x="381" y="404"/>
                  </a:cubicBezTo>
                  <a:lnTo>
                    <a:pt x="386" y="417"/>
                  </a:lnTo>
                  <a:cubicBezTo>
                    <a:pt x="384" y="417"/>
                    <a:pt x="383" y="417"/>
                    <a:pt x="381" y="417"/>
                  </a:cubicBezTo>
                  <a:close/>
                  <a:moveTo>
                    <a:pt x="250" y="426"/>
                  </a:moveTo>
                  <a:lnTo>
                    <a:pt x="250" y="426"/>
                  </a:lnTo>
                  <a:cubicBezTo>
                    <a:pt x="253" y="426"/>
                    <a:pt x="255" y="426"/>
                    <a:pt x="258" y="426"/>
                  </a:cubicBezTo>
                  <a:cubicBezTo>
                    <a:pt x="261" y="426"/>
                    <a:pt x="263" y="426"/>
                    <a:pt x="266" y="426"/>
                  </a:cubicBezTo>
                  <a:cubicBezTo>
                    <a:pt x="271" y="426"/>
                    <a:pt x="275" y="426"/>
                    <a:pt x="279" y="426"/>
                  </a:cubicBezTo>
                  <a:cubicBezTo>
                    <a:pt x="281" y="426"/>
                    <a:pt x="282" y="426"/>
                    <a:pt x="284" y="426"/>
                  </a:cubicBezTo>
                  <a:cubicBezTo>
                    <a:pt x="290" y="427"/>
                    <a:pt x="296" y="427"/>
                    <a:pt x="301" y="427"/>
                  </a:cubicBezTo>
                  <a:cubicBezTo>
                    <a:pt x="301" y="427"/>
                    <a:pt x="302" y="427"/>
                    <a:pt x="302" y="427"/>
                  </a:cubicBezTo>
                  <a:cubicBezTo>
                    <a:pt x="308" y="427"/>
                    <a:pt x="314" y="427"/>
                    <a:pt x="319" y="427"/>
                  </a:cubicBezTo>
                  <a:cubicBezTo>
                    <a:pt x="321" y="427"/>
                    <a:pt x="323" y="427"/>
                    <a:pt x="325" y="427"/>
                  </a:cubicBezTo>
                  <a:cubicBezTo>
                    <a:pt x="326" y="427"/>
                    <a:pt x="327" y="427"/>
                    <a:pt x="328" y="427"/>
                  </a:cubicBezTo>
                  <a:cubicBezTo>
                    <a:pt x="332" y="427"/>
                    <a:pt x="336" y="427"/>
                    <a:pt x="341" y="427"/>
                  </a:cubicBezTo>
                  <a:cubicBezTo>
                    <a:pt x="341" y="427"/>
                    <a:pt x="341" y="427"/>
                    <a:pt x="341" y="427"/>
                  </a:cubicBezTo>
                  <a:cubicBezTo>
                    <a:pt x="352" y="427"/>
                    <a:pt x="363" y="426"/>
                    <a:pt x="374" y="426"/>
                  </a:cubicBezTo>
                  <a:cubicBezTo>
                    <a:pt x="377" y="426"/>
                    <a:pt x="380" y="426"/>
                    <a:pt x="383" y="426"/>
                  </a:cubicBezTo>
                  <a:cubicBezTo>
                    <a:pt x="385" y="426"/>
                    <a:pt x="387" y="426"/>
                    <a:pt x="389" y="426"/>
                  </a:cubicBezTo>
                  <a:lnTo>
                    <a:pt x="394" y="440"/>
                  </a:lnTo>
                  <a:cubicBezTo>
                    <a:pt x="376" y="440"/>
                    <a:pt x="343" y="440"/>
                    <a:pt x="319" y="440"/>
                  </a:cubicBezTo>
                  <a:cubicBezTo>
                    <a:pt x="306" y="440"/>
                    <a:pt x="289" y="440"/>
                    <a:pt x="271" y="440"/>
                  </a:cubicBezTo>
                  <a:lnTo>
                    <a:pt x="270" y="440"/>
                  </a:lnTo>
                  <a:cubicBezTo>
                    <a:pt x="267" y="440"/>
                    <a:pt x="263" y="440"/>
                    <a:pt x="260" y="440"/>
                  </a:cubicBezTo>
                  <a:cubicBezTo>
                    <a:pt x="260" y="440"/>
                    <a:pt x="260" y="440"/>
                    <a:pt x="259" y="440"/>
                  </a:cubicBezTo>
                  <a:cubicBezTo>
                    <a:pt x="256" y="440"/>
                    <a:pt x="253" y="440"/>
                    <a:pt x="250" y="440"/>
                  </a:cubicBezTo>
                  <a:cubicBezTo>
                    <a:pt x="249" y="440"/>
                    <a:pt x="249" y="440"/>
                    <a:pt x="248" y="440"/>
                  </a:cubicBezTo>
                  <a:cubicBezTo>
                    <a:pt x="247" y="440"/>
                    <a:pt x="246" y="440"/>
                    <a:pt x="245" y="440"/>
                  </a:cubicBezTo>
                  <a:cubicBezTo>
                    <a:pt x="247" y="435"/>
                    <a:pt x="248" y="431"/>
                    <a:pt x="250" y="426"/>
                  </a:cubicBezTo>
                  <a:close/>
                  <a:moveTo>
                    <a:pt x="397" y="462"/>
                  </a:moveTo>
                  <a:lnTo>
                    <a:pt x="397" y="462"/>
                  </a:lnTo>
                  <a:cubicBezTo>
                    <a:pt x="371" y="463"/>
                    <a:pt x="345" y="463"/>
                    <a:pt x="319" y="463"/>
                  </a:cubicBezTo>
                  <a:cubicBezTo>
                    <a:pt x="293" y="463"/>
                    <a:pt x="267" y="463"/>
                    <a:pt x="241" y="462"/>
                  </a:cubicBezTo>
                  <a:cubicBezTo>
                    <a:pt x="239" y="462"/>
                    <a:pt x="238" y="462"/>
                    <a:pt x="236" y="462"/>
                  </a:cubicBezTo>
                  <a:lnTo>
                    <a:pt x="241" y="448"/>
                  </a:lnTo>
                  <a:cubicBezTo>
                    <a:pt x="242" y="448"/>
                    <a:pt x="243" y="449"/>
                    <a:pt x="244" y="449"/>
                  </a:cubicBezTo>
                  <a:cubicBezTo>
                    <a:pt x="246" y="449"/>
                    <a:pt x="248" y="449"/>
                    <a:pt x="251" y="449"/>
                  </a:cubicBezTo>
                  <a:cubicBezTo>
                    <a:pt x="252" y="449"/>
                    <a:pt x="253" y="449"/>
                    <a:pt x="255" y="449"/>
                  </a:cubicBezTo>
                  <a:cubicBezTo>
                    <a:pt x="257" y="449"/>
                    <a:pt x="259" y="449"/>
                    <a:pt x="261" y="449"/>
                  </a:cubicBezTo>
                  <a:cubicBezTo>
                    <a:pt x="263" y="449"/>
                    <a:pt x="264" y="449"/>
                    <a:pt x="266" y="449"/>
                  </a:cubicBezTo>
                  <a:cubicBezTo>
                    <a:pt x="268" y="449"/>
                    <a:pt x="270" y="449"/>
                    <a:pt x="272" y="449"/>
                  </a:cubicBezTo>
                  <a:cubicBezTo>
                    <a:pt x="274" y="449"/>
                    <a:pt x="277" y="449"/>
                    <a:pt x="279" y="449"/>
                  </a:cubicBezTo>
                  <a:cubicBezTo>
                    <a:pt x="280" y="449"/>
                    <a:pt x="281" y="449"/>
                    <a:pt x="282" y="449"/>
                  </a:cubicBezTo>
                  <a:cubicBezTo>
                    <a:pt x="296" y="449"/>
                    <a:pt x="309" y="449"/>
                    <a:pt x="319" y="449"/>
                  </a:cubicBezTo>
                  <a:cubicBezTo>
                    <a:pt x="344" y="450"/>
                    <a:pt x="376" y="449"/>
                    <a:pt x="394" y="448"/>
                  </a:cubicBezTo>
                  <a:cubicBezTo>
                    <a:pt x="395" y="448"/>
                    <a:pt x="396" y="448"/>
                    <a:pt x="397" y="448"/>
                  </a:cubicBezTo>
                  <a:lnTo>
                    <a:pt x="402" y="462"/>
                  </a:lnTo>
                  <a:cubicBezTo>
                    <a:pt x="400" y="462"/>
                    <a:pt x="399" y="462"/>
                    <a:pt x="397" y="462"/>
                  </a:cubicBezTo>
                  <a:close/>
                  <a:moveTo>
                    <a:pt x="427" y="370"/>
                  </a:moveTo>
                  <a:lnTo>
                    <a:pt x="427" y="370"/>
                  </a:lnTo>
                  <a:lnTo>
                    <a:pt x="427" y="326"/>
                  </a:lnTo>
                  <a:cubicBezTo>
                    <a:pt x="490" y="326"/>
                    <a:pt x="549" y="325"/>
                    <a:pt x="600" y="324"/>
                  </a:cubicBezTo>
                  <a:lnTo>
                    <a:pt x="600" y="364"/>
                  </a:lnTo>
                  <a:cubicBezTo>
                    <a:pt x="547" y="367"/>
                    <a:pt x="489" y="369"/>
                    <a:pt x="427" y="370"/>
                  </a:cubicBezTo>
                  <a:close/>
                  <a:moveTo>
                    <a:pt x="513" y="47"/>
                  </a:moveTo>
                  <a:lnTo>
                    <a:pt x="513" y="47"/>
                  </a:lnTo>
                  <a:lnTo>
                    <a:pt x="427" y="47"/>
                  </a:lnTo>
                  <a:lnTo>
                    <a:pt x="427" y="8"/>
                  </a:lnTo>
                  <a:lnTo>
                    <a:pt x="513" y="8"/>
                  </a:lnTo>
                  <a:lnTo>
                    <a:pt x="513" y="47"/>
                  </a:lnTo>
                  <a:close/>
                  <a:moveTo>
                    <a:pt x="637" y="364"/>
                  </a:moveTo>
                  <a:lnTo>
                    <a:pt x="637" y="364"/>
                  </a:lnTo>
                  <a:cubicBezTo>
                    <a:pt x="636" y="362"/>
                    <a:pt x="635" y="362"/>
                    <a:pt x="633" y="362"/>
                  </a:cubicBezTo>
                  <a:cubicBezTo>
                    <a:pt x="626" y="362"/>
                    <a:pt x="619" y="363"/>
                    <a:pt x="612" y="363"/>
                  </a:cubicBezTo>
                  <a:lnTo>
                    <a:pt x="612" y="320"/>
                  </a:lnTo>
                  <a:cubicBezTo>
                    <a:pt x="612" y="320"/>
                    <a:pt x="612" y="320"/>
                    <a:pt x="612" y="320"/>
                  </a:cubicBezTo>
                  <a:cubicBezTo>
                    <a:pt x="612" y="319"/>
                    <a:pt x="612" y="319"/>
                    <a:pt x="612" y="319"/>
                  </a:cubicBezTo>
                  <a:lnTo>
                    <a:pt x="612" y="273"/>
                  </a:lnTo>
                  <a:cubicBezTo>
                    <a:pt x="612" y="273"/>
                    <a:pt x="612" y="272"/>
                    <a:pt x="612" y="272"/>
                  </a:cubicBezTo>
                  <a:cubicBezTo>
                    <a:pt x="612" y="272"/>
                    <a:pt x="612" y="272"/>
                    <a:pt x="612" y="271"/>
                  </a:cubicBezTo>
                  <a:lnTo>
                    <a:pt x="612" y="226"/>
                  </a:lnTo>
                  <a:cubicBezTo>
                    <a:pt x="612" y="226"/>
                    <a:pt x="612" y="226"/>
                    <a:pt x="612" y="226"/>
                  </a:cubicBezTo>
                  <a:cubicBezTo>
                    <a:pt x="612" y="225"/>
                    <a:pt x="612" y="225"/>
                    <a:pt x="612" y="225"/>
                  </a:cubicBezTo>
                  <a:lnTo>
                    <a:pt x="612" y="182"/>
                  </a:lnTo>
                  <a:lnTo>
                    <a:pt x="612" y="148"/>
                  </a:lnTo>
                  <a:cubicBezTo>
                    <a:pt x="612" y="145"/>
                    <a:pt x="610" y="142"/>
                    <a:pt x="607" y="142"/>
                  </a:cubicBezTo>
                  <a:cubicBezTo>
                    <a:pt x="593" y="140"/>
                    <a:pt x="578" y="138"/>
                    <a:pt x="562" y="136"/>
                  </a:cubicBezTo>
                  <a:lnTo>
                    <a:pt x="562" y="116"/>
                  </a:lnTo>
                  <a:cubicBezTo>
                    <a:pt x="562" y="113"/>
                    <a:pt x="560" y="111"/>
                    <a:pt x="557" y="110"/>
                  </a:cubicBezTo>
                  <a:cubicBezTo>
                    <a:pt x="519" y="105"/>
                    <a:pt x="475" y="101"/>
                    <a:pt x="427" y="99"/>
                  </a:cubicBezTo>
                  <a:lnTo>
                    <a:pt x="427" y="56"/>
                  </a:lnTo>
                  <a:lnTo>
                    <a:pt x="518" y="56"/>
                  </a:lnTo>
                  <a:cubicBezTo>
                    <a:pt x="520" y="56"/>
                    <a:pt x="522" y="54"/>
                    <a:pt x="522" y="51"/>
                  </a:cubicBezTo>
                  <a:lnTo>
                    <a:pt x="522" y="5"/>
                  </a:lnTo>
                  <a:cubicBezTo>
                    <a:pt x="522" y="2"/>
                    <a:pt x="520" y="0"/>
                    <a:pt x="518" y="0"/>
                  </a:cubicBezTo>
                  <a:lnTo>
                    <a:pt x="423" y="0"/>
                  </a:lnTo>
                  <a:cubicBezTo>
                    <a:pt x="423" y="0"/>
                    <a:pt x="423" y="0"/>
                    <a:pt x="423" y="0"/>
                  </a:cubicBezTo>
                  <a:cubicBezTo>
                    <a:pt x="423" y="0"/>
                    <a:pt x="423" y="0"/>
                    <a:pt x="423" y="0"/>
                  </a:cubicBezTo>
                  <a:cubicBezTo>
                    <a:pt x="420" y="0"/>
                    <a:pt x="418" y="2"/>
                    <a:pt x="418" y="5"/>
                  </a:cubicBezTo>
                  <a:lnTo>
                    <a:pt x="418" y="98"/>
                  </a:lnTo>
                  <a:cubicBezTo>
                    <a:pt x="387" y="97"/>
                    <a:pt x="354" y="96"/>
                    <a:pt x="320" y="96"/>
                  </a:cubicBezTo>
                  <a:cubicBezTo>
                    <a:pt x="231" y="96"/>
                    <a:pt x="146" y="101"/>
                    <a:pt x="81" y="111"/>
                  </a:cubicBezTo>
                  <a:cubicBezTo>
                    <a:pt x="78" y="111"/>
                    <a:pt x="76" y="114"/>
                    <a:pt x="76" y="117"/>
                  </a:cubicBezTo>
                  <a:lnTo>
                    <a:pt x="76" y="136"/>
                  </a:lnTo>
                  <a:cubicBezTo>
                    <a:pt x="61" y="138"/>
                    <a:pt x="46" y="140"/>
                    <a:pt x="32" y="142"/>
                  </a:cubicBezTo>
                  <a:cubicBezTo>
                    <a:pt x="29" y="143"/>
                    <a:pt x="27" y="145"/>
                    <a:pt x="27" y="148"/>
                  </a:cubicBezTo>
                  <a:lnTo>
                    <a:pt x="27" y="183"/>
                  </a:lnTo>
                  <a:lnTo>
                    <a:pt x="27" y="363"/>
                  </a:lnTo>
                  <a:cubicBezTo>
                    <a:pt x="20" y="363"/>
                    <a:pt x="13" y="362"/>
                    <a:pt x="6" y="362"/>
                  </a:cubicBezTo>
                  <a:cubicBezTo>
                    <a:pt x="4" y="362"/>
                    <a:pt x="3" y="362"/>
                    <a:pt x="1" y="364"/>
                  </a:cubicBezTo>
                  <a:cubicBezTo>
                    <a:pt x="0" y="365"/>
                    <a:pt x="0" y="366"/>
                    <a:pt x="0" y="368"/>
                  </a:cubicBezTo>
                  <a:lnTo>
                    <a:pt x="0" y="429"/>
                  </a:lnTo>
                  <a:cubicBezTo>
                    <a:pt x="0" y="432"/>
                    <a:pt x="2" y="435"/>
                    <a:pt x="5" y="435"/>
                  </a:cubicBezTo>
                  <a:cubicBezTo>
                    <a:pt x="63" y="442"/>
                    <a:pt x="150" y="447"/>
                    <a:pt x="231" y="450"/>
                  </a:cubicBezTo>
                  <a:lnTo>
                    <a:pt x="225" y="465"/>
                  </a:lnTo>
                  <a:cubicBezTo>
                    <a:pt x="225" y="465"/>
                    <a:pt x="225" y="465"/>
                    <a:pt x="225" y="465"/>
                  </a:cubicBezTo>
                  <a:cubicBezTo>
                    <a:pt x="222" y="474"/>
                    <a:pt x="220" y="479"/>
                    <a:pt x="217" y="488"/>
                  </a:cubicBezTo>
                  <a:cubicBezTo>
                    <a:pt x="216" y="489"/>
                    <a:pt x="216" y="491"/>
                    <a:pt x="217" y="492"/>
                  </a:cubicBezTo>
                  <a:cubicBezTo>
                    <a:pt x="218" y="493"/>
                    <a:pt x="219" y="494"/>
                    <a:pt x="221" y="494"/>
                  </a:cubicBezTo>
                  <a:cubicBezTo>
                    <a:pt x="250" y="494"/>
                    <a:pt x="281" y="495"/>
                    <a:pt x="315" y="495"/>
                  </a:cubicBezTo>
                  <a:lnTo>
                    <a:pt x="319" y="495"/>
                  </a:lnTo>
                  <a:cubicBezTo>
                    <a:pt x="355" y="494"/>
                    <a:pt x="387" y="494"/>
                    <a:pt x="417" y="494"/>
                  </a:cubicBezTo>
                  <a:cubicBezTo>
                    <a:pt x="418" y="494"/>
                    <a:pt x="420" y="493"/>
                    <a:pt x="421" y="492"/>
                  </a:cubicBezTo>
                  <a:cubicBezTo>
                    <a:pt x="421" y="491"/>
                    <a:pt x="422" y="489"/>
                    <a:pt x="421" y="488"/>
                  </a:cubicBezTo>
                  <a:cubicBezTo>
                    <a:pt x="418" y="479"/>
                    <a:pt x="416" y="474"/>
                    <a:pt x="413" y="465"/>
                  </a:cubicBezTo>
                  <a:lnTo>
                    <a:pt x="407" y="450"/>
                  </a:lnTo>
                  <a:cubicBezTo>
                    <a:pt x="495" y="448"/>
                    <a:pt x="577" y="442"/>
                    <a:pt x="634" y="435"/>
                  </a:cubicBezTo>
                  <a:cubicBezTo>
                    <a:pt x="637" y="435"/>
                    <a:pt x="639" y="432"/>
                    <a:pt x="639" y="429"/>
                  </a:cubicBezTo>
                  <a:lnTo>
                    <a:pt x="639" y="368"/>
                  </a:lnTo>
                  <a:cubicBezTo>
                    <a:pt x="639" y="366"/>
                    <a:pt x="639" y="365"/>
                    <a:pt x="637" y="36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75" name="Graphic 74" descr="Medical outline">
            <a:extLst>
              <a:ext uri="{FF2B5EF4-FFF2-40B4-BE49-F238E27FC236}">
                <a16:creationId xmlns:a16="http://schemas.microsoft.com/office/drawing/2014/main" id="{DAEE532D-6B8F-FBBE-2526-42C270BBA2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2369" y="5208126"/>
            <a:ext cx="747058" cy="747058"/>
          </a:xfrm>
          <a:prstGeom prst="rect">
            <a:avLst/>
          </a:prstGeom>
        </p:spPr>
      </p:pic>
      <p:pic>
        <p:nvPicPr>
          <p:cNvPr id="81" name="Graphic 80" descr="Books outline">
            <a:extLst>
              <a:ext uri="{FF2B5EF4-FFF2-40B4-BE49-F238E27FC236}">
                <a16:creationId xmlns:a16="http://schemas.microsoft.com/office/drawing/2014/main" id="{C1A710AD-4D15-D33A-0D3B-804F41AC9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4543" y="5267747"/>
            <a:ext cx="600278" cy="600278"/>
          </a:xfrm>
          <a:prstGeom prst="rect">
            <a:avLst/>
          </a:prstGeom>
        </p:spPr>
      </p:pic>
      <p:sp>
        <p:nvSpPr>
          <p:cNvPr id="82" name="Rectangle 81">
            <a:extLst>
              <a:ext uri="{FF2B5EF4-FFF2-40B4-BE49-F238E27FC236}">
                <a16:creationId xmlns:a16="http://schemas.microsoft.com/office/drawing/2014/main" id="{D9CCE31C-0048-E3A0-C75D-0FA32A00A686}"/>
              </a:ext>
            </a:extLst>
          </p:cNvPr>
          <p:cNvSpPr/>
          <p:nvPr/>
        </p:nvSpPr>
        <p:spPr>
          <a:xfrm>
            <a:off x="3292647" y="3344671"/>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Services: </a:t>
            </a:r>
            <a:r>
              <a:rPr lang="en-US" sz="1300" dirty="0">
                <a:solidFill>
                  <a:schemeClr val="tx1"/>
                </a:solidFill>
              </a:rPr>
              <a:t>Direct broadband access to community members</a:t>
            </a:r>
          </a:p>
        </p:txBody>
      </p:sp>
    </p:spTree>
    <p:extLst>
      <p:ext uri="{BB962C8B-B14F-4D97-AF65-F5344CB8AC3E}">
        <p14:creationId xmlns:p14="http://schemas.microsoft.com/office/powerpoint/2010/main" val="2453823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Arrow: Right 72">
            <a:extLst>
              <a:ext uri="{FF2B5EF4-FFF2-40B4-BE49-F238E27FC236}">
                <a16:creationId xmlns:a16="http://schemas.microsoft.com/office/drawing/2014/main" id="{533EE881-A091-654A-A9C5-E4FC84D44FEF}"/>
              </a:ext>
            </a:extLst>
          </p:cNvPr>
          <p:cNvSpPr/>
          <p:nvPr/>
        </p:nvSpPr>
        <p:spPr>
          <a:xfrm>
            <a:off x="91531" y="2968274"/>
            <a:ext cx="2472116" cy="463286"/>
          </a:xfrm>
          <a:prstGeom prst="rightArrow">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3F984B-2B86-470F-319A-CBE2C0743CF9}"/>
              </a:ext>
            </a:extLst>
          </p:cNvPr>
          <p:cNvSpPr/>
          <p:nvPr/>
        </p:nvSpPr>
        <p:spPr>
          <a:xfrm>
            <a:off x="8629517" y="1429056"/>
            <a:ext cx="2688336" cy="802082"/>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dirty="0">
                <a:solidFill>
                  <a:schemeClr val="tx1"/>
                </a:solidFill>
              </a:rPr>
              <a:t>501-c3 Organization </a:t>
            </a:r>
          </a:p>
        </p:txBody>
      </p:sp>
      <p:sp>
        <p:nvSpPr>
          <p:cNvPr id="13" name="Rectangle 12">
            <a:extLst>
              <a:ext uri="{FF2B5EF4-FFF2-40B4-BE49-F238E27FC236}">
                <a16:creationId xmlns:a16="http://schemas.microsoft.com/office/drawing/2014/main" id="{FD7AF8D8-D260-1B05-0BC0-0272BA80F2ED}"/>
              </a:ext>
            </a:extLst>
          </p:cNvPr>
          <p:cNvSpPr/>
          <p:nvPr/>
        </p:nvSpPr>
        <p:spPr>
          <a:xfrm>
            <a:off x="5585226" y="1437003"/>
            <a:ext cx="2688336" cy="794134"/>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dirty="0">
                <a:solidFill>
                  <a:schemeClr val="tx1"/>
                </a:solidFill>
              </a:rPr>
              <a:t>501-c3 Organization </a:t>
            </a:r>
          </a:p>
        </p:txBody>
      </p:sp>
      <p:sp>
        <p:nvSpPr>
          <p:cNvPr id="8" name="Rectangle 7">
            <a:extLst>
              <a:ext uri="{FF2B5EF4-FFF2-40B4-BE49-F238E27FC236}">
                <a16:creationId xmlns:a16="http://schemas.microsoft.com/office/drawing/2014/main" id="{65D34A47-BE7A-8A45-DE6C-D0D00D4F4137}"/>
              </a:ext>
            </a:extLst>
          </p:cNvPr>
          <p:cNvSpPr/>
          <p:nvPr/>
        </p:nvSpPr>
        <p:spPr>
          <a:xfrm>
            <a:off x="2558567" y="1427959"/>
            <a:ext cx="2688336" cy="803178"/>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dirty="0">
                <a:solidFill>
                  <a:schemeClr val="tx1"/>
                </a:solidFill>
              </a:rPr>
              <a:t>501-c3 Organization </a:t>
            </a:r>
          </a:p>
        </p:txBody>
      </p:sp>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609600" y="365127"/>
            <a:ext cx="10972800" cy="701674"/>
          </a:xfrm>
        </p:spPr>
        <p:txBody>
          <a:bodyPr anchor="t"/>
          <a:lstStyle/>
          <a:p>
            <a:r>
              <a:rPr lang="en-US" sz="2800" dirty="0"/>
              <a:t>Application Criteria Cont. </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8</a:t>
            </a:fld>
            <a:endParaRPr lang="en-US"/>
          </a:p>
        </p:txBody>
      </p:sp>
      <p:sp>
        <p:nvSpPr>
          <p:cNvPr id="2" name="Flowchart: Off-page Connector 1">
            <a:extLst>
              <a:ext uri="{FF2B5EF4-FFF2-40B4-BE49-F238E27FC236}">
                <a16:creationId xmlns:a16="http://schemas.microsoft.com/office/drawing/2014/main" id="{14102615-3A10-956C-1BFD-54C3A61C76FB}"/>
              </a:ext>
            </a:extLst>
          </p:cNvPr>
          <p:cNvSpPr/>
          <p:nvPr/>
        </p:nvSpPr>
        <p:spPr>
          <a:xfrm>
            <a:off x="2886635" y="1020983"/>
            <a:ext cx="2032838" cy="701674"/>
          </a:xfrm>
          <a:prstGeom prst="flowChartOffpageConnector">
            <a:avLst/>
          </a:prstGeom>
          <a:solidFill>
            <a:srgbClr val="2D87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Community Based Organizations (CBOs)</a:t>
            </a:r>
          </a:p>
        </p:txBody>
      </p:sp>
      <p:sp>
        <p:nvSpPr>
          <p:cNvPr id="5" name="Flowchart: Off-page Connector 4">
            <a:extLst>
              <a:ext uri="{FF2B5EF4-FFF2-40B4-BE49-F238E27FC236}">
                <a16:creationId xmlns:a16="http://schemas.microsoft.com/office/drawing/2014/main" id="{BF1519C5-7300-C042-BB90-4CC9A52533B7}"/>
              </a:ext>
            </a:extLst>
          </p:cNvPr>
          <p:cNvSpPr/>
          <p:nvPr/>
        </p:nvSpPr>
        <p:spPr>
          <a:xfrm>
            <a:off x="5915540" y="1020983"/>
            <a:ext cx="2032838" cy="701674"/>
          </a:xfrm>
          <a:prstGeom prst="flowChartOffpageConnector">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Healthcare CBO’s</a:t>
            </a:r>
          </a:p>
        </p:txBody>
      </p:sp>
      <p:sp>
        <p:nvSpPr>
          <p:cNvPr id="7" name="Flowchart: Off-page Connector 6">
            <a:extLst>
              <a:ext uri="{FF2B5EF4-FFF2-40B4-BE49-F238E27FC236}">
                <a16:creationId xmlns:a16="http://schemas.microsoft.com/office/drawing/2014/main" id="{1A7E2B90-70B0-DFB4-BD5C-F4755630D675}"/>
              </a:ext>
            </a:extLst>
          </p:cNvPr>
          <p:cNvSpPr/>
          <p:nvPr/>
        </p:nvSpPr>
        <p:spPr>
          <a:xfrm>
            <a:off x="8957266" y="1028143"/>
            <a:ext cx="2032838" cy="701674"/>
          </a:xfrm>
          <a:prstGeom prst="flowChartOffpageConnector">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2-1-1 Service Providers</a:t>
            </a:r>
          </a:p>
        </p:txBody>
      </p:sp>
      <p:sp>
        <p:nvSpPr>
          <p:cNvPr id="19" name="Rectangle 18">
            <a:extLst>
              <a:ext uri="{FF2B5EF4-FFF2-40B4-BE49-F238E27FC236}">
                <a16:creationId xmlns:a16="http://schemas.microsoft.com/office/drawing/2014/main" id="{B7E12C75-9C36-FEFF-ADC6-B933898F2BD2}"/>
              </a:ext>
            </a:extLst>
          </p:cNvPr>
          <p:cNvSpPr/>
          <p:nvPr/>
        </p:nvSpPr>
        <p:spPr>
          <a:xfrm>
            <a:off x="8630787" y="2247265"/>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None</a:t>
            </a:r>
          </a:p>
        </p:txBody>
      </p:sp>
      <p:sp>
        <p:nvSpPr>
          <p:cNvPr id="20" name="Rectangle 19">
            <a:extLst>
              <a:ext uri="{FF2B5EF4-FFF2-40B4-BE49-F238E27FC236}">
                <a16:creationId xmlns:a16="http://schemas.microsoft.com/office/drawing/2014/main" id="{4EAC6BD0-A2AA-0DDF-6E1F-EEE54A0861AD}"/>
              </a:ext>
            </a:extLst>
          </p:cNvPr>
          <p:cNvSpPr/>
          <p:nvPr/>
        </p:nvSpPr>
        <p:spPr>
          <a:xfrm>
            <a:off x="8632057" y="2862573"/>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Offers 2-1-1 services as the primary function </a:t>
            </a:r>
          </a:p>
        </p:txBody>
      </p:sp>
      <p:sp>
        <p:nvSpPr>
          <p:cNvPr id="21" name="Rectangle 20">
            <a:extLst>
              <a:ext uri="{FF2B5EF4-FFF2-40B4-BE49-F238E27FC236}">
                <a16:creationId xmlns:a16="http://schemas.microsoft.com/office/drawing/2014/main" id="{E2630BCA-8299-2715-2D1D-2DDE61AD9B2D}"/>
              </a:ext>
            </a:extLst>
          </p:cNvPr>
          <p:cNvSpPr/>
          <p:nvPr/>
        </p:nvSpPr>
        <p:spPr>
          <a:xfrm>
            <a:off x="8635867" y="4708498"/>
            <a:ext cx="2688336" cy="156062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74CB55C-25F3-B50C-F1F6-2238253D8DF0}"/>
              </a:ext>
            </a:extLst>
          </p:cNvPr>
          <p:cNvSpPr/>
          <p:nvPr/>
        </p:nvSpPr>
        <p:spPr>
          <a:xfrm>
            <a:off x="8633327" y="3477881"/>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Majority board members in CA </a:t>
            </a:r>
          </a:p>
        </p:txBody>
      </p:sp>
      <p:sp>
        <p:nvSpPr>
          <p:cNvPr id="24" name="Rectangle 23">
            <a:extLst>
              <a:ext uri="{FF2B5EF4-FFF2-40B4-BE49-F238E27FC236}">
                <a16:creationId xmlns:a16="http://schemas.microsoft.com/office/drawing/2014/main" id="{C25B6C50-2D5C-6214-8ADD-E13395A928BE}"/>
              </a:ext>
            </a:extLst>
          </p:cNvPr>
          <p:cNvSpPr/>
          <p:nvPr/>
        </p:nvSpPr>
        <p:spPr>
          <a:xfrm>
            <a:off x="5574970" y="2249810"/>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$50 Million Revenue Cap</a:t>
            </a:r>
          </a:p>
        </p:txBody>
      </p:sp>
      <p:sp>
        <p:nvSpPr>
          <p:cNvPr id="25" name="Rectangle 24">
            <a:extLst>
              <a:ext uri="{FF2B5EF4-FFF2-40B4-BE49-F238E27FC236}">
                <a16:creationId xmlns:a16="http://schemas.microsoft.com/office/drawing/2014/main" id="{0BA1B265-B367-2343-526C-04F9B32617E0}"/>
              </a:ext>
            </a:extLst>
          </p:cNvPr>
          <p:cNvSpPr/>
          <p:nvPr/>
        </p:nvSpPr>
        <p:spPr>
          <a:xfrm>
            <a:off x="5587791" y="2867664"/>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Provides direct licensed healthcare services to public</a:t>
            </a:r>
          </a:p>
        </p:txBody>
      </p:sp>
      <p:sp>
        <p:nvSpPr>
          <p:cNvPr id="26" name="Rectangle 25">
            <a:extLst>
              <a:ext uri="{FF2B5EF4-FFF2-40B4-BE49-F238E27FC236}">
                <a16:creationId xmlns:a16="http://schemas.microsoft.com/office/drawing/2014/main" id="{2D1ED761-88D5-C87A-B2A4-6FD6E7BF3EE6}"/>
              </a:ext>
            </a:extLst>
          </p:cNvPr>
          <p:cNvSpPr/>
          <p:nvPr/>
        </p:nvSpPr>
        <p:spPr>
          <a:xfrm>
            <a:off x="5580098" y="4721225"/>
            <a:ext cx="2688336" cy="1591556"/>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rPr>
              <a:t>CDPH/ Healthcare License Number</a:t>
            </a:r>
          </a:p>
          <a:p>
            <a:pPr algn="ctr"/>
            <a:endParaRPr lang="en-US" dirty="0"/>
          </a:p>
        </p:txBody>
      </p:sp>
      <p:sp>
        <p:nvSpPr>
          <p:cNvPr id="27" name="Rectangle 26">
            <a:extLst>
              <a:ext uri="{FF2B5EF4-FFF2-40B4-BE49-F238E27FC236}">
                <a16:creationId xmlns:a16="http://schemas.microsoft.com/office/drawing/2014/main" id="{3FEA69A8-91BC-5EC8-30C3-A80E67D264BB}"/>
              </a:ext>
            </a:extLst>
          </p:cNvPr>
          <p:cNvSpPr/>
          <p:nvPr/>
        </p:nvSpPr>
        <p:spPr>
          <a:xfrm>
            <a:off x="5577534" y="3485518"/>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Majority board members in CA </a:t>
            </a:r>
          </a:p>
        </p:txBody>
      </p:sp>
      <p:sp>
        <p:nvSpPr>
          <p:cNvPr id="28" name="Rectangle 27">
            <a:extLst>
              <a:ext uri="{FF2B5EF4-FFF2-40B4-BE49-F238E27FC236}">
                <a16:creationId xmlns:a16="http://schemas.microsoft.com/office/drawing/2014/main" id="{526C0230-1683-7C46-9EE5-EA95967D0300}"/>
              </a:ext>
            </a:extLst>
          </p:cNvPr>
          <p:cNvSpPr/>
          <p:nvPr/>
        </p:nvSpPr>
        <p:spPr>
          <a:xfrm>
            <a:off x="2559837" y="2249168"/>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$5 Million Revenue Cap</a:t>
            </a:r>
          </a:p>
        </p:txBody>
      </p:sp>
      <p:sp>
        <p:nvSpPr>
          <p:cNvPr id="29" name="Rectangle 28">
            <a:extLst>
              <a:ext uri="{FF2B5EF4-FFF2-40B4-BE49-F238E27FC236}">
                <a16:creationId xmlns:a16="http://schemas.microsoft.com/office/drawing/2014/main" id="{2D8E3F27-96C3-85AD-89E6-104CBD418151}"/>
              </a:ext>
            </a:extLst>
          </p:cNvPr>
          <p:cNvSpPr/>
          <p:nvPr/>
        </p:nvSpPr>
        <p:spPr>
          <a:xfrm>
            <a:off x="2561107" y="2866380"/>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Performs Qualifying Services per CTF rules</a:t>
            </a:r>
          </a:p>
        </p:txBody>
      </p:sp>
      <p:sp>
        <p:nvSpPr>
          <p:cNvPr id="30" name="Rectangle 29">
            <a:extLst>
              <a:ext uri="{FF2B5EF4-FFF2-40B4-BE49-F238E27FC236}">
                <a16:creationId xmlns:a16="http://schemas.microsoft.com/office/drawing/2014/main" id="{1DE37626-9893-DC9A-7114-AC3C21A6E443}"/>
              </a:ext>
            </a:extLst>
          </p:cNvPr>
          <p:cNvSpPr/>
          <p:nvPr/>
        </p:nvSpPr>
        <p:spPr>
          <a:xfrm>
            <a:off x="2563647" y="4714048"/>
            <a:ext cx="2688336" cy="1628927"/>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B09AD68-23DC-A1F0-20D6-48E4BADED8E3}"/>
              </a:ext>
            </a:extLst>
          </p:cNvPr>
          <p:cNvSpPr/>
          <p:nvPr/>
        </p:nvSpPr>
        <p:spPr>
          <a:xfrm>
            <a:off x="2557297" y="3483592"/>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Majority Board members in CA</a:t>
            </a:r>
          </a:p>
        </p:txBody>
      </p:sp>
      <p:sp>
        <p:nvSpPr>
          <p:cNvPr id="32" name="Flowchart: Connector 31">
            <a:extLst>
              <a:ext uri="{FF2B5EF4-FFF2-40B4-BE49-F238E27FC236}">
                <a16:creationId xmlns:a16="http://schemas.microsoft.com/office/drawing/2014/main" id="{63E83E04-C67F-F121-803B-83A6554B1B85}"/>
              </a:ext>
            </a:extLst>
          </p:cNvPr>
          <p:cNvSpPr/>
          <p:nvPr/>
        </p:nvSpPr>
        <p:spPr>
          <a:xfrm>
            <a:off x="3429982" y="5318713"/>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9">
            <a:extLst>
              <a:ext uri="{FF2B5EF4-FFF2-40B4-BE49-F238E27FC236}">
                <a16:creationId xmlns:a16="http://schemas.microsoft.com/office/drawing/2014/main" id="{B0B80AAC-E6D7-8A22-B492-7E971754FEBC}"/>
              </a:ext>
            </a:extLst>
          </p:cNvPr>
          <p:cNvGrpSpPr>
            <a:grpSpLocks noChangeAspect="1"/>
          </p:cNvGrpSpPr>
          <p:nvPr/>
        </p:nvGrpSpPr>
        <p:grpSpPr bwMode="auto">
          <a:xfrm>
            <a:off x="3647465" y="5611046"/>
            <a:ext cx="511175" cy="346075"/>
            <a:chOff x="6468" y="2115"/>
            <a:chExt cx="322" cy="218"/>
          </a:xfrm>
          <a:noFill/>
        </p:grpSpPr>
        <p:sp>
          <p:nvSpPr>
            <p:cNvPr id="34" name="AutoShape 8">
              <a:extLst>
                <a:ext uri="{FF2B5EF4-FFF2-40B4-BE49-F238E27FC236}">
                  <a16:creationId xmlns:a16="http://schemas.microsoft.com/office/drawing/2014/main" id="{9E2186B4-C597-8C4A-C3A1-8E564D74EC71}"/>
                </a:ext>
              </a:extLst>
            </p:cNvPr>
            <p:cNvSpPr>
              <a:spLocks noChangeAspect="1"/>
            </p:cNvSpPr>
            <p:nvPr/>
          </p:nvSpPr>
          <p:spPr bwMode="auto">
            <a:xfrm>
              <a:off x="6468" y="2115"/>
              <a:ext cx="320" cy="217"/>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0">
              <a:extLst>
                <a:ext uri="{FF2B5EF4-FFF2-40B4-BE49-F238E27FC236}">
                  <a16:creationId xmlns:a16="http://schemas.microsoft.com/office/drawing/2014/main" id="{9000231A-2F29-34F8-AC72-6D9F4D2A52A2}"/>
                </a:ext>
              </a:extLst>
            </p:cNvPr>
            <p:cNvSpPr>
              <a:spLocks/>
            </p:cNvSpPr>
            <p:nvPr/>
          </p:nvSpPr>
          <p:spPr bwMode="auto">
            <a:xfrm>
              <a:off x="6632" y="2118"/>
              <a:ext cx="68" cy="93"/>
            </a:xfrm>
            <a:custGeom>
              <a:avLst/>
              <a:gdLst>
                <a:gd name="T0" fmla="*/ 112 w 137"/>
                <a:gd name="T1" fmla="*/ 136 h 188"/>
                <a:gd name="T2" fmla="*/ 112 w 137"/>
                <a:gd name="T3" fmla="*/ 136 h 188"/>
                <a:gd name="T4" fmla="*/ 90 w 137"/>
                <a:gd name="T5" fmla="*/ 136 h 188"/>
                <a:gd name="T6" fmla="*/ 84 w 137"/>
                <a:gd name="T7" fmla="*/ 136 h 188"/>
                <a:gd name="T8" fmla="*/ 82 w 137"/>
                <a:gd name="T9" fmla="*/ 136 h 188"/>
                <a:gd name="T10" fmla="*/ 79 w 137"/>
                <a:gd name="T11" fmla="*/ 151 h 188"/>
                <a:gd name="T12" fmla="*/ 80 w 137"/>
                <a:gd name="T13" fmla="*/ 152 h 188"/>
                <a:gd name="T14" fmla="*/ 87 w 137"/>
                <a:gd name="T15" fmla="*/ 168 h 188"/>
                <a:gd name="T16" fmla="*/ 67 w 137"/>
                <a:gd name="T17" fmla="*/ 188 h 188"/>
                <a:gd name="T18" fmla="*/ 46 w 137"/>
                <a:gd name="T19" fmla="*/ 168 h 188"/>
                <a:gd name="T20" fmla="*/ 53 w 137"/>
                <a:gd name="T21" fmla="*/ 153 h 188"/>
                <a:gd name="T22" fmla="*/ 53 w 137"/>
                <a:gd name="T23" fmla="*/ 153 h 188"/>
                <a:gd name="T24" fmla="*/ 56 w 137"/>
                <a:gd name="T25" fmla="*/ 144 h 188"/>
                <a:gd name="T26" fmla="*/ 52 w 137"/>
                <a:gd name="T27" fmla="*/ 136 h 188"/>
                <a:gd name="T28" fmla="*/ 49 w 137"/>
                <a:gd name="T29" fmla="*/ 136 h 188"/>
                <a:gd name="T30" fmla="*/ 45 w 137"/>
                <a:gd name="T31" fmla="*/ 136 h 188"/>
                <a:gd name="T32" fmla="*/ 3 w 137"/>
                <a:gd name="T33" fmla="*/ 136 h 188"/>
                <a:gd name="T34" fmla="*/ 0 w 137"/>
                <a:gd name="T35" fmla="*/ 133 h 188"/>
                <a:gd name="T36" fmla="*/ 0 w 137"/>
                <a:gd name="T37" fmla="*/ 84 h 188"/>
                <a:gd name="T38" fmla="*/ 0 w 137"/>
                <a:gd name="T39" fmla="*/ 82 h 188"/>
                <a:gd name="T40" fmla="*/ 9 w 137"/>
                <a:gd name="T41" fmla="*/ 77 h 188"/>
                <a:gd name="T42" fmla="*/ 17 w 137"/>
                <a:gd name="T43" fmla="*/ 81 h 188"/>
                <a:gd name="T44" fmla="*/ 17 w 137"/>
                <a:gd name="T45" fmla="*/ 81 h 188"/>
                <a:gd name="T46" fmla="*/ 32 w 137"/>
                <a:gd name="T47" fmla="*/ 87 h 188"/>
                <a:gd name="T48" fmla="*/ 53 w 137"/>
                <a:gd name="T49" fmla="*/ 67 h 188"/>
                <a:gd name="T50" fmla="*/ 32 w 137"/>
                <a:gd name="T51" fmla="*/ 46 h 188"/>
                <a:gd name="T52" fmla="*/ 16 w 137"/>
                <a:gd name="T53" fmla="*/ 54 h 188"/>
                <a:gd name="T54" fmla="*/ 16 w 137"/>
                <a:gd name="T55" fmla="*/ 54 h 188"/>
                <a:gd name="T56" fmla="*/ 9 w 137"/>
                <a:gd name="T57" fmla="*/ 56 h 188"/>
                <a:gd name="T58" fmla="*/ 0 w 137"/>
                <a:gd name="T59" fmla="*/ 51 h 188"/>
                <a:gd name="T60" fmla="*/ 0 w 137"/>
                <a:gd name="T61" fmla="*/ 50 h 188"/>
                <a:gd name="T62" fmla="*/ 0 w 137"/>
                <a:gd name="T63" fmla="*/ 3 h 188"/>
                <a:gd name="T64" fmla="*/ 3 w 137"/>
                <a:gd name="T65" fmla="*/ 0 h 188"/>
                <a:gd name="T66" fmla="*/ 134 w 137"/>
                <a:gd name="T67" fmla="*/ 0 h 188"/>
                <a:gd name="T68" fmla="*/ 137 w 137"/>
                <a:gd name="T69" fmla="*/ 3 h 188"/>
                <a:gd name="T70" fmla="*/ 137 w 137"/>
                <a:gd name="T71" fmla="*/ 10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 h="188">
                  <a:moveTo>
                    <a:pt x="112" y="136"/>
                  </a:moveTo>
                  <a:lnTo>
                    <a:pt x="112" y="136"/>
                  </a:lnTo>
                  <a:lnTo>
                    <a:pt x="90" y="136"/>
                  </a:lnTo>
                  <a:lnTo>
                    <a:pt x="84" y="136"/>
                  </a:lnTo>
                  <a:cubicBezTo>
                    <a:pt x="84" y="136"/>
                    <a:pt x="82" y="136"/>
                    <a:pt x="82" y="136"/>
                  </a:cubicBezTo>
                  <a:cubicBezTo>
                    <a:pt x="77" y="140"/>
                    <a:pt x="76" y="145"/>
                    <a:pt x="79" y="151"/>
                  </a:cubicBezTo>
                  <a:cubicBezTo>
                    <a:pt x="79" y="151"/>
                    <a:pt x="80" y="152"/>
                    <a:pt x="80" y="152"/>
                  </a:cubicBezTo>
                  <a:cubicBezTo>
                    <a:pt x="85" y="156"/>
                    <a:pt x="87" y="162"/>
                    <a:pt x="87" y="168"/>
                  </a:cubicBezTo>
                  <a:cubicBezTo>
                    <a:pt x="87" y="179"/>
                    <a:pt x="78" y="188"/>
                    <a:pt x="67" y="188"/>
                  </a:cubicBezTo>
                  <a:cubicBezTo>
                    <a:pt x="56" y="188"/>
                    <a:pt x="46" y="179"/>
                    <a:pt x="46" y="168"/>
                  </a:cubicBezTo>
                  <a:cubicBezTo>
                    <a:pt x="46" y="162"/>
                    <a:pt x="49" y="157"/>
                    <a:pt x="53" y="153"/>
                  </a:cubicBezTo>
                  <a:cubicBezTo>
                    <a:pt x="53" y="153"/>
                    <a:pt x="53" y="153"/>
                    <a:pt x="53" y="153"/>
                  </a:cubicBezTo>
                  <a:cubicBezTo>
                    <a:pt x="55" y="150"/>
                    <a:pt x="56" y="147"/>
                    <a:pt x="56" y="144"/>
                  </a:cubicBezTo>
                  <a:cubicBezTo>
                    <a:pt x="56" y="142"/>
                    <a:pt x="56" y="139"/>
                    <a:pt x="52" y="136"/>
                  </a:cubicBezTo>
                  <a:cubicBezTo>
                    <a:pt x="52" y="136"/>
                    <a:pt x="50" y="136"/>
                    <a:pt x="49" y="136"/>
                  </a:cubicBezTo>
                  <a:lnTo>
                    <a:pt x="45" y="136"/>
                  </a:lnTo>
                  <a:lnTo>
                    <a:pt x="3" y="136"/>
                  </a:lnTo>
                  <a:cubicBezTo>
                    <a:pt x="1" y="136"/>
                    <a:pt x="0" y="135"/>
                    <a:pt x="0" y="133"/>
                  </a:cubicBezTo>
                  <a:lnTo>
                    <a:pt x="0" y="84"/>
                  </a:lnTo>
                  <a:cubicBezTo>
                    <a:pt x="0" y="83"/>
                    <a:pt x="0" y="83"/>
                    <a:pt x="0" y="82"/>
                  </a:cubicBezTo>
                  <a:cubicBezTo>
                    <a:pt x="2" y="79"/>
                    <a:pt x="5" y="77"/>
                    <a:pt x="9" y="77"/>
                  </a:cubicBezTo>
                  <a:cubicBezTo>
                    <a:pt x="12" y="77"/>
                    <a:pt x="15" y="79"/>
                    <a:pt x="17" y="81"/>
                  </a:cubicBezTo>
                  <a:cubicBezTo>
                    <a:pt x="17" y="81"/>
                    <a:pt x="17" y="81"/>
                    <a:pt x="17" y="81"/>
                  </a:cubicBezTo>
                  <a:cubicBezTo>
                    <a:pt x="21" y="85"/>
                    <a:pt x="27" y="87"/>
                    <a:pt x="32" y="87"/>
                  </a:cubicBezTo>
                  <a:cubicBezTo>
                    <a:pt x="44" y="87"/>
                    <a:pt x="53" y="78"/>
                    <a:pt x="53" y="67"/>
                  </a:cubicBezTo>
                  <a:cubicBezTo>
                    <a:pt x="53" y="56"/>
                    <a:pt x="44" y="46"/>
                    <a:pt x="32" y="46"/>
                  </a:cubicBezTo>
                  <a:cubicBezTo>
                    <a:pt x="26" y="46"/>
                    <a:pt x="20" y="49"/>
                    <a:pt x="16" y="54"/>
                  </a:cubicBezTo>
                  <a:cubicBezTo>
                    <a:pt x="16" y="54"/>
                    <a:pt x="16" y="54"/>
                    <a:pt x="16" y="54"/>
                  </a:cubicBezTo>
                  <a:cubicBezTo>
                    <a:pt x="13" y="56"/>
                    <a:pt x="11" y="56"/>
                    <a:pt x="9" y="56"/>
                  </a:cubicBezTo>
                  <a:cubicBezTo>
                    <a:pt x="7" y="56"/>
                    <a:pt x="3" y="55"/>
                    <a:pt x="0" y="51"/>
                  </a:cubicBezTo>
                  <a:cubicBezTo>
                    <a:pt x="0" y="51"/>
                    <a:pt x="0" y="50"/>
                    <a:pt x="0" y="50"/>
                  </a:cubicBezTo>
                  <a:lnTo>
                    <a:pt x="0" y="3"/>
                  </a:lnTo>
                  <a:cubicBezTo>
                    <a:pt x="0" y="1"/>
                    <a:pt x="1" y="0"/>
                    <a:pt x="3" y="0"/>
                  </a:cubicBezTo>
                  <a:lnTo>
                    <a:pt x="134" y="0"/>
                  </a:lnTo>
                  <a:cubicBezTo>
                    <a:pt x="136" y="0"/>
                    <a:pt x="137" y="1"/>
                    <a:pt x="137" y="3"/>
                  </a:cubicBezTo>
                  <a:lnTo>
                    <a:pt x="137" y="10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1">
              <a:extLst>
                <a:ext uri="{FF2B5EF4-FFF2-40B4-BE49-F238E27FC236}">
                  <a16:creationId xmlns:a16="http://schemas.microsoft.com/office/drawing/2014/main" id="{7986100F-B521-A28E-41BC-C6F01BFA4CA9}"/>
                </a:ext>
              </a:extLst>
            </p:cNvPr>
            <p:cNvSpPr>
              <a:spLocks/>
            </p:cNvSpPr>
            <p:nvPr/>
          </p:nvSpPr>
          <p:spPr bwMode="auto">
            <a:xfrm>
              <a:off x="6676" y="2152"/>
              <a:ext cx="114" cy="181"/>
            </a:xfrm>
            <a:custGeom>
              <a:avLst/>
              <a:gdLst>
                <a:gd name="T0" fmla="*/ 149 w 233"/>
                <a:gd name="T1" fmla="*/ 3 h 368"/>
                <a:gd name="T2" fmla="*/ 149 w 233"/>
                <a:gd name="T3" fmla="*/ 3 h 368"/>
                <a:gd name="T4" fmla="*/ 82 w 233"/>
                <a:gd name="T5" fmla="*/ 47 h 368"/>
                <a:gd name="T6" fmla="*/ 32 w 233"/>
                <a:gd name="T7" fmla="*/ 25 h 368"/>
                <a:gd name="T8" fmla="*/ 4 w 233"/>
                <a:gd name="T9" fmla="*/ 35 h 368"/>
                <a:gd name="T10" fmla="*/ 7 w 233"/>
                <a:gd name="T11" fmla="*/ 57 h 368"/>
                <a:gd name="T12" fmla="*/ 14 w 233"/>
                <a:gd name="T13" fmla="*/ 63 h 368"/>
                <a:gd name="T14" fmla="*/ 77 w 233"/>
                <a:gd name="T15" fmla="*/ 89 h 368"/>
                <a:gd name="T16" fmla="*/ 91 w 233"/>
                <a:gd name="T17" fmla="*/ 89 h 368"/>
                <a:gd name="T18" fmla="*/ 135 w 233"/>
                <a:gd name="T19" fmla="*/ 64 h 368"/>
                <a:gd name="T20" fmla="*/ 135 w 233"/>
                <a:gd name="T21" fmla="*/ 161 h 368"/>
                <a:gd name="T22" fmla="*/ 104 w 233"/>
                <a:gd name="T23" fmla="*/ 258 h 368"/>
                <a:gd name="T24" fmla="*/ 92 w 233"/>
                <a:gd name="T25" fmla="*/ 343 h 368"/>
                <a:gd name="T26" fmla="*/ 108 w 233"/>
                <a:gd name="T27" fmla="*/ 367 h 368"/>
                <a:gd name="T28" fmla="*/ 114 w 233"/>
                <a:gd name="T29" fmla="*/ 368 h 368"/>
                <a:gd name="T30" fmla="*/ 132 w 233"/>
                <a:gd name="T31" fmla="*/ 351 h 368"/>
                <a:gd name="T32" fmla="*/ 144 w 233"/>
                <a:gd name="T33" fmla="*/ 271 h 368"/>
                <a:gd name="T34" fmla="*/ 173 w 233"/>
                <a:gd name="T35" fmla="*/ 190 h 368"/>
                <a:gd name="T36" fmla="*/ 178 w 233"/>
                <a:gd name="T37" fmla="*/ 267 h 368"/>
                <a:gd name="T38" fmla="*/ 191 w 233"/>
                <a:gd name="T39" fmla="*/ 351 h 368"/>
                <a:gd name="T40" fmla="*/ 209 w 233"/>
                <a:gd name="T41" fmla="*/ 368 h 368"/>
                <a:gd name="T42" fmla="*/ 221 w 233"/>
                <a:gd name="T43" fmla="*/ 366 h 368"/>
                <a:gd name="T44" fmla="*/ 232 w 233"/>
                <a:gd name="T45" fmla="*/ 343 h 368"/>
                <a:gd name="T46" fmla="*/ 219 w 233"/>
                <a:gd name="T47" fmla="*/ 263 h 368"/>
                <a:gd name="T48" fmla="*/ 220 w 233"/>
                <a:gd name="T49" fmla="*/ 175 h 368"/>
                <a:gd name="T50" fmla="*/ 204 w 233"/>
                <a:gd name="T51" fmla="*/ 21 h 368"/>
                <a:gd name="T52" fmla="*/ 184 w 233"/>
                <a:gd name="T5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3" h="368">
                  <a:moveTo>
                    <a:pt x="149" y="3"/>
                  </a:moveTo>
                  <a:lnTo>
                    <a:pt x="149" y="3"/>
                  </a:lnTo>
                  <a:lnTo>
                    <a:pt x="82" y="47"/>
                  </a:lnTo>
                  <a:lnTo>
                    <a:pt x="32" y="25"/>
                  </a:lnTo>
                  <a:cubicBezTo>
                    <a:pt x="21" y="21"/>
                    <a:pt x="9" y="25"/>
                    <a:pt x="4" y="35"/>
                  </a:cubicBezTo>
                  <a:cubicBezTo>
                    <a:pt x="0" y="43"/>
                    <a:pt x="2" y="51"/>
                    <a:pt x="7" y="57"/>
                  </a:cubicBezTo>
                  <a:cubicBezTo>
                    <a:pt x="9" y="59"/>
                    <a:pt x="11" y="61"/>
                    <a:pt x="14" y="63"/>
                  </a:cubicBezTo>
                  <a:lnTo>
                    <a:pt x="77" y="89"/>
                  </a:lnTo>
                  <a:cubicBezTo>
                    <a:pt x="81" y="91"/>
                    <a:pt x="86" y="91"/>
                    <a:pt x="91" y="89"/>
                  </a:cubicBezTo>
                  <a:cubicBezTo>
                    <a:pt x="107" y="82"/>
                    <a:pt x="135" y="64"/>
                    <a:pt x="135" y="64"/>
                  </a:cubicBezTo>
                  <a:lnTo>
                    <a:pt x="135" y="161"/>
                  </a:lnTo>
                  <a:cubicBezTo>
                    <a:pt x="136" y="163"/>
                    <a:pt x="105" y="255"/>
                    <a:pt x="104" y="258"/>
                  </a:cubicBezTo>
                  <a:lnTo>
                    <a:pt x="92" y="343"/>
                  </a:lnTo>
                  <a:cubicBezTo>
                    <a:pt x="90" y="355"/>
                    <a:pt x="97" y="365"/>
                    <a:pt x="108" y="367"/>
                  </a:cubicBezTo>
                  <a:cubicBezTo>
                    <a:pt x="110" y="368"/>
                    <a:pt x="112" y="368"/>
                    <a:pt x="114" y="368"/>
                  </a:cubicBezTo>
                  <a:cubicBezTo>
                    <a:pt x="123" y="367"/>
                    <a:pt x="131" y="360"/>
                    <a:pt x="132" y="351"/>
                  </a:cubicBezTo>
                  <a:lnTo>
                    <a:pt x="144" y="271"/>
                  </a:lnTo>
                  <a:lnTo>
                    <a:pt x="173" y="190"/>
                  </a:lnTo>
                  <a:cubicBezTo>
                    <a:pt x="173" y="190"/>
                    <a:pt x="177" y="265"/>
                    <a:pt x="178" y="267"/>
                  </a:cubicBezTo>
                  <a:lnTo>
                    <a:pt x="191" y="351"/>
                  </a:lnTo>
                  <a:cubicBezTo>
                    <a:pt x="193" y="360"/>
                    <a:pt x="200" y="367"/>
                    <a:pt x="209" y="368"/>
                  </a:cubicBezTo>
                  <a:cubicBezTo>
                    <a:pt x="213" y="368"/>
                    <a:pt x="217" y="368"/>
                    <a:pt x="221" y="366"/>
                  </a:cubicBezTo>
                  <a:cubicBezTo>
                    <a:pt x="229" y="362"/>
                    <a:pt x="233" y="352"/>
                    <a:pt x="232" y="343"/>
                  </a:cubicBezTo>
                  <a:lnTo>
                    <a:pt x="219" y="263"/>
                  </a:lnTo>
                  <a:lnTo>
                    <a:pt x="220" y="175"/>
                  </a:lnTo>
                  <a:cubicBezTo>
                    <a:pt x="221" y="169"/>
                    <a:pt x="204" y="21"/>
                    <a:pt x="204" y="21"/>
                  </a:cubicBezTo>
                  <a:cubicBezTo>
                    <a:pt x="202" y="6"/>
                    <a:pt x="184" y="0"/>
                    <a:pt x="184"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12">
              <a:extLst>
                <a:ext uri="{FF2B5EF4-FFF2-40B4-BE49-F238E27FC236}">
                  <a16:creationId xmlns:a16="http://schemas.microsoft.com/office/drawing/2014/main" id="{B48D9C21-F0B7-A617-8471-8DE70A4A0EB3}"/>
                </a:ext>
              </a:extLst>
            </p:cNvPr>
            <p:cNvSpPr>
              <a:spLocks/>
            </p:cNvSpPr>
            <p:nvPr/>
          </p:nvSpPr>
          <p:spPr bwMode="auto">
            <a:xfrm>
              <a:off x="6737" y="2116"/>
              <a:ext cx="39" cy="39"/>
            </a:xfrm>
            <a:custGeom>
              <a:avLst/>
              <a:gdLst>
                <a:gd name="T0" fmla="*/ 79 w 79"/>
                <a:gd name="T1" fmla="*/ 40 h 80"/>
                <a:gd name="T2" fmla="*/ 79 w 79"/>
                <a:gd name="T3" fmla="*/ 40 h 80"/>
                <a:gd name="T4" fmla="*/ 39 w 79"/>
                <a:gd name="T5" fmla="*/ 80 h 80"/>
                <a:gd name="T6" fmla="*/ 0 w 79"/>
                <a:gd name="T7" fmla="*/ 40 h 80"/>
                <a:gd name="T8" fmla="*/ 39 w 79"/>
                <a:gd name="T9" fmla="*/ 0 h 80"/>
                <a:gd name="T10" fmla="*/ 79 w 79"/>
                <a:gd name="T11" fmla="*/ 40 h 80"/>
                <a:gd name="T12" fmla="*/ 79 w 79"/>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79" h="80">
                  <a:moveTo>
                    <a:pt x="79" y="40"/>
                  </a:moveTo>
                  <a:lnTo>
                    <a:pt x="79" y="40"/>
                  </a:lnTo>
                  <a:cubicBezTo>
                    <a:pt x="79" y="62"/>
                    <a:pt x="62" y="80"/>
                    <a:pt x="39" y="80"/>
                  </a:cubicBezTo>
                  <a:cubicBezTo>
                    <a:pt x="17" y="80"/>
                    <a:pt x="0" y="62"/>
                    <a:pt x="0" y="40"/>
                  </a:cubicBezTo>
                  <a:cubicBezTo>
                    <a:pt x="0" y="18"/>
                    <a:pt x="17" y="0"/>
                    <a:pt x="39" y="0"/>
                  </a:cubicBezTo>
                  <a:cubicBezTo>
                    <a:pt x="62" y="0"/>
                    <a:pt x="79" y="18"/>
                    <a:pt x="79" y="40"/>
                  </a:cubicBezTo>
                  <a:lnTo>
                    <a:pt x="79" y="40"/>
                  </a:lnTo>
                  <a:close/>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3">
              <a:extLst>
                <a:ext uri="{FF2B5EF4-FFF2-40B4-BE49-F238E27FC236}">
                  <a16:creationId xmlns:a16="http://schemas.microsoft.com/office/drawing/2014/main" id="{56B75BE6-439D-ADA1-0E9C-78242D9D948D}"/>
                </a:ext>
              </a:extLst>
            </p:cNvPr>
            <p:cNvSpPr>
              <a:spLocks/>
            </p:cNvSpPr>
            <p:nvPr/>
          </p:nvSpPr>
          <p:spPr bwMode="auto">
            <a:xfrm>
              <a:off x="6702" y="2150"/>
              <a:ext cx="35" cy="11"/>
            </a:xfrm>
            <a:custGeom>
              <a:avLst/>
              <a:gdLst>
                <a:gd name="T0" fmla="*/ 72 w 72"/>
                <a:gd name="T1" fmla="*/ 21 h 21"/>
                <a:gd name="T2" fmla="*/ 72 w 72"/>
                <a:gd name="T3" fmla="*/ 21 h 21"/>
                <a:gd name="T4" fmla="*/ 36 w 72"/>
                <a:gd name="T5" fmla="*/ 18 h 21"/>
                <a:gd name="T6" fmla="*/ 0 w 72"/>
                <a:gd name="T7" fmla="*/ 0 h 21"/>
              </a:gdLst>
              <a:ahLst/>
              <a:cxnLst>
                <a:cxn ang="0">
                  <a:pos x="T0" y="T1"/>
                </a:cxn>
                <a:cxn ang="0">
                  <a:pos x="T2" y="T3"/>
                </a:cxn>
                <a:cxn ang="0">
                  <a:pos x="T4" y="T5"/>
                </a:cxn>
                <a:cxn ang="0">
                  <a:pos x="T6" y="T7"/>
                </a:cxn>
              </a:cxnLst>
              <a:rect l="0" t="0" r="r" b="b"/>
              <a:pathLst>
                <a:path w="72" h="21">
                  <a:moveTo>
                    <a:pt x="72" y="21"/>
                  </a:moveTo>
                  <a:lnTo>
                    <a:pt x="72" y="21"/>
                  </a:lnTo>
                  <a:lnTo>
                    <a:pt x="36" y="18"/>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4">
              <a:extLst>
                <a:ext uri="{FF2B5EF4-FFF2-40B4-BE49-F238E27FC236}">
                  <a16:creationId xmlns:a16="http://schemas.microsoft.com/office/drawing/2014/main" id="{DB105E14-226A-A91C-BDE9-50573E1C19D9}"/>
                </a:ext>
              </a:extLst>
            </p:cNvPr>
            <p:cNvSpPr>
              <a:spLocks/>
            </p:cNvSpPr>
            <p:nvPr/>
          </p:nvSpPr>
          <p:spPr bwMode="auto">
            <a:xfrm>
              <a:off x="6508" y="2117"/>
              <a:ext cx="40" cy="42"/>
            </a:xfrm>
            <a:custGeom>
              <a:avLst/>
              <a:gdLst>
                <a:gd name="T0" fmla="*/ 35 w 80"/>
                <a:gd name="T1" fmla="*/ 81 h 84"/>
                <a:gd name="T2" fmla="*/ 35 w 80"/>
                <a:gd name="T3" fmla="*/ 81 h 84"/>
                <a:gd name="T4" fmla="*/ 28 w 80"/>
                <a:gd name="T5" fmla="*/ 80 h 84"/>
                <a:gd name="T6" fmla="*/ 6 w 80"/>
                <a:gd name="T7" fmla="*/ 60 h 84"/>
                <a:gd name="T8" fmla="*/ 4 w 80"/>
                <a:gd name="T9" fmla="*/ 31 h 84"/>
                <a:gd name="T10" fmla="*/ 53 w 80"/>
                <a:gd name="T11" fmla="*/ 6 h 84"/>
                <a:gd name="T12" fmla="*/ 75 w 80"/>
                <a:gd name="T13" fmla="*/ 26 h 84"/>
                <a:gd name="T14" fmla="*/ 77 w 80"/>
                <a:gd name="T15" fmla="*/ 55 h 84"/>
                <a:gd name="T16" fmla="*/ 35 w 80"/>
                <a:gd name="T17" fmla="*/ 81 h 84"/>
                <a:gd name="T18" fmla="*/ 35 w 80"/>
                <a:gd name="T19"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4">
                  <a:moveTo>
                    <a:pt x="35" y="81"/>
                  </a:moveTo>
                  <a:lnTo>
                    <a:pt x="35" y="81"/>
                  </a:lnTo>
                  <a:cubicBezTo>
                    <a:pt x="32" y="81"/>
                    <a:pt x="30" y="81"/>
                    <a:pt x="28" y="80"/>
                  </a:cubicBezTo>
                  <a:cubicBezTo>
                    <a:pt x="18" y="77"/>
                    <a:pt x="10" y="70"/>
                    <a:pt x="6" y="60"/>
                  </a:cubicBezTo>
                  <a:cubicBezTo>
                    <a:pt x="1" y="51"/>
                    <a:pt x="0" y="41"/>
                    <a:pt x="4" y="31"/>
                  </a:cubicBezTo>
                  <a:cubicBezTo>
                    <a:pt x="11" y="11"/>
                    <a:pt x="33" y="0"/>
                    <a:pt x="53" y="6"/>
                  </a:cubicBezTo>
                  <a:cubicBezTo>
                    <a:pt x="63" y="10"/>
                    <a:pt x="70" y="17"/>
                    <a:pt x="75" y="26"/>
                  </a:cubicBezTo>
                  <a:cubicBezTo>
                    <a:pt x="80" y="35"/>
                    <a:pt x="80" y="46"/>
                    <a:pt x="77" y="55"/>
                  </a:cubicBezTo>
                  <a:cubicBezTo>
                    <a:pt x="71" y="74"/>
                    <a:pt x="53" y="84"/>
                    <a:pt x="35" y="81"/>
                  </a:cubicBezTo>
                  <a:lnTo>
                    <a:pt x="35" y="81"/>
                  </a:lnTo>
                  <a:close/>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5">
              <a:extLst>
                <a:ext uri="{FF2B5EF4-FFF2-40B4-BE49-F238E27FC236}">
                  <a16:creationId xmlns:a16="http://schemas.microsoft.com/office/drawing/2014/main" id="{9D0296D1-3F75-8F1E-8C4A-9D18EE2F9D84}"/>
                </a:ext>
              </a:extLst>
            </p:cNvPr>
            <p:cNvSpPr>
              <a:spLocks/>
            </p:cNvSpPr>
            <p:nvPr/>
          </p:nvSpPr>
          <p:spPr bwMode="auto">
            <a:xfrm>
              <a:off x="6508" y="2176"/>
              <a:ext cx="57" cy="54"/>
            </a:xfrm>
            <a:custGeom>
              <a:avLst/>
              <a:gdLst>
                <a:gd name="T0" fmla="*/ 0 w 117"/>
                <a:gd name="T1" fmla="*/ 17 h 111"/>
                <a:gd name="T2" fmla="*/ 0 w 117"/>
                <a:gd name="T3" fmla="*/ 17 h 111"/>
                <a:gd name="T4" fmla="*/ 5 w 117"/>
                <a:gd name="T5" fmla="*/ 53 h 111"/>
                <a:gd name="T6" fmla="*/ 16 w 117"/>
                <a:gd name="T7" fmla="*/ 68 h 111"/>
                <a:gd name="T8" fmla="*/ 83 w 117"/>
                <a:gd name="T9" fmla="*/ 108 h 111"/>
                <a:gd name="T10" fmla="*/ 89 w 117"/>
                <a:gd name="T11" fmla="*/ 110 h 111"/>
                <a:gd name="T12" fmla="*/ 111 w 117"/>
                <a:gd name="T13" fmla="*/ 99 h 111"/>
                <a:gd name="T14" fmla="*/ 103 w 117"/>
                <a:gd name="T15" fmla="*/ 70 h 111"/>
                <a:gd name="T16" fmla="*/ 45 w 117"/>
                <a:gd name="T17" fmla="*/ 35 h 111"/>
                <a:gd name="T18" fmla="*/ 38 w 117"/>
                <a:gd name="T1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11">
                  <a:moveTo>
                    <a:pt x="0" y="17"/>
                  </a:moveTo>
                  <a:lnTo>
                    <a:pt x="0" y="17"/>
                  </a:lnTo>
                  <a:lnTo>
                    <a:pt x="5" y="53"/>
                  </a:lnTo>
                  <a:cubicBezTo>
                    <a:pt x="7" y="60"/>
                    <a:pt x="11" y="65"/>
                    <a:pt x="16" y="68"/>
                  </a:cubicBezTo>
                  <a:lnTo>
                    <a:pt x="83" y="108"/>
                  </a:lnTo>
                  <a:cubicBezTo>
                    <a:pt x="85" y="109"/>
                    <a:pt x="87" y="110"/>
                    <a:pt x="89" y="110"/>
                  </a:cubicBezTo>
                  <a:cubicBezTo>
                    <a:pt x="98" y="111"/>
                    <a:pt x="107" y="107"/>
                    <a:pt x="111" y="99"/>
                  </a:cubicBezTo>
                  <a:cubicBezTo>
                    <a:pt x="117" y="89"/>
                    <a:pt x="113" y="76"/>
                    <a:pt x="103" y="70"/>
                  </a:cubicBezTo>
                  <a:lnTo>
                    <a:pt x="45" y="35"/>
                  </a:lnTo>
                  <a:lnTo>
                    <a:pt x="38"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6">
              <a:extLst>
                <a:ext uri="{FF2B5EF4-FFF2-40B4-BE49-F238E27FC236}">
                  <a16:creationId xmlns:a16="http://schemas.microsoft.com/office/drawing/2014/main" id="{49465AC9-82E8-EC3F-A02D-C2F3C29E23EB}"/>
                </a:ext>
              </a:extLst>
            </p:cNvPr>
            <p:cNvSpPr>
              <a:spLocks/>
            </p:cNvSpPr>
            <p:nvPr/>
          </p:nvSpPr>
          <p:spPr bwMode="auto">
            <a:xfrm>
              <a:off x="6526" y="2158"/>
              <a:ext cx="23" cy="31"/>
            </a:xfrm>
            <a:custGeom>
              <a:avLst/>
              <a:gdLst>
                <a:gd name="T0" fmla="*/ 46 w 46"/>
                <a:gd name="T1" fmla="*/ 64 h 64"/>
                <a:gd name="T2" fmla="*/ 46 w 46"/>
                <a:gd name="T3" fmla="*/ 64 h 64"/>
                <a:gd name="T4" fmla="*/ 28 w 46"/>
                <a:gd name="T5" fmla="*/ 46 h 64"/>
                <a:gd name="T6" fmla="*/ 21 w 46"/>
                <a:gd name="T7" fmla="*/ 23 h 64"/>
                <a:gd name="T8" fmla="*/ 0 w 46"/>
                <a:gd name="T9" fmla="*/ 0 h 64"/>
              </a:gdLst>
              <a:ahLst/>
              <a:cxnLst>
                <a:cxn ang="0">
                  <a:pos x="T0" y="T1"/>
                </a:cxn>
                <a:cxn ang="0">
                  <a:pos x="T2" y="T3"/>
                </a:cxn>
                <a:cxn ang="0">
                  <a:pos x="T4" y="T5"/>
                </a:cxn>
                <a:cxn ang="0">
                  <a:pos x="T6" y="T7"/>
                </a:cxn>
                <a:cxn ang="0">
                  <a:pos x="T8" y="T9"/>
                </a:cxn>
              </a:cxnLst>
              <a:rect l="0" t="0" r="r" b="b"/>
              <a:pathLst>
                <a:path w="46" h="64">
                  <a:moveTo>
                    <a:pt x="46" y="64"/>
                  </a:moveTo>
                  <a:lnTo>
                    <a:pt x="46" y="64"/>
                  </a:lnTo>
                  <a:lnTo>
                    <a:pt x="28" y="46"/>
                  </a:lnTo>
                  <a:lnTo>
                    <a:pt x="21" y="23"/>
                  </a:lnTo>
                  <a:cubicBezTo>
                    <a:pt x="17" y="13"/>
                    <a:pt x="9" y="3"/>
                    <a:pt x="0"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7">
              <a:extLst>
                <a:ext uri="{FF2B5EF4-FFF2-40B4-BE49-F238E27FC236}">
                  <a16:creationId xmlns:a16="http://schemas.microsoft.com/office/drawing/2014/main" id="{AF666D6B-4198-4175-F945-D640797CFB1A}"/>
                </a:ext>
              </a:extLst>
            </p:cNvPr>
            <p:cNvSpPr>
              <a:spLocks/>
            </p:cNvSpPr>
            <p:nvPr/>
          </p:nvSpPr>
          <p:spPr bwMode="auto">
            <a:xfrm>
              <a:off x="6616" y="2185"/>
              <a:ext cx="73" cy="100"/>
            </a:xfrm>
            <a:custGeom>
              <a:avLst/>
              <a:gdLst>
                <a:gd name="T0" fmla="*/ 148 w 148"/>
                <a:gd name="T1" fmla="*/ 148 h 204"/>
                <a:gd name="T2" fmla="*/ 148 w 148"/>
                <a:gd name="T3" fmla="*/ 148 h 204"/>
                <a:gd name="T4" fmla="*/ 97 w 148"/>
                <a:gd name="T5" fmla="*/ 148 h 204"/>
                <a:gd name="T6" fmla="*/ 91 w 148"/>
                <a:gd name="T7" fmla="*/ 148 h 204"/>
                <a:gd name="T8" fmla="*/ 88 w 148"/>
                <a:gd name="T9" fmla="*/ 148 h 204"/>
                <a:gd name="T10" fmla="*/ 86 w 148"/>
                <a:gd name="T11" fmla="*/ 164 h 204"/>
                <a:gd name="T12" fmla="*/ 86 w 148"/>
                <a:gd name="T13" fmla="*/ 165 h 204"/>
                <a:gd name="T14" fmla="*/ 94 w 148"/>
                <a:gd name="T15" fmla="*/ 182 h 204"/>
                <a:gd name="T16" fmla="*/ 72 w 148"/>
                <a:gd name="T17" fmla="*/ 204 h 204"/>
                <a:gd name="T18" fmla="*/ 50 w 148"/>
                <a:gd name="T19" fmla="*/ 182 h 204"/>
                <a:gd name="T20" fmla="*/ 57 w 148"/>
                <a:gd name="T21" fmla="*/ 166 h 204"/>
                <a:gd name="T22" fmla="*/ 57 w 148"/>
                <a:gd name="T23" fmla="*/ 166 h 204"/>
                <a:gd name="T24" fmla="*/ 61 w 148"/>
                <a:gd name="T25" fmla="*/ 157 h 204"/>
                <a:gd name="T26" fmla="*/ 56 w 148"/>
                <a:gd name="T27" fmla="*/ 148 h 204"/>
                <a:gd name="T28" fmla="*/ 53 w 148"/>
                <a:gd name="T29" fmla="*/ 148 h 204"/>
                <a:gd name="T30" fmla="*/ 48 w 148"/>
                <a:gd name="T31" fmla="*/ 148 h 204"/>
                <a:gd name="T32" fmla="*/ 2 w 148"/>
                <a:gd name="T33" fmla="*/ 148 h 204"/>
                <a:gd name="T34" fmla="*/ 0 w 148"/>
                <a:gd name="T35" fmla="*/ 145 h 204"/>
                <a:gd name="T36" fmla="*/ 0 w 148"/>
                <a:gd name="T37" fmla="*/ 91 h 204"/>
                <a:gd name="T38" fmla="*/ 0 w 148"/>
                <a:gd name="T39" fmla="*/ 89 h 204"/>
                <a:gd name="T40" fmla="*/ 9 w 148"/>
                <a:gd name="T41" fmla="*/ 84 h 204"/>
                <a:gd name="T42" fmla="*/ 18 w 148"/>
                <a:gd name="T43" fmla="*/ 88 h 204"/>
                <a:gd name="T44" fmla="*/ 19 w 148"/>
                <a:gd name="T45" fmla="*/ 88 h 204"/>
                <a:gd name="T46" fmla="*/ 35 w 148"/>
                <a:gd name="T47" fmla="*/ 95 h 204"/>
                <a:gd name="T48" fmla="*/ 57 w 148"/>
                <a:gd name="T49" fmla="*/ 73 h 204"/>
                <a:gd name="T50" fmla="*/ 35 w 148"/>
                <a:gd name="T51" fmla="*/ 50 h 204"/>
                <a:gd name="T52" fmla="*/ 17 w 148"/>
                <a:gd name="T53" fmla="*/ 58 h 204"/>
                <a:gd name="T54" fmla="*/ 17 w 148"/>
                <a:gd name="T55" fmla="*/ 59 h 204"/>
                <a:gd name="T56" fmla="*/ 9 w 148"/>
                <a:gd name="T57" fmla="*/ 61 h 204"/>
                <a:gd name="T58" fmla="*/ 0 w 148"/>
                <a:gd name="T59" fmla="*/ 55 h 204"/>
                <a:gd name="T60" fmla="*/ 0 w 148"/>
                <a:gd name="T61" fmla="*/ 54 h 204"/>
                <a:gd name="T62" fmla="*/ 0 w 148"/>
                <a:gd name="T6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204">
                  <a:moveTo>
                    <a:pt x="148" y="148"/>
                  </a:moveTo>
                  <a:lnTo>
                    <a:pt x="148" y="148"/>
                  </a:lnTo>
                  <a:lnTo>
                    <a:pt x="97" y="148"/>
                  </a:lnTo>
                  <a:lnTo>
                    <a:pt x="91" y="148"/>
                  </a:lnTo>
                  <a:cubicBezTo>
                    <a:pt x="90" y="148"/>
                    <a:pt x="89" y="148"/>
                    <a:pt x="88" y="148"/>
                  </a:cubicBezTo>
                  <a:cubicBezTo>
                    <a:pt x="83" y="152"/>
                    <a:pt x="82" y="158"/>
                    <a:pt x="86" y="164"/>
                  </a:cubicBezTo>
                  <a:cubicBezTo>
                    <a:pt x="86" y="164"/>
                    <a:pt x="86" y="165"/>
                    <a:pt x="86" y="165"/>
                  </a:cubicBezTo>
                  <a:cubicBezTo>
                    <a:pt x="91" y="169"/>
                    <a:pt x="94" y="175"/>
                    <a:pt x="94" y="182"/>
                  </a:cubicBezTo>
                  <a:cubicBezTo>
                    <a:pt x="94" y="194"/>
                    <a:pt x="84" y="204"/>
                    <a:pt x="72" y="204"/>
                  </a:cubicBezTo>
                  <a:cubicBezTo>
                    <a:pt x="60" y="204"/>
                    <a:pt x="50" y="194"/>
                    <a:pt x="50" y="182"/>
                  </a:cubicBezTo>
                  <a:cubicBezTo>
                    <a:pt x="50" y="176"/>
                    <a:pt x="52" y="170"/>
                    <a:pt x="57" y="166"/>
                  </a:cubicBezTo>
                  <a:cubicBezTo>
                    <a:pt x="57" y="166"/>
                    <a:pt x="57" y="166"/>
                    <a:pt x="57" y="166"/>
                  </a:cubicBezTo>
                  <a:cubicBezTo>
                    <a:pt x="60" y="163"/>
                    <a:pt x="61" y="160"/>
                    <a:pt x="61" y="157"/>
                  </a:cubicBezTo>
                  <a:cubicBezTo>
                    <a:pt x="61" y="154"/>
                    <a:pt x="60" y="151"/>
                    <a:pt x="56" y="148"/>
                  </a:cubicBezTo>
                  <a:cubicBezTo>
                    <a:pt x="56" y="148"/>
                    <a:pt x="54" y="148"/>
                    <a:pt x="53" y="148"/>
                  </a:cubicBezTo>
                  <a:lnTo>
                    <a:pt x="48" y="148"/>
                  </a:lnTo>
                  <a:lnTo>
                    <a:pt x="2" y="148"/>
                  </a:lnTo>
                  <a:cubicBezTo>
                    <a:pt x="1" y="148"/>
                    <a:pt x="0" y="146"/>
                    <a:pt x="0" y="145"/>
                  </a:cubicBezTo>
                  <a:lnTo>
                    <a:pt x="0" y="91"/>
                  </a:lnTo>
                  <a:cubicBezTo>
                    <a:pt x="0" y="90"/>
                    <a:pt x="0" y="90"/>
                    <a:pt x="0" y="89"/>
                  </a:cubicBezTo>
                  <a:cubicBezTo>
                    <a:pt x="2" y="86"/>
                    <a:pt x="5" y="84"/>
                    <a:pt x="9" y="84"/>
                  </a:cubicBezTo>
                  <a:cubicBezTo>
                    <a:pt x="12" y="84"/>
                    <a:pt x="15" y="85"/>
                    <a:pt x="18" y="88"/>
                  </a:cubicBezTo>
                  <a:cubicBezTo>
                    <a:pt x="18" y="88"/>
                    <a:pt x="18" y="88"/>
                    <a:pt x="19" y="88"/>
                  </a:cubicBezTo>
                  <a:cubicBezTo>
                    <a:pt x="23" y="92"/>
                    <a:pt x="28" y="95"/>
                    <a:pt x="35" y="95"/>
                  </a:cubicBezTo>
                  <a:cubicBezTo>
                    <a:pt x="47" y="95"/>
                    <a:pt x="57" y="85"/>
                    <a:pt x="57" y="73"/>
                  </a:cubicBezTo>
                  <a:cubicBezTo>
                    <a:pt x="57" y="60"/>
                    <a:pt x="47" y="50"/>
                    <a:pt x="35" y="50"/>
                  </a:cubicBezTo>
                  <a:cubicBezTo>
                    <a:pt x="28" y="50"/>
                    <a:pt x="22" y="53"/>
                    <a:pt x="17" y="58"/>
                  </a:cubicBezTo>
                  <a:cubicBezTo>
                    <a:pt x="17" y="59"/>
                    <a:pt x="17" y="59"/>
                    <a:pt x="17" y="59"/>
                  </a:cubicBezTo>
                  <a:cubicBezTo>
                    <a:pt x="14" y="60"/>
                    <a:pt x="12" y="61"/>
                    <a:pt x="9" y="61"/>
                  </a:cubicBezTo>
                  <a:cubicBezTo>
                    <a:pt x="7" y="61"/>
                    <a:pt x="3" y="60"/>
                    <a:pt x="0" y="55"/>
                  </a:cubicBezTo>
                  <a:cubicBezTo>
                    <a:pt x="0" y="55"/>
                    <a:pt x="0" y="54"/>
                    <a:pt x="0" y="54"/>
                  </a:cubicBez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8">
              <a:extLst>
                <a:ext uri="{FF2B5EF4-FFF2-40B4-BE49-F238E27FC236}">
                  <a16:creationId xmlns:a16="http://schemas.microsoft.com/office/drawing/2014/main" id="{94B2F3FB-5FCE-D666-CADE-046D9639E405}"/>
                </a:ext>
              </a:extLst>
            </p:cNvPr>
            <p:cNvSpPr>
              <a:spLocks/>
            </p:cNvSpPr>
            <p:nvPr/>
          </p:nvSpPr>
          <p:spPr bwMode="auto">
            <a:xfrm>
              <a:off x="6549" y="2230"/>
              <a:ext cx="140" cy="103"/>
            </a:xfrm>
            <a:custGeom>
              <a:avLst/>
              <a:gdLst>
                <a:gd name="T0" fmla="*/ 0 w 285"/>
                <a:gd name="T1" fmla="*/ 0 h 210"/>
                <a:gd name="T2" fmla="*/ 0 w 285"/>
                <a:gd name="T3" fmla="*/ 0 h 210"/>
                <a:gd name="T4" fmla="*/ 0 w 285"/>
                <a:gd name="T5" fmla="*/ 210 h 210"/>
                <a:gd name="T6" fmla="*/ 285 w 285"/>
                <a:gd name="T7" fmla="*/ 210 h 210"/>
                <a:gd name="T8" fmla="*/ 285 w 285"/>
                <a:gd name="T9" fmla="*/ 56 h 210"/>
              </a:gdLst>
              <a:ahLst/>
              <a:cxnLst>
                <a:cxn ang="0">
                  <a:pos x="T0" y="T1"/>
                </a:cxn>
                <a:cxn ang="0">
                  <a:pos x="T2" y="T3"/>
                </a:cxn>
                <a:cxn ang="0">
                  <a:pos x="T4" y="T5"/>
                </a:cxn>
                <a:cxn ang="0">
                  <a:pos x="T6" y="T7"/>
                </a:cxn>
                <a:cxn ang="0">
                  <a:pos x="T8" y="T9"/>
                </a:cxn>
              </a:cxnLst>
              <a:rect l="0" t="0" r="r" b="b"/>
              <a:pathLst>
                <a:path w="285" h="210">
                  <a:moveTo>
                    <a:pt x="0" y="0"/>
                  </a:moveTo>
                  <a:lnTo>
                    <a:pt x="0" y="0"/>
                  </a:lnTo>
                  <a:lnTo>
                    <a:pt x="0" y="210"/>
                  </a:lnTo>
                  <a:lnTo>
                    <a:pt x="285" y="210"/>
                  </a:lnTo>
                  <a:lnTo>
                    <a:pt x="285" y="56"/>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9">
              <a:extLst>
                <a:ext uri="{FF2B5EF4-FFF2-40B4-BE49-F238E27FC236}">
                  <a16:creationId xmlns:a16="http://schemas.microsoft.com/office/drawing/2014/main" id="{C0A80483-B798-4E0E-4BCD-3C5814BE5AD3}"/>
                </a:ext>
              </a:extLst>
            </p:cNvPr>
            <p:cNvSpPr>
              <a:spLocks/>
            </p:cNvSpPr>
            <p:nvPr/>
          </p:nvSpPr>
          <p:spPr bwMode="auto">
            <a:xfrm>
              <a:off x="6549" y="2185"/>
              <a:ext cx="67" cy="16"/>
            </a:xfrm>
            <a:custGeom>
              <a:avLst/>
              <a:gdLst>
                <a:gd name="T0" fmla="*/ 137 w 137"/>
                <a:gd name="T1" fmla="*/ 0 h 32"/>
                <a:gd name="T2" fmla="*/ 137 w 137"/>
                <a:gd name="T3" fmla="*/ 0 h 32"/>
                <a:gd name="T4" fmla="*/ 0 w 137"/>
                <a:gd name="T5" fmla="*/ 0 h 32"/>
                <a:gd name="T6" fmla="*/ 0 w 137"/>
                <a:gd name="T7" fmla="*/ 32 h 32"/>
              </a:gdLst>
              <a:ahLst/>
              <a:cxnLst>
                <a:cxn ang="0">
                  <a:pos x="T0" y="T1"/>
                </a:cxn>
                <a:cxn ang="0">
                  <a:pos x="T2" y="T3"/>
                </a:cxn>
                <a:cxn ang="0">
                  <a:pos x="T4" y="T5"/>
                </a:cxn>
                <a:cxn ang="0">
                  <a:pos x="T6" y="T7"/>
                </a:cxn>
              </a:cxnLst>
              <a:rect l="0" t="0" r="r" b="b"/>
              <a:pathLst>
                <a:path w="137" h="32">
                  <a:moveTo>
                    <a:pt x="137" y="0"/>
                  </a:moveTo>
                  <a:lnTo>
                    <a:pt x="137" y="0"/>
                  </a:lnTo>
                  <a:lnTo>
                    <a:pt x="0" y="0"/>
                  </a:lnTo>
                  <a:lnTo>
                    <a:pt x="0" y="32"/>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20">
              <a:extLst>
                <a:ext uri="{FF2B5EF4-FFF2-40B4-BE49-F238E27FC236}">
                  <a16:creationId xmlns:a16="http://schemas.microsoft.com/office/drawing/2014/main" id="{71AD0D12-7605-86C3-372F-397FAE754123}"/>
                </a:ext>
              </a:extLst>
            </p:cNvPr>
            <p:cNvSpPr>
              <a:spLocks/>
            </p:cNvSpPr>
            <p:nvPr/>
          </p:nvSpPr>
          <p:spPr bwMode="auto">
            <a:xfrm>
              <a:off x="6616" y="2315"/>
              <a:ext cx="0" cy="18"/>
            </a:xfrm>
            <a:custGeom>
              <a:avLst/>
              <a:gdLst>
                <a:gd name="T0" fmla="*/ 37 h 37"/>
                <a:gd name="T1" fmla="*/ 37 h 37"/>
                <a:gd name="T2" fmla="*/ 0 h 37"/>
              </a:gdLst>
              <a:ahLst/>
              <a:cxnLst>
                <a:cxn ang="0">
                  <a:pos x="0" y="T0"/>
                </a:cxn>
                <a:cxn ang="0">
                  <a:pos x="0" y="T1"/>
                </a:cxn>
                <a:cxn ang="0">
                  <a:pos x="0" y="T2"/>
                </a:cxn>
              </a:cxnLst>
              <a:rect l="0" t="0" r="r" b="b"/>
              <a:pathLst>
                <a:path h="37">
                  <a:moveTo>
                    <a:pt x="0" y="37"/>
                  </a:moveTo>
                  <a:lnTo>
                    <a:pt x="0" y="37"/>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1">
              <a:extLst>
                <a:ext uri="{FF2B5EF4-FFF2-40B4-BE49-F238E27FC236}">
                  <a16:creationId xmlns:a16="http://schemas.microsoft.com/office/drawing/2014/main" id="{077B5AF5-353F-38A0-F6D4-19CF76980D3C}"/>
                </a:ext>
              </a:extLst>
            </p:cNvPr>
            <p:cNvSpPr>
              <a:spLocks/>
            </p:cNvSpPr>
            <p:nvPr/>
          </p:nvSpPr>
          <p:spPr bwMode="auto">
            <a:xfrm>
              <a:off x="6591" y="2258"/>
              <a:ext cx="28" cy="0"/>
            </a:xfrm>
            <a:custGeom>
              <a:avLst/>
              <a:gdLst>
                <a:gd name="T0" fmla="*/ 56 w 56"/>
                <a:gd name="T1" fmla="*/ 56 w 56"/>
                <a:gd name="T2" fmla="*/ 0 w 56"/>
              </a:gdLst>
              <a:ahLst/>
              <a:cxnLst>
                <a:cxn ang="0">
                  <a:pos x="T0" y="0"/>
                </a:cxn>
                <a:cxn ang="0">
                  <a:pos x="T1" y="0"/>
                </a:cxn>
                <a:cxn ang="0">
                  <a:pos x="T2" y="0"/>
                </a:cxn>
              </a:cxnLst>
              <a:rect l="0" t="0" r="r" b="b"/>
              <a:pathLst>
                <a:path w="56">
                  <a:moveTo>
                    <a:pt x="56" y="0"/>
                  </a:moveTo>
                  <a:lnTo>
                    <a:pt x="56" y="0"/>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2">
              <a:extLst>
                <a:ext uri="{FF2B5EF4-FFF2-40B4-BE49-F238E27FC236}">
                  <a16:creationId xmlns:a16="http://schemas.microsoft.com/office/drawing/2014/main" id="{EBF65CDB-AE62-7C97-631E-9C749432A78E}"/>
                </a:ext>
              </a:extLst>
            </p:cNvPr>
            <p:cNvSpPr>
              <a:spLocks/>
            </p:cNvSpPr>
            <p:nvPr/>
          </p:nvSpPr>
          <p:spPr bwMode="auto">
            <a:xfrm>
              <a:off x="6549" y="2258"/>
              <a:ext cx="26" cy="0"/>
            </a:xfrm>
            <a:custGeom>
              <a:avLst/>
              <a:gdLst>
                <a:gd name="T0" fmla="*/ 52 w 52"/>
                <a:gd name="T1" fmla="*/ 52 w 52"/>
                <a:gd name="T2" fmla="*/ 0 w 52"/>
              </a:gdLst>
              <a:ahLst/>
              <a:cxnLst>
                <a:cxn ang="0">
                  <a:pos x="T0" y="0"/>
                </a:cxn>
                <a:cxn ang="0">
                  <a:pos x="T1" y="0"/>
                </a:cxn>
                <a:cxn ang="0">
                  <a:pos x="T2" y="0"/>
                </a:cxn>
              </a:cxnLst>
              <a:rect l="0" t="0" r="r" b="b"/>
              <a:pathLst>
                <a:path w="52">
                  <a:moveTo>
                    <a:pt x="52" y="0"/>
                  </a:moveTo>
                  <a:lnTo>
                    <a:pt x="52" y="0"/>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3">
              <a:extLst>
                <a:ext uri="{FF2B5EF4-FFF2-40B4-BE49-F238E27FC236}">
                  <a16:creationId xmlns:a16="http://schemas.microsoft.com/office/drawing/2014/main" id="{2E971AF3-F1E2-FECF-7885-35DCAF928119}"/>
                </a:ext>
              </a:extLst>
            </p:cNvPr>
            <p:cNvSpPr>
              <a:spLocks/>
            </p:cNvSpPr>
            <p:nvPr/>
          </p:nvSpPr>
          <p:spPr bwMode="auto">
            <a:xfrm>
              <a:off x="6572" y="2230"/>
              <a:ext cx="22" cy="28"/>
            </a:xfrm>
            <a:custGeom>
              <a:avLst/>
              <a:gdLst>
                <a:gd name="T0" fmla="*/ 39 w 44"/>
                <a:gd name="T1" fmla="*/ 57 h 57"/>
                <a:gd name="T2" fmla="*/ 39 w 44"/>
                <a:gd name="T3" fmla="*/ 57 h 57"/>
                <a:gd name="T4" fmla="*/ 33 w 44"/>
                <a:gd name="T5" fmla="*/ 47 h 57"/>
                <a:gd name="T6" fmla="*/ 37 w 44"/>
                <a:gd name="T7" fmla="*/ 38 h 57"/>
                <a:gd name="T8" fmla="*/ 37 w 44"/>
                <a:gd name="T9" fmla="*/ 38 h 57"/>
                <a:gd name="T10" fmla="*/ 44 w 44"/>
                <a:gd name="T11" fmla="*/ 22 h 57"/>
                <a:gd name="T12" fmla="*/ 22 w 44"/>
                <a:gd name="T13" fmla="*/ 0 h 57"/>
                <a:gd name="T14" fmla="*/ 0 w 44"/>
                <a:gd name="T15" fmla="*/ 22 h 57"/>
                <a:gd name="T16" fmla="*/ 8 w 44"/>
                <a:gd name="T17" fmla="*/ 39 h 57"/>
                <a:gd name="T18" fmla="*/ 9 w 44"/>
                <a:gd name="T19" fmla="*/ 40 h 57"/>
                <a:gd name="T20" fmla="*/ 11 w 44"/>
                <a:gd name="T21" fmla="*/ 47 h 57"/>
                <a:gd name="T22" fmla="*/ 5 w 44"/>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7">
                  <a:moveTo>
                    <a:pt x="39" y="57"/>
                  </a:moveTo>
                  <a:lnTo>
                    <a:pt x="39" y="57"/>
                  </a:lnTo>
                  <a:cubicBezTo>
                    <a:pt x="35" y="54"/>
                    <a:pt x="33" y="51"/>
                    <a:pt x="33" y="47"/>
                  </a:cubicBezTo>
                  <a:cubicBezTo>
                    <a:pt x="33" y="44"/>
                    <a:pt x="35" y="41"/>
                    <a:pt x="37" y="38"/>
                  </a:cubicBezTo>
                  <a:cubicBezTo>
                    <a:pt x="37" y="38"/>
                    <a:pt x="37" y="38"/>
                    <a:pt x="37" y="38"/>
                  </a:cubicBezTo>
                  <a:cubicBezTo>
                    <a:pt x="42" y="34"/>
                    <a:pt x="44" y="28"/>
                    <a:pt x="44" y="22"/>
                  </a:cubicBezTo>
                  <a:cubicBezTo>
                    <a:pt x="44" y="10"/>
                    <a:pt x="34" y="0"/>
                    <a:pt x="22" y="0"/>
                  </a:cubicBezTo>
                  <a:cubicBezTo>
                    <a:pt x="10" y="0"/>
                    <a:pt x="0" y="10"/>
                    <a:pt x="0" y="22"/>
                  </a:cubicBezTo>
                  <a:cubicBezTo>
                    <a:pt x="0" y="29"/>
                    <a:pt x="3" y="35"/>
                    <a:pt x="8" y="39"/>
                  </a:cubicBezTo>
                  <a:cubicBezTo>
                    <a:pt x="8" y="39"/>
                    <a:pt x="8" y="40"/>
                    <a:pt x="9" y="40"/>
                  </a:cubicBezTo>
                  <a:cubicBezTo>
                    <a:pt x="10" y="42"/>
                    <a:pt x="11" y="45"/>
                    <a:pt x="11" y="47"/>
                  </a:cubicBezTo>
                  <a:cubicBezTo>
                    <a:pt x="11" y="50"/>
                    <a:pt x="10" y="54"/>
                    <a:pt x="5" y="57"/>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4">
              <a:extLst>
                <a:ext uri="{FF2B5EF4-FFF2-40B4-BE49-F238E27FC236}">
                  <a16:creationId xmlns:a16="http://schemas.microsoft.com/office/drawing/2014/main" id="{F8B7ED0E-D423-8569-3E5B-E01058895E9C}"/>
                </a:ext>
              </a:extLst>
            </p:cNvPr>
            <p:cNvSpPr>
              <a:spLocks/>
            </p:cNvSpPr>
            <p:nvPr/>
          </p:nvSpPr>
          <p:spPr bwMode="auto">
            <a:xfrm>
              <a:off x="6470" y="2150"/>
              <a:ext cx="64" cy="183"/>
            </a:xfrm>
            <a:custGeom>
              <a:avLst/>
              <a:gdLst>
                <a:gd name="T0" fmla="*/ 85 w 130"/>
                <a:gd name="T1" fmla="*/ 0 h 371"/>
                <a:gd name="T2" fmla="*/ 85 w 130"/>
                <a:gd name="T3" fmla="*/ 0 h 371"/>
                <a:gd name="T4" fmla="*/ 58 w 130"/>
                <a:gd name="T5" fmla="*/ 23 h 371"/>
                <a:gd name="T6" fmla="*/ 21 w 130"/>
                <a:gd name="T7" fmla="*/ 173 h 371"/>
                <a:gd name="T8" fmla="*/ 17 w 130"/>
                <a:gd name="T9" fmla="*/ 260 h 371"/>
                <a:gd name="T10" fmla="*/ 2 w 130"/>
                <a:gd name="T11" fmla="*/ 346 h 371"/>
                <a:gd name="T12" fmla="*/ 20 w 130"/>
                <a:gd name="T13" fmla="*/ 370 h 371"/>
                <a:gd name="T14" fmla="*/ 23 w 130"/>
                <a:gd name="T15" fmla="*/ 371 h 371"/>
                <a:gd name="T16" fmla="*/ 44 w 130"/>
                <a:gd name="T17" fmla="*/ 352 h 371"/>
                <a:gd name="T18" fmla="*/ 59 w 130"/>
                <a:gd name="T19" fmla="*/ 266 h 371"/>
                <a:gd name="T20" fmla="*/ 60 w 130"/>
                <a:gd name="T21" fmla="*/ 263 h 371"/>
                <a:gd name="T22" fmla="*/ 63 w 130"/>
                <a:gd name="T23" fmla="*/ 192 h 371"/>
                <a:gd name="T24" fmla="*/ 84 w 130"/>
                <a:gd name="T25" fmla="*/ 265 h 371"/>
                <a:gd name="T26" fmla="*/ 87 w 130"/>
                <a:gd name="T27" fmla="*/ 350 h 371"/>
                <a:gd name="T28" fmla="*/ 109 w 130"/>
                <a:gd name="T29" fmla="*/ 370 h 371"/>
                <a:gd name="T30" fmla="*/ 109 w 130"/>
                <a:gd name="T31" fmla="*/ 370 h 371"/>
                <a:gd name="T32" fmla="*/ 130 w 130"/>
                <a:gd name="T33" fmla="*/ 348 h 371"/>
                <a:gd name="T34" fmla="*/ 126 w 130"/>
                <a:gd name="T35" fmla="*/ 262 h 371"/>
                <a:gd name="T36" fmla="*/ 125 w 130"/>
                <a:gd name="T37" fmla="*/ 257 h 371"/>
                <a:gd name="T38" fmla="*/ 102 w 130"/>
                <a:gd name="T39" fmla="*/ 163 h 371"/>
                <a:gd name="T40" fmla="*/ 101 w 130"/>
                <a:gd name="T41" fmla="*/ 160 h 371"/>
                <a:gd name="T42" fmla="*/ 108 w 130"/>
                <a:gd name="T43" fmla="*/ 12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371">
                  <a:moveTo>
                    <a:pt x="85" y="0"/>
                  </a:moveTo>
                  <a:lnTo>
                    <a:pt x="85" y="0"/>
                  </a:lnTo>
                  <a:cubicBezTo>
                    <a:pt x="85" y="0"/>
                    <a:pt x="65" y="6"/>
                    <a:pt x="58" y="23"/>
                  </a:cubicBezTo>
                  <a:cubicBezTo>
                    <a:pt x="58" y="23"/>
                    <a:pt x="21" y="166"/>
                    <a:pt x="21" y="173"/>
                  </a:cubicBezTo>
                  <a:lnTo>
                    <a:pt x="17" y="260"/>
                  </a:lnTo>
                  <a:lnTo>
                    <a:pt x="2" y="346"/>
                  </a:lnTo>
                  <a:cubicBezTo>
                    <a:pt x="0" y="358"/>
                    <a:pt x="8" y="369"/>
                    <a:pt x="20" y="370"/>
                  </a:cubicBezTo>
                  <a:cubicBezTo>
                    <a:pt x="21" y="370"/>
                    <a:pt x="22" y="371"/>
                    <a:pt x="23" y="371"/>
                  </a:cubicBezTo>
                  <a:cubicBezTo>
                    <a:pt x="34" y="371"/>
                    <a:pt x="43" y="363"/>
                    <a:pt x="44" y="352"/>
                  </a:cubicBezTo>
                  <a:lnTo>
                    <a:pt x="59" y="266"/>
                  </a:lnTo>
                  <a:cubicBezTo>
                    <a:pt x="60" y="265"/>
                    <a:pt x="60" y="264"/>
                    <a:pt x="60" y="263"/>
                  </a:cubicBezTo>
                  <a:lnTo>
                    <a:pt x="63" y="192"/>
                  </a:lnTo>
                  <a:cubicBezTo>
                    <a:pt x="64" y="193"/>
                    <a:pt x="84" y="265"/>
                    <a:pt x="84" y="265"/>
                  </a:cubicBezTo>
                  <a:lnTo>
                    <a:pt x="87" y="350"/>
                  </a:lnTo>
                  <a:cubicBezTo>
                    <a:pt x="88" y="361"/>
                    <a:pt x="97" y="370"/>
                    <a:pt x="109" y="370"/>
                  </a:cubicBezTo>
                  <a:cubicBezTo>
                    <a:pt x="109" y="370"/>
                    <a:pt x="109" y="370"/>
                    <a:pt x="109" y="370"/>
                  </a:cubicBezTo>
                  <a:cubicBezTo>
                    <a:pt x="121" y="370"/>
                    <a:pt x="130" y="360"/>
                    <a:pt x="130" y="348"/>
                  </a:cubicBezTo>
                  <a:lnTo>
                    <a:pt x="126" y="262"/>
                  </a:lnTo>
                  <a:cubicBezTo>
                    <a:pt x="126" y="260"/>
                    <a:pt x="126" y="259"/>
                    <a:pt x="125" y="257"/>
                  </a:cubicBezTo>
                  <a:lnTo>
                    <a:pt x="102" y="163"/>
                  </a:lnTo>
                  <a:cubicBezTo>
                    <a:pt x="102" y="162"/>
                    <a:pt x="101" y="161"/>
                    <a:pt x="101" y="160"/>
                  </a:cubicBezTo>
                  <a:lnTo>
                    <a:pt x="108" y="129"/>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5">
              <a:extLst>
                <a:ext uri="{FF2B5EF4-FFF2-40B4-BE49-F238E27FC236}">
                  <a16:creationId xmlns:a16="http://schemas.microsoft.com/office/drawing/2014/main" id="{F393BAB1-9E5F-E25D-99D8-3D74C4334D9C}"/>
                </a:ext>
              </a:extLst>
            </p:cNvPr>
            <p:cNvSpPr>
              <a:spLocks/>
            </p:cNvSpPr>
            <p:nvPr/>
          </p:nvSpPr>
          <p:spPr bwMode="auto">
            <a:xfrm>
              <a:off x="6742" y="2179"/>
              <a:ext cx="7" cy="4"/>
            </a:xfrm>
            <a:custGeom>
              <a:avLst/>
              <a:gdLst>
                <a:gd name="T0" fmla="*/ 0 w 14"/>
                <a:gd name="T1" fmla="*/ 8 h 8"/>
                <a:gd name="T2" fmla="*/ 0 w 14"/>
                <a:gd name="T3" fmla="*/ 8 h 8"/>
                <a:gd name="T4" fmla="*/ 14 w 14"/>
                <a:gd name="T5" fmla="*/ 0 h 8"/>
              </a:gdLst>
              <a:ahLst/>
              <a:cxnLst>
                <a:cxn ang="0">
                  <a:pos x="T0" y="T1"/>
                </a:cxn>
                <a:cxn ang="0">
                  <a:pos x="T2" y="T3"/>
                </a:cxn>
                <a:cxn ang="0">
                  <a:pos x="T4" y="T5"/>
                </a:cxn>
              </a:cxnLst>
              <a:rect l="0" t="0" r="r" b="b"/>
              <a:pathLst>
                <a:path w="14" h="8">
                  <a:moveTo>
                    <a:pt x="0" y="8"/>
                  </a:moveTo>
                  <a:lnTo>
                    <a:pt x="0" y="8"/>
                  </a:lnTo>
                  <a:cubicBezTo>
                    <a:pt x="9" y="4"/>
                    <a:pt x="14" y="0"/>
                    <a:pt x="14"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1" name="Flowchart: Connector 50">
            <a:extLst>
              <a:ext uri="{FF2B5EF4-FFF2-40B4-BE49-F238E27FC236}">
                <a16:creationId xmlns:a16="http://schemas.microsoft.com/office/drawing/2014/main" id="{9C1CADC5-6543-6C8C-3B2C-0D24058075B4}"/>
              </a:ext>
            </a:extLst>
          </p:cNvPr>
          <p:cNvSpPr/>
          <p:nvPr/>
        </p:nvSpPr>
        <p:spPr>
          <a:xfrm>
            <a:off x="6443607" y="5298076"/>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Connector 51">
            <a:extLst>
              <a:ext uri="{FF2B5EF4-FFF2-40B4-BE49-F238E27FC236}">
                <a16:creationId xmlns:a16="http://schemas.microsoft.com/office/drawing/2014/main" id="{422E966E-5E76-2EBD-1BA5-8047A41ADCC9}"/>
              </a:ext>
            </a:extLst>
          </p:cNvPr>
          <p:cNvSpPr/>
          <p:nvPr/>
        </p:nvSpPr>
        <p:spPr>
          <a:xfrm>
            <a:off x="9537971" y="5238544"/>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4">
            <a:extLst>
              <a:ext uri="{FF2B5EF4-FFF2-40B4-BE49-F238E27FC236}">
                <a16:creationId xmlns:a16="http://schemas.microsoft.com/office/drawing/2014/main" id="{C12D4B22-7D07-AA87-916A-20B658F33528}"/>
              </a:ext>
            </a:extLst>
          </p:cNvPr>
          <p:cNvGrpSpPr>
            <a:grpSpLocks noChangeAspect="1"/>
          </p:cNvGrpSpPr>
          <p:nvPr/>
        </p:nvGrpSpPr>
        <p:grpSpPr bwMode="auto">
          <a:xfrm>
            <a:off x="9752647" y="5488809"/>
            <a:ext cx="538163" cy="430212"/>
            <a:chOff x="6468" y="1728"/>
            <a:chExt cx="339" cy="271"/>
          </a:xfrm>
          <a:solidFill>
            <a:schemeClr val="bg1"/>
          </a:solidFill>
        </p:grpSpPr>
        <p:sp>
          <p:nvSpPr>
            <p:cNvPr id="54" name="Freeform 5">
              <a:extLst>
                <a:ext uri="{FF2B5EF4-FFF2-40B4-BE49-F238E27FC236}">
                  <a16:creationId xmlns:a16="http://schemas.microsoft.com/office/drawing/2014/main" id="{44A4700A-FB4F-E2AB-C55F-E00D7FBB6D3F}"/>
                </a:ext>
              </a:extLst>
            </p:cNvPr>
            <p:cNvSpPr>
              <a:spLocks noEditPoints="1"/>
            </p:cNvSpPr>
            <p:nvPr/>
          </p:nvSpPr>
          <p:spPr bwMode="auto">
            <a:xfrm>
              <a:off x="6616" y="1838"/>
              <a:ext cx="43" cy="43"/>
            </a:xfrm>
            <a:custGeom>
              <a:avLst/>
              <a:gdLst>
                <a:gd name="T0" fmla="*/ 40 w 80"/>
                <a:gd name="T1" fmla="*/ 9 h 80"/>
                <a:gd name="T2" fmla="*/ 40 w 80"/>
                <a:gd name="T3" fmla="*/ 9 h 80"/>
                <a:gd name="T4" fmla="*/ 71 w 80"/>
                <a:gd name="T5" fmla="*/ 40 h 80"/>
                <a:gd name="T6" fmla="*/ 40 w 80"/>
                <a:gd name="T7" fmla="*/ 71 h 80"/>
                <a:gd name="T8" fmla="*/ 9 w 80"/>
                <a:gd name="T9" fmla="*/ 40 h 80"/>
                <a:gd name="T10" fmla="*/ 40 w 80"/>
                <a:gd name="T11" fmla="*/ 9 h 80"/>
                <a:gd name="T12" fmla="*/ 40 w 80"/>
                <a:gd name="T13" fmla="*/ 80 h 80"/>
                <a:gd name="T14" fmla="*/ 40 w 80"/>
                <a:gd name="T15" fmla="*/ 80 h 80"/>
                <a:gd name="T16" fmla="*/ 80 w 80"/>
                <a:gd name="T17" fmla="*/ 40 h 80"/>
                <a:gd name="T18" fmla="*/ 40 w 80"/>
                <a:gd name="T19" fmla="*/ 0 h 80"/>
                <a:gd name="T20" fmla="*/ 0 w 80"/>
                <a:gd name="T21" fmla="*/ 40 h 80"/>
                <a:gd name="T22" fmla="*/ 40 w 80"/>
                <a:gd name="T2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80">
                  <a:moveTo>
                    <a:pt x="40" y="9"/>
                  </a:moveTo>
                  <a:lnTo>
                    <a:pt x="40" y="9"/>
                  </a:lnTo>
                  <a:cubicBezTo>
                    <a:pt x="57" y="9"/>
                    <a:pt x="71" y="22"/>
                    <a:pt x="71" y="40"/>
                  </a:cubicBezTo>
                  <a:cubicBezTo>
                    <a:pt x="71" y="57"/>
                    <a:pt x="57" y="71"/>
                    <a:pt x="40" y="71"/>
                  </a:cubicBezTo>
                  <a:cubicBezTo>
                    <a:pt x="23" y="71"/>
                    <a:pt x="9" y="57"/>
                    <a:pt x="9" y="40"/>
                  </a:cubicBezTo>
                  <a:cubicBezTo>
                    <a:pt x="9" y="22"/>
                    <a:pt x="23" y="9"/>
                    <a:pt x="40" y="9"/>
                  </a:cubicBezTo>
                  <a:close/>
                  <a:moveTo>
                    <a:pt x="40" y="80"/>
                  </a:moveTo>
                  <a:lnTo>
                    <a:pt x="40" y="80"/>
                  </a:lnTo>
                  <a:cubicBezTo>
                    <a:pt x="62" y="80"/>
                    <a:pt x="80" y="62"/>
                    <a:pt x="80" y="40"/>
                  </a:cubicBezTo>
                  <a:cubicBezTo>
                    <a:pt x="80" y="18"/>
                    <a:pt x="62" y="0"/>
                    <a:pt x="40" y="0"/>
                  </a:cubicBezTo>
                  <a:cubicBezTo>
                    <a:pt x="18" y="0"/>
                    <a:pt x="0" y="18"/>
                    <a:pt x="0" y="40"/>
                  </a:cubicBezTo>
                  <a:cubicBezTo>
                    <a:pt x="0" y="62"/>
                    <a:pt x="18" y="80"/>
                    <a:pt x="40" y="80"/>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6">
              <a:extLst>
                <a:ext uri="{FF2B5EF4-FFF2-40B4-BE49-F238E27FC236}">
                  <a16:creationId xmlns:a16="http://schemas.microsoft.com/office/drawing/2014/main" id="{811C63E8-B2D9-85C9-E8FC-AAFA6A8B7228}"/>
                </a:ext>
              </a:extLst>
            </p:cNvPr>
            <p:cNvSpPr>
              <a:spLocks noEditPoints="1"/>
            </p:cNvSpPr>
            <p:nvPr/>
          </p:nvSpPr>
          <p:spPr bwMode="auto">
            <a:xfrm>
              <a:off x="6468" y="1728"/>
              <a:ext cx="339" cy="271"/>
            </a:xfrm>
            <a:custGeom>
              <a:avLst/>
              <a:gdLst>
                <a:gd name="T0" fmla="*/ 389 w 639"/>
                <a:gd name="T1" fmla="*/ 397 h 495"/>
                <a:gd name="T2" fmla="*/ 227 w 639"/>
                <a:gd name="T3" fmla="*/ 485 h 495"/>
                <a:gd name="T4" fmla="*/ 405 w 639"/>
                <a:gd name="T5" fmla="*/ 471 h 495"/>
                <a:gd name="T6" fmla="*/ 251 w 639"/>
                <a:gd name="T7" fmla="*/ 397 h 495"/>
                <a:gd name="T8" fmla="*/ 11 w 639"/>
                <a:gd name="T9" fmla="*/ 424 h 495"/>
                <a:gd name="T10" fmla="*/ 39 w 639"/>
                <a:gd name="T11" fmla="*/ 364 h 495"/>
                <a:gd name="T12" fmla="*/ 418 w 639"/>
                <a:gd name="T13" fmla="*/ 160 h 495"/>
                <a:gd name="T14" fmla="*/ 281 w 639"/>
                <a:gd name="T15" fmla="*/ 158 h 495"/>
                <a:gd name="T16" fmla="*/ 167 w 639"/>
                <a:gd name="T17" fmla="*/ 162 h 495"/>
                <a:gd name="T18" fmla="*/ 66 w 639"/>
                <a:gd name="T19" fmla="*/ 172 h 495"/>
                <a:gd name="T20" fmla="*/ 320 w 639"/>
                <a:gd name="T21" fmla="*/ 108 h 495"/>
                <a:gd name="T22" fmla="*/ 550 w 639"/>
                <a:gd name="T23" fmla="*/ 121 h 495"/>
                <a:gd name="T24" fmla="*/ 600 w 639"/>
                <a:gd name="T25" fmla="*/ 175 h 495"/>
                <a:gd name="T26" fmla="*/ 523 w 639"/>
                <a:gd name="T27" fmla="*/ 166 h 495"/>
                <a:gd name="T28" fmla="*/ 427 w 639"/>
                <a:gd name="T29" fmla="*/ 160 h 495"/>
                <a:gd name="T30" fmla="*/ 382 w 639"/>
                <a:gd name="T31" fmla="*/ 326 h 495"/>
                <a:gd name="T32" fmla="*/ 268 w 639"/>
                <a:gd name="T33" fmla="*/ 325 h 495"/>
                <a:gd name="T34" fmla="*/ 268 w 639"/>
                <a:gd name="T35" fmla="*/ 325 h 495"/>
                <a:gd name="T36" fmla="*/ 39 w 639"/>
                <a:gd name="T37" fmla="*/ 277 h 495"/>
                <a:gd name="T38" fmla="*/ 39 w 639"/>
                <a:gd name="T39" fmla="*/ 231 h 495"/>
                <a:gd name="T40" fmla="*/ 427 w 639"/>
                <a:gd name="T41" fmla="*/ 273 h 495"/>
                <a:gd name="T42" fmla="*/ 382 w 639"/>
                <a:gd name="T43" fmla="*/ 273 h 495"/>
                <a:gd name="T44" fmla="*/ 418 w 639"/>
                <a:gd name="T45" fmla="*/ 264 h 495"/>
                <a:gd name="T46" fmla="*/ 600 w 639"/>
                <a:gd name="T47" fmla="*/ 267 h 495"/>
                <a:gd name="T48" fmla="*/ 524 w 639"/>
                <a:gd name="T49" fmla="*/ 178 h 495"/>
                <a:gd name="T50" fmla="*/ 600 w 639"/>
                <a:gd name="T51" fmla="*/ 220 h 495"/>
                <a:gd name="T52" fmla="*/ 415 w 639"/>
                <a:gd name="T53" fmla="*/ 171 h 495"/>
                <a:gd name="T54" fmla="*/ 415 w 639"/>
                <a:gd name="T55" fmla="*/ 171 h 495"/>
                <a:gd name="T56" fmla="*/ 268 w 639"/>
                <a:gd name="T57" fmla="*/ 316 h 495"/>
                <a:gd name="T58" fmla="*/ 83 w 639"/>
                <a:gd name="T59" fmla="*/ 182 h 495"/>
                <a:gd name="T60" fmla="*/ 188 w 639"/>
                <a:gd name="T61" fmla="*/ 173 h 495"/>
                <a:gd name="T62" fmla="*/ 39 w 639"/>
                <a:gd name="T63" fmla="*/ 222 h 495"/>
                <a:gd name="T64" fmla="*/ 304 w 639"/>
                <a:gd name="T65" fmla="*/ 395 h 495"/>
                <a:gd name="T66" fmla="*/ 261 w 639"/>
                <a:gd name="T67" fmla="*/ 394 h 495"/>
                <a:gd name="T68" fmla="*/ 381 w 639"/>
                <a:gd name="T69" fmla="*/ 417 h 495"/>
                <a:gd name="T70" fmla="*/ 279 w 639"/>
                <a:gd name="T71" fmla="*/ 417 h 495"/>
                <a:gd name="T72" fmla="*/ 272 w 639"/>
                <a:gd name="T73" fmla="*/ 404 h 495"/>
                <a:gd name="T74" fmla="*/ 326 w 639"/>
                <a:gd name="T75" fmla="*/ 404 h 495"/>
                <a:gd name="T76" fmla="*/ 366 w 639"/>
                <a:gd name="T77" fmla="*/ 404 h 495"/>
                <a:gd name="T78" fmla="*/ 258 w 639"/>
                <a:gd name="T79" fmla="*/ 426 h 495"/>
                <a:gd name="T80" fmla="*/ 319 w 639"/>
                <a:gd name="T81" fmla="*/ 427 h 495"/>
                <a:gd name="T82" fmla="*/ 383 w 639"/>
                <a:gd name="T83" fmla="*/ 426 h 495"/>
                <a:gd name="T84" fmla="*/ 260 w 639"/>
                <a:gd name="T85" fmla="*/ 440 h 495"/>
                <a:gd name="T86" fmla="*/ 397 w 639"/>
                <a:gd name="T87" fmla="*/ 462 h 495"/>
                <a:gd name="T88" fmla="*/ 244 w 639"/>
                <a:gd name="T89" fmla="*/ 449 h 495"/>
                <a:gd name="T90" fmla="*/ 279 w 639"/>
                <a:gd name="T91" fmla="*/ 449 h 495"/>
                <a:gd name="T92" fmla="*/ 397 w 639"/>
                <a:gd name="T93" fmla="*/ 462 h 495"/>
                <a:gd name="T94" fmla="*/ 427 w 639"/>
                <a:gd name="T95" fmla="*/ 370 h 495"/>
                <a:gd name="T96" fmla="*/ 513 w 639"/>
                <a:gd name="T97" fmla="*/ 47 h 495"/>
                <a:gd name="T98" fmla="*/ 612 w 639"/>
                <a:gd name="T99" fmla="*/ 320 h 495"/>
                <a:gd name="T100" fmla="*/ 612 w 639"/>
                <a:gd name="T101" fmla="*/ 226 h 495"/>
                <a:gd name="T102" fmla="*/ 562 w 639"/>
                <a:gd name="T103" fmla="*/ 116 h 495"/>
                <a:gd name="T104" fmla="*/ 522 w 639"/>
                <a:gd name="T105" fmla="*/ 5 h 495"/>
                <a:gd name="T106" fmla="*/ 418 w 639"/>
                <a:gd name="T107" fmla="*/ 98 h 495"/>
                <a:gd name="T108" fmla="*/ 27 w 639"/>
                <a:gd name="T109" fmla="*/ 148 h 495"/>
                <a:gd name="T110" fmla="*/ 0 w 639"/>
                <a:gd name="T111" fmla="*/ 429 h 495"/>
                <a:gd name="T112" fmla="*/ 217 w 639"/>
                <a:gd name="T113" fmla="*/ 492 h 495"/>
                <a:gd name="T114" fmla="*/ 421 w 639"/>
                <a:gd name="T115" fmla="*/ 488 h 495"/>
                <a:gd name="T116" fmla="*/ 637 w 639"/>
                <a:gd name="T117" fmla="*/ 36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9" h="495">
                  <a:moveTo>
                    <a:pt x="627" y="424"/>
                  </a:moveTo>
                  <a:lnTo>
                    <a:pt x="627" y="424"/>
                  </a:lnTo>
                  <a:cubicBezTo>
                    <a:pt x="571" y="431"/>
                    <a:pt x="489" y="436"/>
                    <a:pt x="403" y="438"/>
                  </a:cubicBezTo>
                  <a:cubicBezTo>
                    <a:pt x="403" y="438"/>
                    <a:pt x="403" y="438"/>
                    <a:pt x="403" y="438"/>
                  </a:cubicBezTo>
                  <a:lnTo>
                    <a:pt x="397" y="420"/>
                  </a:lnTo>
                  <a:lnTo>
                    <a:pt x="389" y="397"/>
                  </a:lnTo>
                  <a:lnTo>
                    <a:pt x="383" y="383"/>
                  </a:lnTo>
                  <a:cubicBezTo>
                    <a:pt x="472" y="382"/>
                    <a:pt x="555" y="379"/>
                    <a:pt x="627" y="374"/>
                  </a:cubicBezTo>
                  <a:lnTo>
                    <a:pt x="627" y="424"/>
                  </a:lnTo>
                  <a:close/>
                  <a:moveTo>
                    <a:pt x="319" y="486"/>
                  </a:moveTo>
                  <a:lnTo>
                    <a:pt x="319" y="486"/>
                  </a:lnTo>
                  <a:cubicBezTo>
                    <a:pt x="286" y="485"/>
                    <a:pt x="256" y="485"/>
                    <a:pt x="227" y="485"/>
                  </a:cubicBezTo>
                  <a:cubicBezTo>
                    <a:pt x="229" y="480"/>
                    <a:pt x="230" y="476"/>
                    <a:pt x="232" y="471"/>
                  </a:cubicBezTo>
                  <a:cubicBezTo>
                    <a:pt x="233" y="471"/>
                    <a:pt x="234" y="471"/>
                    <a:pt x="234" y="471"/>
                  </a:cubicBezTo>
                  <a:cubicBezTo>
                    <a:pt x="261" y="472"/>
                    <a:pt x="287" y="472"/>
                    <a:pt x="313" y="472"/>
                  </a:cubicBezTo>
                  <a:cubicBezTo>
                    <a:pt x="315" y="472"/>
                    <a:pt x="317" y="472"/>
                    <a:pt x="319" y="472"/>
                  </a:cubicBezTo>
                  <a:cubicBezTo>
                    <a:pt x="347" y="472"/>
                    <a:pt x="375" y="472"/>
                    <a:pt x="402" y="471"/>
                  </a:cubicBezTo>
                  <a:cubicBezTo>
                    <a:pt x="403" y="471"/>
                    <a:pt x="404" y="471"/>
                    <a:pt x="405" y="471"/>
                  </a:cubicBezTo>
                  <a:cubicBezTo>
                    <a:pt x="407" y="476"/>
                    <a:pt x="409" y="480"/>
                    <a:pt x="410" y="485"/>
                  </a:cubicBezTo>
                  <a:cubicBezTo>
                    <a:pt x="383" y="485"/>
                    <a:pt x="353" y="486"/>
                    <a:pt x="319" y="486"/>
                  </a:cubicBezTo>
                  <a:close/>
                  <a:moveTo>
                    <a:pt x="11" y="374"/>
                  </a:moveTo>
                  <a:lnTo>
                    <a:pt x="11" y="374"/>
                  </a:lnTo>
                  <a:cubicBezTo>
                    <a:pt x="84" y="379"/>
                    <a:pt x="167" y="382"/>
                    <a:pt x="256" y="383"/>
                  </a:cubicBezTo>
                  <a:cubicBezTo>
                    <a:pt x="254" y="387"/>
                    <a:pt x="253" y="391"/>
                    <a:pt x="251" y="397"/>
                  </a:cubicBezTo>
                  <a:cubicBezTo>
                    <a:pt x="251" y="397"/>
                    <a:pt x="251" y="397"/>
                    <a:pt x="251" y="397"/>
                  </a:cubicBezTo>
                  <a:cubicBezTo>
                    <a:pt x="248" y="406"/>
                    <a:pt x="246" y="411"/>
                    <a:pt x="243" y="420"/>
                  </a:cubicBezTo>
                  <a:cubicBezTo>
                    <a:pt x="243" y="420"/>
                    <a:pt x="243" y="420"/>
                    <a:pt x="243" y="420"/>
                  </a:cubicBezTo>
                  <a:cubicBezTo>
                    <a:pt x="240" y="427"/>
                    <a:pt x="238" y="432"/>
                    <a:pt x="236" y="438"/>
                  </a:cubicBezTo>
                  <a:cubicBezTo>
                    <a:pt x="236" y="438"/>
                    <a:pt x="235" y="438"/>
                    <a:pt x="235" y="438"/>
                  </a:cubicBezTo>
                  <a:cubicBezTo>
                    <a:pt x="155" y="436"/>
                    <a:pt x="70" y="430"/>
                    <a:pt x="11" y="424"/>
                  </a:cubicBezTo>
                  <a:lnTo>
                    <a:pt x="11" y="374"/>
                  </a:lnTo>
                  <a:close/>
                  <a:moveTo>
                    <a:pt x="39" y="324"/>
                  </a:moveTo>
                  <a:lnTo>
                    <a:pt x="39" y="324"/>
                  </a:lnTo>
                  <a:cubicBezTo>
                    <a:pt x="102" y="325"/>
                    <a:pt x="177" y="326"/>
                    <a:pt x="257" y="326"/>
                  </a:cubicBezTo>
                  <a:lnTo>
                    <a:pt x="257" y="371"/>
                  </a:lnTo>
                  <a:cubicBezTo>
                    <a:pt x="179" y="370"/>
                    <a:pt x="105" y="368"/>
                    <a:pt x="39" y="364"/>
                  </a:cubicBezTo>
                  <a:lnTo>
                    <a:pt x="39" y="324"/>
                  </a:lnTo>
                  <a:close/>
                  <a:moveTo>
                    <a:pt x="39" y="153"/>
                  </a:moveTo>
                  <a:lnTo>
                    <a:pt x="39" y="153"/>
                  </a:lnTo>
                  <a:cubicBezTo>
                    <a:pt x="116" y="142"/>
                    <a:pt x="215" y="135"/>
                    <a:pt x="321" y="135"/>
                  </a:cubicBezTo>
                  <a:cubicBezTo>
                    <a:pt x="354" y="135"/>
                    <a:pt x="387" y="136"/>
                    <a:pt x="418" y="137"/>
                  </a:cubicBezTo>
                  <a:lnTo>
                    <a:pt x="418" y="160"/>
                  </a:lnTo>
                  <a:cubicBezTo>
                    <a:pt x="417" y="159"/>
                    <a:pt x="416" y="159"/>
                    <a:pt x="414" y="159"/>
                  </a:cubicBezTo>
                  <a:cubicBezTo>
                    <a:pt x="409" y="159"/>
                    <a:pt x="404" y="159"/>
                    <a:pt x="399" y="159"/>
                  </a:cubicBezTo>
                  <a:cubicBezTo>
                    <a:pt x="391" y="159"/>
                    <a:pt x="382" y="158"/>
                    <a:pt x="373" y="158"/>
                  </a:cubicBezTo>
                  <a:cubicBezTo>
                    <a:pt x="369" y="158"/>
                    <a:pt x="365" y="158"/>
                    <a:pt x="361" y="158"/>
                  </a:cubicBezTo>
                  <a:cubicBezTo>
                    <a:pt x="348" y="158"/>
                    <a:pt x="334" y="158"/>
                    <a:pt x="321" y="158"/>
                  </a:cubicBezTo>
                  <a:cubicBezTo>
                    <a:pt x="308" y="158"/>
                    <a:pt x="295" y="158"/>
                    <a:pt x="281" y="158"/>
                  </a:cubicBezTo>
                  <a:cubicBezTo>
                    <a:pt x="277" y="158"/>
                    <a:pt x="273" y="158"/>
                    <a:pt x="269" y="158"/>
                  </a:cubicBezTo>
                  <a:cubicBezTo>
                    <a:pt x="260" y="158"/>
                    <a:pt x="251" y="159"/>
                    <a:pt x="242" y="159"/>
                  </a:cubicBezTo>
                  <a:cubicBezTo>
                    <a:pt x="237" y="159"/>
                    <a:pt x="232" y="159"/>
                    <a:pt x="227" y="159"/>
                  </a:cubicBezTo>
                  <a:cubicBezTo>
                    <a:pt x="219" y="160"/>
                    <a:pt x="212" y="160"/>
                    <a:pt x="204" y="160"/>
                  </a:cubicBezTo>
                  <a:cubicBezTo>
                    <a:pt x="199" y="161"/>
                    <a:pt x="193" y="161"/>
                    <a:pt x="188" y="161"/>
                  </a:cubicBezTo>
                  <a:cubicBezTo>
                    <a:pt x="181" y="162"/>
                    <a:pt x="174" y="162"/>
                    <a:pt x="167" y="162"/>
                  </a:cubicBezTo>
                  <a:cubicBezTo>
                    <a:pt x="162" y="163"/>
                    <a:pt x="156" y="163"/>
                    <a:pt x="151" y="164"/>
                  </a:cubicBezTo>
                  <a:cubicBezTo>
                    <a:pt x="145" y="164"/>
                    <a:pt x="138" y="164"/>
                    <a:pt x="132" y="165"/>
                  </a:cubicBezTo>
                  <a:cubicBezTo>
                    <a:pt x="126" y="165"/>
                    <a:pt x="121" y="166"/>
                    <a:pt x="116" y="166"/>
                  </a:cubicBezTo>
                  <a:cubicBezTo>
                    <a:pt x="110" y="167"/>
                    <a:pt x="104" y="168"/>
                    <a:pt x="98" y="168"/>
                  </a:cubicBezTo>
                  <a:cubicBezTo>
                    <a:pt x="93" y="169"/>
                    <a:pt x="88" y="169"/>
                    <a:pt x="83" y="170"/>
                  </a:cubicBezTo>
                  <a:cubicBezTo>
                    <a:pt x="77" y="171"/>
                    <a:pt x="71" y="171"/>
                    <a:pt x="66" y="172"/>
                  </a:cubicBezTo>
                  <a:cubicBezTo>
                    <a:pt x="61" y="173"/>
                    <a:pt x="56" y="173"/>
                    <a:pt x="52" y="174"/>
                  </a:cubicBezTo>
                  <a:cubicBezTo>
                    <a:pt x="48" y="174"/>
                    <a:pt x="43" y="175"/>
                    <a:pt x="39" y="176"/>
                  </a:cubicBezTo>
                  <a:lnTo>
                    <a:pt x="39" y="153"/>
                  </a:lnTo>
                  <a:close/>
                  <a:moveTo>
                    <a:pt x="88" y="122"/>
                  </a:moveTo>
                  <a:lnTo>
                    <a:pt x="88" y="122"/>
                  </a:lnTo>
                  <a:cubicBezTo>
                    <a:pt x="151" y="113"/>
                    <a:pt x="233" y="108"/>
                    <a:pt x="320" y="108"/>
                  </a:cubicBezTo>
                  <a:cubicBezTo>
                    <a:pt x="354" y="108"/>
                    <a:pt x="387" y="109"/>
                    <a:pt x="418" y="110"/>
                  </a:cubicBezTo>
                  <a:lnTo>
                    <a:pt x="418" y="125"/>
                  </a:lnTo>
                  <a:cubicBezTo>
                    <a:pt x="387" y="124"/>
                    <a:pt x="354" y="123"/>
                    <a:pt x="321" y="123"/>
                  </a:cubicBezTo>
                  <a:cubicBezTo>
                    <a:pt x="237" y="123"/>
                    <a:pt x="156" y="127"/>
                    <a:pt x="88" y="135"/>
                  </a:cubicBezTo>
                  <a:lnTo>
                    <a:pt x="88" y="122"/>
                  </a:lnTo>
                  <a:close/>
                  <a:moveTo>
                    <a:pt x="550" y="121"/>
                  </a:moveTo>
                  <a:lnTo>
                    <a:pt x="550" y="121"/>
                  </a:lnTo>
                  <a:lnTo>
                    <a:pt x="550" y="134"/>
                  </a:lnTo>
                  <a:cubicBezTo>
                    <a:pt x="512" y="130"/>
                    <a:pt x="471" y="127"/>
                    <a:pt x="427" y="126"/>
                  </a:cubicBezTo>
                  <a:lnTo>
                    <a:pt x="427" y="111"/>
                  </a:lnTo>
                  <a:cubicBezTo>
                    <a:pt x="472" y="113"/>
                    <a:pt x="514" y="117"/>
                    <a:pt x="550" y="121"/>
                  </a:cubicBezTo>
                  <a:close/>
                  <a:moveTo>
                    <a:pt x="600" y="175"/>
                  </a:moveTo>
                  <a:lnTo>
                    <a:pt x="600" y="175"/>
                  </a:lnTo>
                  <a:cubicBezTo>
                    <a:pt x="596" y="174"/>
                    <a:pt x="591" y="174"/>
                    <a:pt x="587" y="173"/>
                  </a:cubicBezTo>
                  <a:cubicBezTo>
                    <a:pt x="583" y="173"/>
                    <a:pt x="578" y="172"/>
                    <a:pt x="574" y="172"/>
                  </a:cubicBezTo>
                  <a:cubicBezTo>
                    <a:pt x="568" y="171"/>
                    <a:pt x="562" y="170"/>
                    <a:pt x="556" y="169"/>
                  </a:cubicBezTo>
                  <a:cubicBezTo>
                    <a:pt x="551" y="169"/>
                    <a:pt x="547" y="168"/>
                    <a:pt x="542" y="168"/>
                  </a:cubicBezTo>
                  <a:cubicBezTo>
                    <a:pt x="536" y="167"/>
                    <a:pt x="529" y="167"/>
                    <a:pt x="523" y="166"/>
                  </a:cubicBezTo>
                  <a:cubicBezTo>
                    <a:pt x="518" y="166"/>
                    <a:pt x="513" y="165"/>
                    <a:pt x="508" y="165"/>
                  </a:cubicBezTo>
                  <a:cubicBezTo>
                    <a:pt x="502" y="164"/>
                    <a:pt x="495" y="164"/>
                    <a:pt x="488" y="163"/>
                  </a:cubicBezTo>
                  <a:cubicBezTo>
                    <a:pt x="483" y="163"/>
                    <a:pt x="478" y="163"/>
                    <a:pt x="473" y="162"/>
                  </a:cubicBezTo>
                  <a:cubicBezTo>
                    <a:pt x="466" y="162"/>
                    <a:pt x="459" y="161"/>
                    <a:pt x="452" y="161"/>
                  </a:cubicBezTo>
                  <a:cubicBezTo>
                    <a:pt x="447" y="161"/>
                    <a:pt x="442" y="160"/>
                    <a:pt x="437" y="160"/>
                  </a:cubicBezTo>
                  <a:cubicBezTo>
                    <a:pt x="434" y="160"/>
                    <a:pt x="430" y="160"/>
                    <a:pt x="427" y="160"/>
                  </a:cubicBezTo>
                  <a:lnTo>
                    <a:pt x="427" y="138"/>
                  </a:lnTo>
                  <a:cubicBezTo>
                    <a:pt x="491" y="140"/>
                    <a:pt x="551" y="145"/>
                    <a:pt x="600" y="153"/>
                  </a:cubicBezTo>
                  <a:lnTo>
                    <a:pt x="600" y="175"/>
                  </a:lnTo>
                  <a:close/>
                  <a:moveTo>
                    <a:pt x="382" y="355"/>
                  </a:moveTo>
                  <a:lnTo>
                    <a:pt x="382" y="355"/>
                  </a:lnTo>
                  <a:lnTo>
                    <a:pt x="382" y="326"/>
                  </a:lnTo>
                  <a:cubicBezTo>
                    <a:pt x="394" y="326"/>
                    <a:pt x="406" y="326"/>
                    <a:pt x="418" y="326"/>
                  </a:cubicBezTo>
                  <a:lnTo>
                    <a:pt x="418" y="370"/>
                  </a:lnTo>
                  <a:cubicBezTo>
                    <a:pt x="406" y="371"/>
                    <a:pt x="394" y="371"/>
                    <a:pt x="382" y="371"/>
                  </a:cubicBezTo>
                  <a:lnTo>
                    <a:pt x="382" y="355"/>
                  </a:lnTo>
                  <a:close/>
                  <a:moveTo>
                    <a:pt x="268" y="325"/>
                  </a:moveTo>
                  <a:lnTo>
                    <a:pt x="268" y="325"/>
                  </a:lnTo>
                  <a:lnTo>
                    <a:pt x="370" y="325"/>
                  </a:lnTo>
                  <a:lnTo>
                    <a:pt x="370" y="355"/>
                  </a:lnTo>
                  <a:lnTo>
                    <a:pt x="370" y="371"/>
                  </a:lnTo>
                  <a:cubicBezTo>
                    <a:pt x="353" y="371"/>
                    <a:pt x="336" y="371"/>
                    <a:pt x="319" y="371"/>
                  </a:cubicBezTo>
                  <a:cubicBezTo>
                    <a:pt x="302" y="371"/>
                    <a:pt x="285" y="371"/>
                    <a:pt x="268" y="371"/>
                  </a:cubicBezTo>
                  <a:lnTo>
                    <a:pt x="268" y="325"/>
                  </a:lnTo>
                  <a:close/>
                  <a:moveTo>
                    <a:pt x="39" y="277"/>
                  </a:moveTo>
                  <a:lnTo>
                    <a:pt x="39" y="277"/>
                  </a:lnTo>
                  <a:cubicBezTo>
                    <a:pt x="103" y="275"/>
                    <a:pt x="178" y="273"/>
                    <a:pt x="257" y="273"/>
                  </a:cubicBezTo>
                  <a:lnTo>
                    <a:pt x="257" y="317"/>
                  </a:lnTo>
                  <a:cubicBezTo>
                    <a:pt x="177" y="317"/>
                    <a:pt x="102" y="316"/>
                    <a:pt x="39" y="315"/>
                  </a:cubicBezTo>
                  <a:lnTo>
                    <a:pt x="39" y="277"/>
                  </a:lnTo>
                  <a:close/>
                  <a:moveTo>
                    <a:pt x="39" y="231"/>
                  </a:moveTo>
                  <a:lnTo>
                    <a:pt x="39" y="231"/>
                  </a:lnTo>
                  <a:cubicBezTo>
                    <a:pt x="101" y="225"/>
                    <a:pt x="176" y="221"/>
                    <a:pt x="257" y="220"/>
                  </a:cubicBezTo>
                  <a:lnTo>
                    <a:pt x="257" y="264"/>
                  </a:lnTo>
                  <a:cubicBezTo>
                    <a:pt x="178" y="264"/>
                    <a:pt x="103" y="266"/>
                    <a:pt x="39" y="268"/>
                  </a:cubicBezTo>
                  <a:lnTo>
                    <a:pt x="39" y="231"/>
                  </a:lnTo>
                  <a:close/>
                  <a:moveTo>
                    <a:pt x="427" y="273"/>
                  </a:moveTo>
                  <a:lnTo>
                    <a:pt x="427" y="273"/>
                  </a:lnTo>
                  <a:cubicBezTo>
                    <a:pt x="489" y="274"/>
                    <a:pt x="548" y="275"/>
                    <a:pt x="600" y="276"/>
                  </a:cubicBezTo>
                  <a:lnTo>
                    <a:pt x="600" y="315"/>
                  </a:lnTo>
                  <a:cubicBezTo>
                    <a:pt x="549" y="316"/>
                    <a:pt x="490" y="317"/>
                    <a:pt x="427" y="317"/>
                  </a:cubicBezTo>
                  <a:lnTo>
                    <a:pt x="427" y="273"/>
                  </a:lnTo>
                  <a:close/>
                  <a:moveTo>
                    <a:pt x="382" y="273"/>
                  </a:moveTo>
                  <a:lnTo>
                    <a:pt x="382" y="273"/>
                  </a:lnTo>
                  <a:cubicBezTo>
                    <a:pt x="394" y="273"/>
                    <a:pt x="406" y="273"/>
                    <a:pt x="418" y="273"/>
                  </a:cubicBezTo>
                  <a:lnTo>
                    <a:pt x="418" y="317"/>
                  </a:lnTo>
                  <a:cubicBezTo>
                    <a:pt x="406" y="317"/>
                    <a:pt x="394" y="317"/>
                    <a:pt x="382" y="317"/>
                  </a:cubicBezTo>
                  <a:lnTo>
                    <a:pt x="382" y="273"/>
                  </a:lnTo>
                  <a:close/>
                  <a:moveTo>
                    <a:pt x="418" y="264"/>
                  </a:moveTo>
                  <a:lnTo>
                    <a:pt x="418" y="264"/>
                  </a:lnTo>
                  <a:cubicBezTo>
                    <a:pt x="406" y="264"/>
                    <a:pt x="394" y="264"/>
                    <a:pt x="382" y="264"/>
                  </a:cubicBezTo>
                  <a:lnTo>
                    <a:pt x="382" y="220"/>
                  </a:lnTo>
                  <a:cubicBezTo>
                    <a:pt x="394" y="220"/>
                    <a:pt x="406" y="220"/>
                    <a:pt x="418" y="220"/>
                  </a:cubicBezTo>
                  <a:lnTo>
                    <a:pt x="418" y="264"/>
                  </a:lnTo>
                  <a:close/>
                  <a:moveTo>
                    <a:pt x="600" y="267"/>
                  </a:moveTo>
                  <a:lnTo>
                    <a:pt x="600" y="267"/>
                  </a:lnTo>
                  <a:cubicBezTo>
                    <a:pt x="548" y="266"/>
                    <a:pt x="489" y="265"/>
                    <a:pt x="427" y="264"/>
                  </a:cubicBezTo>
                  <a:lnTo>
                    <a:pt x="427" y="221"/>
                  </a:lnTo>
                  <a:cubicBezTo>
                    <a:pt x="490" y="222"/>
                    <a:pt x="549" y="225"/>
                    <a:pt x="600" y="229"/>
                  </a:cubicBezTo>
                  <a:lnTo>
                    <a:pt x="600" y="267"/>
                  </a:lnTo>
                  <a:close/>
                  <a:moveTo>
                    <a:pt x="453" y="173"/>
                  </a:moveTo>
                  <a:lnTo>
                    <a:pt x="453" y="173"/>
                  </a:lnTo>
                  <a:cubicBezTo>
                    <a:pt x="460" y="173"/>
                    <a:pt x="466" y="174"/>
                    <a:pt x="473" y="174"/>
                  </a:cubicBezTo>
                  <a:cubicBezTo>
                    <a:pt x="478" y="175"/>
                    <a:pt x="484" y="175"/>
                    <a:pt x="489" y="175"/>
                  </a:cubicBezTo>
                  <a:cubicBezTo>
                    <a:pt x="496" y="176"/>
                    <a:pt x="502" y="176"/>
                    <a:pt x="508" y="177"/>
                  </a:cubicBezTo>
                  <a:cubicBezTo>
                    <a:pt x="513" y="177"/>
                    <a:pt x="519" y="178"/>
                    <a:pt x="524" y="178"/>
                  </a:cubicBezTo>
                  <a:cubicBezTo>
                    <a:pt x="530" y="179"/>
                    <a:pt x="536" y="179"/>
                    <a:pt x="541" y="180"/>
                  </a:cubicBezTo>
                  <a:cubicBezTo>
                    <a:pt x="546" y="180"/>
                    <a:pt x="552" y="181"/>
                    <a:pt x="557" y="182"/>
                  </a:cubicBezTo>
                  <a:cubicBezTo>
                    <a:pt x="562" y="182"/>
                    <a:pt x="568" y="183"/>
                    <a:pt x="573" y="183"/>
                  </a:cubicBezTo>
                  <a:cubicBezTo>
                    <a:pt x="578" y="184"/>
                    <a:pt x="583" y="185"/>
                    <a:pt x="588" y="186"/>
                  </a:cubicBezTo>
                  <a:cubicBezTo>
                    <a:pt x="592" y="186"/>
                    <a:pt x="596" y="187"/>
                    <a:pt x="600" y="187"/>
                  </a:cubicBezTo>
                  <a:lnTo>
                    <a:pt x="600" y="220"/>
                  </a:lnTo>
                  <a:cubicBezTo>
                    <a:pt x="549" y="216"/>
                    <a:pt x="490" y="213"/>
                    <a:pt x="427" y="212"/>
                  </a:cubicBezTo>
                  <a:lnTo>
                    <a:pt x="427" y="172"/>
                  </a:lnTo>
                  <a:cubicBezTo>
                    <a:pt x="430" y="172"/>
                    <a:pt x="433" y="172"/>
                    <a:pt x="436" y="172"/>
                  </a:cubicBezTo>
                  <a:cubicBezTo>
                    <a:pt x="442" y="172"/>
                    <a:pt x="447" y="173"/>
                    <a:pt x="453" y="173"/>
                  </a:cubicBezTo>
                  <a:close/>
                  <a:moveTo>
                    <a:pt x="415" y="171"/>
                  </a:moveTo>
                  <a:lnTo>
                    <a:pt x="415" y="171"/>
                  </a:lnTo>
                  <a:cubicBezTo>
                    <a:pt x="416" y="171"/>
                    <a:pt x="417" y="171"/>
                    <a:pt x="418" y="171"/>
                  </a:cubicBezTo>
                  <a:lnTo>
                    <a:pt x="418" y="211"/>
                  </a:lnTo>
                  <a:cubicBezTo>
                    <a:pt x="406" y="211"/>
                    <a:pt x="394" y="211"/>
                    <a:pt x="382" y="211"/>
                  </a:cubicBezTo>
                  <a:lnTo>
                    <a:pt x="382" y="170"/>
                  </a:lnTo>
                  <a:cubicBezTo>
                    <a:pt x="387" y="170"/>
                    <a:pt x="393" y="171"/>
                    <a:pt x="399" y="171"/>
                  </a:cubicBezTo>
                  <a:cubicBezTo>
                    <a:pt x="404" y="171"/>
                    <a:pt x="409" y="171"/>
                    <a:pt x="415" y="171"/>
                  </a:cubicBezTo>
                  <a:close/>
                  <a:moveTo>
                    <a:pt x="321" y="170"/>
                  </a:moveTo>
                  <a:lnTo>
                    <a:pt x="321" y="170"/>
                  </a:lnTo>
                  <a:cubicBezTo>
                    <a:pt x="334" y="170"/>
                    <a:pt x="347" y="170"/>
                    <a:pt x="360" y="170"/>
                  </a:cubicBezTo>
                  <a:cubicBezTo>
                    <a:pt x="364" y="170"/>
                    <a:pt x="367" y="170"/>
                    <a:pt x="370" y="170"/>
                  </a:cubicBezTo>
                  <a:lnTo>
                    <a:pt x="370" y="316"/>
                  </a:lnTo>
                  <a:lnTo>
                    <a:pt x="268" y="316"/>
                  </a:lnTo>
                  <a:lnTo>
                    <a:pt x="268" y="170"/>
                  </a:lnTo>
                  <a:cubicBezTo>
                    <a:pt x="273" y="170"/>
                    <a:pt x="277" y="170"/>
                    <a:pt x="281" y="170"/>
                  </a:cubicBezTo>
                  <a:cubicBezTo>
                    <a:pt x="295" y="170"/>
                    <a:pt x="308" y="170"/>
                    <a:pt x="321" y="170"/>
                  </a:cubicBezTo>
                  <a:close/>
                  <a:moveTo>
                    <a:pt x="66" y="184"/>
                  </a:moveTo>
                  <a:lnTo>
                    <a:pt x="66" y="184"/>
                  </a:lnTo>
                  <a:cubicBezTo>
                    <a:pt x="72" y="183"/>
                    <a:pt x="78" y="183"/>
                    <a:pt x="83" y="182"/>
                  </a:cubicBezTo>
                  <a:cubicBezTo>
                    <a:pt x="88" y="181"/>
                    <a:pt x="93" y="181"/>
                    <a:pt x="98" y="180"/>
                  </a:cubicBezTo>
                  <a:cubicBezTo>
                    <a:pt x="104" y="180"/>
                    <a:pt x="110" y="179"/>
                    <a:pt x="116" y="178"/>
                  </a:cubicBezTo>
                  <a:cubicBezTo>
                    <a:pt x="122" y="178"/>
                    <a:pt x="127" y="177"/>
                    <a:pt x="132" y="177"/>
                  </a:cubicBezTo>
                  <a:cubicBezTo>
                    <a:pt x="138" y="176"/>
                    <a:pt x="145" y="176"/>
                    <a:pt x="151" y="176"/>
                  </a:cubicBezTo>
                  <a:cubicBezTo>
                    <a:pt x="157" y="175"/>
                    <a:pt x="162" y="175"/>
                    <a:pt x="168" y="174"/>
                  </a:cubicBezTo>
                  <a:cubicBezTo>
                    <a:pt x="174" y="174"/>
                    <a:pt x="181" y="174"/>
                    <a:pt x="188" y="173"/>
                  </a:cubicBezTo>
                  <a:cubicBezTo>
                    <a:pt x="194" y="173"/>
                    <a:pt x="199" y="173"/>
                    <a:pt x="204" y="172"/>
                  </a:cubicBezTo>
                  <a:cubicBezTo>
                    <a:pt x="212" y="172"/>
                    <a:pt x="219" y="172"/>
                    <a:pt x="226" y="171"/>
                  </a:cubicBezTo>
                  <a:cubicBezTo>
                    <a:pt x="232" y="171"/>
                    <a:pt x="237" y="171"/>
                    <a:pt x="242" y="171"/>
                  </a:cubicBezTo>
                  <a:cubicBezTo>
                    <a:pt x="247" y="171"/>
                    <a:pt x="252" y="171"/>
                    <a:pt x="257" y="170"/>
                  </a:cubicBezTo>
                  <a:lnTo>
                    <a:pt x="257" y="211"/>
                  </a:lnTo>
                  <a:cubicBezTo>
                    <a:pt x="176" y="212"/>
                    <a:pt x="101" y="216"/>
                    <a:pt x="39" y="222"/>
                  </a:cubicBezTo>
                  <a:lnTo>
                    <a:pt x="39" y="188"/>
                  </a:lnTo>
                  <a:cubicBezTo>
                    <a:pt x="43" y="187"/>
                    <a:pt x="48" y="186"/>
                    <a:pt x="52" y="186"/>
                  </a:cubicBezTo>
                  <a:cubicBezTo>
                    <a:pt x="57" y="185"/>
                    <a:pt x="62" y="185"/>
                    <a:pt x="66" y="184"/>
                  </a:cubicBezTo>
                  <a:close/>
                  <a:moveTo>
                    <a:pt x="319" y="395"/>
                  </a:moveTo>
                  <a:lnTo>
                    <a:pt x="319" y="395"/>
                  </a:lnTo>
                  <a:cubicBezTo>
                    <a:pt x="314" y="395"/>
                    <a:pt x="309" y="395"/>
                    <a:pt x="304" y="395"/>
                  </a:cubicBezTo>
                  <a:cubicBezTo>
                    <a:pt x="303" y="395"/>
                    <a:pt x="301" y="395"/>
                    <a:pt x="300" y="395"/>
                  </a:cubicBezTo>
                  <a:cubicBezTo>
                    <a:pt x="296" y="395"/>
                    <a:pt x="293" y="395"/>
                    <a:pt x="289" y="395"/>
                  </a:cubicBezTo>
                  <a:cubicBezTo>
                    <a:pt x="287" y="395"/>
                    <a:pt x="285" y="395"/>
                    <a:pt x="282" y="395"/>
                  </a:cubicBezTo>
                  <a:cubicBezTo>
                    <a:pt x="280" y="395"/>
                    <a:pt x="277" y="395"/>
                    <a:pt x="274" y="395"/>
                  </a:cubicBezTo>
                  <a:cubicBezTo>
                    <a:pt x="271" y="395"/>
                    <a:pt x="269" y="395"/>
                    <a:pt x="266" y="395"/>
                  </a:cubicBezTo>
                  <a:cubicBezTo>
                    <a:pt x="265" y="394"/>
                    <a:pt x="263" y="394"/>
                    <a:pt x="261" y="394"/>
                  </a:cubicBezTo>
                  <a:cubicBezTo>
                    <a:pt x="263" y="390"/>
                    <a:pt x="264" y="387"/>
                    <a:pt x="265" y="383"/>
                  </a:cubicBezTo>
                  <a:cubicBezTo>
                    <a:pt x="283" y="383"/>
                    <a:pt x="301" y="383"/>
                    <a:pt x="319" y="383"/>
                  </a:cubicBezTo>
                  <a:cubicBezTo>
                    <a:pt x="338" y="383"/>
                    <a:pt x="356" y="383"/>
                    <a:pt x="374" y="383"/>
                  </a:cubicBezTo>
                  <a:lnTo>
                    <a:pt x="378" y="395"/>
                  </a:lnTo>
                  <a:cubicBezTo>
                    <a:pt x="360" y="395"/>
                    <a:pt x="338" y="395"/>
                    <a:pt x="319" y="395"/>
                  </a:cubicBezTo>
                  <a:close/>
                  <a:moveTo>
                    <a:pt x="381" y="417"/>
                  </a:moveTo>
                  <a:lnTo>
                    <a:pt x="381" y="417"/>
                  </a:lnTo>
                  <a:cubicBezTo>
                    <a:pt x="359" y="418"/>
                    <a:pt x="337" y="418"/>
                    <a:pt x="319" y="418"/>
                  </a:cubicBezTo>
                  <a:cubicBezTo>
                    <a:pt x="314" y="418"/>
                    <a:pt x="308" y="418"/>
                    <a:pt x="302" y="418"/>
                  </a:cubicBezTo>
                  <a:cubicBezTo>
                    <a:pt x="301" y="418"/>
                    <a:pt x="300" y="418"/>
                    <a:pt x="299" y="418"/>
                  </a:cubicBezTo>
                  <a:cubicBezTo>
                    <a:pt x="295" y="418"/>
                    <a:pt x="290" y="418"/>
                    <a:pt x="285" y="417"/>
                  </a:cubicBezTo>
                  <a:cubicBezTo>
                    <a:pt x="283" y="417"/>
                    <a:pt x="281" y="417"/>
                    <a:pt x="279" y="417"/>
                  </a:cubicBezTo>
                  <a:cubicBezTo>
                    <a:pt x="275" y="417"/>
                    <a:pt x="271" y="417"/>
                    <a:pt x="268" y="417"/>
                  </a:cubicBezTo>
                  <a:cubicBezTo>
                    <a:pt x="265" y="417"/>
                    <a:pt x="263" y="417"/>
                    <a:pt x="261" y="417"/>
                  </a:cubicBezTo>
                  <a:cubicBezTo>
                    <a:pt x="258" y="417"/>
                    <a:pt x="256" y="417"/>
                    <a:pt x="254" y="417"/>
                  </a:cubicBezTo>
                  <a:cubicBezTo>
                    <a:pt x="255" y="412"/>
                    <a:pt x="257" y="408"/>
                    <a:pt x="258" y="403"/>
                  </a:cubicBezTo>
                  <a:cubicBezTo>
                    <a:pt x="261" y="403"/>
                    <a:pt x="264" y="403"/>
                    <a:pt x="266" y="404"/>
                  </a:cubicBezTo>
                  <a:cubicBezTo>
                    <a:pt x="268" y="404"/>
                    <a:pt x="270" y="404"/>
                    <a:pt x="272" y="404"/>
                  </a:cubicBezTo>
                  <a:cubicBezTo>
                    <a:pt x="276" y="404"/>
                    <a:pt x="279" y="404"/>
                    <a:pt x="282" y="404"/>
                  </a:cubicBezTo>
                  <a:cubicBezTo>
                    <a:pt x="284" y="404"/>
                    <a:pt x="286" y="404"/>
                    <a:pt x="288" y="404"/>
                  </a:cubicBezTo>
                  <a:cubicBezTo>
                    <a:pt x="292" y="404"/>
                    <a:pt x="295" y="404"/>
                    <a:pt x="299" y="404"/>
                  </a:cubicBezTo>
                  <a:cubicBezTo>
                    <a:pt x="300" y="404"/>
                    <a:pt x="302" y="404"/>
                    <a:pt x="304" y="404"/>
                  </a:cubicBezTo>
                  <a:cubicBezTo>
                    <a:pt x="309" y="404"/>
                    <a:pt x="314" y="404"/>
                    <a:pt x="319" y="404"/>
                  </a:cubicBezTo>
                  <a:cubicBezTo>
                    <a:pt x="321" y="404"/>
                    <a:pt x="324" y="404"/>
                    <a:pt x="326" y="404"/>
                  </a:cubicBezTo>
                  <a:cubicBezTo>
                    <a:pt x="328" y="404"/>
                    <a:pt x="330" y="404"/>
                    <a:pt x="331" y="404"/>
                  </a:cubicBezTo>
                  <a:cubicBezTo>
                    <a:pt x="333" y="404"/>
                    <a:pt x="335" y="404"/>
                    <a:pt x="337" y="404"/>
                  </a:cubicBezTo>
                  <a:cubicBezTo>
                    <a:pt x="341" y="404"/>
                    <a:pt x="345" y="404"/>
                    <a:pt x="348" y="404"/>
                  </a:cubicBezTo>
                  <a:cubicBezTo>
                    <a:pt x="350" y="404"/>
                    <a:pt x="351" y="404"/>
                    <a:pt x="352" y="404"/>
                  </a:cubicBezTo>
                  <a:cubicBezTo>
                    <a:pt x="357" y="404"/>
                    <a:pt x="362" y="404"/>
                    <a:pt x="366" y="404"/>
                  </a:cubicBezTo>
                  <a:lnTo>
                    <a:pt x="366" y="404"/>
                  </a:lnTo>
                  <a:cubicBezTo>
                    <a:pt x="372" y="404"/>
                    <a:pt x="377" y="404"/>
                    <a:pt x="381" y="404"/>
                  </a:cubicBezTo>
                  <a:lnTo>
                    <a:pt x="386" y="417"/>
                  </a:lnTo>
                  <a:cubicBezTo>
                    <a:pt x="384" y="417"/>
                    <a:pt x="383" y="417"/>
                    <a:pt x="381" y="417"/>
                  </a:cubicBezTo>
                  <a:close/>
                  <a:moveTo>
                    <a:pt x="250" y="426"/>
                  </a:moveTo>
                  <a:lnTo>
                    <a:pt x="250" y="426"/>
                  </a:lnTo>
                  <a:cubicBezTo>
                    <a:pt x="253" y="426"/>
                    <a:pt x="255" y="426"/>
                    <a:pt x="258" y="426"/>
                  </a:cubicBezTo>
                  <a:cubicBezTo>
                    <a:pt x="261" y="426"/>
                    <a:pt x="263" y="426"/>
                    <a:pt x="266" y="426"/>
                  </a:cubicBezTo>
                  <a:cubicBezTo>
                    <a:pt x="271" y="426"/>
                    <a:pt x="275" y="426"/>
                    <a:pt x="279" y="426"/>
                  </a:cubicBezTo>
                  <a:cubicBezTo>
                    <a:pt x="281" y="426"/>
                    <a:pt x="282" y="426"/>
                    <a:pt x="284" y="426"/>
                  </a:cubicBezTo>
                  <a:cubicBezTo>
                    <a:pt x="290" y="427"/>
                    <a:pt x="296" y="427"/>
                    <a:pt x="301" y="427"/>
                  </a:cubicBezTo>
                  <a:cubicBezTo>
                    <a:pt x="301" y="427"/>
                    <a:pt x="302" y="427"/>
                    <a:pt x="302" y="427"/>
                  </a:cubicBezTo>
                  <a:cubicBezTo>
                    <a:pt x="308" y="427"/>
                    <a:pt x="314" y="427"/>
                    <a:pt x="319" y="427"/>
                  </a:cubicBezTo>
                  <a:cubicBezTo>
                    <a:pt x="321" y="427"/>
                    <a:pt x="323" y="427"/>
                    <a:pt x="325" y="427"/>
                  </a:cubicBezTo>
                  <a:cubicBezTo>
                    <a:pt x="326" y="427"/>
                    <a:pt x="327" y="427"/>
                    <a:pt x="328" y="427"/>
                  </a:cubicBezTo>
                  <a:cubicBezTo>
                    <a:pt x="332" y="427"/>
                    <a:pt x="336" y="427"/>
                    <a:pt x="341" y="427"/>
                  </a:cubicBezTo>
                  <a:cubicBezTo>
                    <a:pt x="341" y="427"/>
                    <a:pt x="341" y="427"/>
                    <a:pt x="341" y="427"/>
                  </a:cubicBezTo>
                  <a:cubicBezTo>
                    <a:pt x="352" y="427"/>
                    <a:pt x="363" y="426"/>
                    <a:pt x="374" y="426"/>
                  </a:cubicBezTo>
                  <a:cubicBezTo>
                    <a:pt x="377" y="426"/>
                    <a:pt x="380" y="426"/>
                    <a:pt x="383" y="426"/>
                  </a:cubicBezTo>
                  <a:cubicBezTo>
                    <a:pt x="385" y="426"/>
                    <a:pt x="387" y="426"/>
                    <a:pt x="389" y="426"/>
                  </a:cubicBezTo>
                  <a:lnTo>
                    <a:pt x="394" y="440"/>
                  </a:lnTo>
                  <a:cubicBezTo>
                    <a:pt x="376" y="440"/>
                    <a:pt x="343" y="440"/>
                    <a:pt x="319" y="440"/>
                  </a:cubicBezTo>
                  <a:cubicBezTo>
                    <a:pt x="306" y="440"/>
                    <a:pt x="289" y="440"/>
                    <a:pt x="271" y="440"/>
                  </a:cubicBezTo>
                  <a:lnTo>
                    <a:pt x="270" y="440"/>
                  </a:lnTo>
                  <a:cubicBezTo>
                    <a:pt x="267" y="440"/>
                    <a:pt x="263" y="440"/>
                    <a:pt x="260" y="440"/>
                  </a:cubicBezTo>
                  <a:cubicBezTo>
                    <a:pt x="260" y="440"/>
                    <a:pt x="260" y="440"/>
                    <a:pt x="259" y="440"/>
                  </a:cubicBezTo>
                  <a:cubicBezTo>
                    <a:pt x="256" y="440"/>
                    <a:pt x="253" y="440"/>
                    <a:pt x="250" y="440"/>
                  </a:cubicBezTo>
                  <a:cubicBezTo>
                    <a:pt x="249" y="440"/>
                    <a:pt x="249" y="440"/>
                    <a:pt x="248" y="440"/>
                  </a:cubicBezTo>
                  <a:cubicBezTo>
                    <a:pt x="247" y="440"/>
                    <a:pt x="246" y="440"/>
                    <a:pt x="245" y="440"/>
                  </a:cubicBezTo>
                  <a:cubicBezTo>
                    <a:pt x="247" y="435"/>
                    <a:pt x="248" y="431"/>
                    <a:pt x="250" y="426"/>
                  </a:cubicBezTo>
                  <a:close/>
                  <a:moveTo>
                    <a:pt x="397" y="462"/>
                  </a:moveTo>
                  <a:lnTo>
                    <a:pt x="397" y="462"/>
                  </a:lnTo>
                  <a:cubicBezTo>
                    <a:pt x="371" y="463"/>
                    <a:pt x="345" y="463"/>
                    <a:pt x="319" y="463"/>
                  </a:cubicBezTo>
                  <a:cubicBezTo>
                    <a:pt x="293" y="463"/>
                    <a:pt x="267" y="463"/>
                    <a:pt x="241" y="462"/>
                  </a:cubicBezTo>
                  <a:cubicBezTo>
                    <a:pt x="239" y="462"/>
                    <a:pt x="238" y="462"/>
                    <a:pt x="236" y="462"/>
                  </a:cubicBezTo>
                  <a:lnTo>
                    <a:pt x="241" y="448"/>
                  </a:lnTo>
                  <a:cubicBezTo>
                    <a:pt x="242" y="448"/>
                    <a:pt x="243" y="449"/>
                    <a:pt x="244" y="449"/>
                  </a:cubicBezTo>
                  <a:cubicBezTo>
                    <a:pt x="246" y="449"/>
                    <a:pt x="248" y="449"/>
                    <a:pt x="251" y="449"/>
                  </a:cubicBezTo>
                  <a:cubicBezTo>
                    <a:pt x="252" y="449"/>
                    <a:pt x="253" y="449"/>
                    <a:pt x="255" y="449"/>
                  </a:cubicBezTo>
                  <a:cubicBezTo>
                    <a:pt x="257" y="449"/>
                    <a:pt x="259" y="449"/>
                    <a:pt x="261" y="449"/>
                  </a:cubicBezTo>
                  <a:cubicBezTo>
                    <a:pt x="263" y="449"/>
                    <a:pt x="264" y="449"/>
                    <a:pt x="266" y="449"/>
                  </a:cubicBezTo>
                  <a:cubicBezTo>
                    <a:pt x="268" y="449"/>
                    <a:pt x="270" y="449"/>
                    <a:pt x="272" y="449"/>
                  </a:cubicBezTo>
                  <a:cubicBezTo>
                    <a:pt x="274" y="449"/>
                    <a:pt x="277" y="449"/>
                    <a:pt x="279" y="449"/>
                  </a:cubicBezTo>
                  <a:cubicBezTo>
                    <a:pt x="280" y="449"/>
                    <a:pt x="281" y="449"/>
                    <a:pt x="282" y="449"/>
                  </a:cubicBezTo>
                  <a:cubicBezTo>
                    <a:pt x="296" y="449"/>
                    <a:pt x="309" y="449"/>
                    <a:pt x="319" y="449"/>
                  </a:cubicBezTo>
                  <a:cubicBezTo>
                    <a:pt x="344" y="450"/>
                    <a:pt x="376" y="449"/>
                    <a:pt x="394" y="448"/>
                  </a:cubicBezTo>
                  <a:cubicBezTo>
                    <a:pt x="395" y="448"/>
                    <a:pt x="396" y="448"/>
                    <a:pt x="397" y="448"/>
                  </a:cubicBezTo>
                  <a:lnTo>
                    <a:pt x="402" y="462"/>
                  </a:lnTo>
                  <a:cubicBezTo>
                    <a:pt x="400" y="462"/>
                    <a:pt x="399" y="462"/>
                    <a:pt x="397" y="462"/>
                  </a:cubicBezTo>
                  <a:close/>
                  <a:moveTo>
                    <a:pt x="427" y="370"/>
                  </a:moveTo>
                  <a:lnTo>
                    <a:pt x="427" y="370"/>
                  </a:lnTo>
                  <a:lnTo>
                    <a:pt x="427" y="326"/>
                  </a:lnTo>
                  <a:cubicBezTo>
                    <a:pt x="490" y="326"/>
                    <a:pt x="549" y="325"/>
                    <a:pt x="600" y="324"/>
                  </a:cubicBezTo>
                  <a:lnTo>
                    <a:pt x="600" y="364"/>
                  </a:lnTo>
                  <a:cubicBezTo>
                    <a:pt x="547" y="367"/>
                    <a:pt x="489" y="369"/>
                    <a:pt x="427" y="370"/>
                  </a:cubicBezTo>
                  <a:close/>
                  <a:moveTo>
                    <a:pt x="513" y="47"/>
                  </a:moveTo>
                  <a:lnTo>
                    <a:pt x="513" y="47"/>
                  </a:lnTo>
                  <a:lnTo>
                    <a:pt x="427" y="47"/>
                  </a:lnTo>
                  <a:lnTo>
                    <a:pt x="427" y="8"/>
                  </a:lnTo>
                  <a:lnTo>
                    <a:pt x="513" y="8"/>
                  </a:lnTo>
                  <a:lnTo>
                    <a:pt x="513" y="47"/>
                  </a:lnTo>
                  <a:close/>
                  <a:moveTo>
                    <a:pt x="637" y="364"/>
                  </a:moveTo>
                  <a:lnTo>
                    <a:pt x="637" y="364"/>
                  </a:lnTo>
                  <a:cubicBezTo>
                    <a:pt x="636" y="362"/>
                    <a:pt x="635" y="362"/>
                    <a:pt x="633" y="362"/>
                  </a:cubicBezTo>
                  <a:cubicBezTo>
                    <a:pt x="626" y="362"/>
                    <a:pt x="619" y="363"/>
                    <a:pt x="612" y="363"/>
                  </a:cubicBezTo>
                  <a:lnTo>
                    <a:pt x="612" y="320"/>
                  </a:lnTo>
                  <a:cubicBezTo>
                    <a:pt x="612" y="320"/>
                    <a:pt x="612" y="320"/>
                    <a:pt x="612" y="320"/>
                  </a:cubicBezTo>
                  <a:cubicBezTo>
                    <a:pt x="612" y="319"/>
                    <a:pt x="612" y="319"/>
                    <a:pt x="612" y="319"/>
                  </a:cubicBezTo>
                  <a:lnTo>
                    <a:pt x="612" y="273"/>
                  </a:lnTo>
                  <a:cubicBezTo>
                    <a:pt x="612" y="273"/>
                    <a:pt x="612" y="272"/>
                    <a:pt x="612" y="272"/>
                  </a:cubicBezTo>
                  <a:cubicBezTo>
                    <a:pt x="612" y="272"/>
                    <a:pt x="612" y="272"/>
                    <a:pt x="612" y="271"/>
                  </a:cubicBezTo>
                  <a:lnTo>
                    <a:pt x="612" y="226"/>
                  </a:lnTo>
                  <a:cubicBezTo>
                    <a:pt x="612" y="226"/>
                    <a:pt x="612" y="226"/>
                    <a:pt x="612" y="226"/>
                  </a:cubicBezTo>
                  <a:cubicBezTo>
                    <a:pt x="612" y="225"/>
                    <a:pt x="612" y="225"/>
                    <a:pt x="612" y="225"/>
                  </a:cubicBezTo>
                  <a:lnTo>
                    <a:pt x="612" y="182"/>
                  </a:lnTo>
                  <a:lnTo>
                    <a:pt x="612" y="148"/>
                  </a:lnTo>
                  <a:cubicBezTo>
                    <a:pt x="612" y="145"/>
                    <a:pt x="610" y="142"/>
                    <a:pt x="607" y="142"/>
                  </a:cubicBezTo>
                  <a:cubicBezTo>
                    <a:pt x="593" y="140"/>
                    <a:pt x="578" y="138"/>
                    <a:pt x="562" y="136"/>
                  </a:cubicBezTo>
                  <a:lnTo>
                    <a:pt x="562" y="116"/>
                  </a:lnTo>
                  <a:cubicBezTo>
                    <a:pt x="562" y="113"/>
                    <a:pt x="560" y="111"/>
                    <a:pt x="557" y="110"/>
                  </a:cubicBezTo>
                  <a:cubicBezTo>
                    <a:pt x="519" y="105"/>
                    <a:pt x="475" y="101"/>
                    <a:pt x="427" y="99"/>
                  </a:cubicBezTo>
                  <a:lnTo>
                    <a:pt x="427" y="56"/>
                  </a:lnTo>
                  <a:lnTo>
                    <a:pt x="518" y="56"/>
                  </a:lnTo>
                  <a:cubicBezTo>
                    <a:pt x="520" y="56"/>
                    <a:pt x="522" y="54"/>
                    <a:pt x="522" y="51"/>
                  </a:cubicBezTo>
                  <a:lnTo>
                    <a:pt x="522" y="5"/>
                  </a:lnTo>
                  <a:cubicBezTo>
                    <a:pt x="522" y="2"/>
                    <a:pt x="520" y="0"/>
                    <a:pt x="518" y="0"/>
                  </a:cubicBezTo>
                  <a:lnTo>
                    <a:pt x="423" y="0"/>
                  </a:lnTo>
                  <a:cubicBezTo>
                    <a:pt x="423" y="0"/>
                    <a:pt x="423" y="0"/>
                    <a:pt x="423" y="0"/>
                  </a:cubicBezTo>
                  <a:cubicBezTo>
                    <a:pt x="423" y="0"/>
                    <a:pt x="423" y="0"/>
                    <a:pt x="423" y="0"/>
                  </a:cubicBezTo>
                  <a:cubicBezTo>
                    <a:pt x="420" y="0"/>
                    <a:pt x="418" y="2"/>
                    <a:pt x="418" y="5"/>
                  </a:cubicBezTo>
                  <a:lnTo>
                    <a:pt x="418" y="98"/>
                  </a:lnTo>
                  <a:cubicBezTo>
                    <a:pt x="387" y="97"/>
                    <a:pt x="354" y="96"/>
                    <a:pt x="320" y="96"/>
                  </a:cubicBezTo>
                  <a:cubicBezTo>
                    <a:pt x="231" y="96"/>
                    <a:pt x="146" y="101"/>
                    <a:pt x="81" y="111"/>
                  </a:cubicBezTo>
                  <a:cubicBezTo>
                    <a:pt x="78" y="111"/>
                    <a:pt x="76" y="114"/>
                    <a:pt x="76" y="117"/>
                  </a:cubicBezTo>
                  <a:lnTo>
                    <a:pt x="76" y="136"/>
                  </a:lnTo>
                  <a:cubicBezTo>
                    <a:pt x="61" y="138"/>
                    <a:pt x="46" y="140"/>
                    <a:pt x="32" y="142"/>
                  </a:cubicBezTo>
                  <a:cubicBezTo>
                    <a:pt x="29" y="143"/>
                    <a:pt x="27" y="145"/>
                    <a:pt x="27" y="148"/>
                  </a:cubicBezTo>
                  <a:lnTo>
                    <a:pt x="27" y="183"/>
                  </a:lnTo>
                  <a:lnTo>
                    <a:pt x="27" y="363"/>
                  </a:lnTo>
                  <a:cubicBezTo>
                    <a:pt x="20" y="363"/>
                    <a:pt x="13" y="362"/>
                    <a:pt x="6" y="362"/>
                  </a:cubicBezTo>
                  <a:cubicBezTo>
                    <a:pt x="4" y="362"/>
                    <a:pt x="3" y="362"/>
                    <a:pt x="1" y="364"/>
                  </a:cubicBezTo>
                  <a:cubicBezTo>
                    <a:pt x="0" y="365"/>
                    <a:pt x="0" y="366"/>
                    <a:pt x="0" y="368"/>
                  </a:cubicBezTo>
                  <a:lnTo>
                    <a:pt x="0" y="429"/>
                  </a:lnTo>
                  <a:cubicBezTo>
                    <a:pt x="0" y="432"/>
                    <a:pt x="2" y="435"/>
                    <a:pt x="5" y="435"/>
                  </a:cubicBezTo>
                  <a:cubicBezTo>
                    <a:pt x="63" y="442"/>
                    <a:pt x="150" y="447"/>
                    <a:pt x="231" y="450"/>
                  </a:cubicBezTo>
                  <a:lnTo>
                    <a:pt x="225" y="465"/>
                  </a:lnTo>
                  <a:cubicBezTo>
                    <a:pt x="225" y="465"/>
                    <a:pt x="225" y="465"/>
                    <a:pt x="225" y="465"/>
                  </a:cubicBezTo>
                  <a:cubicBezTo>
                    <a:pt x="222" y="474"/>
                    <a:pt x="220" y="479"/>
                    <a:pt x="217" y="488"/>
                  </a:cubicBezTo>
                  <a:cubicBezTo>
                    <a:pt x="216" y="489"/>
                    <a:pt x="216" y="491"/>
                    <a:pt x="217" y="492"/>
                  </a:cubicBezTo>
                  <a:cubicBezTo>
                    <a:pt x="218" y="493"/>
                    <a:pt x="219" y="494"/>
                    <a:pt x="221" y="494"/>
                  </a:cubicBezTo>
                  <a:cubicBezTo>
                    <a:pt x="250" y="494"/>
                    <a:pt x="281" y="495"/>
                    <a:pt x="315" y="495"/>
                  </a:cubicBezTo>
                  <a:lnTo>
                    <a:pt x="319" y="495"/>
                  </a:lnTo>
                  <a:cubicBezTo>
                    <a:pt x="355" y="494"/>
                    <a:pt x="387" y="494"/>
                    <a:pt x="417" y="494"/>
                  </a:cubicBezTo>
                  <a:cubicBezTo>
                    <a:pt x="418" y="494"/>
                    <a:pt x="420" y="493"/>
                    <a:pt x="421" y="492"/>
                  </a:cubicBezTo>
                  <a:cubicBezTo>
                    <a:pt x="421" y="491"/>
                    <a:pt x="422" y="489"/>
                    <a:pt x="421" y="488"/>
                  </a:cubicBezTo>
                  <a:cubicBezTo>
                    <a:pt x="418" y="479"/>
                    <a:pt x="416" y="474"/>
                    <a:pt x="413" y="465"/>
                  </a:cubicBezTo>
                  <a:lnTo>
                    <a:pt x="407" y="450"/>
                  </a:lnTo>
                  <a:cubicBezTo>
                    <a:pt x="495" y="448"/>
                    <a:pt x="577" y="442"/>
                    <a:pt x="634" y="435"/>
                  </a:cubicBezTo>
                  <a:cubicBezTo>
                    <a:pt x="637" y="435"/>
                    <a:pt x="639" y="432"/>
                    <a:pt x="639" y="429"/>
                  </a:cubicBezTo>
                  <a:lnTo>
                    <a:pt x="639" y="368"/>
                  </a:lnTo>
                  <a:cubicBezTo>
                    <a:pt x="639" y="366"/>
                    <a:pt x="639" y="365"/>
                    <a:pt x="637" y="36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32">
            <a:extLst>
              <a:ext uri="{FF2B5EF4-FFF2-40B4-BE49-F238E27FC236}">
                <a16:creationId xmlns:a16="http://schemas.microsoft.com/office/drawing/2014/main" id="{583D311B-AF8D-F120-48DF-A492F4B3C77E}"/>
              </a:ext>
            </a:extLst>
          </p:cNvPr>
          <p:cNvGrpSpPr>
            <a:grpSpLocks noChangeAspect="1"/>
          </p:cNvGrpSpPr>
          <p:nvPr/>
        </p:nvGrpSpPr>
        <p:grpSpPr bwMode="auto">
          <a:xfrm>
            <a:off x="6676965" y="5588821"/>
            <a:ext cx="479425" cy="317500"/>
            <a:chOff x="6564" y="1686"/>
            <a:chExt cx="302" cy="200"/>
          </a:xfrm>
          <a:solidFill>
            <a:schemeClr val="bg1"/>
          </a:solidFill>
        </p:grpSpPr>
        <p:sp>
          <p:nvSpPr>
            <p:cNvPr id="57" name="Freeform 33">
              <a:extLst>
                <a:ext uri="{FF2B5EF4-FFF2-40B4-BE49-F238E27FC236}">
                  <a16:creationId xmlns:a16="http://schemas.microsoft.com/office/drawing/2014/main" id="{17416699-23C7-6EEA-A45F-D7CF5B84D29A}"/>
                </a:ext>
              </a:extLst>
            </p:cNvPr>
            <p:cNvSpPr>
              <a:spLocks noEditPoints="1"/>
            </p:cNvSpPr>
            <p:nvPr/>
          </p:nvSpPr>
          <p:spPr bwMode="auto">
            <a:xfrm>
              <a:off x="6775" y="1714"/>
              <a:ext cx="70" cy="76"/>
            </a:xfrm>
            <a:custGeom>
              <a:avLst/>
              <a:gdLst>
                <a:gd name="T0" fmla="*/ 58 w 116"/>
                <a:gd name="T1" fmla="*/ 11 h 121"/>
                <a:gd name="T2" fmla="*/ 58 w 116"/>
                <a:gd name="T3" fmla="*/ 11 h 121"/>
                <a:gd name="T4" fmla="*/ 105 w 116"/>
                <a:gd name="T5" fmla="*/ 61 h 121"/>
                <a:gd name="T6" fmla="*/ 58 w 116"/>
                <a:gd name="T7" fmla="*/ 110 h 121"/>
                <a:gd name="T8" fmla="*/ 11 w 116"/>
                <a:gd name="T9" fmla="*/ 61 h 121"/>
                <a:gd name="T10" fmla="*/ 58 w 116"/>
                <a:gd name="T11" fmla="*/ 11 h 121"/>
                <a:gd name="T12" fmla="*/ 58 w 116"/>
                <a:gd name="T13" fmla="*/ 121 h 121"/>
                <a:gd name="T14" fmla="*/ 58 w 116"/>
                <a:gd name="T15" fmla="*/ 121 h 121"/>
                <a:gd name="T16" fmla="*/ 116 w 116"/>
                <a:gd name="T17" fmla="*/ 61 h 121"/>
                <a:gd name="T18" fmla="*/ 58 w 116"/>
                <a:gd name="T19" fmla="*/ 0 h 121"/>
                <a:gd name="T20" fmla="*/ 0 w 116"/>
                <a:gd name="T21" fmla="*/ 61 h 121"/>
                <a:gd name="T22" fmla="*/ 58 w 116"/>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21">
                  <a:moveTo>
                    <a:pt x="58" y="11"/>
                  </a:moveTo>
                  <a:lnTo>
                    <a:pt x="58" y="11"/>
                  </a:lnTo>
                  <a:cubicBezTo>
                    <a:pt x="84" y="11"/>
                    <a:pt x="105" y="33"/>
                    <a:pt x="105" y="61"/>
                  </a:cubicBezTo>
                  <a:cubicBezTo>
                    <a:pt x="105" y="88"/>
                    <a:pt x="84" y="110"/>
                    <a:pt x="58" y="110"/>
                  </a:cubicBezTo>
                  <a:cubicBezTo>
                    <a:pt x="32" y="110"/>
                    <a:pt x="11" y="88"/>
                    <a:pt x="11" y="61"/>
                  </a:cubicBezTo>
                  <a:cubicBezTo>
                    <a:pt x="11" y="33"/>
                    <a:pt x="32" y="11"/>
                    <a:pt x="58" y="11"/>
                  </a:cubicBezTo>
                  <a:close/>
                  <a:moveTo>
                    <a:pt x="58" y="121"/>
                  </a:moveTo>
                  <a:lnTo>
                    <a:pt x="58" y="121"/>
                  </a:lnTo>
                  <a:cubicBezTo>
                    <a:pt x="90" y="121"/>
                    <a:pt x="116" y="94"/>
                    <a:pt x="116" y="61"/>
                  </a:cubicBezTo>
                  <a:cubicBezTo>
                    <a:pt x="116" y="27"/>
                    <a:pt x="90" y="0"/>
                    <a:pt x="58" y="0"/>
                  </a:cubicBezTo>
                  <a:cubicBezTo>
                    <a:pt x="26" y="0"/>
                    <a:pt x="0" y="27"/>
                    <a:pt x="0" y="61"/>
                  </a:cubicBezTo>
                  <a:cubicBezTo>
                    <a:pt x="0" y="94"/>
                    <a:pt x="26" y="121"/>
                    <a:pt x="58" y="121"/>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4">
              <a:extLst>
                <a:ext uri="{FF2B5EF4-FFF2-40B4-BE49-F238E27FC236}">
                  <a16:creationId xmlns:a16="http://schemas.microsoft.com/office/drawing/2014/main" id="{7E83EFF7-86C3-A3DA-953F-4852BE6F1872}"/>
                </a:ext>
              </a:extLst>
            </p:cNvPr>
            <p:cNvSpPr>
              <a:spLocks/>
            </p:cNvSpPr>
            <p:nvPr/>
          </p:nvSpPr>
          <p:spPr bwMode="auto">
            <a:xfrm>
              <a:off x="6829" y="1859"/>
              <a:ext cx="7" cy="27"/>
            </a:xfrm>
            <a:custGeom>
              <a:avLst/>
              <a:gdLst>
                <a:gd name="T0" fmla="*/ 0 w 11"/>
                <a:gd name="T1" fmla="*/ 44 h 44"/>
                <a:gd name="T2" fmla="*/ 0 w 11"/>
                <a:gd name="T3" fmla="*/ 44 h 44"/>
                <a:gd name="T4" fmla="*/ 11 w 11"/>
                <a:gd name="T5" fmla="*/ 44 h 44"/>
                <a:gd name="T6" fmla="*/ 11 w 11"/>
                <a:gd name="T7" fmla="*/ 0 h 44"/>
                <a:gd name="T8" fmla="*/ 0 w 11"/>
                <a:gd name="T9" fmla="*/ 0 h 44"/>
                <a:gd name="T10" fmla="*/ 0 w 11"/>
                <a:gd name="T11" fmla="*/ 44 h 44"/>
              </a:gdLst>
              <a:ahLst/>
              <a:cxnLst>
                <a:cxn ang="0">
                  <a:pos x="T0" y="T1"/>
                </a:cxn>
                <a:cxn ang="0">
                  <a:pos x="T2" y="T3"/>
                </a:cxn>
                <a:cxn ang="0">
                  <a:pos x="T4" y="T5"/>
                </a:cxn>
                <a:cxn ang="0">
                  <a:pos x="T6" y="T7"/>
                </a:cxn>
                <a:cxn ang="0">
                  <a:pos x="T8" y="T9"/>
                </a:cxn>
                <a:cxn ang="0">
                  <a:pos x="T10" y="T11"/>
                </a:cxn>
              </a:cxnLst>
              <a:rect l="0" t="0" r="r" b="b"/>
              <a:pathLst>
                <a:path w="11" h="44">
                  <a:moveTo>
                    <a:pt x="0" y="44"/>
                  </a:moveTo>
                  <a:lnTo>
                    <a:pt x="0" y="44"/>
                  </a:lnTo>
                  <a:lnTo>
                    <a:pt x="11" y="44"/>
                  </a:lnTo>
                  <a:lnTo>
                    <a:pt x="11" y="0"/>
                  </a:lnTo>
                  <a:lnTo>
                    <a:pt x="0" y="0"/>
                  </a:lnTo>
                  <a:lnTo>
                    <a:pt x="0" y="4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35">
              <a:extLst>
                <a:ext uri="{FF2B5EF4-FFF2-40B4-BE49-F238E27FC236}">
                  <a16:creationId xmlns:a16="http://schemas.microsoft.com/office/drawing/2014/main" id="{45E56E55-F472-E90C-A44F-4D92F9939CF6}"/>
                </a:ext>
              </a:extLst>
            </p:cNvPr>
            <p:cNvSpPr>
              <a:spLocks noEditPoints="1"/>
            </p:cNvSpPr>
            <p:nvPr/>
          </p:nvSpPr>
          <p:spPr bwMode="auto">
            <a:xfrm>
              <a:off x="6585" y="1714"/>
              <a:ext cx="70" cy="76"/>
            </a:xfrm>
            <a:custGeom>
              <a:avLst/>
              <a:gdLst>
                <a:gd name="T0" fmla="*/ 58 w 116"/>
                <a:gd name="T1" fmla="*/ 11 h 121"/>
                <a:gd name="T2" fmla="*/ 58 w 116"/>
                <a:gd name="T3" fmla="*/ 11 h 121"/>
                <a:gd name="T4" fmla="*/ 105 w 116"/>
                <a:gd name="T5" fmla="*/ 61 h 121"/>
                <a:gd name="T6" fmla="*/ 58 w 116"/>
                <a:gd name="T7" fmla="*/ 110 h 121"/>
                <a:gd name="T8" fmla="*/ 11 w 116"/>
                <a:gd name="T9" fmla="*/ 61 h 121"/>
                <a:gd name="T10" fmla="*/ 58 w 116"/>
                <a:gd name="T11" fmla="*/ 11 h 121"/>
                <a:gd name="T12" fmla="*/ 58 w 116"/>
                <a:gd name="T13" fmla="*/ 121 h 121"/>
                <a:gd name="T14" fmla="*/ 58 w 116"/>
                <a:gd name="T15" fmla="*/ 121 h 121"/>
                <a:gd name="T16" fmla="*/ 116 w 116"/>
                <a:gd name="T17" fmla="*/ 61 h 121"/>
                <a:gd name="T18" fmla="*/ 58 w 116"/>
                <a:gd name="T19" fmla="*/ 0 h 121"/>
                <a:gd name="T20" fmla="*/ 0 w 116"/>
                <a:gd name="T21" fmla="*/ 61 h 121"/>
                <a:gd name="T22" fmla="*/ 58 w 116"/>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21">
                  <a:moveTo>
                    <a:pt x="58" y="11"/>
                  </a:moveTo>
                  <a:lnTo>
                    <a:pt x="58" y="11"/>
                  </a:lnTo>
                  <a:cubicBezTo>
                    <a:pt x="84" y="11"/>
                    <a:pt x="105" y="33"/>
                    <a:pt x="105" y="61"/>
                  </a:cubicBezTo>
                  <a:cubicBezTo>
                    <a:pt x="105" y="88"/>
                    <a:pt x="84" y="110"/>
                    <a:pt x="58" y="110"/>
                  </a:cubicBezTo>
                  <a:cubicBezTo>
                    <a:pt x="32" y="110"/>
                    <a:pt x="11" y="88"/>
                    <a:pt x="11" y="61"/>
                  </a:cubicBezTo>
                  <a:cubicBezTo>
                    <a:pt x="11" y="33"/>
                    <a:pt x="32" y="11"/>
                    <a:pt x="58" y="11"/>
                  </a:cubicBezTo>
                  <a:close/>
                  <a:moveTo>
                    <a:pt x="58" y="121"/>
                  </a:moveTo>
                  <a:lnTo>
                    <a:pt x="58" y="121"/>
                  </a:lnTo>
                  <a:cubicBezTo>
                    <a:pt x="90" y="121"/>
                    <a:pt x="116" y="94"/>
                    <a:pt x="116" y="61"/>
                  </a:cubicBezTo>
                  <a:cubicBezTo>
                    <a:pt x="116" y="27"/>
                    <a:pt x="90" y="0"/>
                    <a:pt x="58" y="0"/>
                  </a:cubicBezTo>
                  <a:cubicBezTo>
                    <a:pt x="26" y="0"/>
                    <a:pt x="0" y="27"/>
                    <a:pt x="0" y="61"/>
                  </a:cubicBezTo>
                  <a:cubicBezTo>
                    <a:pt x="0" y="94"/>
                    <a:pt x="26" y="121"/>
                    <a:pt x="58" y="121"/>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6">
              <a:extLst>
                <a:ext uri="{FF2B5EF4-FFF2-40B4-BE49-F238E27FC236}">
                  <a16:creationId xmlns:a16="http://schemas.microsoft.com/office/drawing/2014/main" id="{7595564F-CF18-64D1-F378-B8DCA14432F3}"/>
                </a:ext>
              </a:extLst>
            </p:cNvPr>
            <p:cNvSpPr>
              <a:spLocks/>
            </p:cNvSpPr>
            <p:nvPr/>
          </p:nvSpPr>
          <p:spPr bwMode="auto">
            <a:xfrm>
              <a:off x="6594" y="1859"/>
              <a:ext cx="6" cy="27"/>
            </a:xfrm>
            <a:custGeom>
              <a:avLst/>
              <a:gdLst>
                <a:gd name="T0" fmla="*/ 0 w 11"/>
                <a:gd name="T1" fmla="*/ 44 h 44"/>
                <a:gd name="T2" fmla="*/ 0 w 11"/>
                <a:gd name="T3" fmla="*/ 44 h 44"/>
                <a:gd name="T4" fmla="*/ 11 w 11"/>
                <a:gd name="T5" fmla="*/ 44 h 44"/>
                <a:gd name="T6" fmla="*/ 11 w 11"/>
                <a:gd name="T7" fmla="*/ 0 h 44"/>
                <a:gd name="T8" fmla="*/ 0 w 11"/>
                <a:gd name="T9" fmla="*/ 0 h 44"/>
                <a:gd name="T10" fmla="*/ 0 w 11"/>
                <a:gd name="T11" fmla="*/ 44 h 44"/>
              </a:gdLst>
              <a:ahLst/>
              <a:cxnLst>
                <a:cxn ang="0">
                  <a:pos x="T0" y="T1"/>
                </a:cxn>
                <a:cxn ang="0">
                  <a:pos x="T2" y="T3"/>
                </a:cxn>
                <a:cxn ang="0">
                  <a:pos x="T4" y="T5"/>
                </a:cxn>
                <a:cxn ang="0">
                  <a:pos x="T6" y="T7"/>
                </a:cxn>
                <a:cxn ang="0">
                  <a:pos x="T8" y="T9"/>
                </a:cxn>
                <a:cxn ang="0">
                  <a:pos x="T10" y="T11"/>
                </a:cxn>
              </a:cxnLst>
              <a:rect l="0" t="0" r="r" b="b"/>
              <a:pathLst>
                <a:path w="11" h="44">
                  <a:moveTo>
                    <a:pt x="0" y="44"/>
                  </a:moveTo>
                  <a:lnTo>
                    <a:pt x="0" y="44"/>
                  </a:lnTo>
                  <a:lnTo>
                    <a:pt x="11" y="44"/>
                  </a:lnTo>
                  <a:lnTo>
                    <a:pt x="11" y="0"/>
                  </a:lnTo>
                  <a:lnTo>
                    <a:pt x="0" y="0"/>
                  </a:lnTo>
                  <a:lnTo>
                    <a:pt x="0" y="4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37">
              <a:extLst>
                <a:ext uri="{FF2B5EF4-FFF2-40B4-BE49-F238E27FC236}">
                  <a16:creationId xmlns:a16="http://schemas.microsoft.com/office/drawing/2014/main" id="{CF30AB17-7201-2D03-E50D-6F567D3C6583}"/>
                </a:ext>
              </a:extLst>
            </p:cNvPr>
            <p:cNvSpPr>
              <a:spLocks noEditPoints="1"/>
            </p:cNvSpPr>
            <p:nvPr/>
          </p:nvSpPr>
          <p:spPr bwMode="auto">
            <a:xfrm>
              <a:off x="6564" y="1686"/>
              <a:ext cx="302" cy="200"/>
            </a:xfrm>
            <a:custGeom>
              <a:avLst/>
              <a:gdLst>
                <a:gd name="T0" fmla="*/ 311 w 498"/>
                <a:gd name="T1" fmla="*/ 141 h 318"/>
                <a:gd name="T2" fmla="*/ 302 w 498"/>
                <a:gd name="T3" fmla="*/ 186 h 318"/>
                <a:gd name="T4" fmla="*/ 282 w 498"/>
                <a:gd name="T5" fmla="*/ 161 h 318"/>
                <a:gd name="T6" fmla="*/ 293 w 498"/>
                <a:gd name="T7" fmla="*/ 81 h 318"/>
                <a:gd name="T8" fmla="*/ 258 w 498"/>
                <a:gd name="T9" fmla="*/ 73 h 318"/>
                <a:gd name="T10" fmla="*/ 210 w 498"/>
                <a:gd name="T11" fmla="*/ 73 h 318"/>
                <a:gd name="T12" fmla="*/ 201 w 498"/>
                <a:gd name="T13" fmla="*/ 76 h 318"/>
                <a:gd name="T14" fmla="*/ 214 w 498"/>
                <a:gd name="T15" fmla="*/ 180 h 318"/>
                <a:gd name="T16" fmla="*/ 186 w 498"/>
                <a:gd name="T17" fmla="*/ 189 h 318"/>
                <a:gd name="T18" fmla="*/ 179 w 498"/>
                <a:gd name="T19" fmla="*/ 89 h 318"/>
                <a:gd name="T20" fmla="*/ 292 w 498"/>
                <a:gd name="T21" fmla="*/ 29 h 318"/>
                <a:gd name="T22" fmla="*/ 311 w 498"/>
                <a:gd name="T23" fmla="*/ 141 h 318"/>
                <a:gd name="T24" fmla="*/ 310 w 498"/>
                <a:gd name="T25" fmla="*/ 222 h 318"/>
                <a:gd name="T26" fmla="*/ 287 w 498"/>
                <a:gd name="T27" fmla="*/ 222 h 318"/>
                <a:gd name="T28" fmla="*/ 209 w 498"/>
                <a:gd name="T29" fmla="*/ 222 h 318"/>
                <a:gd name="T30" fmla="*/ 186 w 498"/>
                <a:gd name="T31" fmla="*/ 222 h 318"/>
                <a:gd name="T32" fmla="*/ 225 w 498"/>
                <a:gd name="T33" fmla="*/ 185 h 318"/>
                <a:gd name="T34" fmla="*/ 223 w 498"/>
                <a:gd name="T35" fmla="*/ 155 h 318"/>
                <a:gd name="T36" fmla="*/ 288 w 498"/>
                <a:gd name="T37" fmla="*/ 93 h 318"/>
                <a:gd name="T38" fmla="*/ 272 w 498"/>
                <a:gd name="T39" fmla="*/ 158 h 318"/>
                <a:gd name="T40" fmla="*/ 273 w 498"/>
                <a:gd name="T41" fmla="*/ 189 h 318"/>
                <a:gd name="T42" fmla="*/ 444 w 498"/>
                <a:gd name="T43" fmla="*/ 185 h 318"/>
                <a:gd name="T44" fmla="*/ 439 w 498"/>
                <a:gd name="T45" fmla="*/ 186 h 318"/>
                <a:gd name="T46" fmla="*/ 374 w 498"/>
                <a:gd name="T47" fmla="*/ 186 h 318"/>
                <a:gd name="T48" fmla="*/ 337 w 498"/>
                <a:gd name="T49" fmla="*/ 202 h 318"/>
                <a:gd name="T50" fmla="*/ 322 w 498"/>
                <a:gd name="T51" fmla="*/ 143 h 318"/>
                <a:gd name="T52" fmla="*/ 300 w 498"/>
                <a:gd name="T53" fmla="*/ 21 h 318"/>
                <a:gd name="T54" fmla="*/ 168 w 498"/>
                <a:gd name="T55" fmla="*/ 89 h 318"/>
                <a:gd name="T56" fmla="*/ 171 w 498"/>
                <a:gd name="T57" fmla="*/ 196 h 318"/>
                <a:gd name="T58" fmla="*/ 160 w 498"/>
                <a:gd name="T59" fmla="*/ 202 h 318"/>
                <a:gd name="T60" fmla="*/ 124 w 498"/>
                <a:gd name="T61" fmla="*/ 186 h 318"/>
                <a:gd name="T62" fmla="*/ 59 w 498"/>
                <a:gd name="T63" fmla="*/ 186 h 318"/>
                <a:gd name="T64" fmla="*/ 0 w 498"/>
                <a:gd name="T65" fmla="*/ 250 h 318"/>
                <a:gd name="T66" fmla="*/ 10 w 498"/>
                <a:gd name="T67" fmla="*/ 318 h 318"/>
                <a:gd name="T68" fmla="*/ 54 w 498"/>
                <a:gd name="T69" fmla="*/ 196 h 318"/>
                <a:gd name="T70" fmla="*/ 95 w 498"/>
                <a:gd name="T71" fmla="*/ 223 h 318"/>
                <a:gd name="T72" fmla="*/ 151 w 498"/>
                <a:gd name="T73" fmla="*/ 208 h 318"/>
                <a:gd name="T74" fmla="*/ 129 w 498"/>
                <a:gd name="T75" fmla="*/ 318 h 318"/>
                <a:gd name="T76" fmla="*/ 140 w 498"/>
                <a:gd name="T77" fmla="*/ 251 h 318"/>
                <a:gd name="T78" fmla="*/ 198 w 498"/>
                <a:gd name="T79" fmla="*/ 197 h 318"/>
                <a:gd name="T80" fmla="*/ 164 w 498"/>
                <a:gd name="T81" fmla="*/ 231 h 318"/>
                <a:gd name="T82" fmla="*/ 200 w 498"/>
                <a:gd name="T83" fmla="*/ 232 h 318"/>
                <a:gd name="T84" fmla="*/ 222 w 498"/>
                <a:gd name="T85" fmla="*/ 317 h 318"/>
                <a:gd name="T86" fmla="*/ 244 w 498"/>
                <a:gd name="T87" fmla="*/ 275 h 318"/>
                <a:gd name="T88" fmla="*/ 252 w 498"/>
                <a:gd name="T89" fmla="*/ 275 h 318"/>
                <a:gd name="T90" fmla="*/ 273 w 498"/>
                <a:gd name="T91" fmla="*/ 317 h 318"/>
                <a:gd name="T92" fmla="*/ 296 w 498"/>
                <a:gd name="T93" fmla="*/ 232 h 318"/>
                <a:gd name="T94" fmla="*/ 331 w 498"/>
                <a:gd name="T95" fmla="*/ 231 h 318"/>
                <a:gd name="T96" fmla="*/ 298 w 498"/>
                <a:gd name="T97" fmla="*/ 197 h 318"/>
                <a:gd name="T98" fmla="*/ 317 w 498"/>
                <a:gd name="T99" fmla="*/ 203 h 318"/>
                <a:gd name="T100" fmla="*/ 317 w 498"/>
                <a:gd name="T101" fmla="*/ 203 h 318"/>
                <a:gd name="T102" fmla="*/ 356 w 498"/>
                <a:gd name="T103" fmla="*/ 318 h 318"/>
                <a:gd name="T104" fmla="*/ 367 w 498"/>
                <a:gd name="T105" fmla="*/ 251 h 318"/>
                <a:gd name="T106" fmla="*/ 369 w 498"/>
                <a:gd name="T107" fmla="*/ 196 h 318"/>
                <a:gd name="T108" fmla="*/ 410 w 498"/>
                <a:gd name="T109" fmla="*/ 223 h 318"/>
                <a:gd name="T110" fmla="*/ 487 w 498"/>
                <a:gd name="T111" fmla="*/ 250 h 318"/>
                <a:gd name="T112" fmla="*/ 498 w 498"/>
                <a:gd name="T113" fmla="*/ 318 h 318"/>
                <a:gd name="T114" fmla="*/ 444 w 498"/>
                <a:gd name="T115" fmla="*/ 18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8" h="318">
                  <a:moveTo>
                    <a:pt x="311" y="141"/>
                  </a:moveTo>
                  <a:lnTo>
                    <a:pt x="311" y="141"/>
                  </a:lnTo>
                  <a:cubicBezTo>
                    <a:pt x="308" y="159"/>
                    <a:pt x="305" y="176"/>
                    <a:pt x="308" y="188"/>
                  </a:cubicBezTo>
                  <a:cubicBezTo>
                    <a:pt x="306" y="187"/>
                    <a:pt x="304" y="187"/>
                    <a:pt x="302" y="186"/>
                  </a:cubicBezTo>
                  <a:lnTo>
                    <a:pt x="282" y="181"/>
                  </a:lnTo>
                  <a:cubicBezTo>
                    <a:pt x="281" y="175"/>
                    <a:pt x="282" y="167"/>
                    <a:pt x="282" y="161"/>
                  </a:cubicBezTo>
                  <a:cubicBezTo>
                    <a:pt x="303" y="130"/>
                    <a:pt x="304" y="101"/>
                    <a:pt x="296" y="84"/>
                  </a:cubicBezTo>
                  <a:cubicBezTo>
                    <a:pt x="296" y="83"/>
                    <a:pt x="295" y="82"/>
                    <a:pt x="293" y="81"/>
                  </a:cubicBezTo>
                  <a:cubicBezTo>
                    <a:pt x="279" y="76"/>
                    <a:pt x="265" y="64"/>
                    <a:pt x="265" y="64"/>
                  </a:cubicBezTo>
                  <a:lnTo>
                    <a:pt x="258" y="73"/>
                  </a:lnTo>
                  <a:cubicBezTo>
                    <a:pt x="258" y="73"/>
                    <a:pt x="265" y="79"/>
                    <a:pt x="274" y="84"/>
                  </a:cubicBezTo>
                  <a:cubicBezTo>
                    <a:pt x="245" y="88"/>
                    <a:pt x="221" y="80"/>
                    <a:pt x="210" y="73"/>
                  </a:cubicBezTo>
                  <a:cubicBezTo>
                    <a:pt x="208" y="72"/>
                    <a:pt x="206" y="72"/>
                    <a:pt x="205" y="72"/>
                  </a:cubicBezTo>
                  <a:cubicBezTo>
                    <a:pt x="203" y="73"/>
                    <a:pt x="202" y="74"/>
                    <a:pt x="201" y="76"/>
                  </a:cubicBezTo>
                  <a:cubicBezTo>
                    <a:pt x="196" y="91"/>
                    <a:pt x="193" y="131"/>
                    <a:pt x="213" y="161"/>
                  </a:cubicBezTo>
                  <a:cubicBezTo>
                    <a:pt x="214" y="167"/>
                    <a:pt x="214" y="175"/>
                    <a:pt x="214" y="180"/>
                  </a:cubicBezTo>
                  <a:cubicBezTo>
                    <a:pt x="208" y="182"/>
                    <a:pt x="198" y="185"/>
                    <a:pt x="194" y="186"/>
                  </a:cubicBezTo>
                  <a:cubicBezTo>
                    <a:pt x="191" y="187"/>
                    <a:pt x="189" y="188"/>
                    <a:pt x="186" y="189"/>
                  </a:cubicBezTo>
                  <a:cubicBezTo>
                    <a:pt x="189" y="177"/>
                    <a:pt x="186" y="160"/>
                    <a:pt x="184" y="141"/>
                  </a:cubicBezTo>
                  <a:cubicBezTo>
                    <a:pt x="181" y="125"/>
                    <a:pt x="179" y="106"/>
                    <a:pt x="179" y="89"/>
                  </a:cubicBezTo>
                  <a:cubicBezTo>
                    <a:pt x="179" y="51"/>
                    <a:pt x="207" y="10"/>
                    <a:pt x="248" y="10"/>
                  </a:cubicBezTo>
                  <a:cubicBezTo>
                    <a:pt x="264" y="10"/>
                    <a:pt x="280" y="16"/>
                    <a:pt x="292" y="29"/>
                  </a:cubicBezTo>
                  <a:cubicBezTo>
                    <a:pt x="307" y="44"/>
                    <a:pt x="316" y="67"/>
                    <a:pt x="316" y="89"/>
                  </a:cubicBezTo>
                  <a:cubicBezTo>
                    <a:pt x="317" y="106"/>
                    <a:pt x="314" y="125"/>
                    <a:pt x="311" y="141"/>
                  </a:cubicBezTo>
                  <a:close/>
                  <a:moveTo>
                    <a:pt x="310" y="222"/>
                  </a:moveTo>
                  <a:lnTo>
                    <a:pt x="310" y="222"/>
                  </a:lnTo>
                  <a:lnTo>
                    <a:pt x="291" y="220"/>
                  </a:lnTo>
                  <a:cubicBezTo>
                    <a:pt x="290" y="220"/>
                    <a:pt x="288" y="221"/>
                    <a:pt x="287" y="222"/>
                  </a:cubicBezTo>
                  <a:lnTo>
                    <a:pt x="248" y="264"/>
                  </a:lnTo>
                  <a:lnTo>
                    <a:pt x="209" y="222"/>
                  </a:lnTo>
                  <a:cubicBezTo>
                    <a:pt x="208" y="221"/>
                    <a:pt x="206" y="220"/>
                    <a:pt x="204" y="220"/>
                  </a:cubicBezTo>
                  <a:lnTo>
                    <a:pt x="186" y="222"/>
                  </a:lnTo>
                  <a:lnTo>
                    <a:pt x="223" y="189"/>
                  </a:lnTo>
                  <a:cubicBezTo>
                    <a:pt x="224" y="188"/>
                    <a:pt x="225" y="187"/>
                    <a:pt x="225" y="185"/>
                  </a:cubicBezTo>
                  <a:cubicBezTo>
                    <a:pt x="225" y="178"/>
                    <a:pt x="225" y="167"/>
                    <a:pt x="224" y="158"/>
                  </a:cubicBezTo>
                  <a:cubicBezTo>
                    <a:pt x="224" y="157"/>
                    <a:pt x="224" y="156"/>
                    <a:pt x="223" y="155"/>
                  </a:cubicBezTo>
                  <a:cubicBezTo>
                    <a:pt x="208" y="133"/>
                    <a:pt x="206" y="102"/>
                    <a:pt x="210" y="86"/>
                  </a:cubicBezTo>
                  <a:cubicBezTo>
                    <a:pt x="226" y="93"/>
                    <a:pt x="256" y="100"/>
                    <a:pt x="288" y="93"/>
                  </a:cubicBezTo>
                  <a:cubicBezTo>
                    <a:pt x="292" y="107"/>
                    <a:pt x="290" y="131"/>
                    <a:pt x="272" y="156"/>
                  </a:cubicBezTo>
                  <a:cubicBezTo>
                    <a:pt x="272" y="157"/>
                    <a:pt x="272" y="158"/>
                    <a:pt x="272" y="158"/>
                  </a:cubicBezTo>
                  <a:cubicBezTo>
                    <a:pt x="271" y="167"/>
                    <a:pt x="270" y="178"/>
                    <a:pt x="271" y="185"/>
                  </a:cubicBezTo>
                  <a:cubicBezTo>
                    <a:pt x="271" y="187"/>
                    <a:pt x="271" y="188"/>
                    <a:pt x="273" y="189"/>
                  </a:cubicBezTo>
                  <a:lnTo>
                    <a:pt x="310" y="222"/>
                  </a:lnTo>
                  <a:close/>
                  <a:moveTo>
                    <a:pt x="444" y="185"/>
                  </a:moveTo>
                  <a:lnTo>
                    <a:pt x="444" y="185"/>
                  </a:lnTo>
                  <a:cubicBezTo>
                    <a:pt x="442" y="184"/>
                    <a:pt x="440" y="185"/>
                    <a:pt x="439" y="186"/>
                  </a:cubicBezTo>
                  <a:lnTo>
                    <a:pt x="406" y="212"/>
                  </a:lnTo>
                  <a:lnTo>
                    <a:pt x="374" y="186"/>
                  </a:lnTo>
                  <a:cubicBezTo>
                    <a:pt x="373" y="185"/>
                    <a:pt x="371" y="184"/>
                    <a:pt x="369" y="185"/>
                  </a:cubicBezTo>
                  <a:cubicBezTo>
                    <a:pt x="356" y="189"/>
                    <a:pt x="346" y="195"/>
                    <a:pt x="337" y="202"/>
                  </a:cubicBezTo>
                  <a:cubicBezTo>
                    <a:pt x="333" y="199"/>
                    <a:pt x="328" y="196"/>
                    <a:pt x="322" y="193"/>
                  </a:cubicBezTo>
                  <a:cubicBezTo>
                    <a:pt x="315" y="187"/>
                    <a:pt x="318" y="165"/>
                    <a:pt x="322" y="143"/>
                  </a:cubicBezTo>
                  <a:cubicBezTo>
                    <a:pt x="325" y="126"/>
                    <a:pt x="328" y="107"/>
                    <a:pt x="327" y="89"/>
                  </a:cubicBezTo>
                  <a:cubicBezTo>
                    <a:pt x="327" y="64"/>
                    <a:pt x="317" y="38"/>
                    <a:pt x="300" y="21"/>
                  </a:cubicBezTo>
                  <a:cubicBezTo>
                    <a:pt x="285" y="6"/>
                    <a:pt x="267" y="0"/>
                    <a:pt x="248" y="0"/>
                  </a:cubicBezTo>
                  <a:cubicBezTo>
                    <a:pt x="200" y="0"/>
                    <a:pt x="168" y="46"/>
                    <a:pt x="168" y="89"/>
                  </a:cubicBezTo>
                  <a:cubicBezTo>
                    <a:pt x="168" y="107"/>
                    <a:pt x="170" y="126"/>
                    <a:pt x="173" y="142"/>
                  </a:cubicBezTo>
                  <a:cubicBezTo>
                    <a:pt x="176" y="166"/>
                    <a:pt x="179" y="190"/>
                    <a:pt x="171" y="196"/>
                  </a:cubicBezTo>
                  <a:lnTo>
                    <a:pt x="171" y="196"/>
                  </a:lnTo>
                  <a:cubicBezTo>
                    <a:pt x="167" y="198"/>
                    <a:pt x="164" y="200"/>
                    <a:pt x="160" y="202"/>
                  </a:cubicBezTo>
                  <a:cubicBezTo>
                    <a:pt x="152" y="195"/>
                    <a:pt x="141" y="189"/>
                    <a:pt x="129" y="185"/>
                  </a:cubicBezTo>
                  <a:cubicBezTo>
                    <a:pt x="127" y="184"/>
                    <a:pt x="125" y="185"/>
                    <a:pt x="124" y="186"/>
                  </a:cubicBezTo>
                  <a:lnTo>
                    <a:pt x="91" y="212"/>
                  </a:lnTo>
                  <a:lnTo>
                    <a:pt x="59" y="186"/>
                  </a:lnTo>
                  <a:cubicBezTo>
                    <a:pt x="57" y="185"/>
                    <a:pt x="55" y="184"/>
                    <a:pt x="54" y="185"/>
                  </a:cubicBezTo>
                  <a:cubicBezTo>
                    <a:pt x="20" y="196"/>
                    <a:pt x="0" y="220"/>
                    <a:pt x="0" y="250"/>
                  </a:cubicBezTo>
                  <a:lnTo>
                    <a:pt x="0" y="318"/>
                  </a:lnTo>
                  <a:lnTo>
                    <a:pt x="10" y="318"/>
                  </a:lnTo>
                  <a:lnTo>
                    <a:pt x="10" y="250"/>
                  </a:lnTo>
                  <a:cubicBezTo>
                    <a:pt x="10" y="226"/>
                    <a:pt x="27" y="206"/>
                    <a:pt x="54" y="196"/>
                  </a:cubicBezTo>
                  <a:lnTo>
                    <a:pt x="88" y="223"/>
                  </a:lnTo>
                  <a:cubicBezTo>
                    <a:pt x="90" y="225"/>
                    <a:pt x="93" y="225"/>
                    <a:pt x="95" y="223"/>
                  </a:cubicBezTo>
                  <a:lnTo>
                    <a:pt x="128" y="196"/>
                  </a:lnTo>
                  <a:cubicBezTo>
                    <a:pt x="137" y="199"/>
                    <a:pt x="145" y="204"/>
                    <a:pt x="151" y="208"/>
                  </a:cubicBezTo>
                  <a:cubicBezTo>
                    <a:pt x="136" y="220"/>
                    <a:pt x="129" y="235"/>
                    <a:pt x="129" y="251"/>
                  </a:cubicBezTo>
                  <a:lnTo>
                    <a:pt x="129" y="318"/>
                  </a:lnTo>
                  <a:lnTo>
                    <a:pt x="140" y="318"/>
                  </a:lnTo>
                  <a:lnTo>
                    <a:pt x="140" y="251"/>
                  </a:lnTo>
                  <a:cubicBezTo>
                    <a:pt x="140" y="228"/>
                    <a:pt x="159" y="210"/>
                    <a:pt x="197" y="197"/>
                  </a:cubicBezTo>
                  <a:cubicBezTo>
                    <a:pt x="197" y="197"/>
                    <a:pt x="198" y="197"/>
                    <a:pt x="198" y="197"/>
                  </a:cubicBezTo>
                  <a:lnTo>
                    <a:pt x="166" y="224"/>
                  </a:lnTo>
                  <a:cubicBezTo>
                    <a:pt x="164" y="226"/>
                    <a:pt x="163" y="228"/>
                    <a:pt x="164" y="231"/>
                  </a:cubicBezTo>
                  <a:cubicBezTo>
                    <a:pt x="165" y="233"/>
                    <a:pt x="167" y="234"/>
                    <a:pt x="170" y="234"/>
                  </a:cubicBezTo>
                  <a:lnTo>
                    <a:pt x="200" y="232"/>
                  </a:lnTo>
                  <a:lnTo>
                    <a:pt x="211" y="318"/>
                  </a:lnTo>
                  <a:lnTo>
                    <a:pt x="222" y="317"/>
                  </a:lnTo>
                  <a:lnTo>
                    <a:pt x="212" y="242"/>
                  </a:lnTo>
                  <a:lnTo>
                    <a:pt x="244" y="275"/>
                  </a:lnTo>
                  <a:cubicBezTo>
                    <a:pt x="245" y="277"/>
                    <a:pt x="246" y="277"/>
                    <a:pt x="248" y="277"/>
                  </a:cubicBezTo>
                  <a:cubicBezTo>
                    <a:pt x="249" y="277"/>
                    <a:pt x="251" y="277"/>
                    <a:pt x="252" y="275"/>
                  </a:cubicBezTo>
                  <a:lnTo>
                    <a:pt x="283" y="242"/>
                  </a:lnTo>
                  <a:lnTo>
                    <a:pt x="273" y="317"/>
                  </a:lnTo>
                  <a:lnTo>
                    <a:pt x="284" y="318"/>
                  </a:lnTo>
                  <a:lnTo>
                    <a:pt x="296" y="232"/>
                  </a:lnTo>
                  <a:lnTo>
                    <a:pt x="326" y="234"/>
                  </a:lnTo>
                  <a:cubicBezTo>
                    <a:pt x="328" y="234"/>
                    <a:pt x="330" y="233"/>
                    <a:pt x="331" y="231"/>
                  </a:cubicBezTo>
                  <a:cubicBezTo>
                    <a:pt x="332" y="228"/>
                    <a:pt x="332" y="226"/>
                    <a:pt x="330" y="224"/>
                  </a:cubicBezTo>
                  <a:lnTo>
                    <a:pt x="298" y="197"/>
                  </a:lnTo>
                  <a:lnTo>
                    <a:pt x="299" y="197"/>
                  </a:lnTo>
                  <a:cubicBezTo>
                    <a:pt x="304" y="198"/>
                    <a:pt x="310" y="200"/>
                    <a:pt x="317" y="203"/>
                  </a:cubicBezTo>
                  <a:cubicBezTo>
                    <a:pt x="317" y="203"/>
                    <a:pt x="317" y="203"/>
                    <a:pt x="317" y="203"/>
                  </a:cubicBezTo>
                  <a:lnTo>
                    <a:pt x="317" y="203"/>
                  </a:lnTo>
                  <a:cubicBezTo>
                    <a:pt x="336" y="211"/>
                    <a:pt x="356" y="226"/>
                    <a:pt x="356" y="251"/>
                  </a:cubicBezTo>
                  <a:lnTo>
                    <a:pt x="356" y="318"/>
                  </a:lnTo>
                  <a:lnTo>
                    <a:pt x="367" y="318"/>
                  </a:lnTo>
                  <a:lnTo>
                    <a:pt x="367" y="251"/>
                  </a:lnTo>
                  <a:cubicBezTo>
                    <a:pt x="367" y="235"/>
                    <a:pt x="360" y="220"/>
                    <a:pt x="346" y="209"/>
                  </a:cubicBezTo>
                  <a:cubicBezTo>
                    <a:pt x="353" y="204"/>
                    <a:pt x="361" y="199"/>
                    <a:pt x="369" y="196"/>
                  </a:cubicBezTo>
                  <a:lnTo>
                    <a:pt x="403" y="223"/>
                  </a:lnTo>
                  <a:cubicBezTo>
                    <a:pt x="405" y="225"/>
                    <a:pt x="408" y="225"/>
                    <a:pt x="410" y="223"/>
                  </a:cubicBezTo>
                  <a:lnTo>
                    <a:pt x="443" y="196"/>
                  </a:lnTo>
                  <a:cubicBezTo>
                    <a:pt x="471" y="206"/>
                    <a:pt x="487" y="226"/>
                    <a:pt x="487" y="250"/>
                  </a:cubicBezTo>
                  <a:lnTo>
                    <a:pt x="487" y="318"/>
                  </a:lnTo>
                  <a:lnTo>
                    <a:pt x="498" y="318"/>
                  </a:lnTo>
                  <a:lnTo>
                    <a:pt x="498" y="250"/>
                  </a:lnTo>
                  <a:cubicBezTo>
                    <a:pt x="498" y="220"/>
                    <a:pt x="478" y="196"/>
                    <a:pt x="444" y="185"/>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6" name="Rectangle 65">
            <a:extLst>
              <a:ext uri="{FF2B5EF4-FFF2-40B4-BE49-F238E27FC236}">
                <a16:creationId xmlns:a16="http://schemas.microsoft.com/office/drawing/2014/main" id="{2710F7CA-7CF3-304F-2091-1784C9D4A2EF}"/>
              </a:ext>
            </a:extLst>
          </p:cNvPr>
          <p:cNvSpPr/>
          <p:nvPr/>
        </p:nvSpPr>
        <p:spPr>
          <a:xfrm>
            <a:off x="8634597" y="4093189"/>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Be a designated 2-1-1 service provider by the CPUC via an adopted Resolution. </a:t>
            </a:r>
          </a:p>
        </p:txBody>
      </p:sp>
      <p:sp>
        <p:nvSpPr>
          <p:cNvPr id="67" name="Rectangle 66">
            <a:extLst>
              <a:ext uri="{FF2B5EF4-FFF2-40B4-BE49-F238E27FC236}">
                <a16:creationId xmlns:a16="http://schemas.microsoft.com/office/drawing/2014/main" id="{3BA9E29B-846C-F856-78B4-A1C642F00B80}"/>
              </a:ext>
            </a:extLst>
          </p:cNvPr>
          <p:cNvSpPr/>
          <p:nvPr/>
        </p:nvSpPr>
        <p:spPr>
          <a:xfrm>
            <a:off x="5582662" y="4103372"/>
            <a:ext cx="2688336" cy="599181"/>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Licensed Healthcare Personnel on site</a:t>
            </a:r>
          </a:p>
        </p:txBody>
      </p:sp>
      <p:sp>
        <p:nvSpPr>
          <p:cNvPr id="68" name="Rectangle 67">
            <a:extLst>
              <a:ext uri="{FF2B5EF4-FFF2-40B4-BE49-F238E27FC236}">
                <a16:creationId xmlns:a16="http://schemas.microsoft.com/office/drawing/2014/main" id="{41ADD482-5CAD-3C05-6C77-B7BAC954CAF8}"/>
              </a:ext>
            </a:extLst>
          </p:cNvPr>
          <p:cNvSpPr/>
          <p:nvPr/>
        </p:nvSpPr>
        <p:spPr>
          <a:xfrm>
            <a:off x="2562377" y="4100804"/>
            <a:ext cx="2688336" cy="595212"/>
          </a:xfrm>
          <a:prstGeom prst="rect">
            <a:avLst/>
          </a:prstGeom>
          <a:solidFill>
            <a:srgbClr val="CBD8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Not a religious organization </a:t>
            </a:r>
          </a:p>
        </p:txBody>
      </p:sp>
      <p:sp>
        <p:nvSpPr>
          <p:cNvPr id="69" name="Teardrop 68">
            <a:extLst>
              <a:ext uri="{FF2B5EF4-FFF2-40B4-BE49-F238E27FC236}">
                <a16:creationId xmlns:a16="http://schemas.microsoft.com/office/drawing/2014/main" id="{B50D90E8-B4DB-E5F7-7DB5-AC8FC40895A9}"/>
              </a:ext>
            </a:extLst>
          </p:cNvPr>
          <p:cNvSpPr/>
          <p:nvPr/>
        </p:nvSpPr>
        <p:spPr>
          <a:xfrm rot="7967171">
            <a:off x="663740" y="1427860"/>
            <a:ext cx="1149618" cy="1158553"/>
          </a:xfrm>
          <a:prstGeom prst="teardrop">
            <a:avLst/>
          </a:prstGeom>
          <a:noFill/>
          <a:ln w="762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descr="Clipboard Checked with solid fill">
            <a:extLst>
              <a:ext uri="{FF2B5EF4-FFF2-40B4-BE49-F238E27FC236}">
                <a16:creationId xmlns:a16="http://schemas.microsoft.com/office/drawing/2014/main" id="{46A400CE-2314-55CC-7A51-EEA2EE0870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349" y="1617321"/>
            <a:ext cx="914400" cy="914400"/>
          </a:xfrm>
          <a:prstGeom prst="rect">
            <a:avLst/>
          </a:prstGeom>
        </p:spPr>
      </p:pic>
      <p:sp>
        <p:nvSpPr>
          <p:cNvPr id="72" name="TextBox 71">
            <a:extLst>
              <a:ext uri="{FF2B5EF4-FFF2-40B4-BE49-F238E27FC236}">
                <a16:creationId xmlns:a16="http://schemas.microsoft.com/office/drawing/2014/main" id="{B565A677-E513-E600-F366-1A4C95C56518}"/>
              </a:ext>
            </a:extLst>
          </p:cNvPr>
          <p:cNvSpPr txBox="1"/>
          <p:nvPr/>
        </p:nvSpPr>
        <p:spPr>
          <a:xfrm>
            <a:off x="69037" y="3012803"/>
            <a:ext cx="2688335" cy="338554"/>
          </a:xfrm>
          <a:prstGeom prst="rect">
            <a:avLst/>
          </a:prstGeom>
          <a:noFill/>
        </p:spPr>
        <p:txBody>
          <a:bodyPr wrap="square" rtlCol="0">
            <a:spAutoFit/>
          </a:bodyPr>
          <a:lstStyle/>
          <a:p>
            <a:r>
              <a:rPr lang="en-US" sz="1600" b="1" dirty="0"/>
              <a:t>www.cpuc.ca.gov/ctf</a:t>
            </a:r>
          </a:p>
        </p:txBody>
      </p:sp>
    </p:spTree>
    <p:extLst>
      <p:ext uri="{BB962C8B-B14F-4D97-AF65-F5344CB8AC3E}">
        <p14:creationId xmlns:p14="http://schemas.microsoft.com/office/powerpoint/2010/main" val="3821256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FE12-3D70-8F38-DDB9-3D791DAA1A0A}"/>
              </a:ext>
            </a:extLst>
          </p:cNvPr>
          <p:cNvSpPr>
            <a:spLocks noGrp="1"/>
          </p:cNvSpPr>
          <p:nvPr>
            <p:ph type="title"/>
          </p:nvPr>
        </p:nvSpPr>
        <p:spPr>
          <a:xfrm>
            <a:off x="609600" y="365125"/>
            <a:ext cx="10972800" cy="841883"/>
          </a:xfrm>
        </p:spPr>
        <p:txBody>
          <a:bodyPr/>
          <a:lstStyle/>
          <a:p>
            <a:pPr algn="ctr"/>
            <a:r>
              <a:rPr lang="en-US" dirty="0"/>
              <a:t>Application Timeline </a:t>
            </a:r>
          </a:p>
        </p:txBody>
      </p:sp>
      <p:sp>
        <p:nvSpPr>
          <p:cNvPr id="5" name="Slide Number Placeholder 4">
            <a:extLst>
              <a:ext uri="{FF2B5EF4-FFF2-40B4-BE49-F238E27FC236}">
                <a16:creationId xmlns:a16="http://schemas.microsoft.com/office/drawing/2014/main" id="{C18A1BC4-C6FB-2281-0852-6DE29233B475}"/>
              </a:ext>
            </a:extLst>
          </p:cNvPr>
          <p:cNvSpPr>
            <a:spLocks noGrp="1"/>
          </p:cNvSpPr>
          <p:nvPr>
            <p:ph type="sldNum" sz="quarter" idx="12"/>
          </p:nvPr>
        </p:nvSpPr>
        <p:spPr/>
        <p:txBody>
          <a:bodyPr/>
          <a:lstStyle/>
          <a:p>
            <a:fld id="{1C4126A1-9282-4A82-AC02-A59AF4A969C8}" type="slidenum">
              <a:rPr lang="en-US" smtClean="0"/>
              <a:t>9</a:t>
            </a:fld>
            <a:endParaRPr lang="en-US"/>
          </a:p>
        </p:txBody>
      </p:sp>
      <p:sp>
        <p:nvSpPr>
          <p:cNvPr id="9" name="Speech Bubble: Rectangle with Corners Rounded 8">
            <a:extLst>
              <a:ext uri="{FF2B5EF4-FFF2-40B4-BE49-F238E27FC236}">
                <a16:creationId xmlns:a16="http://schemas.microsoft.com/office/drawing/2014/main" id="{BC5AAD0D-65A5-298D-79A3-206841AE8A58}"/>
              </a:ext>
            </a:extLst>
          </p:cNvPr>
          <p:cNvSpPr/>
          <p:nvPr/>
        </p:nvSpPr>
        <p:spPr>
          <a:xfrm>
            <a:off x="1185101" y="2075688"/>
            <a:ext cx="1705737" cy="1353312"/>
          </a:xfrm>
          <a:custGeom>
            <a:avLst/>
            <a:gdLst>
              <a:gd name="connsiteX0" fmla="*/ 0 w 2231136"/>
              <a:gd name="connsiteY0" fmla="*/ 225557 h 1353312"/>
              <a:gd name="connsiteX1" fmla="*/ 225557 w 2231136"/>
              <a:gd name="connsiteY1" fmla="*/ 0 h 1353312"/>
              <a:gd name="connsiteX2" fmla="*/ 371856 w 2231136"/>
              <a:gd name="connsiteY2" fmla="*/ 0 h 1353312"/>
              <a:gd name="connsiteX3" fmla="*/ 371856 w 2231136"/>
              <a:gd name="connsiteY3" fmla="*/ 0 h 1353312"/>
              <a:gd name="connsiteX4" fmla="*/ 929640 w 2231136"/>
              <a:gd name="connsiteY4" fmla="*/ 0 h 1353312"/>
              <a:gd name="connsiteX5" fmla="*/ 2005579 w 2231136"/>
              <a:gd name="connsiteY5" fmla="*/ 0 h 1353312"/>
              <a:gd name="connsiteX6" fmla="*/ 2231136 w 2231136"/>
              <a:gd name="connsiteY6" fmla="*/ 225557 h 1353312"/>
              <a:gd name="connsiteX7" fmla="*/ 2231136 w 2231136"/>
              <a:gd name="connsiteY7" fmla="*/ 789432 h 1353312"/>
              <a:gd name="connsiteX8" fmla="*/ 2231136 w 2231136"/>
              <a:gd name="connsiteY8" fmla="*/ 789432 h 1353312"/>
              <a:gd name="connsiteX9" fmla="*/ 2231136 w 2231136"/>
              <a:gd name="connsiteY9" fmla="*/ 1127760 h 1353312"/>
              <a:gd name="connsiteX10" fmla="*/ 2231136 w 2231136"/>
              <a:gd name="connsiteY10" fmla="*/ 1127755 h 1353312"/>
              <a:gd name="connsiteX11" fmla="*/ 2005579 w 2231136"/>
              <a:gd name="connsiteY11" fmla="*/ 1353312 h 1353312"/>
              <a:gd name="connsiteX12" fmla="*/ 929640 w 2231136"/>
              <a:gd name="connsiteY12" fmla="*/ 1353312 h 1353312"/>
              <a:gd name="connsiteX13" fmla="*/ 650755 w 2231136"/>
              <a:gd name="connsiteY13" fmla="*/ 1522476 h 1353312"/>
              <a:gd name="connsiteX14" fmla="*/ 371856 w 2231136"/>
              <a:gd name="connsiteY14" fmla="*/ 1353312 h 1353312"/>
              <a:gd name="connsiteX15" fmla="*/ 225557 w 2231136"/>
              <a:gd name="connsiteY15" fmla="*/ 1353312 h 1353312"/>
              <a:gd name="connsiteX16" fmla="*/ 0 w 2231136"/>
              <a:gd name="connsiteY16" fmla="*/ 1127755 h 1353312"/>
              <a:gd name="connsiteX17" fmla="*/ 0 w 2231136"/>
              <a:gd name="connsiteY17" fmla="*/ 1127760 h 1353312"/>
              <a:gd name="connsiteX18" fmla="*/ 0 w 2231136"/>
              <a:gd name="connsiteY18" fmla="*/ 789432 h 1353312"/>
              <a:gd name="connsiteX19" fmla="*/ 0 w 2231136"/>
              <a:gd name="connsiteY19" fmla="*/ 789432 h 1353312"/>
              <a:gd name="connsiteX20" fmla="*/ 0 w 2231136"/>
              <a:gd name="connsiteY20" fmla="*/ 225557 h 1353312"/>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929640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1505712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431036"/>
              <a:gd name="connsiteX1" fmla="*/ 225557 w 2231136"/>
              <a:gd name="connsiteY1" fmla="*/ 0 h 1431036"/>
              <a:gd name="connsiteX2" fmla="*/ 371856 w 2231136"/>
              <a:gd name="connsiteY2" fmla="*/ 0 h 1431036"/>
              <a:gd name="connsiteX3" fmla="*/ 371856 w 2231136"/>
              <a:gd name="connsiteY3" fmla="*/ 0 h 1431036"/>
              <a:gd name="connsiteX4" fmla="*/ 929640 w 2231136"/>
              <a:gd name="connsiteY4" fmla="*/ 0 h 1431036"/>
              <a:gd name="connsiteX5" fmla="*/ 2005579 w 2231136"/>
              <a:gd name="connsiteY5" fmla="*/ 0 h 1431036"/>
              <a:gd name="connsiteX6" fmla="*/ 2231136 w 2231136"/>
              <a:gd name="connsiteY6" fmla="*/ 225557 h 1431036"/>
              <a:gd name="connsiteX7" fmla="*/ 2231136 w 2231136"/>
              <a:gd name="connsiteY7" fmla="*/ 789432 h 1431036"/>
              <a:gd name="connsiteX8" fmla="*/ 2231136 w 2231136"/>
              <a:gd name="connsiteY8" fmla="*/ 789432 h 1431036"/>
              <a:gd name="connsiteX9" fmla="*/ 2231136 w 2231136"/>
              <a:gd name="connsiteY9" fmla="*/ 1127760 h 1431036"/>
              <a:gd name="connsiteX10" fmla="*/ 2231136 w 2231136"/>
              <a:gd name="connsiteY10" fmla="*/ 1127755 h 1431036"/>
              <a:gd name="connsiteX11" fmla="*/ 2005579 w 2231136"/>
              <a:gd name="connsiteY11" fmla="*/ 1353312 h 1431036"/>
              <a:gd name="connsiteX12" fmla="*/ 1505712 w 2231136"/>
              <a:gd name="connsiteY12" fmla="*/ 1353312 h 1431036"/>
              <a:gd name="connsiteX13" fmla="*/ 723907 w 2231136"/>
              <a:gd name="connsiteY13" fmla="*/ 1431036 h 1431036"/>
              <a:gd name="connsiteX14" fmla="*/ 381000 w 2231136"/>
              <a:gd name="connsiteY14" fmla="*/ 1362456 h 1431036"/>
              <a:gd name="connsiteX15" fmla="*/ 225557 w 2231136"/>
              <a:gd name="connsiteY15" fmla="*/ 1353312 h 1431036"/>
              <a:gd name="connsiteX16" fmla="*/ 0 w 2231136"/>
              <a:gd name="connsiteY16" fmla="*/ 1127755 h 1431036"/>
              <a:gd name="connsiteX17" fmla="*/ 0 w 2231136"/>
              <a:gd name="connsiteY17" fmla="*/ 1127760 h 1431036"/>
              <a:gd name="connsiteX18" fmla="*/ 0 w 2231136"/>
              <a:gd name="connsiteY18" fmla="*/ 789432 h 1431036"/>
              <a:gd name="connsiteX19" fmla="*/ 0 w 2231136"/>
              <a:gd name="connsiteY19" fmla="*/ 789432 h 1431036"/>
              <a:gd name="connsiteX20" fmla="*/ 0 w 2231136"/>
              <a:gd name="connsiteY20" fmla="*/ 225557 h 143103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74219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476756"/>
              <a:gd name="connsiteX1" fmla="*/ 225557 w 2231136"/>
              <a:gd name="connsiteY1" fmla="*/ 0 h 1476756"/>
              <a:gd name="connsiteX2" fmla="*/ 371856 w 2231136"/>
              <a:gd name="connsiteY2" fmla="*/ 0 h 1476756"/>
              <a:gd name="connsiteX3" fmla="*/ 371856 w 2231136"/>
              <a:gd name="connsiteY3" fmla="*/ 0 h 1476756"/>
              <a:gd name="connsiteX4" fmla="*/ 929640 w 2231136"/>
              <a:gd name="connsiteY4" fmla="*/ 0 h 1476756"/>
              <a:gd name="connsiteX5" fmla="*/ 2005579 w 2231136"/>
              <a:gd name="connsiteY5" fmla="*/ 0 h 1476756"/>
              <a:gd name="connsiteX6" fmla="*/ 2231136 w 2231136"/>
              <a:gd name="connsiteY6" fmla="*/ 225557 h 1476756"/>
              <a:gd name="connsiteX7" fmla="*/ 2231136 w 2231136"/>
              <a:gd name="connsiteY7" fmla="*/ 789432 h 1476756"/>
              <a:gd name="connsiteX8" fmla="*/ 2231136 w 2231136"/>
              <a:gd name="connsiteY8" fmla="*/ 789432 h 1476756"/>
              <a:gd name="connsiteX9" fmla="*/ 2231136 w 2231136"/>
              <a:gd name="connsiteY9" fmla="*/ 1127760 h 1476756"/>
              <a:gd name="connsiteX10" fmla="*/ 2231136 w 2231136"/>
              <a:gd name="connsiteY10" fmla="*/ 1127755 h 1476756"/>
              <a:gd name="connsiteX11" fmla="*/ 2005579 w 2231136"/>
              <a:gd name="connsiteY11" fmla="*/ 1353312 h 1476756"/>
              <a:gd name="connsiteX12" fmla="*/ 1505712 w 2231136"/>
              <a:gd name="connsiteY12" fmla="*/ 1353312 h 1476756"/>
              <a:gd name="connsiteX13" fmla="*/ 1089667 w 2231136"/>
              <a:gd name="connsiteY13" fmla="*/ 1476756 h 1476756"/>
              <a:gd name="connsiteX14" fmla="*/ 381000 w 2231136"/>
              <a:gd name="connsiteY14" fmla="*/ 1362456 h 1476756"/>
              <a:gd name="connsiteX15" fmla="*/ 225557 w 2231136"/>
              <a:gd name="connsiteY15" fmla="*/ 1353312 h 1476756"/>
              <a:gd name="connsiteX16" fmla="*/ 0 w 2231136"/>
              <a:gd name="connsiteY16" fmla="*/ 1127755 h 1476756"/>
              <a:gd name="connsiteX17" fmla="*/ 0 w 2231136"/>
              <a:gd name="connsiteY17" fmla="*/ 1127760 h 1476756"/>
              <a:gd name="connsiteX18" fmla="*/ 0 w 2231136"/>
              <a:gd name="connsiteY18" fmla="*/ 789432 h 1476756"/>
              <a:gd name="connsiteX19" fmla="*/ 0 w 2231136"/>
              <a:gd name="connsiteY19" fmla="*/ 789432 h 1476756"/>
              <a:gd name="connsiteX20" fmla="*/ 0 w 2231136"/>
              <a:gd name="connsiteY20" fmla="*/ 225557 h 1476756"/>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487424 w 2231136"/>
              <a:gd name="connsiteY12" fmla="*/ 1289304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641348"/>
              <a:gd name="connsiteX1" fmla="*/ 225557 w 2231136"/>
              <a:gd name="connsiteY1" fmla="*/ 0 h 1641348"/>
              <a:gd name="connsiteX2" fmla="*/ 371856 w 2231136"/>
              <a:gd name="connsiteY2" fmla="*/ 0 h 1641348"/>
              <a:gd name="connsiteX3" fmla="*/ 371856 w 2231136"/>
              <a:gd name="connsiteY3" fmla="*/ 0 h 1641348"/>
              <a:gd name="connsiteX4" fmla="*/ 929640 w 2231136"/>
              <a:gd name="connsiteY4" fmla="*/ 0 h 1641348"/>
              <a:gd name="connsiteX5" fmla="*/ 2005579 w 2231136"/>
              <a:gd name="connsiteY5" fmla="*/ 0 h 1641348"/>
              <a:gd name="connsiteX6" fmla="*/ 2231136 w 2231136"/>
              <a:gd name="connsiteY6" fmla="*/ 225557 h 1641348"/>
              <a:gd name="connsiteX7" fmla="*/ 2231136 w 2231136"/>
              <a:gd name="connsiteY7" fmla="*/ 789432 h 1641348"/>
              <a:gd name="connsiteX8" fmla="*/ 2231136 w 2231136"/>
              <a:gd name="connsiteY8" fmla="*/ 789432 h 1641348"/>
              <a:gd name="connsiteX9" fmla="*/ 2231136 w 2231136"/>
              <a:gd name="connsiteY9" fmla="*/ 1127760 h 1641348"/>
              <a:gd name="connsiteX10" fmla="*/ 2231136 w 2231136"/>
              <a:gd name="connsiteY10" fmla="*/ 1127755 h 1641348"/>
              <a:gd name="connsiteX11" fmla="*/ 2005579 w 2231136"/>
              <a:gd name="connsiteY11" fmla="*/ 1353312 h 1641348"/>
              <a:gd name="connsiteX12" fmla="*/ 1487424 w 2231136"/>
              <a:gd name="connsiteY12" fmla="*/ 1289304 h 1641348"/>
              <a:gd name="connsiteX13" fmla="*/ 1126243 w 2231136"/>
              <a:gd name="connsiteY13" fmla="*/ 1641348 h 1641348"/>
              <a:gd name="connsiteX14" fmla="*/ 381000 w 2231136"/>
              <a:gd name="connsiteY14" fmla="*/ 1362456 h 1641348"/>
              <a:gd name="connsiteX15" fmla="*/ 225557 w 2231136"/>
              <a:gd name="connsiteY15" fmla="*/ 1353312 h 1641348"/>
              <a:gd name="connsiteX16" fmla="*/ 0 w 2231136"/>
              <a:gd name="connsiteY16" fmla="*/ 1127755 h 1641348"/>
              <a:gd name="connsiteX17" fmla="*/ 0 w 2231136"/>
              <a:gd name="connsiteY17" fmla="*/ 1127760 h 1641348"/>
              <a:gd name="connsiteX18" fmla="*/ 0 w 2231136"/>
              <a:gd name="connsiteY18" fmla="*/ 789432 h 1641348"/>
              <a:gd name="connsiteX19" fmla="*/ 0 w 2231136"/>
              <a:gd name="connsiteY19" fmla="*/ 789432 h 1641348"/>
              <a:gd name="connsiteX20" fmla="*/ 0 w 2231136"/>
              <a:gd name="connsiteY20" fmla="*/ 225557 h 1641348"/>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28212"/>
              <a:gd name="connsiteX1" fmla="*/ 225557 w 2231136"/>
              <a:gd name="connsiteY1" fmla="*/ 0 h 1628212"/>
              <a:gd name="connsiteX2" fmla="*/ 371856 w 2231136"/>
              <a:gd name="connsiteY2" fmla="*/ 0 h 1628212"/>
              <a:gd name="connsiteX3" fmla="*/ 371856 w 2231136"/>
              <a:gd name="connsiteY3" fmla="*/ 0 h 1628212"/>
              <a:gd name="connsiteX4" fmla="*/ 929640 w 2231136"/>
              <a:gd name="connsiteY4" fmla="*/ 0 h 1628212"/>
              <a:gd name="connsiteX5" fmla="*/ 2005579 w 2231136"/>
              <a:gd name="connsiteY5" fmla="*/ 0 h 1628212"/>
              <a:gd name="connsiteX6" fmla="*/ 2231136 w 2231136"/>
              <a:gd name="connsiteY6" fmla="*/ 225557 h 1628212"/>
              <a:gd name="connsiteX7" fmla="*/ 2231136 w 2231136"/>
              <a:gd name="connsiteY7" fmla="*/ 789432 h 1628212"/>
              <a:gd name="connsiteX8" fmla="*/ 2231136 w 2231136"/>
              <a:gd name="connsiteY8" fmla="*/ 789432 h 1628212"/>
              <a:gd name="connsiteX9" fmla="*/ 2231136 w 2231136"/>
              <a:gd name="connsiteY9" fmla="*/ 1127760 h 1628212"/>
              <a:gd name="connsiteX10" fmla="*/ 2231136 w 2231136"/>
              <a:gd name="connsiteY10" fmla="*/ 1127755 h 1628212"/>
              <a:gd name="connsiteX11" fmla="*/ 2005579 w 2231136"/>
              <a:gd name="connsiteY11" fmla="*/ 1353312 h 1628212"/>
              <a:gd name="connsiteX12" fmla="*/ 1487424 w 2231136"/>
              <a:gd name="connsiteY12" fmla="*/ 1289304 h 1628212"/>
              <a:gd name="connsiteX13" fmla="*/ 1025659 w 2231136"/>
              <a:gd name="connsiteY13" fmla="*/ 1586484 h 1628212"/>
              <a:gd name="connsiteX14" fmla="*/ 381000 w 2231136"/>
              <a:gd name="connsiteY14" fmla="*/ 1362456 h 1628212"/>
              <a:gd name="connsiteX15" fmla="*/ 225557 w 2231136"/>
              <a:gd name="connsiteY15" fmla="*/ 1353312 h 1628212"/>
              <a:gd name="connsiteX16" fmla="*/ 0 w 2231136"/>
              <a:gd name="connsiteY16" fmla="*/ 1127755 h 1628212"/>
              <a:gd name="connsiteX17" fmla="*/ 0 w 2231136"/>
              <a:gd name="connsiteY17" fmla="*/ 1127760 h 1628212"/>
              <a:gd name="connsiteX18" fmla="*/ 0 w 2231136"/>
              <a:gd name="connsiteY18" fmla="*/ 789432 h 1628212"/>
              <a:gd name="connsiteX19" fmla="*/ 0 w 2231136"/>
              <a:gd name="connsiteY19" fmla="*/ 789432 h 1628212"/>
              <a:gd name="connsiteX20" fmla="*/ 0 w 2231136"/>
              <a:gd name="connsiteY20" fmla="*/ 225557 h 1628212"/>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381000 w 2231136"/>
              <a:gd name="connsiteY14" fmla="*/ 1362456 h 1635798"/>
              <a:gd name="connsiteX15" fmla="*/ 225557 w 2231136"/>
              <a:gd name="connsiteY15" fmla="*/ 1353312 h 1635798"/>
              <a:gd name="connsiteX16" fmla="*/ 0 w 2231136"/>
              <a:gd name="connsiteY16" fmla="*/ 1127755 h 1635798"/>
              <a:gd name="connsiteX17" fmla="*/ 0 w 2231136"/>
              <a:gd name="connsiteY17" fmla="*/ 1127760 h 1635798"/>
              <a:gd name="connsiteX18" fmla="*/ 0 w 2231136"/>
              <a:gd name="connsiteY18" fmla="*/ 789432 h 1635798"/>
              <a:gd name="connsiteX19" fmla="*/ 0 w 2231136"/>
              <a:gd name="connsiteY19" fmla="*/ 789432 h 1635798"/>
              <a:gd name="connsiteX20" fmla="*/ 0 w 2231136"/>
              <a:gd name="connsiteY20"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59536 w 2231136"/>
              <a:gd name="connsiteY14" fmla="*/ 1463040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786384 w 2231136"/>
              <a:gd name="connsiteY14" fmla="*/ 1426464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60681"/>
              <a:gd name="connsiteX1" fmla="*/ 225557 w 2231136"/>
              <a:gd name="connsiteY1" fmla="*/ 0 h 1660681"/>
              <a:gd name="connsiteX2" fmla="*/ 371856 w 2231136"/>
              <a:gd name="connsiteY2" fmla="*/ 0 h 1660681"/>
              <a:gd name="connsiteX3" fmla="*/ 371856 w 2231136"/>
              <a:gd name="connsiteY3" fmla="*/ 0 h 1660681"/>
              <a:gd name="connsiteX4" fmla="*/ 929640 w 2231136"/>
              <a:gd name="connsiteY4" fmla="*/ 0 h 1660681"/>
              <a:gd name="connsiteX5" fmla="*/ 2005579 w 2231136"/>
              <a:gd name="connsiteY5" fmla="*/ 0 h 1660681"/>
              <a:gd name="connsiteX6" fmla="*/ 2231136 w 2231136"/>
              <a:gd name="connsiteY6" fmla="*/ 225557 h 1660681"/>
              <a:gd name="connsiteX7" fmla="*/ 2231136 w 2231136"/>
              <a:gd name="connsiteY7" fmla="*/ 789432 h 1660681"/>
              <a:gd name="connsiteX8" fmla="*/ 2231136 w 2231136"/>
              <a:gd name="connsiteY8" fmla="*/ 789432 h 1660681"/>
              <a:gd name="connsiteX9" fmla="*/ 2231136 w 2231136"/>
              <a:gd name="connsiteY9" fmla="*/ 1127760 h 1660681"/>
              <a:gd name="connsiteX10" fmla="*/ 2231136 w 2231136"/>
              <a:gd name="connsiteY10" fmla="*/ 1127755 h 1660681"/>
              <a:gd name="connsiteX11" fmla="*/ 2005579 w 2231136"/>
              <a:gd name="connsiteY11" fmla="*/ 1353312 h 1660681"/>
              <a:gd name="connsiteX12" fmla="*/ 1514856 w 2231136"/>
              <a:gd name="connsiteY12" fmla="*/ 1380744 h 1660681"/>
              <a:gd name="connsiteX13" fmla="*/ 1016515 w 2231136"/>
              <a:gd name="connsiteY13" fmla="*/ 1613916 h 1660681"/>
              <a:gd name="connsiteX14" fmla="*/ 786384 w 2231136"/>
              <a:gd name="connsiteY14" fmla="*/ 1426464 h 1660681"/>
              <a:gd name="connsiteX15" fmla="*/ 381000 w 2231136"/>
              <a:gd name="connsiteY15" fmla="*/ 1362456 h 1660681"/>
              <a:gd name="connsiteX16" fmla="*/ 225557 w 2231136"/>
              <a:gd name="connsiteY16" fmla="*/ 1353312 h 1660681"/>
              <a:gd name="connsiteX17" fmla="*/ 0 w 2231136"/>
              <a:gd name="connsiteY17" fmla="*/ 1127755 h 1660681"/>
              <a:gd name="connsiteX18" fmla="*/ 0 w 2231136"/>
              <a:gd name="connsiteY18" fmla="*/ 1127760 h 1660681"/>
              <a:gd name="connsiteX19" fmla="*/ 0 w 2231136"/>
              <a:gd name="connsiteY19" fmla="*/ 789432 h 1660681"/>
              <a:gd name="connsiteX20" fmla="*/ 0 w 2231136"/>
              <a:gd name="connsiteY20" fmla="*/ 789432 h 1660681"/>
              <a:gd name="connsiteX21" fmla="*/ 0 w 2231136"/>
              <a:gd name="connsiteY21" fmla="*/ 225557 h 1660681"/>
              <a:gd name="connsiteX0" fmla="*/ 0 w 2231136"/>
              <a:gd name="connsiteY0" fmla="*/ 225557 h 1677411"/>
              <a:gd name="connsiteX1" fmla="*/ 225557 w 2231136"/>
              <a:gd name="connsiteY1" fmla="*/ 0 h 1677411"/>
              <a:gd name="connsiteX2" fmla="*/ 371856 w 2231136"/>
              <a:gd name="connsiteY2" fmla="*/ 0 h 1677411"/>
              <a:gd name="connsiteX3" fmla="*/ 371856 w 2231136"/>
              <a:gd name="connsiteY3" fmla="*/ 0 h 1677411"/>
              <a:gd name="connsiteX4" fmla="*/ 929640 w 2231136"/>
              <a:gd name="connsiteY4" fmla="*/ 0 h 1677411"/>
              <a:gd name="connsiteX5" fmla="*/ 2005579 w 2231136"/>
              <a:gd name="connsiteY5" fmla="*/ 0 h 1677411"/>
              <a:gd name="connsiteX6" fmla="*/ 2231136 w 2231136"/>
              <a:gd name="connsiteY6" fmla="*/ 225557 h 1677411"/>
              <a:gd name="connsiteX7" fmla="*/ 2231136 w 2231136"/>
              <a:gd name="connsiteY7" fmla="*/ 789432 h 1677411"/>
              <a:gd name="connsiteX8" fmla="*/ 2231136 w 2231136"/>
              <a:gd name="connsiteY8" fmla="*/ 789432 h 1677411"/>
              <a:gd name="connsiteX9" fmla="*/ 2231136 w 2231136"/>
              <a:gd name="connsiteY9" fmla="*/ 1127760 h 1677411"/>
              <a:gd name="connsiteX10" fmla="*/ 2231136 w 2231136"/>
              <a:gd name="connsiteY10" fmla="*/ 1127755 h 1677411"/>
              <a:gd name="connsiteX11" fmla="*/ 2005579 w 2231136"/>
              <a:gd name="connsiteY11" fmla="*/ 1353312 h 1677411"/>
              <a:gd name="connsiteX12" fmla="*/ 1514856 w 2231136"/>
              <a:gd name="connsiteY12" fmla="*/ 1380744 h 1677411"/>
              <a:gd name="connsiteX13" fmla="*/ 1007371 w 2231136"/>
              <a:gd name="connsiteY13" fmla="*/ 1632204 h 1677411"/>
              <a:gd name="connsiteX14" fmla="*/ 786384 w 2231136"/>
              <a:gd name="connsiteY14" fmla="*/ 1426464 h 1677411"/>
              <a:gd name="connsiteX15" fmla="*/ 381000 w 2231136"/>
              <a:gd name="connsiteY15" fmla="*/ 1362456 h 1677411"/>
              <a:gd name="connsiteX16" fmla="*/ 225557 w 2231136"/>
              <a:gd name="connsiteY16" fmla="*/ 1353312 h 1677411"/>
              <a:gd name="connsiteX17" fmla="*/ 0 w 2231136"/>
              <a:gd name="connsiteY17" fmla="*/ 1127755 h 1677411"/>
              <a:gd name="connsiteX18" fmla="*/ 0 w 2231136"/>
              <a:gd name="connsiteY18" fmla="*/ 1127760 h 1677411"/>
              <a:gd name="connsiteX19" fmla="*/ 0 w 2231136"/>
              <a:gd name="connsiteY19" fmla="*/ 789432 h 1677411"/>
              <a:gd name="connsiteX20" fmla="*/ 0 w 2231136"/>
              <a:gd name="connsiteY20" fmla="*/ 789432 h 1677411"/>
              <a:gd name="connsiteX21" fmla="*/ 0 w 2231136"/>
              <a:gd name="connsiteY21" fmla="*/ 225557 h 1677411"/>
              <a:gd name="connsiteX0" fmla="*/ 0 w 2231136"/>
              <a:gd name="connsiteY0" fmla="*/ 225557 h 1680715"/>
              <a:gd name="connsiteX1" fmla="*/ 225557 w 2231136"/>
              <a:gd name="connsiteY1" fmla="*/ 0 h 1680715"/>
              <a:gd name="connsiteX2" fmla="*/ 371856 w 2231136"/>
              <a:gd name="connsiteY2" fmla="*/ 0 h 1680715"/>
              <a:gd name="connsiteX3" fmla="*/ 371856 w 2231136"/>
              <a:gd name="connsiteY3" fmla="*/ 0 h 1680715"/>
              <a:gd name="connsiteX4" fmla="*/ 929640 w 2231136"/>
              <a:gd name="connsiteY4" fmla="*/ 0 h 1680715"/>
              <a:gd name="connsiteX5" fmla="*/ 2005579 w 2231136"/>
              <a:gd name="connsiteY5" fmla="*/ 0 h 1680715"/>
              <a:gd name="connsiteX6" fmla="*/ 2231136 w 2231136"/>
              <a:gd name="connsiteY6" fmla="*/ 225557 h 1680715"/>
              <a:gd name="connsiteX7" fmla="*/ 2231136 w 2231136"/>
              <a:gd name="connsiteY7" fmla="*/ 789432 h 1680715"/>
              <a:gd name="connsiteX8" fmla="*/ 2231136 w 2231136"/>
              <a:gd name="connsiteY8" fmla="*/ 789432 h 1680715"/>
              <a:gd name="connsiteX9" fmla="*/ 2231136 w 2231136"/>
              <a:gd name="connsiteY9" fmla="*/ 1127760 h 1680715"/>
              <a:gd name="connsiteX10" fmla="*/ 2231136 w 2231136"/>
              <a:gd name="connsiteY10" fmla="*/ 1127755 h 1680715"/>
              <a:gd name="connsiteX11" fmla="*/ 2005579 w 2231136"/>
              <a:gd name="connsiteY11" fmla="*/ 1353312 h 1680715"/>
              <a:gd name="connsiteX12" fmla="*/ 1514856 w 2231136"/>
              <a:gd name="connsiteY12" fmla="*/ 1380744 h 1680715"/>
              <a:gd name="connsiteX13" fmla="*/ 1007371 w 2231136"/>
              <a:gd name="connsiteY13" fmla="*/ 1632204 h 1680715"/>
              <a:gd name="connsiteX14" fmla="*/ 786384 w 2231136"/>
              <a:gd name="connsiteY14" fmla="*/ 1426464 h 1680715"/>
              <a:gd name="connsiteX15" fmla="*/ 381000 w 2231136"/>
              <a:gd name="connsiteY15" fmla="*/ 1362456 h 1680715"/>
              <a:gd name="connsiteX16" fmla="*/ 225557 w 2231136"/>
              <a:gd name="connsiteY16" fmla="*/ 1353312 h 1680715"/>
              <a:gd name="connsiteX17" fmla="*/ 0 w 2231136"/>
              <a:gd name="connsiteY17" fmla="*/ 1127755 h 1680715"/>
              <a:gd name="connsiteX18" fmla="*/ 0 w 2231136"/>
              <a:gd name="connsiteY18" fmla="*/ 1127760 h 1680715"/>
              <a:gd name="connsiteX19" fmla="*/ 0 w 2231136"/>
              <a:gd name="connsiteY19" fmla="*/ 789432 h 1680715"/>
              <a:gd name="connsiteX20" fmla="*/ 0 w 2231136"/>
              <a:gd name="connsiteY20" fmla="*/ 789432 h 1680715"/>
              <a:gd name="connsiteX21" fmla="*/ 0 w 2231136"/>
              <a:gd name="connsiteY21" fmla="*/ 225557 h 1680715"/>
              <a:gd name="connsiteX0" fmla="*/ 0 w 2231136"/>
              <a:gd name="connsiteY0" fmla="*/ 225557 h 1639270"/>
              <a:gd name="connsiteX1" fmla="*/ 225557 w 2231136"/>
              <a:gd name="connsiteY1" fmla="*/ 0 h 1639270"/>
              <a:gd name="connsiteX2" fmla="*/ 371856 w 2231136"/>
              <a:gd name="connsiteY2" fmla="*/ 0 h 1639270"/>
              <a:gd name="connsiteX3" fmla="*/ 371856 w 2231136"/>
              <a:gd name="connsiteY3" fmla="*/ 0 h 1639270"/>
              <a:gd name="connsiteX4" fmla="*/ 929640 w 2231136"/>
              <a:gd name="connsiteY4" fmla="*/ 0 h 1639270"/>
              <a:gd name="connsiteX5" fmla="*/ 2005579 w 2231136"/>
              <a:gd name="connsiteY5" fmla="*/ 0 h 1639270"/>
              <a:gd name="connsiteX6" fmla="*/ 2231136 w 2231136"/>
              <a:gd name="connsiteY6" fmla="*/ 225557 h 1639270"/>
              <a:gd name="connsiteX7" fmla="*/ 2231136 w 2231136"/>
              <a:gd name="connsiteY7" fmla="*/ 789432 h 1639270"/>
              <a:gd name="connsiteX8" fmla="*/ 2231136 w 2231136"/>
              <a:gd name="connsiteY8" fmla="*/ 789432 h 1639270"/>
              <a:gd name="connsiteX9" fmla="*/ 2231136 w 2231136"/>
              <a:gd name="connsiteY9" fmla="*/ 1127760 h 1639270"/>
              <a:gd name="connsiteX10" fmla="*/ 2231136 w 2231136"/>
              <a:gd name="connsiteY10" fmla="*/ 1127755 h 1639270"/>
              <a:gd name="connsiteX11" fmla="*/ 2005579 w 2231136"/>
              <a:gd name="connsiteY11" fmla="*/ 1353312 h 1639270"/>
              <a:gd name="connsiteX12" fmla="*/ 1514856 w 2231136"/>
              <a:gd name="connsiteY12" fmla="*/ 1380744 h 1639270"/>
              <a:gd name="connsiteX13" fmla="*/ 1062235 w 2231136"/>
              <a:gd name="connsiteY13" fmla="*/ 1586484 h 1639270"/>
              <a:gd name="connsiteX14" fmla="*/ 786384 w 2231136"/>
              <a:gd name="connsiteY14" fmla="*/ 1426464 h 1639270"/>
              <a:gd name="connsiteX15" fmla="*/ 381000 w 2231136"/>
              <a:gd name="connsiteY15" fmla="*/ 1362456 h 1639270"/>
              <a:gd name="connsiteX16" fmla="*/ 225557 w 2231136"/>
              <a:gd name="connsiteY16" fmla="*/ 1353312 h 1639270"/>
              <a:gd name="connsiteX17" fmla="*/ 0 w 2231136"/>
              <a:gd name="connsiteY17" fmla="*/ 1127755 h 1639270"/>
              <a:gd name="connsiteX18" fmla="*/ 0 w 2231136"/>
              <a:gd name="connsiteY18" fmla="*/ 1127760 h 1639270"/>
              <a:gd name="connsiteX19" fmla="*/ 0 w 2231136"/>
              <a:gd name="connsiteY19" fmla="*/ 789432 h 1639270"/>
              <a:gd name="connsiteX20" fmla="*/ 0 w 2231136"/>
              <a:gd name="connsiteY20" fmla="*/ 789432 h 1639270"/>
              <a:gd name="connsiteX21" fmla="*/ 0 w 2231136"/>
              <a:gd name="connsiteY21" fmla="*/ 225557 h 1639270"/>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bg2">
              <a:lumMod val="50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b="1" dirty="0"/>
              <a:t>CTF Analyst </a:t>
            </a:r>
            <a:r>
              <a:rPr lang="en-US" sz="1600" dirty="0"/>
              <a:t>Receives Application</a:t>
            </a:r>
          </a:p>
        </p:txBody>
      </p:sp>
      <p:sp>
        <p:nvSpPr>
          <p:cNvPr id="10" name="Speech Bubble: Rectangle with Corners Rounded 8">
            <a:extLst>
              <a:ext uri="{FF2B5EF4-FFF2-40B4-BE49-F238E27FC236}">
                <a16:creationId xmlns:a16="http://schemas.microsoft.com/office/drawing/2014/main" id="{D6FD6315-410F-4921-D7DF-16002CDBAA83}"/>
              </a:ext>
            </a:extLst>
          </p:cNvPr>
          <p:cNvSpPr/>
          <p:nvPr/>
        </p:nvSpPr>
        <p:spPr>
          <a:xfrm>
            <a:off x="3652076" y="2075688"/>
            <a:ext cx="1705737" cy="1353312"/>
          </a:xfrm>
          <a:custGeom>
            <a:avLst/>
            <a:gdLst>
              <a:gd name="connsiteX0" fmla="*/ 0 w 2231136"/>
              <a:gd name="connsiteY0" fmla="*/ 225557 h 1353312"/>
              <a:gd name="connsiteX1" fmla="*/ 225557 w 2231136"/>
              <a:gd name="connsiteY1" fmla="*/ 0 h 1353312"/>
              <a:gd name="connsiteX2" fmla="*/ 371856 w 2231136"/>
              <a:gd name="connsiteY2" fmla="*/ 0 h 1353312"/>
              <a:gd name="connsiteX3" fmla="*/ 371856 w 2231136"/>
              <a:gd name="connsiteY3" fmla="*/ 0 h 1353312"/>
              <a:gd name="connsiteX4" fmla="*/ 929640 w 2231136"/>
              <a:gd name="connsiteY4" fmla="*/ 0 h 1353312"/>
              <a:gd name="connsiteX5" fmla="*/ 2005579 w 2231136"/>
              <a:gd name="connsiteY5" fmla="*/ 0 h 1353312"/>
              <a:gd name="connsiteX6" fmla="*/ 2231136 w 2231136"/>
              <a:gd name="connsiteY6" fmla="*/ 225557 h 1353312"/>
              <a:gd name="connsiteX7" fmla="*/ 2231136 w 2231136"/>
              <a:gd name="connsiteY7" fmla="*/ 789432 h 1353312"/>
              <a:gd name="connsiteX8" fmla="*/ 2231136 w 2231136"/>
              <a:gd name="connsiteY8" fmla="*/ 789432 h 1353312"/>
              <a:gd name="connsiteX9" fmla="*/ 2231136 w 2231136"/>
              <a:gd name="connsiteY9" fmla="*/ 1127760 h 1353312"/>
              <a:gd name="connsiteX10" fmla="*/ 2231136 w 2231136"/>
              <a:gd name="connsiteY10" fmla="*/ 1127755 h 1353312"/>
              <a:gd name="connsiteX11" fmla="*/ 2005579 w 2231136"/>
              <a:gd name="connsiteY11" fmla="*/ 1353312 h 1353312"/>
              <a:gd name="connsiteX12" fmla="*/ 929640 w 2231136"/>
              <a:gd name="connsiteY12" fmla="*/ 1353312 h 1353312"/>
              <a:gd name="connsiteX13" fmla="*/ 650755 w 2231136"/>
              <a:gd name="connsiteY13" fmla="*/ 1522476 h 1353312"/>
              <a:gd name="connsiteX14" fmla="*/ 371856 w 2231136"/>
              <a:gd name="connsiteY14" fmla="*/ 1353312 h 1353312"/>
              <a:gd name="connsiteX15" fmla="*/ 225557 w 2231136"/>
              <a:gd name="connsiteY15" fmla="*/ 1353312 h 1353312"/>
              <a:gd name="connsiteX16" fmla="*/ 0 w 2231136"/>
              <a:gd name="connsiteY16" fmla="*/ 1127755 h 1353312"/>
              <a:gd name="connsiteX17" fmla="*/ 0 w 2231136"/>
              <a:gd name="connsiteY17" fmla="*/ 1127760 h 1353312"/>
              <a:gd name="connsiteX18" fmla="*/ 0 w 2231136"/>
              <a:gd name="connsiteY18" fmla="*/ 789432 h 1353312"/>
              <a:gd name="connsiteX19" fmla="*/ 0 w 2231136"/>
              <a:gd name="connsiteY19" fmla="*/ 789432 h 1353312"/>
              <a:gd name="connsiteX20" fmla="*/ 0 w 2231136"/>
              <a:gd name="connsiteY20" fmla="*/ 225557 h 1353312"/>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929640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1505712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431036"/>
              <a:gd name="connsiteX1" fmla="*/ 225557 w 2231136"/>
              <a:gd name="connsiteY1" fmla="*/ 0 h 1431036"/>
              <a:gd name="connsiteX2" fmla="*/ 371856 w 2231136"/>
              <a:gd name="connsiteY2" fmla="*/ 0 h 1431036"/>
              <a:gd name="connsiteX3" fmla="*/ 371856 w 2231136"/>
              <a:gd name="connsiteY3" fmla="*/ 0 h 1431036"/>
              <a:gd name="connsiteX4" fmla="*/ 929640 w 2231136"/>
              <a:gd name="connsiteY4" fmla="*/ 0 h 1431036"/>
              <a:gd name="connsiteX5" fmla="*/ 2005579 w 2231136"/>
              <a:gd name="connsiteY5" fmla="*/ 0 h 1431036"/>
              <a:gd name="connsiteX6" fmla="*/ 2231136 w 2231136"/>
              <a:gd name="connsiteY6" fmla="*/ 225557 h 1431036"/>
              <a:gd name="connsiteX7" fmla="*/ 2231136 w 2231136"/>
              <a:gd name="connsiteY7" fmla="*/ 789432 h 1431036"/>
              <a:gd name="connsiteX8" fmla="*/ 2231136 w 2231136"/>
              <a:gd name="connsiteY8" fmla="*/ 789432 h 1431036"/>
              <a:gd name="connsiteX9" fmla="*/ 2231136 w 2231136"/>
              <a:gd name="connsiteY9" fmla="*/ 1127760 h 1431036"/>
              <a:gd name="connsiteX10" fmla="*/ 2231136 w 2231136"/>
              <a:gd name="connsiteY10" fmla="*/ 1127755 h 1431036"/>
              <a:gd name="connsiteX11" fmla="*/ 2005579 w 2231136"/>
              <a:gd name="connsiteY11" fmla="*/ 1353312 h 1431036"/>
              <a:gd name="connsiteX12" fmla="*/ 1505712 w 2231136"/>
              <a:gd name="connsiteY12" fmla="*/ 1353312 h 1431036"/>
              <a:gd name="connsiteX13" fmla="*/ 723907 w 2231136"/>
              <a:gd name="connsiteY13" fmla="*/ 1431036 h 1431036"/>
              <a:gd name="connsiteX14" fmla="*/ 381000 w 2231136"/>
              <a:gd name="connsiteY14" fmla="*/ 1362456 h 1431036"/>
              <a:gd name="connsiteX15" fmla="*/ 225557 w 2231136"/>
              <a:gd name="connsiteY15" fmla="*/ 1353312 h 1431036"/>
              <a:gd name="connsiteX16" fmla="*/ 0 w 2231136"/>
              <a:gd name="connsiteY16" fmla="*/ 1127755 h 1431036"/>
              <a:gd name="connsiteX17" fmla="*/ 0 w 2231136"/>
              <a:gd name="connsiteY17" fmla="*/ 1127760 h 1431036"/>
              <a:gd name="connsiteX18" fmla="*/ 0 w 2231136"/>
              <a:gd name="connsiteY18" fmla="*/ 789432 h 1431036"/>
              <a:gd name="connsiteX19" fmla="*/ 0 w 2231136"/>
              <a:gd name="connsiteY19" fmla="*/ 789432 h 1431036"/>
              <a:gd name="connsiteX20" fmla="*/ 0 w 2231136"/>
              <a:gd name="connsiteY20" fmla="*/ 225557 h 143103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74219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476756"/>
              <a:gd name="connsiteX1" fmla="*/ 225557 w 2231136"/>
              <a:gd name="connsiteY1" fmla="*/ 0 h 1476756"/>
              <a:gd name="connsiteX2" fmla="*/ 371856 w 2231136"/>
              <a:gd name="connsiteY2" fmla="*/ 0 h 1476756"/>
              <a:gd name="connsiteX3" fmla="*/ 371856 w 2231136"/>
              <a:gd name="connsiteY3" fmla="*/ 0 h 1476756"/>
              <a:gd name="connsiteX4" fmla="*/ 929640 w 2231136"/>
              <a:gd name="connsiteY4" fmla="*/ 0 h 1476756"/>
              <a:gd name="connsiteX5" fmla="*/ 2005579 w 2231136"/>
              <a:gd name="connsiteY5" fmla="*/ 0 h 1476756"/>
              <a:gd name="connsiteX6" fmla="*/ 2231136 w 2231136"/>
              <a:gd name="connsiteY6" fmla="*/ 225557 h 1476756"/>
              <a:gd name="connsiteX7" fmla="*/ 2231136 w 2231136"/>
              <a:gd name="connsiteY7" fmla="*/ 789432 h 1476756"/>
              <a:gd name="connsiteX8" fmla="*/ 2231136 w 2231136"/>
              <a:gd name="connsiteY8" fmla="*/ 789432 h 1476756"/>
              <a:gd name="connsiteX9" fmla="*/ 2231136 w 2231136"/>
              <a:gd name="connsiteY9" fmla="*/ 1127760 h 1476756"/>
              <a:gd name="connsiteX10" fmla="*/ 2231136 w 2231136"/>
              <a:gd name="connsiteY10" fmla="*/ 1127755 h 1476756"/>
              <a:gd name="connsiteX11" fmla="*/ 2005579 w 2231136"/>
              <a:gd name="connsiteY11" fmla="*/ 1353312 h 1476756"/>
              <a:gd name="connsiteX12" fmla="*/ 1505712 w 2231136"/>
              <a:gd name="connsiteY12" fmla="*/ 1353312 h 1476756"/>
              <a:gd name="connsiteX13" fmla="*/ 1089667 w 2231136"/>
              <a:gd name="connsiteY13" fmla="*/ 1476756 h 1476756"/>
              <a:gd name="connsiteX14" fmla="*/ 381000 w 2231136"/>
              <a:gd name="connsiteY14" fmla="*/ 1362456 h 1476756"/>
              <a:gd name="connsiteX15" fmla="*/ 225557 w 2231136"/>
              <a:gd name="connsiteY15" fmla="*/ 1353312 h 1476756"/>
              <a:gd name="connsiteX16" fmla="*/ 0 w 2231136"/>
              <a:gd name="connsiteY16" fmla="*/ 1127755 h 1476756"/>
              <a:gd name="connsiteX17" fmla="*/ 0 w 2231136"/>
              <a:gd name="connsiteY17" fmla="*/ 1127760 h 1476756"/>
              <a:gd name="connsiteX18" fmla="*/ 0 w 2231136"/>
              <a:gd name="connsiteY18" fmla="*/ 789432 h 1476756"/>
              <a:gd name="connsiteX19" fmla="*/ 0 w 2231136"/>
              <a:gd name="connsiteY19" fmla="*/ 789432 h 1476756"/>
              <a:gd name="connsiteX20" fmla="*/ 0 w 2231136"/>
              <a:gd name="connsiteY20" fmla="*/ 225557 h 1476756"/>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487424 w 2231136"/>
              <a:gd name="connsiteY12" fmla="*/ 1289304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641348"/>
              <a:gd name="connsiteX1" fmla="*/ 225557 w 2231136"/>
              <a:gd name="connsiteY1" fmla="*/ 0 h 1641348"/>
              <a:gd name="connsiteX2" fmla="*/ 371856 w 2231136"/>
              <a:gd name="connsiteY2" fmla="*/ 0 h 1641348"/>
              <a:gd name="connsiteX3" fmla="*/ 371856 w 2231136"/>
              <a:gd name="connsiteY3" fmla="*/ 0 h 1641348"/>
              <a:gd name="connsiteX4" fmla="*/ 929640 w 2231136"/>
              <a:gd name="connsiteY4" fmla="*/ 0 h 1641348"/>
              <a:gd name="connsiteX5" fmla="*/ 2005579 w 2231136"/>
              <a:gd name="connsiteY5" fmla="*/ 0 h 1641348"/>
              <a:gd name="connsiteX6" fmla="*/ 2231136 w 2231136"/>
              <a:gd name="connsiteY6" fmla="*/ 225557 h 1641348"/>
              <a:gd name="connsiteX7" fmla="*/ 2231136 w 2231136"/>
              <a:gd name="connsiteY7" fmla="*/ 789432 h 1641348"/>
              <a:gd name="connsiteX8" fmla="*/ 2231136 w 2231136"/>
              <a:gd name="connsiteY8" fmla="*/ 789432 h 1641348"/>
              <a:gd name="connsiteX9" fmla="*/ 2231136 w 2231136"/>
              <a:gd name="connsiteY9" fmla="*/ 1127760 h 1641348"/>
              <a:gd name="connsiteX10" fmla="*/ 2231136 w 2231136"/>
              <a:gd name="connsiteY10" fmla="*/ 1127755 h 1641348"/>
              <a:gd name="connsiteX11" fmla="*/ 2005579 w 2231136"/>
              <a:gd name="connsiteY11" fmla="*/ 1353312 h 1641348"/>
              <a:gd name="connsiteX12" fmla="*/ 1487424 w 2231136"/>
              <a:gd name="connsiteY12" fmla="*/ 1289304 h 1641348"/>
              <a:gd name="connsiteX13" fmla="*/ 1126243 w 2231136"/>
              <a:gd name="connsiteY13" fmla="*/ 1641348 h 1641348"/>
              <a:gd name="connsiteX14" fmla="*/ 381000 w 2231136"/>
              <a:gd name="connsiteY14" fmla="*/ 1362456 h 1641348"/>
              <a:gd name="connsiteX15" fmla="*/ 225557 w 2231136"/>
              <a:gd name="connsiteY15" fmla="*/ 1353312 h 1641348"/>
              <a:gd name="connsiteX16" fmla="*/ 0 w 2231136"/>
              <a:gd name="connsiteY16" fmla="*/ 1127755 h 1641348"/>
              <a:gd name="connsiteX17" fmla="*/ 0 w 2231136"/>
              <a:gd name="connsiteY17" fmla="*/ 1127760 h 1641348"/>
              <a:gd name="connsiteX18" fmla="*/ 0 w 2231136"/>
              <a:gd name="connsiteY18" fmla="*/ 789432 h 1641348"/>
              <a:gd name="connsiteX19" fmla="*/ 0 w 2231136"/>
              <a:gd name="connsiteY19" fmla="*/ 789432 h 1641348"/>
              <a:gd name="connsiteX20" fmla="*/ 0 w 2231136"/>
              <a:gd name="connsiteY20" fmla="*/ 225557 h 1641348"/>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28212"/>
              <a:gd name="connsiteX1" fmla="*/ 225557 w 2231136"/>
              <a:gd name="connsiteY1" fmla="*/ 0 h 1628212"/>
              <a:gd name="connsiteX2" fmla="*/ 371856 w 2231136"/>
              <a:gd name="connsiteY2" fmla="*/ 0 h 1628212"/>
              <a:gd name="connsiteX3" fmla="*/ 371856 w 2231136"/>
              <a:gd name="connsiteY3" fmla="*/ 0 h 1628212"/>
              <a:gd name="connsiteX4" fmla="*/ 929640 w 2231136"/>
              <a:gd name="connsiteY4" fmla="*/ 0 h 1628212"/>
              <a:gd name="connsiteX5" fmla="*/ 2005579 w 2231136"/>
              <a:gd name="connsiteY5" fmla="*/ 0 h 1628212"/>
              <a:gd name="connsiteX6" fmla="*/ 2231136 w 2231136"/>
              <a:gd name="connsiteY6" fmla="*/ 225557 h 1628212"/>
              <a:gd name="connsiteX7" fmla="*/ 2231136 w 2231136"/>
              <a:gd name="connsiteY7" fmla="*/ 789432 h 1628212"/>
              <a:gd name="connsiteX8" fmla="*/ 2231136 w 2231136"/>
              <a:gd name="connsiteY8" fmla="*/ 789432 h 1628212"/>
              <a:gd name="connsiteX9" fmla="*/ 2231136 w 2231136"/>
              <a:gd name="connsiteY9" fmla="*/ 1127760 h 1628212"/>
              <a:gd name="connsiteX10" fmla="*/ 2231136 w 2231136"/>
              <a:gd name="connsiteY10" fmla="*/ 1127755 h 1628212"/>
              <a:gd name="connsiteX11" fmla="*/ 2005579 w 2231136"/>
              <a:gd name="connsiteY11" fmla="*/ 1353312 h 1628212"/>
              <a:gd name="connsiteX12" fmla="*/ 1487424 w 2231136"/>
              <a:gd name="connsiteY12" fmla="*/ 1289304 h 1628212"/>
              <a:gd name="connsiteX13" fmla="*/ 1025659 w 2231136"/>
              <a:gd name="connsiteY13" fmla="*/ 1586484 h 1628212"/>
              <a:gd name="connsiteX14" fmla="*/ 381000 w 2231136"/>
              <a:gd name="connsiteY14" fmla="*/ 1362456 h 1628212"/>
              <a:gd name="connsiteX15" fmla="*/ 225557 w 2231136"/>
              <a:gd name="connsiteY15" fmla="*/ 1353312 h 1628212"/>
              <a:gd name="connsiteX16" fmla="*/ 0 w 2231136"/>
              <a:gd name="connsiteY16" fmla="*/ 1127755 h 1628212"/>
              <a:gd name="connsiteX17" fmla="*/ 0 w 2231136"/>
              <a:gd name="connsiteY17" fmla="*/ 1127760 h 1628212"/>
              <a:gd name="connsiteX18" fmla="*/ 0 w 2231136"/>
              <a:gd name="connsiteY18" fmla="*/ 789432 h 1628212"/>
              <a:gd name="connsiteX19" fmla="*/ 0 w 2231136"/>
              <a:gd name="connsiteY19" fmla="*/ 789432 h 1628212"/>
              <a:gd name="connsiteX20" fmla="*/ 0 w 2231136"/>
              <a:gd name="connsiteY20" fmla="*/ 225557 h 1628212"/>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381000 w 2231136"/>
              <a:gd name="connsiteY14" fmla="*/ 1362456 h 1635798"/>
              <a:gd name="connsiteX15" fmla="*/ 225557 w 2231136"/>
              <a:gd name="connsiteY15" fmla="*/ 1353312 h 1635798"/>
              <a:gd name="connsiteX16" fmla="*/ 0 w 2231136"/>
              <a:gd name="connsiteY16" fmla="*/ 1127755 h 1635798"/>
              <a:gd name="connsiteX17" fmla="*/ 0 w 2231136"/>
              <a:gd name="connsiteY17" fmla="*/ 1127760 h 1635798"/>
              <a:gd name="connsiteX18" fmla="*/ 0 w 2231136"/>
              <a:gd name="connsiteY18" fmla="*/ 789432 h 1635798"/>
              <a:gd name="connsiteX19" fmla="*/ 0 w 2231136"/>
              <a:gd name="connsiteY19" fmla="*/ 789432 h 1635798"/>
              <a:gd name="connsiteX20" fmla="*/ 0 w 2231136"/>
              <a:gd name="connsiteY20"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59536 w 2231136"/>
              <a:gd name="connsiteY14" fmla="*/ 1463040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786384 w 2231136"/>
              <a:gd name="connsiteY14" fmla="*/ 1426464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60681"/>
              <a:gd name="connsiteX1" fmla="*/ 225557 w 2231136"/>
              <a:gd name="connsiteY1" fmla="*/ 0 h 1660681"/>
              <a:gd name="connsiteX2" fmla="*/ 371856 w 2231136"/>
              <a:gd name="connsiteY2" fmla="*/ 0 h 1660681"/>
              <a:gd name="connsiteX3" fmla="*/ 371856 w 2231136"/>
              <a:gd name="connsiteY3" fmla="*/ 0 h 1660681"/>
              <a:gd name="connsiteX4" fmla="*/ 929640 w 2231136"/>
              <a:gd name="connsiteY4" fmla="*/ 0 h 1660681"/>
              <a:gd name="connsiteX5" fmla="*/ 2005579 w 2231136"/>
              <a:gd name="connsiteY5" fmla="*/ 0 h 1660681"/>
              <a:gd name="connsiteX6" fmla="*/ 2231136 w 2231136"/>
              <a:gd name="connsiteY6" fmla="*/ 225557 h 1660681"/>
              <a:gd name="connsiteX7" fmla="*/ 2231136 w 2231136"/>
              <a:gd name="connsiteY7" fmla="*/ 789432 h 1660681"/>
              <a:gd name="connsiteX8" fmla="*/ 2231136 w 2231136"/>
              <a:gd name="connsiteY8" fmla="*/ 789432 h 1660681"/>
              <a:gd name="connsiteX9" fmla="*/ 2231136 w 2231136"/>
              <a:gd name="connsiteY9" fmla="*/ 1127760 h 1660681"/>
              <a:gd name="connsiteX10" fmla="*/ 2231136 w 2231136"/>
              <a:gd name="connsiteY10" fmla="*/ 1127755 h 1660681"/>
              <a:gd name="connsiteX11" fmla="*/ 2005579 w 2231136"/>
              <a:gd name="connsiteY11" fmla="*/ 1353312 h 1660681"/>
              <a:gd name="connsiteX12" fmla="*/ 1514856 w 2231136"/>
              <a:gd name="connsiteY12" fmla="*/ 1380744 h 1660681"/>
              <a:gd name="connsiteX13" fmla="*/ 1016515 w 2231136"/>
              <a:gd name="connsiteY13" fmla="*/ 1613916 h 1660681"/>
              <a:gd name="connsiteX14" fmla="*/ 786384 w 2231136"/>
              <a:gd name="connsiteY14" fmla="*/ 1426464 h 1660681"/>
              <a:gd name="connsiteX15" fmla="*/ 381000 w 2231136"/>
              <a:gd name="connsiteY15" fmla="*/ 1362456 h 1660681"/>
              <a:gd name="connsiteX16" fmla="*/ 225557 w 2231136"/>
              <a:gd name="connsiteY16" fmla="*/ 1353312 h 1660681"/>
              <a:gd name="connsiteX17" fmla="*/ 0 w 2231136"/>
              <a:gd name="connsiteY17" fmla="*/ 1127755 h 1660681"/>
              <a:gd name="connsiteX18" fmla="*/ 0 w 2231136"/>
              <a:gd name="connsiteY18" fmla="*/ 1127760 h 1660681"/>
              <a:gd name="connsiteX19" fmla="*/ 0 w 2231136"/>
              <a:gd name="connsiteY19" fmla="*/ 789432 h 1660681"/>
              <a:gd name="connsiteX20" fmla="*/ 0 w 2231136"/>
              <a:gd name="connsiteY20" fmla="*/ 789432 h 1660681"/>
              <a:gd name="connsiteX21" fmla="*/ 0 w 2231136"/>
              <a:gd name="connsiteY21" fmla="*/ 225557 h 1660681"/>
              <a:gd name="connsiteX0" fmla="*/ 0 w 2231136"/>
              <a:gd name="connsiteY0" fmla="*/ 225557 h 1677411"/>
              <a:gd name="connsiteX1" fmla="*/ 225557 w 2231136"/>
              <a:gd name="connsiteY1" fmla="*/ 0 h 1677411"/>
              <a:gd name="connsiteX2" fmla="*/ 371856 w 2231136"/>
              <a:gd name="connsiteY2" fmla="*/ 0 h 1677411"/>
              <a:gd name="connsiteX3" fmla="*/ 371856 w 2231136"/>
              <a:gd name="connsiteY3" fmla="*/ 0 h 1677411"/>
              <a:gd name="connsiteX4" fmla="*/ 929640 w 2231136"/>
              <a:gd name="connsiteY4" fmla="*/ 0 h 1677411"/>
              <a:gd name="connsiteX5" fmla="*/ 2005579 w 2231136"/>
              <a:gd name="connsiteY5" fmla="*/ 0 h 1677411"/>
              <a:gd name="connsiteX6" fmla="*/ 2231136 w 2231136"/>
              <a:gd name="connsiteY6" fmla="*/ 225557 h 1677411"/>
              <a:gd name="connsiteX7" fmla="*/ 2231136 w 2231136"/>
              <a:gd name="connsiteY7" fmla="*/ 789432 h 1677411"/>
              <a:gd name="connsiteX8" fmla="*/ 2231136 w 2231136"/>
              <a:gd name="connsiteY8" fmla="*/ 789432 h 1677411"/>
              <a:gd name="connsiteX9" fmla="*/ 2231136 w 2231136"/>
              <a:gd name="connsiteY9" fmla="*/ 1127760 h 1677411"/>
              <a:gd name="connsiteX10" fmla="*/ 2231136 w 2231136"/>
              <a:gd name="connsiteY10" fmla="*/ 1127755 h 1677411"/>
              <a:gd name="connsiteX11" fmla="*/ 2005579 w 2231136"/>
              <a:gd name="connsiteY11" fmla="*/ 1353312 h 1677411"/>
              <a:gd name="connsiteX12" fmla="*/ 1514856 w 2231136"/>
              <a:gd name="connsiteY12" fmla="*/ 1380744 h 1677411"/>
              <a:gd name="connsiteX13" fmla="*/ 1007371 w 2231136"/>
              <a:gd name="connsiteY13" fmla="*/ 1632204 h 1677411"/>
              <a:gd name="connsiteX14" fmla="*/ 786384 w 2231136"/>
              <a:gd name="connsiteY14" fmla="*/ 1426464 h 1677411"/>
              <a:gd name="connsiteX15" fmla="*/ 381000 w 2231136"/>
              <a:gd name="connsiteY15" fmla="*/ 1362456 h 1677411"/>
              <a:gd name="connsiteX16" fmla="*/ 225557 w 2231136"/>
              <a:gd name="connsiteY16" fmla="*/ 1353312 h 1677411"/>
              <a:gd name="connsiteX17" fmla="*/ 0 w 2231136"/>
              <a:gd name="connsiteY17" fmla="*/ 1127755 h 1677411"/>
              <a:gd name="connsiteX18" fmla="*/ 0 w 2231136"/>
              <a:gd name="connsiteY18" fmla="*/ 1127760 h 1677411"/>
              <a:gd name="connsiteX19" fmla="*/ 0 w 2231136"/>
              <a:gd name="connsiteY19" fmla="*/ 789432 h 1677411"/>
              <a:gd name="connsiteX20" fmla="*/ 0 w 2231136"/>
              <a:gd name="connsiteY20" fmla="*/ 789432 h 1677411"/>
              <a:gd name="connsiteX21" fmla="*/ 0 w 2231136"/>
              <a:gd name="connsiteY21" fmla="*/ 225557 h 1677411"/>
              <a:gd name="connsiteX0" fmla="*/ 0 w 2231136"/>
              <a:gd name="connsiteY0" fmla="*/ 225557 h 1680715"/>
              <a:gd name="connsiteX1" fmla="*/ 225557 w 2231136"/>
              <a:gd name="connsiteY1" fmla="*/ 0 h 1680715"/>
              <a:gd name="connsiteX2" fmla="*/ 371856 w 2231136"/>
              <a:gd name="connsiteY2" fmla="*/ 0 h 1680715"/>
              <a:gd name="connsiteX3" fmla="*/ 371856 w 2231136"/>
              <a:gd name="connsiteY3" fmla="*/ 0 h 1680715"/>
              <a:gd name="connsiteX4" fmla="*/ 929640 w 2231136"/>
              <a:gd name="connsiteY4" fmla="*/ 0 h 1680715"/>
              <a:gd name="connsiteX5" fmla="*/ 2005579 w 2231136"/>
              <a:gd name="connsiteY5" fmla="*/ 0 h 1680715"/>
              <a:gd name="connsiteX6" fmla="*/ 2231136 w 2231136"/>
              <a:gd name="connsiteY6" fmla="*/ 225557 h 1680715"/>
              <a:gd name="connsiteX7" fmla="*/ 2231136 w 2231136"/>
              <a:gd name="connsiteY7" fmla="*/ 789432 h 1680715"/>
              <a:gd name="connsiteX8" fmla="*/ 2231136 w 2231136"/>
              <a:gd name="connsiteY8" fmla="*/ 789432 h 1680715"/>
              <a:gd name="connsiteX9" fmla="*/ 2231136 w 2231136"/>
              <a:gd name="connsiteY9" fmla="*/ 1127760 h 1680715"/>
              <a:gd name="connsiteX10" fmla="*/ 2231136 w 2231136"/>
              <a:gd name="connsiteY10" fmla="*/ 1127755 h 1680715"/>
              <a:gd name="connsiteX11" fmla="*/ 2005579 w 2231136"/>
              <a:gd name="connsiteY11" fmla="*/ 1353312 h 1680715"/>
              <a:gd name="connsiteX12" fmla="*/ 1514856 w 2231136"/>
              <a:gd name="connsiteY12" fmla="*/ 1380744 h 1680715"/>
              <a:gd name="connsiteX13" fmla="*/ 1007371 w 2231136"/>
              <a:gd name="connsiteY13" fmla="*/ 1632204 h 1680715"/>
              <a:gd name="connsiteX14" fmla="*/ 786384 w 2231136"/>
              <a:gd name="connsiteY14" fmla="*/ 1426464 h 1680715"/>
              <a:gd name="connsiteX15" fmla="*/ 381000 w 2231136"/>
              <a:gd name="connsiteY15" fmla="*/ 1362456 h 1680715"/>
              <a:gd name="connsiteX16" fmla="*/ 225557 w 2231136"/>
              <a:gd name="connsiteY16" fmla="*/ 1353312 h 1680715"/>
              <a:gd name="connsiteX17" fmla="*/ 0 w 2231136"/>
              <a:gd name="connsiteY17" fmla="*/ 1127755 h 1680715"/>
              <a:gd name="connsiteX18" fmla="*/ 0 w 2231136"/>
              <a:gd name="connsiteY18" fmla="*/ 1127760 h 1680715"/>
              <a:gd name="connsiteX19" fmla="*/ 0 w 2231136"/>
              <a:gd name="connsiteY19" fmla="*/ 789432 h 1680715"/>
              <a:gd name="connsiteX20" fmla="*/ 0 w 2231136"/>
              <a:gd name="connsiteY20" fmla="*/ 789432 h 1680715"/>
              <a:gd name="connsiteX21" fmla="*/ 0 w 2231136"/>
              <a:gd name="connsiteY21" fmla="*/ 225557 h 1680715"/>
              <a:gd name="connsiteX0" fmla="*/ 0 w 2231136"/>
              <a:gd name="connsiteY0" fmla="*/ 225557 h 1639270"/>
              <a:gd name="connsiteX1" fmla="*/ 225557 w 2231136"/>
              <a:gd name="connsiteY1" fmla="*/ 0 h 1639270"/>
              <a:gd name="connsiteX2" fmla="*/ 371856 w 2231136"/>
              <a:gd name="connsiteY2" fmla="*/ 0 h 1639270"/>
              <a:gd name="connsiteX3" fmla="*/ 371856 w 2231136"/>
              <a:gd name="connsiteY3" fmla="*/ 0 h 1639270"/>
              <a:gd name="connsiteX4" fmla="*/ 929640 w 2231136"/>
              <a:gd name="connsiteY4" fmla="*/ 0 h 1639270"/>
              <a:gd name="connsiteX5" fmla="*/ 2005579 w 2231136"/>
              <a:gd name="connsiteY5" fmla="*/ 0 h 1639270"/>
              <a:gd name="connsiteX6" fmla="*/ 2231136 w 2231136"/>
              <a:gd name="connsiteY6" fmla="*/ 225557 h 1639270"/>
              <a:gd name="connsiteX7" fmla="*/ 2231136 w 2231136"/>
              <a:gd name="connsiteY7" fmla="*/ 789432 h 1639270"/>
              <a:gd name="connsiteX8" fmla="*/ 2231136 w 2231136"/>
              <a:gd name="connsiteY8" fmla="*/ 789432 h 1639270"/>
              <a:gd name="connsiteX9" fmla="*/ 2231136 w 2231136"/>
              <a:gd name="connsiteY9" fmla="*/ 1127760 h 1639270"/>
              <a:gd name="connsiteX10" fmla="*/ 2231136 w 2231136"/>
              <a:gd name="connsiteY10" fmla="*/ 1127755 h 1639270"/>
              <a:gd name="connsiteX11" fmla="*/ 2005579 w 2231136"/>
              <a:gd name="connsiteY11" fmla="*/ 1353312 h 1639270"/>
              <a:gd name="connsiteX12" fmla="*/ 1514856 w 2231136"/>
              <a:gd name="connsiteY12" fmla="*/ 1380744 h 1639270"/>
              <a:gd name="connsiteX13" fmla="*/ 1062235 w 2231136"/>
              <a:gd name="connsiteY13" fmla="*/ 1586484 h 1639270"/>
              <a:gd name="connsiteX14" fmla="*/ 786384 w 2231136"/>
              <a:gd name="connsiteY14" fmla="*/ 1426464 h 1639270"/>
              <a:gd name="connsiteX15" fmla="*/ 381000 w 2231136"/>
              <a:gd name="connsiteY15" fmla="*/ 1362456 h 1639270"/>
              <a:gd name="connsiteX16" fmla="*/ 225557 w 2231136"/>
              <a:gd name="connsiteY16" fmla="*/ 1353312 h 1639270"/>
              <a:gd name="connsiteX17" fmla="*/ 0 w 2231136"/>
              <a:gd name="connsiteY17" fmla="*/ 1127755 h 1639270"/>
              <a:gd name="connsiteX18" fmla="*/ 0 w 2231136"/>
              <a:gd name="connsiteY18" fmla="*/ 1127760 h 1639270"/>
              <a:gd name="connsiteX19" fmla="*/ 0 w 2231136"/>
              <a:gd name="connsiteY19" fmla="*/ 789432 h 1639270"/>
              <a:gd name="connsiteX20" fmla="*/ 0 w 2231136"/>
              <a:gd name="connsiteY20" fmla="*/ 789432 h 1639270"/>
              <a:gd name="connsiteX21" fmla="*/ 0 w 2231136"/>
              <a:gd name="connsiteY21" fmla="*/ 225557 h 1639270"/>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bg2">
              <a:lumMod val="25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CTF Analyst </a:t>
            </a:r>
            <a:r>
              <a:rPr lang="en-US" sz="1600" dirty="0"/>
              <a:t>Reviews Application </a:t>
            </a:r>
          </a:p>
          <a:p>
            <a:pPr algn="ctr"/>
            <a:endParaRPr lang="en-US" dirty="0"/>
          </a:p>
        </p:txBody>
      </p:sp>
      <p:sp>
        <p:nvSpPr>
          <p:cNvPr id="11" name="Speech Bubble: Rectangle with Corners Rounded 8">
            <a:extLst>
              <a:ext uri="{FF2B5EF4-FFF2-40B4-BE49-F238E27FC236}">
                <a16:creationId xmlns:a16="http://schemas.microsoft.com/office/drawing/2014/main" id="{F477825E-E018-3AA5-242D-5EB3A08DE4CC}"/>
              </a:ext>
            </a:extLst>
          </p:cNvPr>
          <p:cNvSpPr/>
          <p:nvPr/>
        </p:nvSpPr>
        <p:spPr>
          <a:xfrm>
            <a:off x="6323838" y="2075688"/>
            <a:ext cx="1705737" cy="1353312"/>
          </a:xfrm>
          <a:custGeom>
            <a:avLst/>
            <a:gdLst>
              <a:gd name="connsiteX0" fmla="*/ 0 w 2231136"/>
              <a:gd name="connsiteY0" fmla="*/ 225557 h 1353312"/>
              <a:gd name="connsiteX1" fmla="*/ 225557 w 2231136"/>
              <a:gd name="connsiteY1" fmla="*/ 0 h 1353312"/>
              <a:gd name="connsiteX2" fmla="*/ 371856 w 2231136"/>
              <a:gd name="connsiteY2" fmla="*/ 0 h 1353312"/>
              <a:gd name="connsiteX3" fmla="*/ 371856 w 2231136"/>
              <a:gd name="connsiteY3" fmla="*/ 0 h 1353312"/>
              <a:gd name="connsiteX4" fmla="*/ 929640 w 2231136"/>
              <a:gd name="connsiteY4" fmla="*/ 0 h 1353312"/>
              <a:gd name="connsiteX5" fmla="*/ 2005579 w 2231136"/>
              <a:gd name="connsiteY5" fmla="*/ 0 h 1353312"/>
              <a:gd name="connsiteX6" fmla="*/ 2231136 w 2231136"/>
              <a:gd name="connsiteY6" fmla="*/ 225557 h 1353312"/>
              <a:gd name="connsiteX7" fmla="*/ 2231136 w 2231136"/>
              <a:gd name="connsiteY7" fmla="*/ 789432 h 1353312"/>
              <a:gd name="connsiteX8" fmla="*/ 2231136 w 2231136"/>
              <a:gd name="connsiteY8" fmla="*/ 789432 h 1353312"/>
              <a:gd name="connsiteX9" fmla="*/ 2231136 w 2231136"/>
              <a:gd name="connsiteY9" fmla="*/ 1127760 h 1353312"/>
              <a:gd name="connsiteX10" fmla="*/ 2231136 w 2231136"/>
              <a:gd name="connsiteY10" fmla="*/ 1127755 h 1353312"/>
              <a:gd name="connsiteX11" fmla="*/ 2005579 w 2231136"/>
              <a:gd name="connsiteY11" fmla="*/ 1353312 h 1353312"/>
              <a:gd name="connsiteX12" fmla="*/ 929640 w 2231136"/>
              <a:gd name="connsiteY12" fmla="*/ 1353312 h 1353312"/>
              <a:gd name="connsiteX13" fmla="*/ 650755 w 2231136"/>
              <a:gd name="connsiteY13" fmla="*/ 1522476 h 1353312"/>
              <a:gd name="connsiteX14" fmla="*/ 371856 w 2231136"/>
              <a:gd name="connsiteY14" fmla="*/ 1353312 h 1353312"/>
              <a:gd name="connsiteX15" fmla="*/ 225557 w 2231136"/>
              <a:gd name="connsiteY15" fmla="*/ 1353312 h 1353312"/>
              <a:gd name="connsiteX16" fmla="*/ 0 w 2231136"/>
              <a:gd name="connsiteY16" fmla="*/ 1127755 h 1353312"/>
              <a:gd name="connsiteX17" fmla="*/ 0 w 2231136"/>
              <a:gd name="connsiteY17" fmla="*/ 1127760 h 1353312"/>
              <a:gd name="connsiteX18" fmla="*/ 0 w 2231136"/>
              <a:gd name="connsiteY18" fmla="*/ 789432 h 1353312"/>
              <a:gd name="connsiteX19" fmla="*/ 0 w 2231136"/>
              <a:gd name="connsiteY19" fmla="*/ 789432 h 1353312"/>
              <a:gd name="connsiteX20" fmla="*/ 0 w 2231136"/>
              <a:gd name="connsiteY20" fmla="*/ 225557 h 1353312"/>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929640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1505712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431036"/>
              <a:gd name="connsiteX1" fmla="*/ 225557 w 2231136"/>
              <a:gd name="connsiteY1" fmla="*/ 0 h 1431036"/>
              <a:gd name="connsiteX2" fmla="*/ 371856 w 2231136"/>
              <a:gd name="connsiteY2" fmla="*/ 0 h 1431036"/>
              <a:gd name="connsiteX3" fmla="*/ 371856 w 2231136"/>
              <a:gd name="connsiteY3" fmla="*/ 0 h 1431036"/>
              <a:gd name="connsiteX4" fmla="*/ 929640 w 2231136"/>
              <a:gd name="connsiteY4" fmla="*/ 0 h 1431036"/>
              <a:gd name="connsiteX5" fmla="*/ 2005579 w 2231136"/>
              <a:gd name="connsiteY5" fmla="*/ 0 h 1431036"/>
              <a:gd name="connsiteX6" fmla="*/ 2231136 w 2231136"/>
              <a:gd name="connsiteY6" fmla="*/ 225557 h 1431036"/>
              <a:gd name="connsiteX7" fmla="*/ 2231136 w 2231136"/>
              <a:gd name="connsiteY7" fmla="*/ 789432 h 1431036"/>
              <a:gd name="connsiteX8" fmla="*/ 2231136 w 2231136"/>
              <a:gd name="connsiteY8" fmla="*/ 789432 h 1431036"/>
              <a:gd name="connsiteX9" fmla="*/ 2231136 w 2231136"/>
              <a:gd name="connsiteY9" fmla="*/ 1127760 h 1431036"/>
              <a:gd name="connsiteX10" fmla="*/ 2231136 w 2231136"/>
              <a:gd name="connsiteY10" fmla="*/ 1127755 h 1431036"/>
              <a:gd name="connsiteX11" fmla="*/ 2005579 w 2231136"/>
              <a:gd name="connsiteY11" fmla="*/ 1353312 h 1431036"/>
              <a:gd name="connsiteX12" fmla="*/ 1505712 w 2231136"/>
              <a:gd name="connsiteY12" fmla="*/ 1353312 h 1431036"/>
              <a:gd name="connsiteX13" fmla="*/ 723907 w 2231136"/>
              <a:gd name="connsiteY13" fmla="*/ 1431036 h 1431036"/>
              <a:gd name="connsiteX14" fmla="*/ 381000 w 2231136"/>
              <a:gd name="connsiteY14" fmla="*/ 1362456 h 1431036"/>
              <a:gd name="connsiteX15" fmla="*/ 225557 w 2231136"/>
              <a:gd name="connsiteY15" fmla="*/ 1353312 h 1431036"/>
              <a:gd name="connsiteX16" fmla="*/ 0 w 2231136"/>
              <a:gd name="connsiteY16" fmla="*/ 1127755 h 1431036"/>
              <a:gd name="connsiteX17" fmla="*/ 0 w 2231136"/>
              <a:gd name="connsiteY17" fmla="*/ 1127760 h 1431036"/>
              <a:gd name="connsiteX18" fmla="*/ 0 w 2231136"/>
              <a:gd name="connsiteY18" fmla="*/ 789432 h 1431036"/>
              <a:gd name="connsiteX19" fmla="*/ 0 w 2231136"/>
              <a:gd name="connsiteY19" fmla="*/ 789432 h 1431036"/>
              <a:gd name="connsiteX20" fmla="*/ 0 w 2231136"/>
              <a:gd name="connsiteY20" fmla="*/ 225557 h 143103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74219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476756"/>
              <a:gd name="connsiteX1" fmla="*/ 225557 w 2231136"/>
              <a:gd name="connsiteY1" fmla="*/ 0 h 1476756"/>
              <a:gd name="connsiteX2" fmla="*/ 371856 w 2231136"/>
              <a:gd name="connsiteY2" fmla="*/ 0 h 1476756"/>
              <a:gd name="connsiteX3" fmla="*/ 371856 w 2231136"/>
              <a:gd name="connsiteY3" fmla="*/ 0 h 1476756"/>
              <a:gd name="connsiteX4" fmla="*/ 929640 w 2231136"/>
              <a:gd name="connsiteY4" fmla="*/ 0 h 1476756"/>
              <a:gd name="connsiteX5" fmla="*/ 2005579 w 2231136"/>
              <a:gd name="connsiteY5" fmla="*/ 0 h 1476756"/>
              <a:gd name="connsiteX6" fmla="*/ 2231136 w 2231136"/>
              <a:gd name="connsiteY6" fmla="*/ 225557 h 1476756"/>
              <a:gd name="connsiteX7" fmla="*/ 2231136 w 2231136"/>
              <a:gd name="connsiteY7" fmla="*/ 789432 h 1476756"/>
              <a:gd name="connsiteX8" fmla="*/ 2231136 w 2231136"/>
              <a:gd name="connsiteY8" fmla="*/ 789432 h 1476756"/>
              <a:gd name="connsiteX9" fmla="*/ 2231136 w 2231136"/>
              <a:gd name="connsiteY9" fmla="*/ 1127760 h 1476756"/>
              <a:gd name="connsiteX10" fmla="*/ 2231136 w 2231136"/>
              <a:gd name="connsiteY10" fmla="*/ 1127755 h 1476756"/>
              <a:gd name="connsiteX11" fmla="*/ 2005579 w 2231136"/>
              <a:gd name="connsiteY11" fmla="*/ 1353312 h 1476756"/>
              <a:gd name="connsiteX12" fmla="*/ 1505712 w 2231136"/>
              <a:gd name="connsiteY12" fmla="*/ 1353312 h 1476756"/>
              <a:gd name="connsiteX13" fmla="*/ 1089667 w 2231136"/>
              <a:gd name="connsiteY13" fmla="*/ 1476756 h 1476756"/>
              <a:gd name="connsiteX14" fmla="*/ 381000 w 2231136"/>
              <a:gd name="connsiteY14" fmla="*/ 1362456 h 1476756"/>
              <a:gd name="connsiteX15" fmla="*/ 225557 w 2231136"/>
              <a:gd name="connsiteY15" fmla="*/ 1353312 h 1476756"/>
              <a:gd name="connsiteX16" fmla="*/ 0 w 2231136"/>
              <a:gd name="connsiteY16" fmla="*/ 1127755 h 1476756"/>
              <a:gd name="connsiteX17" fmla="*/ 0 w 2231136"/>
              <a:gd name="connsiteY17" fmla="*/ 1127760 h 1476756"/>
              <a:gd name="connsiteX18" fmla="*/ 0 w 2231136"/>
              <a:gd name="connsiteY18" fmla="*/ 789432 h 1476756"/>
              <a:gd name="connsiteX19" fmla="*/ 0 w 2231136"/>
              <a:gd name="connsiteY19" fmla="*/ 789432 h 1476756"/>
              <a:gd name="connsiteX20" fmla="*/ 0 w 2231136"/>
              <a:gd name="connsiteY20" fmla="*/ 225557 h 1476756"/>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487424 w 2231136"/>
              <a:gd name="connsiteY12" fmla="*/ 1289304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641348"/>
              <a:gd name="connsiteX1" fmla="*/ 225557 w 2231136"/>
              <a:gd name="connsiteY1" fmla="*/ 0 h 1641348"/>
              <a:gd name="connsiteX2" fmla="*/ 371856 w 2231136"/>
              <a:gd name="connsiteY2" fmla="*/ 0 h 1641348"/>
              <a:gd name="connsiteX3" fmla="*/ 371856 w 2231136"/>
              <a:gd name="connsiteY3" fmla="*/ 0 h 1641348"/>
              <a:gd name="connsiteX4" fmla="*/ 929640 w 2231136"/>
              <a:gd name="connsiteY4" fmla="*/ 0 h 1641348"/>
              <a:gd name="connsiteX5" fmla="*/ 2005579 w 2231136"/>
              <a:gd name="connsiteY5" fmla="*/ 0 h 1641348"/>
              <a:gd name="connsiteX6" fmla="*/ 2231136 w 2231136"/>
              <a:gd name="connsiteY6" fmla="*/ 225557 h 1641348"/>
              <a:gd name="connsiteX7" fmla="*/ 2231136 w 2231136"/>
              <a:gd name="connsiteY7" fmla="*/ 789432 h 1641348"/>
              <a:gd name="connsiteX8" fmla="*/ 2231136 w 2231136"/>
              <a:gd name="connsiteY8" fmla="*/ 789432 h 1641348"/>
              <a:gd name="connsiteX9" fmla="*/ 2231136 w 2231136"/>
              <a:gd name="connsiteY9" fmla="*/ 1127760 h 1641348"/>
              <a:gd name="connsiteX10" fmla="*/ 2231136 w 2231136"/>
              <a:gd name="connsiteY10" fmla="*/ 1127755 h 1641348"/>
              <a:gd name="connsiteX11" fmla="*/ 2005579 w 2231136"/>
              <a:gd name="connsiteY11" fmla="*/ 1353312 h 1641348"/>
              <a:gd name="connsiteX12" fmla="*/ 1487424 w 2231136"/>
              <a:gd name="connsiteY12" fmla="*/ 1289304 h 1641348"/>
              <a:gd name="connsiteX13" fmla="*/ 1126243 w 2231136"/>
              <a:gd name="connsiteY13" fmla="*/ 1641348 h 1641348"/>
              <a:gd name="connsiteX14" fmla="*/ 381000 w 2231136"/>
              <a:gd name="connsiteY14" fmla="*/ 1362456 h 1641348"/>
              <a:gd name="connsiteX15" fmla="*/ 225557 w 2231136"/>
              <a:gd name="connsiteY15" fmla="*/ 1353312 h 1641348"/>
              <a:gd name="connsiteX16" fmla="*/ 0 w 2231136"/>
              <a:gd name="connsiteY16" fmla="*/ 1127755 h 1641348"/>
              <a:gd name="connsiteX17" fmla="*/ 0 w 2231136"/>
              <a:gd name="connsiteY17" fmla="*/ 1127760 h 1641348"/>
              <a:gd name="connsiteX18" fmla="*/ 0 w 2231136"/>
              <a:gd name="connsiteY18" fmla="*/ 789432 h 1641348"/>
              <a:gd name="connsiteX19" fmla="*/ 0 w 2231136"/>
              <a:gd name="connsiteY19" fmla="*/ 789432 h 1641348"/>
              <a:gd name="connsiteX20" fmla="*/ 0 w 2231136"/>
              <a:gd name="connsiteY20" fmla="*/ 225557 h 1641348"/>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28212"/>
              <a:gd name="connsiteX1" fmla="*/ 225557 w 2231136"/>
              <a:gd name="connsiteY1" fmla="*/ 0 h 1628212"/>
              <a:gd name="connsiteX2" fmla="*/ 371856 w 2231136"/>
              <a:gd name="connsiteY2" fmla="*/ 0 h 1628212"/>
              <a:gd name="connsiteX3" fmla="*/ 371856 w 2231136"/>
              <a:gd name="connsiteY3" fmla="*/ 0 h 1628212"/>
              <a:gd name="connsiteX4" fmla="*/ 929640 w 2231136"/>
              <a:gd name="connsiteY4" fmla="*/ 0 h 1628212"/>
              <a:gd name="connsiteX5" fmla="*/ 2005579 w 2231136"/>
              <a:gd name="connsiteY5" fmla="*/ 0 h 1628212"/>
              <a:gd name="connsiteX6" fmla="*/ 2231136 w 2231136"/>
              <a:gd name="connsiteY6" fmla="*/ 225557 h 1628212"/>
              <a:gd name="connsiteX7" fmla="*/ 2231136 w 2231136"/>
              <a:gd name="connsiteY7" fmla="*/ 789432 h 1628212"/>
              <a:gd name="connsiteX8" fmla="*/ 2231136 w 2231136"/>
              <a:gd name="connsiteY8" fmla="*/ 789432 h 1628212"/>
              <a:gd name="connsiteX9" fmla="*/ 2231136 w 2231136"/>
              <a:gd name="connsiteY9" fmla="*/ 1127760 h 1628212"/>
              <a:gd name="connsiteX10" fmla="*/ 2231136 w 2231136"/>
              <a:gd name="connsiteY10" fmla="*/ 1127755 h 1628212"/>
              <a:gd name="connsiteX11" fmla="*/ 2005579 w 2231136"/>
              <a:gd name="connsiteY11" fmla="*/ 1353312 h 1628212"/>
              <a:gd name="connsiteX12" fmla="*/ 1487424 w 2231136"/>
              <a:gd name="connsiteY12" fmla="*/ 1289304 h 1628212"/>
              <a:gd name="connsiteX13" fmla="*/ 1025659 w 2231136"/>
              <a:gd name="connsiteY13" fmla="*/ 1586484 h 1628212"/>
              <a:gd name="connsiteX14" fmla="*/ 381000 w 2231136"/>
              <a:gd name="connsiteY14" fmla="*/ 1362456 h 1628212"/>
              <a:gd name="connsiteX15" fmla="*/ 225557 w 2231136"/>
              <a:gd name="connsiteY15" fmla="*/ 1353312 h 1628212"/>
              <a:gd name="connsiteX16" fmla="*/ 0 w 2231136"/>
              <a:gd name="connsiteY16" fmla="*/ 1127755 h 1628212"/>
              <a:gd name="connsiteX17" fmla="*/ 0 w 2231136"/>
              <a:gd name="connsiteY17" fmla="*/ 1127760 h 1628212"/>
              <a:gd name="connsiteX18" fmla="*/ 0 w 2231136"/>
              <a:gd name="connsiteY18" fmla="*/ 789432 h 1628212"/>
              <a:gd name="connsiteX19" fmla="*/ 0 w 2231136"/>
              <a:gd name="connsiteY19" fmla="*/ 789432 h 1628212"/>
              <a:gd name="connsiteX20" fmla="*/ 0 w 2231136"/>
              <a:gd name="connsiteY20" fmla="*/ 225557 h 1628212"/>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381000 w 2231136"/>
              <a:gd name="connsiteY14" fmla="*/ 1362456 h 1635798"/>
              <a:gd name="connsiteX15" fmla="*/ 225557 w 2231136"/>
              <a:gd name="connsiteY15" fmla="*/ 1353312 h 1635798"/>
              <a:gd name="connsiteX16" fmla="*/ 0 w 2231136"/>
              <a:gd name="connsiteY16" fmla="*/ 1127755 h 1635798"/>
              <a:gd name="connsiteX17" fmla="*/ 0 w 2231136"/>
              <a:gd name="connsiteY17" fmla="*/ 1127760 h 1635798"/>
              <a:gd name="connsiteX18" fmla="*/ 0 w 2231136"/>
              <a:gd name="connsiteY18" fmla="*/ 789432 h 1635798"/>
              <a:gd name="connsiteX19" fmla="*/ 0 w 2231136"/>
              <a:gd name="connsiteY19" fmla="*/ 789432 h 1635798"/>
              <a:gd name="connsiteX20" fmla="*/ 0 w 2231136"/>
              <a:gd name="connsiteY20"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59536 w 2231136"/>
              <a:gd name="connsiteY14" fmla="*/ 1463040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786384 w 2231136"/>
              <a:gd name="connsiteY14" fmla="*/ 1426464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60681"/>
              <a:gd name="connsiteX1" fmla="*/ 225557 w 2231136"/>
              <a:gd name="connsiteY1" fmla="*/ 0 h 1660681"/>
              <a:gd name="connsiteX2" fmla="*/ 371856 w 2231136"/>
              <a:gd name="connsiteY2" fmla="*/ 0 h 1660681"/>
              <a:gd name="connsiteX3" fmla="*/ 371856 w 2231136"/>
              <a:gd name="connsiteY3" fmla="*/ 0 h 1660681"/>
              <a:gd name="connsiteX4" fmla="*/ 929640 w 2231136"/>
              <a:gd name="connsiteY4" fmla="*/ 0 h 1660681"/>
              <a:gd name="connsiteX5" fmla="*/ 2005579 w 2231136"/>
              <a:gd name="connsiteY5" fmla="*/ 0 h 1660681"/>
              <a:gd name="connsiteX6" fmla="*/ 2231136 w 2231136"/>
              <a:gd name="connsiteY6" fmla="*/ 225557 h 1660681"/>
              <a:gd name="connsiteX7" fmla="*/ 2231136 w 2231136"/>
              <a:gd name="connsiteY7" fmla="*/ 789432 h 1660681"/>
              <a:gd name="connsiteX8" fmla="*/ 2231136 w 2231136"/>
              <a:gd name="connsiteY8" fmla="*/ 789432 h 1660681"/>
              <a:gd name="connsiteX9" fmla="*/ 2231136 w 2231136"/>
              <a:gd name="connsiteY9" fmla="*/ 1127760 h 1660681"/>
              <a:gd name="connsiteX10" fmla="*/ 2231136 w 2231136"/>
              <a:gd name="connsiteY10" fmla="*/ 1127755 h 1660681"/>
              <a:gd name="connsiteX11" fmla="*/ 2005579 w 2231136"/>
              <a:gd name="connsiteY11" fmla="*/ 1353312 h 1660681"/>
              <a:gd name="connsiteX12" fmla="*/ 1514856 w 2231136"/>
              <a:gd name="connsiteY12" fmla="*/ 1380744 h 1660681"/>
              <a:gd name="connsiteX13" fmla="*/ 1016515 w 2231136"/>
              <a:gd name="connsiteY13" fmla="*/ 1613916 h 1660681"/>
              <a:gd name="connsiteX14" fmla="*/ 786384 w 2231136"/>
              <a:gd name="connsiteY14" fmla="*/ 1426464 h 1660681"/>
              <a:gd name="connsiteX15" fmla="*/ 381000 w 2231136"/>
              <a:gd name="connsiteY15" fmla="*/ 1362456 h 1660681"/>
              <a:gd name="connsiteX16" fmla="*/ 225557 w 2231136"/>
              <a:gd name="connsiteY16" fmla="*/ 1353312 h 1660681"/>
              <a:gd name="connsiteX17" fmla="*/ 0 w 2231136"/>
              <a:gd name="connsiteY17" fmla="*/ 1127755 h 1660681"/>
              <a:gd name="connsiteX18" fmla="*/ 0 w 2231136"/>
              <a:gd name="connsiteY18" fmla="*/ 1127760 h 1660681"/>
              <a:gd name="connsiteX19" fmla="*/ 0 w 2231136"/>
              <a:gd name="connsiteY19" fmla="*/ 789432 h 1660681"/>
              <a:gd name="connsiteX20" fmla="*/ 0 w 2231136"/>
              <a:gd name="connsiteY20" fmla="*/ 789432 h 1660681"/>
              <a:gd name="connsiteX21" fmla="*/ 0 w 2231136"/>
              <a:gd name="connsiteY21" fmla="*/ 225557 h 1660681"/>
              <a:gd name="connsiteX0" fmla="*/ 0 w 2231136"/>
              <a:gd name="connsiteY0" fmla="*/ 225557 h 1677411"/>
              <a:gd name="connsiteX1" fmla="*/ 225557 w 2231136"/>
              <a:gd name="connsiteY1" fmla="*/ 0 h 1677411"/>
              <a:gd name="connsiteX2" fmla="*/ 371856 w 2231136"/>
              <a:gd name="connsiteY2" fmla="*/ 0 h 1677411"/>
              <a:gd name="connsiteX3" fmla="*/ 371856 w 2231136"/>
              <a:gd name="connsiteY3" fmla="*/ 0 h 1677411"/>
              <a:gd name="connsiteX4" fmla="*/ 929640 w 2231136"/>
              <a:gd name="connsiteY4" fmla="*/ 0 h 1677411"/>
              <a:gd name="connsiteX5" fmla="*/ 2005579 w 2231136"/>
              <a:gd name="connsiteY5" fmla="*/ 0 h 1677411"/>
              <a:gd name="connsiteX6" fmla="*/ 2231136 w 2231136"/>
              <a:gd name="connsiteY6" fmla="*/ 225557 h 1677411"/>
              <a:gd name="connsiteX7" fmla="*/ 2231136 w 2231136"/>
              <a:gd name="connsiteY7" fmla="*/ 789432 h 1677411"/>
              <a:gd name="connsiteX8" fmla="*/ 2231136 w 2231136"/>
              <a:gd name="connsiteY8" fmla="*/ 789432 h 1677411"/>
              <a:gd name="connsiteX9" fmla="*/ 2231136 w 2231136"/>
              <a:gd name="connsiteY9" fmla="*/ 1127760 h 1677411"/>
              <a:gd name="connsiteX10" fmla="*/ 2231136 w 2231136"/>
              <a:gd name="connsiteY10" fmla="*/ 1127755 h 1677411"/>
              <a:gd name="connsiteX11" fmla="*/ 2005579 w 2231136"/>
              <a:gd name="connsiteY11" fmla="*/ 1353312 h 1677411"/>
              <a:gd name="connsiteX12" fmla="*/ 1514856 w 2231136"/>
              <a:gd name="connsiteY12" fmla="*/ 1380744 h 1677411"/>
              <a:gd name="connsiteX13" fmla="*/ 1007371 w 2231136"/>
              <a:gd name="connsiteY13" fmla="*/ 1632204 h 1677411"/>
              <a:gd name="connsiteX14" fmla="*/ 786384 w 2231136"/>
              <a:gd name="connsiteY14" fmla="*/ 1426464 h 1677411"/>
              <a:gd name="connsiteX15" fmla="*/ 381000 w 2231136"/>
              <a:gd name="connsiteY15" fmla="*/ 1362456 h 1677411"/>
              <a:gd name="connsiteX16" fmla="*/ 225557 w 2231136"/>
              <a:gd name="connsiteY16" fmla="*/ 1353312 h 1677411"/>
              <a:gd name="connsiteX17" fmla="*/ 0 w 2231136"/>
              <a:gd name="connsiteY17" fmla="*/ 1127755 h 1677411"/>
              <a:gd name="connsiteX18" fmla="*/ 0 w 2231136"/>
              <a:gd name="connsiteY18" fmla="*/ 1127760 h 1677411"/>
              <a:gd name="connsiteX19" fmla="*/ 0 w 2231136"/>
              <a:gd name="connsiteY19" fmla="*/ 789432 h 1677411"/>
              <a:gd name="connsiteX20" fmla="*/ 0 w 2231136"/>
              <a:gd name="connsiteY20" fmla="*/ 789432 h 1677411"/>
              <a:gd name="connsiteX21" fmla="*/ 0 w 2231136"/>
              <a:gd name="connsiteY21" fmla="*/ 225557 h 1677411"/>
              <a:gd name="connsiteX0" fmla="*/ 0 w 2231136"/>
              <a:gd name="connsiteY0" fmla="*/ 225557 h 1680715"/>
              <a:gd name="connsiteX1" fmla="*/ 225557 w 2231136"/>
              <a:gd name="connsiteY1" fmla="*/ 0 h 1680715"/>
              <a:gd name="connsiteX2" fmla="*/ 371856 w 2231136"/>
              <a:gd name="connsiteY2" fmla="*/ 0 h 1680715"/>
              <a:gd name="connsiteX3" fmla="*/ 371856 w 2231136"/>
              <a:gd name="connsiteY3" fmla="*/ 0 h 1680715"/>
              <a:gd name="connsiteX4" fmla="*/ 929640 w 2231136"/>
              <a:gd name="connsiteY4" fmla="*/ 0 h 1680715"/>
              <a:gd name="connsiteX5" fmla="*/ 2005579 w 2231136"/>
              <a:gd name="connsiteY5" fmla="*/ 0 h 1680715"/>
              <a:gd name="connsiteX6" fmla="*/ 2231136 w 2231136"/>
              <a:gd name="connsiteY6" fmla="*/ 225557 h 1680715"/>
              <a:gd name="connsiteX7" fmla="*/ 2231136 w 2231136"/>
              <a:gd name="connsiteY7" fmla="*/ 789432 h 1680715"/>
              <a:gd name="connsiteX8" fmla="*/ 2231136 w 2231136"/>
              <a:gd name="connsiteY8" fmla="*/ 789432 h 1680715"/>
              <a:gd name="connsiteX9" fmla="*/ 2231136 w 2231136"/>
              <a:gd name="connsiteY9" fmla="*/ 1127760 h 1680715"/>
              <a:gd name="connsiteX10" fmla="*/ 2231136 w 2231136"/>
              <a:gd name="connsiteY10" fmla="*/ 1127755 h 1680715"/>
              <a:gd name="connsiteX11" fmla="*/ 2005579 w 2231136"/>
              <a:gd name="connsiteY11" fmla="*/ 1353312 h 1680715"/>
              <a:gd name="connsiteX12" fmla="*/ 1514856 w 2231136"/>
              <a:gd name="connsiteY12" fmla="*/ 1380744 h 1680715"/>
              <a:gd name="connsiteX13" fmla="*/ 1007371 w 2231136"/>
              <a:gd name="connsiteY13" fmla="*/ 1632204 h 1680715"/>
              <a:gd name="connsiteX14" fmla="*/ 786384 w 2231136"/>
              <a:gd name="connsiteY14" fmla="*/ 1426464 h 1680715"/>
              <a:gd name="connsiteX15" fmla="*/ 381000 w 2231136"/>
              <a:gd name="connsiteY15" fmla="*/ 1362456 h 1680715"/>
              <a:gd name="connsiteX16" fmla="*/ 225557 w 2231136"/>
              <a:gd name="connsiteY16" fmla="*/ 1353312 h 1680715"/>
              <a:gd name="connsiteX17" fmla="*/ 0 w 2231136"/>
              <a:gd name="connsiteY17" fmla="*/ 1127755 h 1680715"/>
              <a:gd name="connsiteX18" fmla="*/ 0 w 2231136"/>
              <a:gd name="connsiteY18" fmla="*/ 1127760 h 1680715"/>
              <a:gd name="connsiteX19" fmla="*/ 0 w 2231136"/>
              <a:gd name="connsiteY19" fmla="*/ 789432 h 1680715"/>
              <a:gd name="connsiteX20" fmla="*/ 0 w 2231136"/>
              <a:gd name="connsiteY20" fmla="*/ 789432 h 1680715"/>
              <a:gd name="connsiteX21" fmla="*/ 0 w 2231136"/>
              <a:gd name="connsiteY21" fmla="*/ 225557 h 1680715"/>
              <a:gd name="connsiteX0" fmla="*/ 0 w 2231136"/>
              <a:gd name="connsiteY0" fmla="*/ 225557 h 1639270"/>
              <a:gd name="connsiteX1" fmla="*/ 225557 w 2231136"/>
              <a:gd name="connsiteY1" fmla="*/ 0 h 1639270"/>
              <a:gd name="connsiteX2" fmla="*/ 371856 w 2231136"/>
              <a:gd name="connsiteY2" fmla="*/ 0 h 1639270"/>
              <a:gd name="connsiteX3" fmla="*/ 371856 w 2231136"/>
              <a:gd name="connsiteY3" fmla="*/ 0 h 1639270"/>
              <a:gd name="connsiteX4" fmla="*/ 929640 w 2231136"/>
              <a:gd name="connsiteY4" fmla="*/ 0 h 1639270"/>
              <a:gd name="connsiteX5" fmla="*/ 2005579 w 2231136"/>
              <a:gd name="connsiteY5" fmla="*/ 0 h 1639270"/>
              <a:gd name="connsiteX6" fmla="*/ 2231136 w 2231136"/>
              <a:gd name="connsiteY6" fmla="*/ 225557 h 1639270"/>
              <a:gd name="connsiteX7" fmla="*/ 2231136 w 2231136"/>
              <a:gd name="connsiteY7" fmla="*/ 789432 h 1639270"/>
              <a:gd name="connsiteX8" fmla="*/ 2231136 w 2231136"/>
              <a:gd name="connsiteY8" fmla="*/ 789432 h 1639270"/>
              <a:gd name="connsiteX9" fmla="*/ 2231136 w 2231136"/>
              <a:gd name="connsiteY9" fmla="*/ 1127760 h 1639270"/>
              <a:gd name="connsiteX10" fmla="*/ 2231136 w 2231136"/>
              <a:gd name="connsiteY10" fmla="*/ 1127755 h 1639270"/>
              <a:gd name="connsiteX11" fmla="*/ 2005579 w 2231136"/>
              <a:gd name="connsiteY11" fmla="*/ 1353312 h 1639270"/>
              <a:gd name="connsiteX12" fmla="*/ 1514856 w 2231136"/>
              <a:gd name="connsiteY12" fmla="*/ 1380744 h 1639270"/>
              <a:gd name="connsiteX13" fmla="*/ 1062235 w 2231136"/>
              <a:gd name="connsiteY13" fmla="*/ 1586484 h 1639270"/>
              <a:gd name="connsiteX14" fmla="*/ 786384 w 2231136"/>
              <a:gd name="connsiteY14" fmla="*/ 1426464 h 1639270"/>
              <a:gd name="connsiteX15" fmla="*/ 381000 w 2231136"/>
              <a:gd name="connsiteY15" fmla="*/ 1362456 h 1639270"/>
              <a:gd name="connsiteX16" fmla="*/ 225557 w 2231136"/>
              <a:gd name="connsiteY16" fmla="*/ 1353312 h 1639270"/>
              <a:gd name="connsiteX17" fmla="*/ 0 w 2231136"/>
              <a:gd name="connsiteY17" fmla="*/ 1127755 h 1639270"/>
              <a:gd name="connsiteX18" fmla="*/ 0 w 2231136"/>
              <a:gd name="connsiteY18" fmla="*/ 1127760 h 1639270"/>
              <a:gd name="connsiteX19" fmla="*/ 0 w 2231136"/>
              <a:gd name="connsiteY19" fmla="*/ 789432 h 1639270"/>
              <a:gd name="connsiteX20" fmla="*/ 0 w 2231136"/>
              <a:gd name="connsiteY20" fmla="*/ 789432 h 1639270"/>
              <a:gd name="connsiteX21" fmla="*/ 0 w 2231136"/>
              <a:gd name="connsiteY21" fmla="*/ 225557 h 1639270"/>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accent1">
              <a:lumMod val="50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t>CTF Analyst </a:t>
            </a:r>
            <a:r>
              <a:rPr lang="en-US" sz="1500" dirty="0"/>
              <a:t>Issues Deficiency Requests </a:t>
            </a:r>
          </a:p>
          <a:p>
            <a:pPr algn="ctr"/>
            <a:r>
              <a:rPr lang="en-US" sz="1500" dirty="0"/>
              <a:t>**if required</a:t>
            </a:r>
          </a:p>
          <a:p>
            <a:pPr algn="ctr"/>
            <a:endParaRPr lang="en-US" dirty="0"/>
          </a:p>
        </p:txBody>
      </p:sp>
      <p:sp>
        <p:nvSpPr>
          <p:cNvPr id="12" name="Speech Bubble: Rectangle with Corners Rounded 8">
            <a:extLst>
              <a:ext uri="{FF2B5EF4-FFF2-40B4-BE49-F238E27FC236}">
                <a16:creationId xmlns:a16="http://schemas.microsoft.com/office/drawing/2014/main" id="{3D5E57D5-9937-5BE3-F3F9-B8C7E70CEAB3}"/>
              </a:ext>
            </a:extLst>
          </p:cNvPr>
          <p:cNvSpPr/>
          <p:nvPr/>
        </p:nvSpPr>
        <p:spPr>
          <a:xfrm>
            <a:off x="8895588" y="2075688"/>
            <a:ext cx="1705737" cy="1353312"/>
          </a:xfrm>
          <a:custGeom>
            <a:avLst/>
            <a:gdLst>
              <a:gd name="connsiteX0" fmla="*/ 0 w 2231136"/>
              <a:gd name="connsiteY0" fmla="*/ 225557 h 1353312"/>
              <a:gd name="connsiteX1" fmla="*/ 225557 w 2231136"/>
              <a:gd name="connsiteY1" fmla="*/ 0 h 1353312"/>
              <a:gd name="connsiteX2" fmla="*/ 371856 w 2231136"/>
              <a:gd name="connsiteY2" fmla="*/ 0 h 1353312"/>
              <a:gd name="connsiteX3" fmla="*/ 371856 w 2231136"/>
              <a:gd name="connsiteY3" fmla="*/ 0 h 1353312"/>
              <a:gd name="connsiteX4" fmla="*/ 929640 w 2231136"/>
              <a:gd name="connsiteY4" fmla="*/ 0 h 1353312"/>
              <a:gd name="connsiteX5" fmla="*/ 2005579 w 2231136"/>
              <a:gd name="connsiteY5" fmla="*/ 0 h 1353312"/>
              <a:gd name="connsiteX6" fmla="*/ 2231136 w 2231136"/>
              <a:gd name="connsiteY6" fmla="*/ 225557 h 1353312"/>
              <a:gd name="connsiteX7" fmla="*/ 2231136 w 2231136"/>
              <a:gd name="connsiteY7" fmla="*/ 789432 h 1353312"/>
              <a:gd name="connsiteX8" fmla="*/ 2231136 w 2231136"/>
              <a:gd name="connsiteY8" fmla="*/ 789432 h 1353312"/>
              <a:gd name="connsiteX9" fmla="*/ 2231136 w 2231136"/>
              <a:gd name="connsiteY9" fmla="*/ 1127760 h 1353312"/>
              <a:gd name="connsiteX10" fmla="*/ 2231136 w 2231136"/>
              <a:gd name="connsiteY10" fmla="*/ 1127755 h 1353312"/>
              <a:gd name="connsiteX11" fmla="*/ 2005579 w 2231136"/>
              <a:gd name="connsiteY11" fmla="*/ 1353312 h 1353312"/>
              <a:gd name="connsiteX12" fmla="*/ 929640 w 2231136"/>
              <a:gd name="connsiteY12" fmla="*/ 1353312 h 1353312"/>
              <a:gd name="connsiteX13" fmla="*/ 650755 w 2231136"/>
              <a:gd name="connsiteY13" fmla="*/ 1522476 h 1353312"/>
              <a:gd name="connsiteX14" fmla="*/ 371856 w 2231136"/>
              <a:gd name="connsiteY14" fmla="*/ 1353312 h 1353312"/>
              <a:gd name="connsiteX15" fmla="*/ 225557 w 2231136"/>
              <a:gd name="connsiteY15" fmla="*/ 1353312 h 1353312"/>
              <a:gd name="connsiteX16" fmla="*/ 0 w 2231136"/>
              <a:gd name="connsiteY16" fmla="*/ 1127755 h 1353312"/>
              <a:gd name="connsiteX17" fmla="*/ 0 w 2231136"/>
              <a:gd name="connsiteY17" fmla="*/ 1127760 h 1353312"/>
              <a:gd name="connsiteX18" fmla="*/ 0 w 2231136"/>
              <a:gd name="connsiteY18" fmla="*/ 789432 h 1353312"/>
              <a:gd name="connsiteX19" fmla="*/ 0 w 2231136"/>
              <a:gd name="connsiteY19" fmla="*/ 789432 h 1353312"/>
              <a:gd name="connsiteX20" fmla="*/ 0 w 2231136"/>
              <a:gd name="connsiteY20" fmla="*/ 225557 h 1353312"/>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929640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1505712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431036"/>
              <a:gd name="connsiteX1" fmla="*/ 225557 w 2231136"/>
              <a:gd name="connsiteY1" fmla="*/ 0 h 1431036"/>
              <a:gd name="connsiteX2" fmla="*/ 371856 w 2231136"/>
              <a:gd name="connsiteY2" fmla="*/ 0 h 1431036"/>
              <a:gd name="connsiteX3" fmla="*/ 371856 w 2231136"/>
              <a:gd name="connsiteY3" fmla="*/ 0 h 1431036"/>
              <a:gd name="connsiteX4" fmla="*/ 929640 w 2231136"/>
              <a:gd name="connsiteY4" fmla="*/ 0 h 1431036"/>
              <a:gd name="connsiteX5" fmla="*/ 2005579 w 2231136"/>
              <a:gd name="connsiteY5" fmla="*/ 0 h 1431036"/>
              <a:gd name="connsiteX6" fmla="*/ 2231136 w 2231136"/>
              <a:gd name="connsiteY6" fmla="*/ 225557 h 1431036"/>
              <a:gd name="connsiteX7" fmla="*/ 2231136 w 2231136"/>
              <a:gd name="connsiteY7" fmla="*/ 789432 h 1431036"/>
              <a:gd name="connsiteX8" fmla="*/ 2231136 w 2231136"/>
              <a:gd name="connsiteY8" fmla="*/ 789432 h 1431036"/>
              <a:gd name="connsiteX9" fmla="*/ 2231136 w 2231136"/>
              <a:gd name="connsiteY9" fmla="*/ 1127760 h 1431036"/>
              <a:gd name="connsiteX10" fmla="*/ 2231136 w 2231136"/>
              <a:gd name="connsiteY10" fmla="*/ 1127755 h 1431036"/>
              <a:gd name="connsiteX11" fmla="*/ 2005579 w 2231136"/>
              <a:gd name="connsiteY11" fmla="*/ 1353312 h 1431036"/>
              <a:gd name="connsiteX12" fmla="*/ 1505712 w 2231136"/>
              <a:gd name="connsiteY12" fmla="*/ 1353312 h 1431036"/>
              <a:gd name="connsiteX13" fmla="*/ 723907 w 2231136"/>
              <a:gd name="connsiteY13" fmla="*/ 1431036 h 1431036"/>
              <a:gd name="connsiteX14" fmla="*/ 381000 w 2231136"/>
              <a:gd name="connsiteY14" fmla="*/ 1362456 h 1431036"/>
              <a:gd name="connsiteX15" fmla="*/ 225557 w 2231136"/>
              <a:gd name="connsiteY15" fmla="*/ 1353312 h 1431036"/>
              <a:gd name="connsiteX16" fmla="*/ 0 w 2231136"/>
              <a:gd name="connsiteY16" fmla="*/ 1127755 h 1431036"/>
              <a:gd name="connsiteX17" fmla="*/ 0 w 2231136"/>
              <a:gd name="connsiteY17" fmla="*/ 1127760 h 1431036"/>
              <a:gd name="connsiteX18" fmla="*/ 0 w 2231136"/>
              <a:gd name="connsiteY18" fmla="*/ 789432 h 1431036"/>
              <a:gd name="connsiteX19" fmla="*/ 0 w 2231136"/>
              <a:gd name="connsiteY19" fmla="*/ 789432 h 1431036"/>
              <a:gd name="connsiteX20" fmla="*/ 0 w 2231136"/>
              <a:gd name="connsiteY20" fmla="*/ 225557 h 143103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74219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476756"/>
              <a:gd name="connsiteX1" fmla="*/ 225557 w 2231136"/>
              <a:gd name="connsiteY1" fmla="*/ 0 h 1476756"/>
              <a:gd name="connsiteX2" fmla="*/ 371856 w 2231136"/>
              <a:gd name="connsiteY2" fmla="*/ 0 h 1476756"/>
              <a:gd name="connsiteX3" fmla="*/ 371856 w 2231136"/>
              <a:gd name="connsiteY3" fmla="*/ 0 h 1476756"/>
              <a:gd name="connsiteX4" fmla="*/ 929640 w 2231136"/>
              <a:gd name="connsiteY4" fmla="*/ 0 h 1476756"/>
              <a:gd name="connsiteX5" fmla="*/ 2005579 w 2231136"/>
              <a:gd name="connsiteY5" fmla="*/ 0 h 1476756"/>
              <a:gd name="connsiteX6" fmla="*/ 2231136 w 2231136"/>
              <a:gd name="connsiteY6" fmla="*/ 225557 h 1476756"/>
              <a:gd name="connsiteX7" fmla="*/ 2231136 w 2231136"/>
              <a:gd name="connsiteY7" fmla="*/ 789432 h 1476756"/>
              <a:gd name="connsiteX8" fmla="*/ 2231136 w 2231136"/>
              <a:gd name="connsiteY8" fmla="*/ 789432 h 1476756"/>
              <a:gd name="connsiteX9" fmla="*/ 2231136 w 2231136"/>
              <a:gd name="connsiteY9" fmla="*/ 1127760 h 1476756"/>
              <a:gd name="connsiteX10" fmla="*/ 2231136 w 2231136"/>
              <a:gd name="connsiteY10" fmla="*/ 1127755 h 1476756"/>
              <a:gd name="connsiteX11" fmla="*/ 2005579 w 2231136"/>
              <a:gd name="connsiteY11" fmla="*/ 1353312 h 1476756"/>
              <a:gd name="connsiteX12" fmla="*/ 1505712 w 2231136"/>
              <a:gd name="connsiteY12" fmla="*/ 1353312 h 1476756"/>
              <a:gd name="connsiteX13" fmla="*/ 1089667 w 2231136"/>
              <a:gd name="connsiteY13" fmla="*/ 1476756 h 1476756"/>
              <a:gd name="connsiteX14" fmla="*/ 381000 w 2231136"/>
              <a:gd name="connsiteY14" fmla="*/ 1362456 h 1476756"/>
              <a:gd name="connsiteX15" fmla="*/ 225557 w 2231136"/>
              <a:gd name="connsiteY15" fmla="*/ 1353312 h 1476756"/>
              <a:gd name="connsiteX16" fmla="*/ 0 w 2231136"/>
              <a:gd name="connsiteY16" fmla="*/ 1127755 h 1476756"/>
              <a:gd name="connsiteX17" fmla="*/ 0 w 2231136"/>
              <a:gd name="connsiteY17" fmla="*/ 1127760 h 1476756"/>
              <a:gd name="connsiteX18" fmla="*/ 0 w 2231136"/>
              <a:gd name="connsiteY18" fmla="*/ 789432 h 1476756"/>
              <a:gd name="connsiteX19" fmla="*/ 0 w 2231136"/>
              <a:gd name="connsiteY19" fmla="*/ 789432 h 1476756"/>
              <a:gd name="connsiteX20" fmla="*/ 0 w 2231136"/>
              <a:gd name="connsiteY20" fmla="*/ 225557 h 1476756"/>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487424 w 2231136"/>
              <a:gd name="connsiteY12" fmla="*/ 1289304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641348"/>
              <a:gd name="connsiteX1" fmla="*/ 225557 w 2231136"/>
              <a:gd name="connsiteY1" fmla="*/ 0 h 1641348"/>
              <a:gd name="connsiteX2" fmla="*/ 371856 w 2231136"/>
              <a:gd name="connsiteY2" fmla="*/ 0 h 1641348"/>
              <a:gd name="connsiteX3" fmla="*/ 371856 w 2231136"/>
              <a:gd name="connsiteY3" fmla="*/ 0 h 1641348"/>
              <a:gd name="connsiteX4" fmla="*/ 929640 w 2231136"/>
              <a:gd name="connsiteY4" fmla="*/ 0 h 1641348"/>
              <a:gd name="connsiteX5" fmla="*/ 2005579 w 2231136"/>
              <a:gd name="connsiteY5" fmla="*/ 0 h 1641348"/>
              <a:gd name="connsiteX6" fmla="*/ 2231136 w 2231136"/>
              <a:gd name="connsiteY6" fmla="*/ 225557 h 1641348"/>
              <a:gd name="connsiteX7" fmla="*/ 2231136 w 2231136"/>
              <a:gd name="connsiteY7" fmla="*/ 789432 h 1641348"/>
              <a:gd name="connsiteX8" fmla="*/ 2231136 w 2231136"/>
              <a:gd name="connsiteY8" fmla="*/ 789432 h 1641348"/>
              <a:gd name="connsiteX9" fmla="*/ 2231136 w 2231136"/>
              <a:gd name="connsiteY9" fmla="*/ 1127760 h 1641348"/>
              <a:gd name="connsiteX10" fmla="*/ 2231136 w 2231136"/>
              <a:gd name="connsiteY10" fmla="*/ 1127755 h 1641348"/>
              <a:gd name="connsiteX11" fmla="*/ 2005579 w 2231136"/>
              <a:gd name="connsiteY11" fmla="*/ 1353312 h 1641348"/>
              <a:gd name="connsiteX12" fmla="*/ 1487424 w 2231136"/>
              <a:gd name="connsiteY12" fmla="*/ 1289304 h 1641348"/>
              <a:gd name="connsiteX13" fmla="*/ 1126243 w 2231136"/>
              <a:gd name="connsiteY13" fmla="*/ 1641348 h 1641348"/>
              <a:gd name="connsiteX14" fmla="*/ 381000 w 2231136"/>
              <a:gd name="connsiteY14" fmla="*/ 1362456 h 1641348"/>
              <a:gd name="connsiteX15" fmla="*/ 225557 w 2231136"/>
              <a:gd name="connsiteY15" fmla="*/ 1353312 h 1641348"/>
              <a:gd name="connsiteX16" fmla="*/ 0 w 2231136"/>
              <a:gd name="connsiteY16" fmla="*/ 1127755 h 1641348"/>
              <a:gd name="connsiteX17" fmla="*/ 0 w 2231136"/>
              <a:gd name="connsiteY17" fmla="*/ 1127760 h 1641348"/>
              <a:gd name="connsiteX18" fmla="*/ 0 w 2231136"/>
              <a:gd name="connsiteY18" fmla="*/ 789432 h 1641348"/>
              <a:gd name="connsiteX19" fmla="*/ 0 w 2231136"/>
              <a:gd name="connsiteY19" fmla="*/ 789432 h 1641348"/>
              <a:gd name="connsiteX20" fmla="*/ 0 w 2231136"/>
              <a:gd name="connsiteY20" fmla="*/ 225557 h 1641348"/>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28212"/>
              <a:gd name="connsiteX1" fmla="*/ 225557 w 2231136"/>
              <a:gd name="connsiteY1" fmla="*/ 0 h 1628212"/>
              <a:gd name="connsiteX2" fmla="*/ 371856 w 2231136"/>
              <a:gd name="connsiteY2" fmla="*/ 0 h 1628212"/>
              <a:gd name="connsiteX3" fmla="*/ 371856 w 2231136"/>
              <a:gd name="connsiteY3" fmla="*/ 0 h 1628212"/>
              <a:gd name="connsiteX4" fmla="*/ 929640 w 2231136"/>
              <a:gd name="connsiteY4" fmla="*/ 0 h 1628212"/>
              <a:gd name="connsiteX5" fmla="*/ 2005579 w 2231136"/>
              <a:gd name="connsiteY5" fmla="*/ 0 h 1628212"/>
              <a:gd name="connsiteX6" fmla="*/ 2231136 w 2231136"/>
              <a:gd name="connsiteY6" fmla="*/ 225557 h 1628212"/>
              <a:gd name="connsiteX7" fmla="*/ 2231136 w 2231136"/>
              <a:gd name="connsiteY7" fmla="*/ 789432 h 1628212"/>
              <a:gd name="connsiteX8" fmla="*/ 2231136 w 2231136"/>
              <a:gd name="connsiteY8" fmla="*/ 789432 h 1628212"/>
              <a:gd name="connsiteX9" fmla="*/ 2231136 w 2231136"/>
              <a:gd name="connsiteY9" fmla="*/ 1127760 h 1628212"/>
              <a:gd name="connsiteX10" fmla="*/ 2231136 w 2231136"/>
              <a:gd name="connsiteY10" fmla="*/ 1127755 h 1628212"/>
              <a:gd name="connsiteX11" fmla="*/ 2005579 w 2231136"/>
              <a:gd name="connsiteY11" fmla="*/ 1353312 h 1628212"/>
              <a:gd name="connsiteX12" fmla="*/ 1487424 w 2231136"/>
              <a:gd name="connsiteY12" fmla="*/ 1289304 h 1628212"/>
              <a:gd name="connsiteX13" fmla="*/ 1025659 w 2231136"/>
              <a:gd name="connsiteY13" fmla="*/ 1586484 h 1628212"/>
              <a:gd name="connsiteX14" fmla="*/ 381000 w 2231136"/>
              <a:gd name="connsiteY14" fmla="*/ 1362456 h 1628212"/>
              <a:gd name="connsiteX15" fmla="*/ 225557 w 2231136"/>
              <a:gd name="connsiteY15" fmla="*/ 1353312 h 1628212"/>
              <a:gd name="connsiteX16" fmla="*/ 0 w 2231136"/>
              <a:gd name="connsiteY16" fmla="*/ 1127755 h 1628212"/>
              <a:gd name="connsiteX17" fmla="*/ 0 w 2231136"/>
              <a:gd name="connsiteY17" fmla="*/ 1127760 h 1628212"/>
              <a:gd name="connsiteX18" fmla="*/ 0 w 2231136"/>
              <a:gd name="connsiteY18" fmla="*/ 789432 h 1628212"/>
              <a:gd name="connsiteX19" fmla="*/ 0 w 2231136"/>
              <a:gd name="connsiteY19" fmla="*/ 789432 h 1628212"/>
              <a:gd name="connsiteX20" fmla="*/ 0 w 2231136"/>
              <a:gd name="connsiteY20" fmla="*/ 225557 h 1628212"/>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381000 w 2231136"/>
              <a:gd name="connsiteY14" fmla="*/ 1362456 h 1635798"/>
              <a:gd name="connsiteX15" fmla="*/ 225557 w 2231136"/>
              <a:gd name="connsiteY15" fmla="*/ 1353312 h 1635798"/>
              <a:gd name="connsiteX16" fmla="*/ 0 w 2231136"/>
              <a:gd name="connsiteY16" fmla="*/ 1127755 h 1635798"/>
              <a:gd name="connsiteX17" fmla="*/ 0 w 2231136"/>
              <a:gd name="connsiteY17" fmla="*/ 1127760 h 1635798"/>
              <a:gd name="connsiteX18" fmla="*/ 0 w 2231136"/>
              <a:gd name="connsiteY18" fmla="*/ 789432 h 1635798"/>
              <a:gd name="connsiteX19" fmla="*/ 0 w 2231136"/>
              <a:gd name="connsiteY19" fmla="*/ 789432 h 1635798"/>
              <a:gd name="connsiteX20" fmla="*/ 0 w 2231136"/>
              <a:gd name="connsiteY20"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59536 w 2231136"/>
              <a:gd name="connsiteY14" fmla="*/ 1463040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786384 w 2231136"/>
              <a:gd name="connsiteY14" fmla="*/ 1426464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60681"/>
              <a:gd name="connsiteX1" fmla="*/ 225557 w 2231136"/>
              <a:gd name="connsiteY1" fmla="*/ 0 h 1660681"/>
              <a:gd name="connsiteX2" fmla="*/ 371856 w 2231136"/>
              <a:gd name="connsiteY2" fmla="*/ 0 h 1660681"/>
              <a:gd name="connsiteX3" fmla="*/ 371856 w 2231136"/>
              <a:gd name="connsiteY3" fmla="*/ 0 h 1660681"/>
              <a:gd name="connsiteX4" fmla="*/ 929640 w 2231136"/>
              <a:gd name="connsiteY4" fmla="*/ 0 h 1660681"/>
              <a:gd name="connsiteX5" fmla="*/ 2005579 w 2231136"/>
              <a:gd name="connsiteY5" fmla="*/ 0 h 1660681"/>
              <a:gd name="connsiteX6" fmla="*/ 2231136 w 2231136"/>
              <a:gd name="connsiteY6" fmla="*/ 225557 h 1660681"/>
              <a:gd name="connsiteX7" fmla="*/ 2231136 w 2231136"/>
              <a:gd name="connsiteY7" fmla="*/ 789432 h 1660681"/>
              <a:gd name="connsiteX8" fmla="*/ 2231136 w 2231136"/>
              <a:gd name="connsiteY8" fmla="*/ 789432 h 1660681"/>
              <a:gd name="connsiteX9" fmla="*/ 2231136 w 2231136"/>
              <a:gd name="connsiteY9" fmla="*/ 1127760 h 1660681"/>
              <a:gd name="connsiteX10" fmla="*/ 2231136 w 2231136"/>
              <a:gd name="connsiteY10" fmla="*/ 1127755 h 1660681"/>
              <a:gd name="connsiteX11" fmla="*/ 2005579 w 2231136"/>
              <a:gd name="connsiteY11" fmla="*/ 1353312 h 1660681"/>
              <a:gd name="connsiteX12" fmla="*/ 1514856 w 2231136"/>
              <a:gd name="connsiteY12" fmla="*/ 1380744 h 1660681"/>
              <a:gd name="connsiteX13" fmla="*/ 1016515 w 2231136"/>
              <a:gd name="connsiteY13" fmla="*/ 1613916 h 1660681"/>
              <a:gd name="connsiteX14" fmla="*/ 786384 w 2231136"/>
              <a:gd name="connsiteY14" fmla="*/ 1426464 h 1660681"/>
              <a:gd name="connsiteX15" fmla="*/ 381000 w 2231136"/>
              <a:gd name="connsiteY15" fmla="*/ 1362456 h 1660681"/>
              <a:gd name="connsiteX16" fmla="*/ 225557 w 2231136"/>
              <a:gd name="connsiteY16" fmla="*/ 1353312 h 1660681"/>
              <a:gd name="connsiteX17" fmla="*/ 0 w 2231136"/>
              <a:gd name="connsiteY17" fmla="*/ 1127755 h 1660681"/>
              <a:gd name="connsiteX18" fmla="*/ 0 w 2231136"/>
              <a:gd name="connsiteY18" fmla="*/ 1127760 h 1660681"/>
              <a:gd name="connsiteX19" fmla="*/ 0 w 2231136"/>
              <a:gd name="connsiteY19" fmla="*/ 789432 h 1660681"/>
              <a:gd name="connsiteX20" fmla="*/ 0 w 2231136"/>
              <a:gd name="connsiteY20" fmla="*/ 789432 h 1660681"/>
              <a:gd name="connsiteX21" fmla="*/ 0 w 2231136"/>
              <a:gd name="connsiteY21" fmla="*/ 225557 h 1660681"/>
              <a:gd name="connsiteX0" fmla="*/ 0 w 2231136"/>
              <a:gd name="connsiteY0" fmla="*/ 225557 h 1677411"/>
              <a:gd name="connsiteX1" fmla="*/ 225557 w 2231136"/>
              <a:gd name="connsiteY1" fmla="*/ 0 h 1677411"/>
              <a:gd name="connsiteX2" fmla="*/ 371856 w 2231136"/>
              <a:gd name="connsiteY2" fmla="*/ 0 h 1677411"/>
              <a:gd name="connsiteX3" fmla="*/ 371856 w 2231136"/>
              <a:gd name="connsiteY3" fmla="*/ 0 h 1677411"/>
              <a:gd name="connsiteX4" fmla="*/ 929640 w 2231136"/>
              <a:gd name="connsiteY4" fmla="*/ 0 h 1677411"/>
              <a:gd name="connsiteX5" fmla="*/ 2005579 w 2231136"/>
              <a:gd name="connsiteY5" fmla="*/ 0 h 1677411"/>
              <a:gd name="connsiteX6" fmla="*/ 2231136 w 2231136"/>
              <a:gd name="connsiteY6" fmla="*/ 225557 h 1677411"/>
              <a:gd name="connsiteX7" fmla="*/ 2231136 w 2231136"/>
              <a:gd name="connsiteY7" fmla="*/ 789432 h 1677411"/>
              <a:gd name="connsiteX8" fmla="*/ 2231136 w 2231136"/>
              <a:gd name="connsiteY8" fmla="*/ 789432 h 1677411"/>
              <a:gd name="connsiteX9" fmla="*/ 2231136 w 2231136"/>
              <a:gd name="connsiteY9" fmla="*/ 1127760 h 1677411"/>
              <a:gd name="connsiteX10" fmla="*/ 2231136 w 2231136"/>
              <a:gd name="connsiteY10" fmla="*/ 1127755 h 1677411"/>
              <a:gd name="connsiteX11" fmla="*/ 2005579 w 2231136"/>
              <a:gd name="connsiteY11" fmla="*/ 1353312 h 1677411"/>
              <a:gd name="connsiteX12" fmla="*/ 1514856 w 2231136"/>
              <a:gd name="connsiteY12" fmla="*/ 1380744 h 1677411"/>
              <a:gd name="connsiteX13" fmla="*/ 1007371 w 2231136"/>
              <a:gd name="connsiteY13" fmla="*/ 1632204 h 1677411"/>
              <a:gd name="connsiteX14" fmla="*/ 786384 w 2231136"/>
              <a:gd name="connsiteY14" fmla="*/ 1426464 h 1677411"/>
              <a:gd name="connsiteX15" fmla="*/ 381000 w 2231136"/>
              <a:gd name="connsiteY15" fmla="*/ 1362456 h 1677411"/>
              <a:gd name="connsiteX16" fmla="*/ 225557 w 2231136"/>
              <a:gd name="connsiteY16" fmla="*/ 1353312 h 1677411"/>
              <a:gd name="connsiteX17" fmla="*/ 0 w 2231136"/>
              <a:gd name="connsiteY17" fmla="*/ 1127755 h 1677411"/>
              <a:gd name="connsiteX18" fmla="*/ 0 w 2231136"/>
              <a:gd name="connsiteY18" fmla="*/ 1127760 h 1677411"/>
              <a:gd name="connsiteX19" fmla="*/ 0 w 2231136"/>
              <a:gd name="connsiteY19" fmla="*/ 789432 h 1677411"/>
              <a:gd name="connsiteX20" fmla="*/ 0 w 2231136"/>
              <a:gd name="connsiteY20" fmla="*/ 789432 h 1677411"/>
              <a:gd name="connsiteX21" fmla="*/ 0 w 2231136"/>
              <a:gd name="connsiteY21" fmla="*/ 225557 h 1677411"/>
              <a:gd name="connsiteX0" fmla="*/ 0 w 2231136"/>
              <a:gd name="connsiteY0" fmla="*/ 225557 h 1680715"/>
              <a:gd name="connsiteX1" fmla="*/ 225557 w 2231136"/>
              <a:gd name="connsiteY1" fmla="*/ 0 h 1680715"/>
              <a:gd name="connsiteX2" fmla="*/ 371856 w 2231136"/>
              <a:gd name="connsiteY2" fmla="*/ 0 h 1680715"/>
              <a:gd name="connsiteX3" fmla="*/ 371856 w 2231136"/>
              <a:gd name="connsiteY3" fmla="*/ 0 h 1680715"/>
              <a:gd name="connsiteX4" fmla="*/ 929640 w 2231136"/>
              <a:gd name="connsiteY4" fmla="*/ 0 h 1680715"/>
              <a:gd name="connsiteX5" fmla="*/ 2005579 w 2231136"/>
              <a:gd name="connsiteY5" fmla="*/ 0 h 1680715"/>
              <a:gd name="connsiteX6" fmla="*/ 2231136 w 2231136"/>
              <a:gd name="connsiteY6" fmla="*/ 225557 h 1680715"/>
              <a:gd name="connsiteX7" fmla="*/ 2231136 w 2231136"/>
              <a:gd name="connsiteY7" fmla="*/ 789432 h 1680715"/>
              <a:gd name="connsiteX8" fmla="*/ 2231136 w 2231136"/>
              <a:gd name="connsiteY8" fmla="*/ 789432 h 1680715"/>
              <a:gd name="connsiteX9" fmla="*/ 2231136 w 2231136"/>
              <a:gd name="connsiteY9" fmla="*/ 1127760 h 1680715"/>
              <a:gd name="connsiteX10" fmla="*/ 2231136 w 2231136"/>
              <a:gd name="connsiteY10" fmla="*/ 1127755 h 1680715"/>
              <a:gd name="connsiteX11" fmla="*/ 2005579 w 2231136"/>
              <a:gd name="connsiteY11" fmla="*/ 1353312 h 1680715"/>
              <a:gd name="connsiteX12" fmla="*/ 1514856 w 2231136"/>
              <a:gd name="connsiteY12" fmla="*/ 1380744 h 1680715"/>
              <a:gd name="connsiteX13" fmla="*/ 1007371 w 2231136"/>
              <a:gd name="connsiteY13" fmla="*/ 1632204 h 1680715"/>
              <a:gd name="connsiteX14" fmla="*/ 786384 w 2231136"/>
              <a:gd name="connsiteY14" fmla="*/ 1426464 h 1680715"/>
              <a:gd name="connsiteX15" fmla="*/ 381000 w 2231136"/>
              <a:gd name="connsiteY15" fmla="*/ 1362456 h 1680715"/>
              <a:gd name="connsiteX16" fmla="*/ 225557 w 2231136"/>
              <a:gd name="connsiteY16" fmla="*/ 1353312 h 1680715"/>
              <a:gd name="connsiteX17" fmla="*/ 0 w 2231136"/>
              <a:gd name="connsiteY17" fmla="*/ 1127755 h 1680715"/>
              <a:gd name="connsiteX18" fmla="*/ 0 w 2231136"/>
              <a:gd name="connsiteY18" fmla="*/ 1127760 h 1680715"/>
              <a:gd name="connsiteX19" fmla="*/ 0 w 2231136"/>
              <a:gd name="connsiteY19" fmla="*/ 789432 h 1680715"/>
              <a:gd name="connsiteX20" fmla="*/ 0 w 2231136"/>
              <a:gd name="connsiteY20" fmla="*/ 789432 h 1680715"/>
              <a:gd name="connsiteX21" fmla="*/ 0 w 2231136"/>
              <a:gd name="connsiteY21" fmla="*/ 225557 h 1680715"/>
              <a:gd name="connsiteX0" fmla="*/ 0 w 2231136"/>
              <a:gd name="connsiteY0" fmla="*/ 225557 h 1639270"/>
              <a:gd name="connsiteX1" fmla="*/ 225557 w 2231136"/>
              <a:gd name="connsiteY1" fmla="*/ 0 h 1639270"/>
              <a:gd name="connsiteX2" fmla="*/ 371856 w 2231136"/>
              <a:gd name="connsiteY2" fmla="*/ 0 h 1639270"/>
              <a:gd name="connsiteX3" fmla="*/ 371856 w 2231136"/>
              <a:gd name="connsiteY3" fmla="*/ 0 h 1639270"/>
              <a:gd name="connsiteX4" fmla="*/ 929640 w 2231136"/>
              <a:gd name="connsiteY4" fmla="*/ 0 h 1639270"/>
              <a:gd name="connsiteX5" fmla="*/ 2005579 w 2231136"/>
              <a:gd name="connsiteY5" fmla="*/ 0 h 1639270"/>
              <a:gd name="connsiteX6" fmla="*/ 2231136 w 2231136"/>
              <a:gd name="connsiteY6" fmla="*/ 225557 h 1639270"/>
              <a:gd name="connsiteX7" fmla="*/ 2231136 w 2231136"/>
              <a:gd name="connsiteY7" fmla="*/ 789432 h 1639270"/>
              <a:gd name="connsiteX8" fmla="*/ 2231136 w 2231136"/>
              <a:gd name="connsiteY8" fmla="*/ 789432 h 1639270"/>
              <a:gd name="connsiteX9" fmla="*/ 2231136 w 2231136"/>
              <a:gd name="connsiteY9" fmla="*/ 1127760 h 1639270"/>
              <a:gd name="connsiteX10" fmla="*/ 2231136 w 2231136"/>
              <a:gd name="connsiteY10" fmla="*/ 1127755 h 1639270"/>
              <a:gd name="connsiteX11" fmla="*/ 2005579 w 2231136"/>
              <a:gd name="connsiteY11" fmla="*/ 1353312 h 1639270"/>
              <a:gd name="connsiteX12" fmla="*/ 1514856 w 2231136"/>
              <a:gd name="connsiteY12" fmla="*/ 1380744 h 1639270"/>
              <a:gd name="connsiteX13" fmla="*/ 1062235 w 2231136"/>
              <a:gd name="connsiteY13" fmla="*/ 1586484 h 1639270"/>
              <a:gd name="connsiteX14" fmla="*/ 786384 w 2231136"/>
              <a:gd name="connsiteY14" fmla="*/ 1426464 h 1639270"/>
              <a:gd name="connsiteX15" fmla="*/ 381000 w 2231136"/>
              <a:gd name="connsiteY15" fmla="*/ 1362456 h 1639270"/>
              <a:gd name="connsiteX16" fmla="*/ 225557 w 2231136"/>
              <a:gd name="connsiteY16" fmla="*/ 1353312 h 1639270"/>
              <a:gd name="connsiteX17" fmla="*/ 0 w 2231136"/>
              <a:gd name="connsiteY17" fmla="*/ 1127755 h 1639270"/>
              <a:gd name="connsiteX18" fmla="*/ 0 w 2231136"/>
              <a:gd name="connsiteY18" fmla="*/ 1127760 h 1639270"/>
              <a:gd name="connsiteX19" fmla="*/ 0 w 2231136"/>
              <a:gd name="connsiteY19" fmla="*/ 789432 h 1639270"/>
              <a:gd name="connsiteX20" fmla="*/ 0 w 2231136"/>
              <a:gd name="connsiteY20" fmla="*/ 789432 h 1639270"/>
              <a:gd name="connsiteX21" fmla="*/ 0 w 2231136"/>
              <a:gd name="connsiteY21" fmla="*/ 225557 h 1639270"/>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bg1">
              <a:lumMod val="50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CTF Analyst </a:t>
            </a:r>
            <a:r>
              <a:rPr lang="en-US" sz="1600" dirty="0"/>
              <a:t>Approves or Rejects Application</a:t>
            </a:r>
          </a:p>
          <a:p>
            <a:pPr algn="ctr"/>
            <a:endParaRPr lang="en-US" dirty="0"/>
          </a:p>
        </p:txBody>
      </p:sp>
      <p:cxnSp>
        <p:nvCxnSpPr>
          <p:cNvPr id="14" name="Straight Arrow Connector 13">
            <a:extLst>
              <a:ext uri="{FF2B5EF4-FFF2-40B4-BE49-F238E27FC236}">
                <a16:creationId xmlns:a16="http://schemas.microsoft.com/office/drawing/2014/main" id="{E6091B59-A6D9-8BA6-7AD5-601B02E65BBF}"/>
              </a:ext>
            </a:extLst>
          </p:cNvPr>
          <p:cNvCxnSpPr>
            <a:cxnSpLocks/>
          </p:cNvCxnSpPr>
          <p:nvPr/>
        </p:nvCxnSpPr>
        <p:spPr>
          <a:xfrm>
            <a:off x="1185101" y="3914775"/>
            <a:ext cx="9721024" cy="0"/>
          </a:xfrm>
          <a:prstGeom prst="straightConnector1">
            <a:avLst/>
          </a:prstGeom>
          <a:ln w="412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A54612B-ECE8-4E0D-3058-AAF5767FBDEA}"/>
              </a:ext>
            </a:extLst>
          </p:cNvPr>
          <p:cNvSpPr/>
          <p:nvPr/>
        </p:nvSpPr>
        <p:spPr>
          <a:xfrm>
            <a:off x="1918906" y="3795713"/>
            <a:ext cx="238125" cy="238123"/>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4F3D6AA-34AF-23A2-4C06-4755FE571731}"/>
              </a:ext>
            </a:extLst>
          </p:cNvPr>
          <p:cNvSpPr/>
          <p:nvPr/>
        </p:nvSpPr>
        <p:spPr>
          <a:xfrm>
            <a:off x="4385881" y="3795713"/>
            <a:ext cx="238125" cy="238123"/>
          </a:xfrm>
          <a:prstGeom prst="ellipse">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C6157EF-31EA-2F4D-0F6B-CFD3E0C8C7D4}"/>
              </a:ext>
            </a:extLst>
          </p:cNvPr>
          <p:cNvSpPr/>
          <p:nvPr/>
        </p:nvSpPr>
        <p:spPr>
          <a:xfrm>
            <a:off x="9629393" y="3795712"/>
            <a:ext cx="238125" cy="238123"/>
          </a:xfrm>
          <a:prstGeom prst="ellips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8108C6C-B455-6456-73EF-5F1141CAF9BE}"/>
              </a:ext>
            </a:extLst>
          </p:cNvPr>
          <p:cNvSpPr/>
          <p:nvPr/>
        </p:nvSpPr>
        <p:spPr>
          <a:xfrm>
            <a:off x="7057643" y="3795713"/>
            <a:ext cx="238125" cy="238123"/>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4BE8FC0-DF17-F2F3-20C4-9BA4A6BD6455}"/>
              </a:ext>
            </a:extLst>
          </p:cNvPr>
          <p:cNvSpPr/>
          <p:nvPr/>
        </p:nvSpPr>
        <p:spPr>
          <a:xfrm>
            <a:off x="1999012" y="3874236"/>
            <a:ext cx="77911" cy="8107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C4B76B-3CEA-261E-16CE-48AC4B9E890C}"/>
              </a:ext>
            </a:extLst>
          </p:cNvPr>
          <p:cNvSpPr/>
          <p:nvPr/>
        </p:nvSpPr>
        <p:spPr>
          <a:xfrm>
            <a:off x="4462696" y="3874236"/>
            <a:ext cx="77911" cy="8107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79DC3A0-2236-8708-18D6-D9CEDF22B120}"/>
              </a:ext>
            </a:extLst>
          </p:cNvPr>
          <p:cNvSpPr/>
          <p:nvPr/>
        </p:nvSpPr>
        <p:spPr>
          <a:xfrm>
            <a:off x="7137749" y="3874236"/>
            <a:ext cx="77911" cy="8107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7DC79C0-2C3B-2C1C-6B4D-30580B1D50E6}"/>
              </a:ext>
            </a:extLst>
          </p:cNvPr>
          <p:cNvSpPr/>
          <p:nvPr/>
        </p:nvSpPr>
        <p:spPr>
          <a:xfrm>
            <a:off x="9709499" y="3874236"/>
            <a:ext cx="77911" cy="8107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F37912E-7ED9-573F-01DF-A3EDEAD82E58}"/>
              </a:ext>
            </a:extLst>
          </p:cNvPr>
          <p:cNvSpPr txBox="1"/>
          <p:nvPr/>
        </p:nvSpPr>
        <p:spPr>
          <a:xfrm>
            <a:off x="1021179" y="4152898"/>
            <a:ext cx="2119585" cy="1077218"/>
          </a:xfrm>
          <a:prstGeom prst="rect">
            <a:avLst/>
          </a:prstGeom>
          <a:noFill/>
        </p:spPr>
        <p:txBody>
          <a:bodyPr wrap="square" rtlCol="0">
            <a:spAutoFit/>
          </a:bodyPr>
          <a:lstStyle/>
          <a:p>
            <a:pPr algn="ctr"/>
            <a:r>
              <a:rPr lang="en-US" sz="1600" b="1" u="sng" dirty="0">
                <a:solidFill>
                  <a:schemeClr val="bg2">
                    <a:lumMod val="50000"/>
                  </a:schemeClr>
                </a:solidFill>
              </a:rPr>
              <a:t>Applicant </a:t>
            </a:r>
          </a:p>
          <a:p>
            <a:pPr algn="ctr"/>
            <a:r>
              <a:rPr lang="en-US" sz="1600" b="1" dirty="0">
                <a:solidFill>
                  <a:schemeClr val="bg2">
                    <a:lumMod val="50000"/>
                  </a:schemeClr>
                </a:solidFill>
              </a:rPr>
              <a:t>Submits Application in ECAP</a:t>
            </a:r>
          </a:p>
        </p:txBody>
      </p:sp>
      <p:sp>
        <p:nvSpPr>
          <p:cNvPr id="27" name="TextBox 26">
            <a:extLst>
              <a:ext uri="{FF2B5EF4-FFF2-40B4-BE49-F238E27FC236}">
                <a16:creationId xmlns:a16="http://schemas.microsoft.com/office/drawing/2014/main" id="{9F5A5E3D-187B-F5C1-60BF-132A60F23B7D}"/>
              </a:ext>
            </a:extLst>
          </p:cNvPr>
          <p:cNvSpPr txBox="1"/>
          <p:nvPr/>
        </p:nvSpPr>
        <p:spPr>
          <a:xfrm>
            <a:off x="3567062" y="4152898"/>
            <a:ext cx="1869178" cy="830997"/>
          </a:xfrm>
          <a:prstGeom prst="rect">
            <a:avLst/>
          </a:prstGeom>
          <a:noFill/>
        </p:spPr>
        <p:txBody>
          <a:bodyPr wrap="square" rtlCol="0">
            <a:spAutoFit/>
          </a:bodyPr>
          <a:lstStyle/>
          <a:p>
            <a:pPr algn="ctr"/>
            <a:r>
              <a:rPr lang="en-US" sz="1600" b="1" u="sng" dirty="0">
                <a:solidFill>
                  <a:schemeClr val="bg2">
                    <a:lumMod val="25000"/>
                  </a:schemeClr>
                </a:solidFill>
              </a:rPr>
              <a:t>Applicant </a:t>
            </a:r>
          </a:p>
          <a:p>
            <a:pPr algn="ctr"/>
            <a:r>
              <a:rPr lang="en-US" sz="1600" b="1" dirty="0">
                <a:solidFill>
                  <a:schemeClr val="bg2">
                    <a:lumMod val="25000"/>
                  </a:schemeClr>
                </a:solidFill>
              </a:rPr>
              <a:t>Awaits During Review Process</a:t>
            </a:r>
          </a:p>
        </p:txBody>
      </p:sp>
      <p:sp>
        <p:nvSpPr>
          <p:cNvPr id="28" name="TextBox 27">
            <a:extLst>
              <a:ext uri="{FF2B5EF4-FFF2-40B4-BE49-F238E27FC236}">
                <a16:creationId xmlns:a16="http://schemas.microsoft.com/office/drawing/2014/main" id="{7411AAE4-9256-7D12-43C7-DA19C585B514}"/>
              </a:ext>
            </a:extLst>
          </p:cNvPr>
          <p:cNvSpPr txBox="1"/>
          <p:nvPr/>
        </p:nvSpPr>
        <p:spPr>
          <a:xfrm>
            <a:off x="5814681" y="4152898"/>
            <a:ext cx="2646136" cy="1077218"/>
          </a:xfrm>
          <a:prstGeom prst="rect">
            <a:avLst/>
          </a:prstGeom>
          <a:noFill/>
        </p:spPr>
        <p:txBody>
          <a:bodyPr wrap="square" rtlCol="0">
            <a:spAutoFit/>
          </a:bodyPr>
          <a:lstStyle/>
          <a:p>
            <a:pPr algn="ctr"/>
            <a:r>
              <a:rPr lang="en-US" sz="1600" b="1" u="sng" dirty="0">
                <a:solidFill>
                  <a:schemeClr val="tx2">
                    <a:lumMod val="60000"/>
                    <a:lumOff val="40000"/>
                  </a:schemeClr>
                </a:solidFill>
              </a:rPr>
              <a:t>Applicant </a:t>
            </a:r>
          </a:p>
          <a:p>
            <a:pPr algn="ctr"/>
            <a:r>
              <a:rPr lang="en-US" sz="1600" b="1" dirty="0">
                <a:solidFill>
                  <a:schemeClr val="tx2">
                    <a:lumMod val="60000"/>
                    <a:lumOff val="40000"/>
                  </a:schemeClr>
                </a:solidFill>
              </a:rPr>
              <a:t>Receives Deficiency Notices and Re-submits Application</a:t>
            </a:r>
          </a:p>
        </p:txBody>
      </p:sp>
      <p:sp>
        <p:nvSpPr>
          <p:cNvPr id="29" name="TextBox 28">
            <a:extLst>
              <a:ext uri="{FF2B5EF4-FFF2-40B4-BE49-F238E27FC236}">
                <a16:creationId xmlns:a16="http://schemas.microsoft.com/office/drawing/2014/main" id="{62E31CBC-EEEE-DFAF-F118-C1F21BA536A1}"/>
              </a:ext>
            </a:extLst>
          </p:cNvPr>
          <p:cNvSpPr txBox="1"/>
          <p:nvPr/>
        </p:nvSpPr>
        <p:spPr>
          <a:xfrm>
            <a:off x="8524685" y="4182612"/>
            <a:ext cx="2646136" cy="1077218"/>
          </a:xfrm>
          <a:prstGeom prst="rect">
            <a:avLst/>
          </a:prstGeom>
          <a:noFill/>
        </p:spPr>
        <p:txBody>
          <a:bodyPr wrap="square" rtlCol="0">
            <a:spAutoFit/>
          </a:bodyPr>
          <a:lstStyle/>
          <a:p>
            <a:pPr algn="ctr"/>
            <a:r>
              <a:rPr lang="en-US" sz="1600" b="1" u="sng" dirty="0">
                <a:solidFill>
                  <a:schemeClr val="tx1">
                    <a:lumMod val="50000"/>
                    <a:lumOff val="50000"/>
                  </a:schemeClr>
                </a:solidFill>
              </a:rPr>
              <a:t>Applicant </a:t>
            </a:r>
          </a:p>
          <a:p>
            <a:pPr algn="ctr"/>
            <a:r>
              <a:rPr lang="en-US" sz="1600" b="1" dirty="0">
                <a:solidFill>
                  <a:schemeClr val="tx1">
                    <a:lumMod val="50000"/>
                    <a:lumOff val="50000"/>
                  </a:schemeClr>
                </a:solidFill>
              </a:rPr>
              <a:t>Receives Notification of Approved or Rejected Application</a:t>
            </a:r>
          </a:p>
        </p:txBody>
      </p:sp>
    </p:spTree>
    <p:extLst>
      <p:ext uri="{BB962C8B-B14F-4D97-AF65-F5344CB8AC3E}">
        <p14:creationId xmlns:p14="http://schemas.microsoft.com/office/powerpoint/2010/main" val="365536061"/>
      </p:ext>
    </p:extLst>
  </p:cSld>
  <p:clrMapOvr>
    <a:masterClrMapping/>
  </p:clrMapOvr>
</p:sld>
</file>

<file path=ppt/theme/theme1.xml><?xml version="1.0" encoding="utf-8"?>
<a:theme xmlns:a="http://schemas.openxmlformats.org/drawingml/2006/main" name="CPUC White">
  <a:themeElements>
    <a:clrScheme name="Custom 1">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403093"/>
      </a:hlink>
      <a:folHlink>
        <a:srgbClr val="652B1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B0390DC8-EBFC-934B-A85E-058264A3F2BF}"/>
    </a:ext>
  </a:extLst>
</a:theme>
</file>

<file path=ppt/theme/theme2.xml><?xml version="1.0" encoding="utf-8"?>
<a:theme xmlns:a="http://schemas.openxmlformats.org/drawingml/2006/main" name="CPUC Pale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B3FE827D-2CEA-D440-9657-D90C23529458}"/>
    </a:ext>
  </a:extLst>
</a:theme>
</file>

<file path=ppt/theme/theme3.xml><?xml version="1.0" encoding="utf-8"?>
<a:theme xmlns:a="http://schemas.openxmlformats.org/drawingml/2006/main" name="CPUC Dark Blu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0883F92F-9246-D84A-9134-7698F27FC5C4}"/>
    </a:ext>
  </a:extLst>
</a:theme>
</file>

<file path=ppt/theme/theme4.xml><?xml version="1.0" encoding="utf-8"?>
<a:theme xmlns:a="http://schemas.openxmlformats.org/drawingml/2006/main" name="CPUC Blue">
  <a:themeElements>
    <a:clrScheme name="CPUC_2022">
      <a:dk1>
        <a:srgbClr val="000000"/>
      </a:dk1>
      <a:lt1>
        <a:srgbClr val="FFFFFF"/>
      </a:lt1>
      <a:dk2>
        <a:srgbClr val="2A3C50"/>
      </a:dk2>
      <a:lt2>
        <a:srgbClr val="FFDAA2"/>
      </a:lt2>
      <a:accent1>
        <a:srgbClr val="4779B1"/>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7CDC2F98-AC07-0B43-9FC9-28AF319968BE}"/>
    </a:ext>
  </a:extLst>
</a:theme>
</file>

<file path=ppt/theme/theme5.xml><?xml version="1.0" encoding="utf-8"?>
<a:theme xmlns:a="http://schemas.openxmlformats.org/drawingml/2006/main" name="CPUC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49CCA53C-6DD9-7D4F-AE7D-79F948514E8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CPUC White</Template>
  <TotalTime>3652</TotalTime>
  <Words>2944</Words>
  <Application>Microsoft Office PowerPoint</Application>
  <PresentationFormat>Widescreen</PresentationFormat>
  <Paragraphs>412</Paragraphs>
  <Slides>57</Slides>
  <Notes>7</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57</vt:i4>
      </vt:variant>
    </vt:vector>
  </HeadingPairs>
  <TitlesOfParts>
    <vt:vector size="69" baseType="lpstr">
      <vt:lpstr>Arial</vt:lpstr>
      <vt:lpstr>Book Antiqua</vt:lpstr>
      <vt:lpstr>Calibri</vt:lpstr>
      <vt:lpstr>Century Gothic</vt:lpstr>
      <vt:lpstr>Segoe UI</vt:lpstr>
      <vt:lpstr>Source Sans Pro</vt:lpstr>
      <vt:lpstr>Wingdings</vt:lpstr>
      <vt:lpstr>CPUC White</vt:lpstr>
      <vt:lpstr>CPUC Pale Gold</vt:lpstr>
      <vt:lpstr>CPUC Dark Blue</vt:lpstr>
      <vt:lpstr>CPUC Blue</vt:lpstr>
      <vt:lpstr>CPUC Gold</vt:lpstr>
      <vt:lpstr>PowerPoint Presentation</vt:lpstr>
      <vt:lpstr>PowerPoint Presentation</vt:lpstr>
      <vt:lpstr>Agenda Items</vt:lpstr>
      <vt:lpstr>PowerPoint Presentation</vt:lpstr>
      <vt:lpstr>CTF Backgound</vt:lpstr>
      <vt:lpstr>PowerPoint Presentation</vt:lpstr>
      <vt:lpstr>Application Entities &amp; Criteria</vt:lpstr>
      <vt:lpstr>Application Criteria Cont. </vt:lpstr>
      <vt:lpstr>Application Timeline </vt:lpstr>
      <vt:lpstr>PowerPoint Presentation</vt:lpstr>
      <vt:lpstr>HOW TO FILE APPLICATIONS IN ECAP</vt:lpstr>
      <vt:lpstr>PowerPoint Presentation</vt:lpstr>
      <vt:lpstr>List of submitted applications/cases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Live Demonstration</vt:lpstr>
      <vt:lpstr>PowerPoint Presentation</vt:lpstr>
      <vt:lpstr>Documentation  </vt:lpstr>
      <vt:lpstr>Documentation ( cont.) </vt:lpstr>
      <vt:lpstr>Completeness in Documentation </vt:lpstr>
      <vt:lpstr>Best Ways to Gathering Documents</vt:lpstr>
      <vt:lpstr>Submitting Documentation</vt:lpstr>
      <vt:lpstr>PowerPoint Presentation</vt:lpstr>
      <vt:lpstr>Purpose of Qualifying Services Worksheet</vt:lpstr>
      <vt:lpstr>How To Fill Out The Worksheet Accurately </vt:lpstr>
      <vt:lpstr>How To Fill Out The Worksheet Con’t</vt:lpstr>
      <vt:lpstr>Common Qualifying Services </vt:lpstr>
      <vt:lpstr>PowerPoint Presentation</vt:lpstr>
      <vt:lpstr>Deficiencies and Delays</vt:lpstr>
      <vt:lpstr>Deficiencies and Delays Con’t</vt:lpstr>
      <vt:lpstr>PowerPoint Presentation</vt:lpstr>
      <vt:lpstr>CTF’s Determination </vt:lpstr>
      <vt:lpstr>Application Review Process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for Presentation</dc:title>
  <dc:creator>Walker, Jill</dc:creator>
  <cp:lastModifiedBy>Khoury, Lina</cp:lastModifiedBy>
  <cp:revision>226</cp:revision>
  <dcterms:created xsi:type="dcterms:W3CDTF">2021-02-04T20:02:28Z</dcterms:created>
  <dcterms:modified xsi:type="dcterms:W3CDTF">2023-10-13T18:51:39Z</dcterms:modified>
</cp:coreProperties>
</file>