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37"/>
  </p:notesMasterIdLst>
  <p:sldIdLst>
    <p:sldId id="256" r:id="rId6"/>
    <p:sldId id="311" r:id="rId7"/>
    <p:sldId id="313" r:id="rId8"/>
    <p:sldId id="290" r:id="rId9"/>
    <p:sldId id="307" r:id="rId10"/>
    <p:sldId id="291" r:id="rId11"/>
    <p:sldId id="308" r:id="rId12"/>
    <p:sldId id="312" r:id="rId13"/>
    <p:sldId id="309" r:id="rId14"/>
    <p:sldId id="310" r:id="rId15"/>
    <p:sldId id="265" r:id="rId16"/>
    <p:sldId id="282" r:id="rId17"/>
    <p:sldId id="285" r:id="rId18"/>
    <p:sldId id="283" r:id="rId19"/>
    <p:sldId id="284" r:id="rId20"/>
    <p:sldId id="288" r:id="rId21"/>
    <p:sldId id="300" r:id="rId22"/>
    <p:sldId id="304" r:id="rId23"/>
    <p:sldId id="301" r:id="rId24"/>
    <p:sldId id="302" r:id="rId25"/>
    <p:sldId id="297" r:id="rId26"/>
    <p:sldId id="278" r:id="rId27"/>
    <p:sldId id="289" r:id="rId28"/>
    <p:sldId id="303" r:id="rId29"/>
    <p:sldId id="277" r:id="rId30"/>
    <p:sldId id="279" r:id="rId31"/>
    <p:sldId id="306" r:id="rId32"/>
    <p:sldId id="273" r:id="rId33"/>
    <p:sldId id="264" r:id="rId34"/>
    <p:sldId id="262"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6351"/>
  </p:normalViewPr>
  <p:slideViewPr>
    <p:cSldViewPr snapToGrid="0" snapToObjects="1" showGuides="1">
      <p:cViewPr varScale="1">
        <p:scale>
          <a:sx n="65" d="100"/>
          <a:sy n="65"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LY\Desktop\CTF%20Budg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80" b="1" i="0" u="none" strike="noStrike" kern="1200" spc="0" baseline="0">
                <a:solidFill>
                  <a:schemeClr val="tx1"/>
                </a:solidFill>
                <a:latin typeface="+mn-lt"/>
                <a:ea typeface="+mn-ea"/>
                <a:cs typeface="+mn-cs"/>
              </a:defRPr>
            </a:pPr>
            <a:r>
              <a:rPr lang="en-US" sz="1800" dirty="0"/>
              <a:t>California Teleconnect Fund Approved Budgets by Fiscal Year </a:t>
            </a:r>
          </a:p>
          <a:p>
            <a:pPr>
              <a:defRPr/>
            </a:pPr>
            <a:r>
              <a:rPr lang="en-US" sz="1800" dirty="0"/>
              <a:t>(Dollars in Millions)</a:t>
            </a:r>
          </a:p>
        </c:rich>
      </c:tx>
      <c:overlay val="0"/>
      <c:spPr>
        <a:noFill/>
        <a:ln>
          <a:noFill/>
        </a:ln>
        <a:effectLst/>
      </c:spPr>
      <c:txPr>
        <a:bodyPr rot="0" spcFirstLastPara="1" vertOverflow="ellipsis" vert="horz" wrap="square" anchor="ctr" anchorCtr="1"/>
        <a:lstStyle/>
        <a:p>
          <a:pPr>
            <a:defRPr lang="en-US" sz="108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21475479465485E-2"/>
          <c:y val="0.14343626799736453"/>
          <c:w val="0.92866414001154418"/>
          <c:h val="0.78743268202585792"/>
        </c:manualLayout>
      </c:layout>
      <c:barChart>
        <c:barDir val="col"/>
        <c:grouping val="stacked"/>
        <c:varyColors val="0"/>
        <c:ser>
          <c:idx val="0"/>
          <c:order val="0"/>
          <c:tx>
            <c:strRef>
              <c:f>Sheet1!$B$1</c:f>
              <c:strCache>
                <c:ptCount val="1"/>
                <c:pt idx="0">
                  <c:v>CTF Approved Budget (in millions)</c:v>
                </c:pt>
              </c:strCache>
            </c:strRef>
          </c:tx>
          <c:spPr>
            <a:solidFill>
              <a:schemeClr val="accent1"/>
            </a:solidFill>
            <a:ln>
              <a:solidFill>
                <a:srgbClr val="002060"/>
              </a:solidFill>
            </a:ln>
            <a:effectLst/>
          </c:spPr>
          <c:invertIfNegative val="0"/>
          <c:dLbls>
            <c:dLbl>
              <c:idx val="0"/>
              <c:layout>
                <c:manualLayout>
                  <c:x val="-2.7662517289073307E-3"/>
                  <c:y val="-9.05349794238684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31-423F-ACBE-66200015AA02}"/>
                </c:ext>
              </c:extLst>
            </c:dLbl>
            <c:dLbl>
              <c:idx val="1"/>
              <c:layout>
                <c:manualLayout>
                  <c:x val="-2.5357014588587537E-17"/>
                  <c:y val="-0.153635116598079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31-423F-ACBE-66200015AA02}"/>
                </c:ext>
              </c:extLst>
            </c:dLbl>
            <c:dLbl>
              <c:idx val="2"/>
              <c:layout>
                <c:manualLayout>
                  <c:x val="0"/>
                  <c:y val="-0.17283950617283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31-423F-ACBE-66200015AA02}"/>
                </c:ext>
              </c:extLst>
            </c:dLbl>
            <c:dLbl>
              <c:idx val="3"/>
              <c:layout>
                <c:manualLayout>
                  <c:x val="0"/>
                  <c:y val="-0.189300411522633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31-423F-ACBE-66200015AA02}"/>
                </c:ext>
              </c:extLst>
            </c:dLbl>
            <c:dLbl>
              <c:idx val="4"/>
              <c:layout>
                <c:manualLayout>
                  <c:x val="0"/>
                  <c:y val="-0.222222222222222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31-423F-ACBE-66200015AA02}"/>
                </c:ext>
              </c:extLst>
            </c:dLbl>
            <c:dLbl>
              <c:idx val="5"/>
              <c:layout>
                <c:manualLayout>
                  <c:x val="-1.3831258644536654E-3"/>
                  <c:y val="-0.224965706447188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31-423F-ACBE-66200015AA02}"/>
                </c:ext>
              </c:extLst>
            </c:dLbl>
            <c:dLbl>
              <c:idx val="6"/>
              <c:layout>
                <c:manualLayout>
                  <c:x val="-2.7662517289073815E-3"/>
                  <c:y val="-0.255144032921810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31-423F-ACBE-66200015AA02}"/>
                </c:ext>
              </c:extLst>
            </c:dLbl>
            <c:dLbl>
              <c:idx val="7"/>
              <c:layout>
                <c:manualLayout>
                  <c:x val="-1.3831258644536654E-3"/>
                  <c:y val="-0.345679012345679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31-423F-ACBE-66200015AA02}"/>
                </c:ext>
              </c:extLst>
            </c:dLbl>
            <c:dLbl>
              <c:idx val="8"/>
              <c:layout>
                <c:manualLayout>
                  <c:x val="-4.1493775933609959E-3"/>
                  <c:y val="-0.345679012345678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31-423F-ACBE-66200015AA02}"/>
                </c:ext>
              </c:extLst>
            </c:dLbl>
            <c:dLbl>
              <c:idx val="9"/>
              <c:layout>
                <c:manualLayout>
                  <c:x val="0"/>
                  <c:y val="-0.353909465020576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31-423F-ACBE-66200015AA02}"/>
                </c:ext>
              </c:extLst>
            </c:dLbl>
            <c:dLbl>
              <c:idx val="10"/>
              <c:layout>
                <c:manualLayout>
                  <c:x val="0"/>
                  <c:y val="-0.301783264746227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31-423F-ACBE-66200015AA02}"/>
                </c:ext>
              </c:extLst>
            </c:dLbl>
            <c:dLbl>
              <c:idx val="11"/>
              <c:layout>
                <c:manualLayout>
                  <c:x val="-1.0142805835435015E-16"/>
                  <c:y val="-0.257887517146776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31-423F-ACBE-66200015AA02}"/>
                </c:ext>
              </c:extLst>
            </c:dLbl>
            <c:dLbl>
              <c:idx val="12"/>
              <c:layout>
                <c:manualLayout>
                  <c:x val="-1.0142805835435015E-16"/>
                  <c:y val="-0.255144032921810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31-423F-ACBE-66200015AA02}"/>
                </c:ext>
              </c:extLst>
            </c:dLbl>
            <c:dLbl>
              <c:idx val="13"/>
              <c:layout>
                <c:manualLayout>
                  <c:x val="2.7662517289072292E-3"/>
                  <c:y val="-0.257887517146776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31-423F-ACBE-66200015AA02}"/>
                </c:ext>
              </c:extLst>
            </c:dLbl>
            <c:dLbl>
              <c:idx val="14"/>
              <c:layout>
                <c:manualLayout>
                  <c:x val="4.1493775933608944E-3"/>
                  <c:y val="-0.255144032921810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E31-423F-ACBE-66200015AA02}"/>
                </c:ext>
              </c:extLst>
            </c:dLbl>
            <c:dLbl>
              <c:idx val="15"/>
              <c:layout>
                <c:manualLayout>
                  <c:x val="1.3831258644536654E-3"/>
                  <c:y val="-0.263374485596707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31-423F-ACBE-66200015AA02}"/>
                </c:ext>
              </c:extLst>
            </c:dLbl>
            <c:spPr>
              <a:noFill/>
              <a:ln>
                <a:noFill/>
              </a:ln>
              <a:effectLst/>
            </c:spPr>
            <c:txPr>
              <a:bodyPr rot="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pt idx="15">
                  <c:v>2023-24</c:v>
                </c:pt>
              </c:strCache>
            </c:strRef>
          </c:cat>
          <c:val>
            <c:numRef>
              <c:f>Sheet1!$B$2:$B$17</c:f>
              <c:numCache>
                <c:formatCode>_("$"* #,##0.00_);_("$"* \(#,##0.00\);_("$"* "-"??_);_(@_)</c:formatCode>
                <c:ptCount val="16"/>
                <c:pt idx="0">
                  <c:v>33.200000000000003</c:v>
                </c:pt>
                <c:pt idx="1">
                  <c:v>60.34</c:v>
                </c:pt>
                <c:pt idx="2">
                  <c:v>69.91</c:v>
                </c:pt>
                <c:pt idx="3">
                  <c:v>75.209999999999994</c:v>
                </c:pt>
                <c:pt idx="4">
                  <c:v>92.23</c:v>
                </c:pt>
                <c:pt idx="5">
                  <c:v>92.43</c:v>
                </c:pt>
                <c:pt idx="6">
                  <c:v>107.98</c:v>
                </c:pt>
                <c:pt idx="7">
                  <c:v>148.72</c:v>
                </c:pt>
                <c:pt idx="8">
                  <c:v>147.55000000000001</c:v>
                </c:pt>
                <c:pt idx="9">
                  <c:v>152.88</c:v>
                </c:pt>
                <c:pt idx="10">
                  <c:v>128.04</c:v>
                </c:pt>
                <c:pt idx="11">
                  <c:v>107.87</c:v>
                </c:pt>
                <c:pt idx="12">
                  <c:v>107.96</c:v>
                </c:pt>
                <c:pt idx="13">
                  <c:v>108.3</c:v>
                </c:pt>
                <c:pt idx="14">
                  <c:v>108.27</c:v>
                </c:pt>
                <c:pt idx="15">
                  <c:v>108.34</c:v>
                </c:pt>
              </c:numCache>
            </c:numRef>
          </c:val>
          <c:extLst>
            <c:ext xmlns:c16="http://schemas.microsoft.com/office/drawing/2014/chart" uri="{C3380CC4-5D6E-409C-BE32-E72D297353CC}">
              <c16:uniqueId val="{00000010-4E31-423F-ACBE-66200015AA02}"/>
            </c:ext>
          </c:extLst>
        </c:ser>
        <c:dLbls>
          <c:showLegendKey val="0"/>
          <c:showVal val="1"/>
          <c:showCatName val="0"/>
          <c:showSerName val="0"/>
          <c:showPercent val="0"/>
          <c:showBubbleSize val="0"/>
        </c:dLbls>
        <c:gapWidth val="150"/>
        <c:overlap val="100"/>
        <c:axId val="101671311"/>
        <c:axId val="101675631"/>
      </c:barChart>
      <c:catAx>
        <c:axId val="10167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n-US"/>
          </a:p>
        </c:txPr>
        <c:crossAx val="101675631"/>
        <c:crosses val="autoZero"/>
        <c:auto val="1"/>
        <c:lblAlgn val="ctr"/>
        <c:lblOffset val="100"/>
        <c:noMultiLvlLbl val="0"/>
      </c:catAx>
      <c:valAx>
        <c:axId val="101675631"/>
        <c:scaling>
          <c:orientation val="minMax"/>
          <c:max val="18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lang="en-US" sz="900" b="1" i="0" u="none" strike="noStrike" kern="1200" baseline="0">
                <a:solidFill>
                  <a:schemeClr val="tx1"/>
                </a:solidFill>
                <a:latin typeface="+mn-lt"/>
                <a:ea typeface="+mn-ea"/>
                <a:cs typeface="+mn-cs"/>
              </a:defRPr>
            </a:pPr>
            <a:endParaRPr lang="en-US"/>
          </a:p>
        </c:txPr>
        <c:crossAx val="10167131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900" b="1"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34056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241825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31</a:t>
            </a:fld>
            <a:endParaRPr lang="en-US"/>
          </a:p>
        </p:txBody>
      </p:sp>
    </p:spTree>
    <p:extLst>
      <p:ext uri="{BB962C8B-B14F-4D97-AF65-F5344CB8AC3E}">
        <p14:creationId xmlns:p14="http://schemas.microsoft.com/office/powerpoint/2010/main" val="324276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September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September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September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September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September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September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September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September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September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September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September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September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September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September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September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September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September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September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September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September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September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September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September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September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September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September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September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September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September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September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September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September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September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September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September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September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September 19,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September 19,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September 19,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September 19,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September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September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September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September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September 19,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September 19,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September 19,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September 19,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September 19,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September 19,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September 19,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September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September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September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September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September 19,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puc.ca.gov/CTF" TargetMode="External"/><Relationship Id="rId2" Type="http://schemas.openxmlformats.org/officeDocument/2006/relationships/image" Target="../media/image11.emf"/><Relationship Id="rId1" Type="http://schemas.openxmlformats.org/officeDocument/2006/relationships/slideLayout" Target="../slideLayouts/slideLayout44.xml"/><Relationship Id="rId5" Type="http://schemas.openxmlformats.org/officeDocument/2006/relationships/hyperlink" Target="https://ecap.cpuc.ca.gov/s/help-faqs?tabset-139ec=1" TargetMode="External"/><Relationship Id="rId4" Type="http://schemas.openxmlformats.org/officeDocument/2006/relationships/hyperlink" Target="https://www.cpuc.ca.gov/-/media/cpuc-website/divisions/communications-division/documents/california-teleconnect-fund/ctf_applicant_and_participant_guidebook.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hyperlink" Target="mailto:CTFHelp@cpuc.c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514165"/>
            <a:ext cx="11259671" cy="2420469"/>
          </a:xfrm>
        </p:spPr>
        <p:txBody>
          <a:bodyPr>
            <a:normAutofit/>
          </a:bodyPr>
          <a:lstStyle/>
          <a:p>
            <a:pPr algn="ctr" fontAlgn="b">
              <a:lnSpc>
                <a:spcPct val="90000"/>
              </a:lnSpc>
              <a:spcBef>
                <a:spcPct val="0"/>
              </a:spcBef>
            </a:pPr>
            <a:r>
              <a:rPr lang="en-US" sz="3600" b="1" dirty="0">
                <a:solidFill>
                  <a:schemeClr val="tx2"/>
                </a:solidFill>
                <a:latin typeface="+mj-lt"/>
                <a:ea typeface="+mj-ea"/>
                <a:cs typeface="+mj-cs"/>
              </a:rPr>
              <a:t>California Teleconnect Fund (CTF) Program Overview </a:t>
            </a:r>
          </a:p>
          <a:p>
            <a:endParaRPr lang="en-US" dirty="0"/>
          </a:p>
          <a:p>
            <a:pPr algn="ctr" fontAlgn="b">
              <a:lnSpc>
                <a:spcPct val="90000"/>
              </a:lnSpc>
              <a:spcBef>
                <a:spcPct val="0"/>
              </a:spcBef>
            </a:pPr>
            <a:r>
              <a:rPr lang="en-US" sz="3200" dirty="0">
                <a:solidFill>
                  <a:schemeClr val="tx2"/>
                </a:solidFill>
                <a:latin typeface="+mj-lt"/>
                <a:ea typeface="+mj-ea"/>
                <a:cs typeface="+mj-cs"/>
              </a:rPr>
              <a:t>Presented by CTF Staff</a:t>
            </a:r>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609600" y="365125"/>
            <a:ext cx="10972800" cy="1138235"/>
          </a:xfrm>
        </p:spPr>
        <p:txBody>
          <a:bodyPr/>
          <a:lstStyle/>
          <a:p>
            <a:pPr algn="ctr"/>
            <a:r>
              <a:rPr lang="en-US" dirty="0"/>
              <a:t>Eligibility (cont.)</a:t>
            </a:r>
            <a:br>
              <a:rPr lang="en-US" dirty="0"/>
            </a:br>
            <a:endParaRPr lang="en-US" dirty="0"/>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609600" y="1255059"/>
            <a:ext cx="10972800" cy="5071313"/>
          </a:xfrm>
        </p:spPr>
        <p:txBody>
          <a:bodyPr>
            <a:normAutofit fontScale="25000" lnSpcReduction="20000"/>
          </a:bodyPr>
          <a:lstStyle/>
          <a:p>
            <a:pPr marR="0" lvl="0" fontAlgn="base">
              <a:lnSpc>
                <a:spcPct val="110000"/>
              </a:lnSpc>
              <a:spcAft>
                <a:spcPct val="0"/>
              </a:spcAft>
              <a:buClrTx/>
              <a:buSzTx/>
              <a:buFont typeface="Wingdings" panose="05000000000000000000" pitchFamily="2" charset="2"/>
              <a:buChar char="v"/>
              <a:tabLst/>
              <a:defRPr/>
            </a:pPr>
            <a:r>
              <a:rPr lang="en-US" sz="7200" b="1" dirty="0"/>
              <a:t>Public and Private K-12 Schools</a:t>
            </a:r>
          </a:p>
          <a:p>
            <a:pPr lvl="2" fontAlgn="base">
              <a:lnSpc>
                <a:spcPct val="110000"/>
              </a:lnSpc>
              <a:spcAft>
                <a:spcPct val="0"/>
              </a:spcAft>
              <a:buFont typeface="Wingdings" panose="05000000000000000000" pitchFamily="2" charset="2"/>
              <a:buChar char="q"/>
              <a:defRPr/>
            </a:pPr>
            <a:r>
              <a:rPr lang="en-US" sz="6800" b="1" dirty="0"/>
              <a:t>   </a:t>
            </a:r>
            <a:r>
              <a:rPr lang="en-US" sz="6800" dirty="0"/>
              <a:t>California Department of Education District School Code (CDS)</a:t>
            </a:r>
          </a:p>
          <a:p>
            <a:pPr marR="0" lvl="0" fontAlgn="base">
              <a:lnSpc>
                <a:spcPct val="110000"/>
              </a:lnSpc>
              <a:spcAft>
                <a:spcPct val="0"/>
              </a:spcAft>
              <a:buClrTx/>
              <a:buSzTx/>
              <a:buFont typeface="Wingdings" panose="05000000000000000000" pitchFamily="2" charset="2"/>
              <a:buChar char="v"/>
              <a:tabLst/>
              <a:defRPr/>
            </a:pPr>
            <a:r>
              <a:rPr lang="en-US" sz="7200" b="1" dirty="0"/>
              <a:t>Libraries</a:t>
            </a:r>
          </a:p>
          <a:p>
            <a:pPr lvl="2" fontAlgn="base">
              <a:lnSpc>
                <a:spcPct val="110000"/>
              </a:lnSpc>
              <a:spcAft>
                <a:spcPct val="0"/>
              </a:spcAft>
              <a:buFont typeface="Wingdings" panose="05000000000000000000" pitchFamily="2" charset="2"/>
              <a:buChar char="q"/>
              <a:defRPr/>
            </a:pPr>
            <a:r>
              <a:rPr lang="en-US" sz="6800" b="1" dirty="0"/>
              <a:t>   </a:t>
            </a:r>
            <a:r>
              <a:rPr lang="en-US" sz="6800" dirty="0"/>
              <a:t>Letter from State Librarian</a:t>
            </a:r>
          </a:p>
          <a:p>
            <a:pPr marL="0" marR="0" lvl="0" indent="0" fontAlgn="base">
              <a:lnSpc>
                <a:spcPct val="110000"/>
              </a:lnSpc>
              <a:spcAft>
                <a:spcPct val="0"/>
              </a:spcAft>
              <a:buClrTx/>
              <a:buSzTx/>
              <a:buNone/>
              <a:tabLst/>
              <a:defRPr/>
            </a:pPr>
            <a:endParaRPr lang="en-US" sz="7200" dirty="0"/>
          </a:p>
          <a:p>
            <a:pPr marR="0" lvl="0" fontAlgn="base">
              <a:lnSpc>
                <a:spcPct val="110000"/>
              </a:lnSpc>
              <a:spcAft>
                <a:spcPct val="0"/>
              </a:spcAft>
              <a:buClrTx/>
              <a:buSzTx/>
              <a:buFont typeface="Wingdings" panose="05000000000000000000" pitchFamily="2" charset="2"/>
              <a:buChar char="v"/>
              <a:tabLst/>
              <a:defRPr/>
            </a:pPr>
            <a:r>
              <a:rPr lang="en-US" sz="7200" b="1" dirty="0"/>
              <a:t>California Community Colleges</a:t>
            </a:r>
          </a:p>
          <a:p>
            <a:pPr lvl="2" fontAlgn="base">
              <a:lnSpc>
                <a:spcPct val="110000"/>
              </a:lnSpc>
              <a:spcAft>
                <a:spcPct val="0"/>
              </a:spcAft>
              <a:buFont typeface="Wingdings" panose="05000000000000000000" pitchFamily="2" charset="2"/>
              <a:buChar char="q"/>
              <a:defRPr/>
            </a:pPr>
            <a:r>
              <a:rPr lang="en-US" sz="6800" b="1" dirty="0"/>
              <a:t>   </a:t>
            </a:r>
            <a:r>
              <a:rPr lang="en-US" sz="6800" dirty="0"/>
              <a:t>Management Information System (MIS) code</a:t>
            </a:r>
          </a:p>
          <a:p>
            <a:pPr marL="0" marR="0" lvl="0" indent="0" fontAlgn="base">
              <a:lnSpc>
                <a:spcPct val="110000"/>
              </a:lnSpc>
              <a:spcAft>
                <a:spcPct val="0"/>
              </a:spcAft>
              <a:buClrTx/>
              <a:buSzTx/>
              <a:buNone/>
              <a:tabLst/>
              <a:defRPr/>
            </a:pPr>
            <a:endParaRPr lang="en-US" sz="7200" b="1" dirty="0"/>
          </a:p>
          <a:p>
            <a:pPr marR="0" lvl="0" fontAlgn="base">
              <a:lnSpc>
                <a:spcPct val="110000"/>
              </a:lnSpc>
              <a:spcAft>
                <a:spcPct val="0"/>
              </a:spcAft>
              <a:buClrTx/>
              <a:buSzTx/>
              <a:buFont typeface="Wingdings" panose="05000000000000000000" pitchFamily="2" charset="2"/>
              <a:buChar char="v"/>
              <a:tabLst/>
              <a:defRPr/>
            </a:pPr>
            <a:r>
              <a:rPr lang="en-US" sz="7200" b="1" dirty="0"/>
              <a:t>Government Owned and Operated Hospitals:</a:t>
            </a:r>
          </a:p>
          <a:p>
            <a:pPr lvl="2" fontAlgn="base">
              <a:lnSpc>
                <a:spcPct val="110000"/>
              </a:lnSpc>
              <a:spcAft>
                <a:spcPct val="0"/>
              </a:spcAft>
              <a:buFont typeface="Wingdings" panose="05000000000000000000" pitchFamily="2" charset="2"/>
              <a:buChar char="q"/>
              <a:defRPr/>
            </a:pPr>
            <a:r>
              <a:rPr lang="en-US" sz="6800" b="1" dirty="0"/>
              <a:t>   </a:t>
            </a:r>
            <a:r>
              <a:rPr lang="en-US" sz="6800" dirty="0"/>
              <a:t>Hospital Districts, letter from county</a:t>
            </a:r>
          </a:p>
          <a:p>
            <a:pPr marL="0" marR="0" lvl="0" indent="0" fontAlgn="base">
              <a:lnSpc>
                <a:spcPct val="110000"/>
              </a:lnSpc>
              <a:spcAft>
                <a:spcPct val="0"/>
              </a:spcAft>
              <a:buClrTx/>
              <a:buSzTx/>
              <a:buNone/>
              <a:tabLst/>
              <a:defRPr/>
            </a:pPr>
            <a:endParaRPr lang="en-US" sz="7200" b="1" dirty="0"/>
          </a:p>
          <a:p>
            <a:pPr marR="0" lvl="0" fontAlgn="base">
              <a:lnSpc>
                <a:spcPct val="110000"/>
              </a:lnSpc>
              <a:spcAft>
                <a:spcPct val="0"/>
              </a:spcAft>
              <a:buClrTx/>
              <a:buSzTx/>
              <a:buFont typeface="Wingdings" panose="05000000000000000000" pitchFamily="2" charset="2"/>
              <a:buChar char="v"/>
              <a:tabLst/>
              <a:defRPr/>
            </a:pPr>
            <a:r>
              <a:rPr lang="en-US" sz="7200" b="1" dirty="0"/>
              <a:t>California Telehealth Network (CTN)</a:t>
            </a:r>
          </a:p>
          <a:p>
            <a:pPr lvl="2" fontAlgn="base">
              <a:lnSpc>
                <a:spcPct val="110000"/>
              </a:lnSpc>
              <a:spcAft>
                <a:spcPct val="0"/>
              </a:spcAft>
              <a:buFont typeface="Wingdings" panose="05000000000000000000" pitchFamily="2" charset="2"/>
              <a:buChar char="q"/>
              <a:defRPr/>
            </a:pPr>
            <a:r>
              <a:rPr lang="en-US" sz="6800" b="1" dirty="0"/>
              <a:t>   </a:t>
            </a:r>
            <a:r>
              <a:rPr lang="en-US" sz="6800" dirty="0"/>
              <a:t>Listed as a member on CTN website</a:t>
            </a:r>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r>
              <a:rPr lang="en-US" sz="7200" b="1" dirty="0"/>
              <a:t>	</a:t>
            </a:r>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r>
              <a:rPr lang="en-US" sz="2000" b="1" dirty="0"/>
              <a:t>	</a:t>
            </a:r>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kern="0" dirty="0">
              <a:solidFill>
                <a:srgbClr val="000000"/>
              </a:solidFill>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100" b="0" i="0" u="none" strike="noStrike" kern="0" cap="none" spc="0" normalizeH="0" baseline="0" noProof="0" dirty="0">
              <a:ln>
                <a:noFill/>
              </a:ln>
              <a:solidFill>
                <a:srgbClr val="000000"/>
              </a:solidFill>
              <a:effectLst/>
              <a:uLnTx/>
              <a:uFillTx/>
              <a:ea typeface="+mn-ea"/>
              <a:cs typeface="Arial" panose="020B0604020202020204" pitchFamily="34" charset="0"/>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195084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Funding, Subsidies, &amp; Source of CTF Budget</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11</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529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345233" y="1194318"/>
            <a:ext cx="11700587" cy="4655976"/>
          </a:xfrm>
        </p:spPr>
        <p:txBody>
          <a:bodyPr>
            <a:normAutofit/>
          </a:bodyPr>
          <a:lstStyle/>
          <a:p>
            <a:r>
              <a:rPr lang="en-US" sz="2100" b="1" dirty="0"/>
              <a:t>E-Rate</a:t>
            </a:r>
            <a:r>
              <a:rPr lang="en-US" sz="2100" dirty="0"/>
              <a:t> </a:t>
            </a:r>
          </a:p>
          <a:p>
            <a:pPr marL="342900" indent="-342900">
              <a:buFont typeface="Arial" panose="020B0604020202020204" pitchFamily="34" charset="0"/>
              <a:buChar char="•"/>
            </a:pPr>
            <a:r>
              <a:rPr lang="en-US" sz="2100" dirty="0"/>
              <a:t>E-rate is a federal program administered by the Schools and Libraries Division of the Universal Service Administrative Company at the direction of the Federal Communications Commission. </a:t>
            </a:r>
          </a:p>
          <a:p>
            <a:pPr marL="800100" lvl="1" indent="-342900" algn="l">
              <a:buFont typeface="Wingdings" panose="05000000000000000000" pitchFamily="2" charset="2"/>
              <a:buChar char="v"/>
            </a:pPr>
            <a:r>
              <a:rPr lang="en-US" sz="1800" i="1" dirty="0"/>
              <a:t>E-Rate percentages vary depending on the funding commitment to the participant by the federal E-Rate program. </a:t>
            </a:r>
          </a:p>
          <a:p>
            <a:pPr marL="800100" lvl="1" indent="-342900" algn="l">
              <a:buFont typeface="Wingdings" panose="05000000000000000000" pitchFamily="2" charset="2"/>
              <a:buChar char="v"/>
            </a:pPr>
            <a:r>
              <a:rPr lang="en-US" sz="1800" i="1" dirty="0"/>
              <a:t>E-Rate statewide average- PUC Code 884.5</a:t>
            </a:r>
          </a:p>
          <a:p>
            <a:pPr marL="1257300" lvl="2" indent="-342900" algn="l">
              <a:buFont typeface="Courier New" panose="02070309020205020404" pitchFamily="49" charset="0"/>
              <a:buChar char="o"/>
            </a:pPr>
            <a:r>
              <a:rPr lang="en-US" sz="1900" i="1" dirty="0"/>
              <a:t>07/02/2023-06/30/2024 E-Rate Statewide Avg is 72%. </a:t>
            </a:r>
          </a:p>
          <a:p>
            <a:pPr lvl="2" algn="l"/>
            <a:endParaRPr lang="en-US" sz="1900" b="1" dirty="0"/>
          </a:p>
          <a:p>
            <a:r>
              <a:rPr lang="en-US" sz="2100" b="1" dirty="0"/>
              <a:t>How is the CTF subsidy impacted after E-Rate?</a:t>
            </a:r>
          </a:p>
          <a:p>
            <a:pPr marL="342900" indent="-342900">
              <a:buFont typeface="Arial" panose="020B0604020202020204" pitchFamily="34" charset="0"/>
              <a:buChar char="•"/>
            </a:pPr>
            <a:r>
              <a:rPr lang="en-US" sz="2100" dirty="0"/>
              <a:t>If the participant has a Funding Commitment Decision Letter from E-rate, the CTF discount of 50% applies to only the balance remaining after its E-rate support.</a:t>
            </a:r>
          </a:p>
          <a:p>
            <a:endParaRPr lang="en-US" sz="2000" dirty="0"/>
          </a:p>
          <a:p>
            <a:endParaRPr lang="en-US" b="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0" y="673294"/>
            <a:ext cx="12192000"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 Funding &amp; E-RATE</a:t>
            </a:r>
          </a:p>
          <a:p>
            <a:endParaRPr lang="en-US" dirty="0"/>
          </a:p>
        </p:txBody>
      </p:sp>
    </p:spTree>
    <p:extLst>
      <p:ext uri="{BB962C8B-B14F-4D97-AF65-F5344CB8AC3E}">
        <p14:creationId xmlns:p14="http://schemas.microsoft.com/office/powerpoint/2010/main" val="414475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13</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473513"/>
            <a:ext cx="11178989" cy="3886764"/>
          </a:xfrm>
        </p:spPr>
        <p:txBody>
          <a:bodyPr>
            <a:normAutofit/>
          </a:bodyPr>
          <a:lstStyle/>
          <a:p>
            <a:r>
              <a:rPr lang="en-US" b="1" dirty="0"/>
              <a:t>Funding Sources </a:t>
            </a:r>
          </a:p>
          <a:p>
            <a:pPr marL="342900" indent="-342900">
              <a:buFont typeface="Arial" panose="020B0604020202020204" pitchFamily="34" charset="0"/>
              <a:buChar char="•"/>
            </a:pPr>
            <a:r>
              <a:rPr lang="en-US" dirty="0"/>
              <a:t>The CTF program is funded by California ratepayers through surcharges based on the number of active access lines that a telephone corporation operates in California</a:t>
            </a:r>
          </a:p>
          <a:p>
            <a:pPr marL="800100" lvl="1" indent="-342900" algn="l">
              <a:buFont typeface="Arial" panose="020B0604020202020204" pitchFamily="34" charset="0"/>
              <a:buChar char="•"/>
            </a:pPr>
            <a:r>
              <a:rPr lang="en-US" dirty="0"/>
              <a:t>Previous Surcharge Mechanism- assessed on telecommunications intrastate service revenue </a:t>
            </a:r>
          </a:p>
          <a:p>
            <a:pPr marL="800100" lvl="1" indent="-342900" algn="l">
              <a:buFont typeface="Arial" panose="020B0604020202020204" pitchFamily="34" charset="0"/>
              <a:buChar char="•"/>
            </a:pPr>
            <a:r>
              <a:rPr lang="en-US" dirty="0"/>
              <a:t>Updated Surcharge Mechanism- Effective April 1, 2023, assessed on a per access line basis (D. 22-10-021)</a:t>
            </a:r>
          </a:p>
          <a:p>
            <a:pPr lvl="1"/>
            <a:endParaRPr lang="en-US" strike="sngStrike" dirty="0"/>
          </a:p>
          <a:p>
            <a:pPr lvl="1"/>
            <a:r>
              <a:rPr lang="en-US" dirty="0"/>
              <a:t> </a:t>
            </a:r>
          </a:p>
          <a:p>
            <a:endParaRPr lang="en-US" dirty="0"/>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0" y="673294"/>
            <a:ext cx="12192000"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 Funding Sources</a:t>
            </a:r>
          </a:p>
          <a:p>
            <a:endParaRPr lang="en-US" dirty="0"/>
          </a:p>
        </p:txBody>
      </p:sp>
    </p:spTree>
    <p:extLst>
      <p:ext uri="{BB962C8B-B14F-4D97-AF65-F5344CB8AC3E}">
        <p14:creationId xmlns:p14="http://schemas.microsoft.com/office/powerpoint/2010/main" val="413712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14</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600" y="1473513"/>
            <a:ext cx="9601200" cy="3349499"/>
          </a:xfrm>
        </p:spPr>
        <p:txBody>
          <a:bodyPr>
            <a:normAutofit/>
          </a:bodyPr>
          <a:lstStyle/>
          <a:p>
            <a:r>
              <a:rPr lang="en-US" b="1" dirty="0"/>
              <a:t>Funding Limits </a:t>
            </a:r>
          </a:p>
          <a:p>
            <a:pPr marL="342900" indent="-342900">
              <a:buFont typeface="Arial" panose="020B0604020202020204" pitchFamily="34" charset="0"/>
              <a:buChar char="•"/>
            </a:pPr>
            <a:r>
              <a:rPr lang="en-US" sz="2000" dirty="0"/>
              <a:t>Standard Budgetary appropriation limits per year (Annual CA Budget Act)</a:t>
            </a:r>
          </a:p>
          <a:p>
            <a:pPr marL="342900" indent="-342900">
              <a:buFont typeface="Arial" panose="020B0604020202020204" pitchFamily="34" charset="0"/>
              <a:buChar char="•"/>
            </a:pPr>
            <a:r>
              <a:rPr lang="en-US" sz="2000" dirty="0"/>
              <a:t>Continuous annual Funding is based on first come, first served until funding runs out</a:t>
            </a:r>
          </a:p>
          <a:p>
            <a:r>
              <a:rPr lang="en-US" b="1" dirty="0"/>
              <a:t>CTF Activities </a:t>
            </a:r>
          </a:p>
          <a:p>
            <a:pPr marL="342900" indent="-342900">
              <a:buFont typeface="Arial" panose="020B0604020202020204" pitchFamily="34" charset="0"/>
              <a:buChar char="•"/>
            </a:pPr>
            <a:r>
              <a:rPr lang="en-US" sz="2000" dirty="0"/>
              <a:t>Aside from the main goal of the CTF program, which is to administer a program to advance universal service by providing 50% discounts to qualifying entities, CTF funding was also used for various sub-programs and projects such 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0" y="673294"/>
            <a:ext cx="12192000"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 Funding Limits &amp; Activities </a:t>
            </a:r>
          </a:p>
          <a:p>
            <a:endParaRPr lang="en-US" dirty="0"/>
          </a:p>
        </p:txBody>
      </p:sp>
      <p:sp>
        <p:nvSpPr>
          <p:cNvPr id="2" name="TextBox 1">
            <a:extLst>
              <a:ext uri="{FF2B5EF4-FFF2-40B4-BE49-F238E27FC236}">
                <a16:creationId xmlns:a16="http://schemas.microsoft.com/office/drawing/2014/main" id="{6D8FABBF-D4C4-FEE6-41CC-A07053A98F0B}"/>
              </a:ext>
            </a:extLst>
          </p:cNvPr>
          <p:cNvSpPr txBox="1"/>
          <p:nvPr/>
        </p:nvSpPr>
        <p:spPr>
          <a:xfrm>
            <a:off x="941295" y="4814047"/>
            <a:ext cx="10112188" cy="1200329"/>
          </a:xfrm>
          <a:prstGeom prst="rect">
            <a:avLst/>
          </a:prstGeom>
          <a:noFill/>
        </p:spPr>
        <p:txBody>
          <a:bodyPr wrap="square" rtlCol="0">
            <a:spAutoFit/>
          </a:bodyPr>
          <a:lstStyle/>
          <a:p>
            <a:pPr marL="742950" lvl="1" indent="-285750">
              <a:buFont typeface="Wingdings" panose="05000000000000000000" pitchFamily="2" charset="2"/>
              <a:buChar char="v"/>
            </a:pPr>
            <a:r>
              <a:rPr lang="en-US" sz="1800" dirty="0"/>
              <a:t>Distance Learning </a:t>
            </a:r>
            <a:r>
              <a:rPr lang="en-US" dirty="0"/>
              <a:t>Project </a:t>
            </a:r>
          </a:p>
          <a:p>
            <a:pPr marL="742950" lvl="1" indent="-285750">
              <a:buFont typeface="Wingdings" panose="05000000000000000000" pitchFamily="2" charset="2"/>
              <a:buChar char="v"/>
            </a:pPr>
            <a:r>
              <a:rPr lang="en-US" sz="1800" dirty="0"/>
              <a:t>Senate Bill (SB)1212 / 2-1-1 project </a:t>
            </a:r>
          </a:p>
          <a:p>
            <a:pPr marL="742950" lvl="1" indent="-285750">
              <a:buFont typeface="Wingdings" panose="05000000000000000000" pitchFamily="2" charset="2"/>
              <a:buChar char="v"/>
            </a:pPr>
            <a:r>
              <a:rPr lang="en-US" sz="1800" dirty="0"/>
              <a:t>Digital Divide Grant Program (DDGP)</a:t>
            </a:r>
          </a:p>
          <a:p>
            <a:endParaRPr lang="en-US" dirty="0"/>
          </a:p>
        </p:txBody>
      </p:sp>
    </p:spTree>
    <p:extLst>
      <p:ext uri="{BB962C8B-B14F-4D97-AF65-F5344CB8AC3E}">
        <p14:creationId xmlns:p14="http://schemas.microsoft.com/office/powerpoint/2010/main" val="143056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15</a:t>
            </a:fld>
            <a:endParaRPr lang="en-US"/>
          </a:p>
        </p:txBody>
      </p:sp>
      <p:graphicFrame>
        <p:nvGraphicFramePr>
          <p:cNvPr id="20" name="Chart 19">
            <a:extLst>
              <a:ext uri="{FF2B5EF4-FFF2-40B4-BE49-F238E27FC236}">
                <a16:creationId xmlns:a16="http://schemas.microsoft.com/office/drawing/2014/main" id="{10865489-4255-4838-048A-95AA6FB41541}"/>
              </a:ext>
            </a:extLst>
          </p:cNvPr>
          <p:cNvGraphicFramePr>
            <a:graphicFrameLocks/>
          </p:cNvGraphicFramePr>
          <p:nvPr>
            <p:extLst>
              <p:ext uri="{D42A27DB-BD31-4B8C-83A1-F6EECF244321}">
                <p14:modId xmlns:p14="http://schemas.microsoft.com/office/powerpoint/2010/main" val="2920637799"/>
              </p:ext>
            </p:extLst>
          </p:nvPr>
        </p:nvGraphicFramePr>
        <p:xfrm>
          <a:off x="448235" y="367553"/>
          <a:ext cx="11134164" cy="535192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EFE49AD-4076-B812-925C-E8E526B781ED}"/>
              </a:ext>
            </a:extLst>
          </p:cNvPr>
          <p:cNvSpPr txBox="1"/>
          <p:nvPr/>
        </p:nvSpPr>
        <p:spPr>
          <a:xfrm>
            <a:off x="2796989" y="5719482"/>
            <a:ext cx="7996518" cy="461665"/>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a:t>Pre 2016 figures are obtained from CPUC resolutions approving PPP fund annual budgets. Post 2016 figures are from the CA Annual Budget Act. </a:t>
            </a:r>
          </a:p>
        </p:txBody>
      </p:sp>
    </p:spTree>
    <p:extLst>
      <p:ext uri="{BB962C8B-B14F-4D97-AF65-F5344CB8AC3E}">
        <p14:creationId xmlns:p14="http://schemas.microsoft.com/office/powerpoint/2010/main" val="21427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Services Covered by CTF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16</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1767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1CA6-53A4-E753-EF48-C647984BCDFF}"/>
              </a:ext>
            </a:extLst>
          </p:cNvPr>
          <p:cNvSpPr>
            <a:spLocks noGrp="1"/>
          </p:cNvSpPr>
          <p:nvPr>
            <p:ph type="title"/>
          </p:nvPr>
        </p:nvSpPr>
        <p:spPr>
          <a:xfrm>
            <a:off x="609600" y="365125"/>
            <a:ext cx="10972800" cy="1629045"/>
          </a:xfrm>
        </p:spPr>
        <p:txBody>
          <a:bodyPr/>
          <a:lstStyle/>
          <a:p>
            <a:r>
              <a:rPr lang="en-US" dirty="0"/>
              <a:t>Telecommunications Services Eligible</a:t>
            </a:r>
            <a:br>
              <a:rPr lang="en-US" dirty="0"/>
            </a:br>
            <a:r>
              <a:rPr lang="en-US" sz="2400" b="0" dirty="0"/>
              <a:t>The CTF discount applies only to the monthly recurring charge of the following eligible services:</a:t>
            </a:r>
            <a:br>
              <a:rPr lang="en-US" sz="2000" dirty="0"/>
            </a:br>
            <a:endParaRPr lang="en-US" sz="2000" dirty="0"/>
          </a:p>
        </p:txBody>
      </p:sp>
      <p:sp>
        <p:nvSpPr>
          <p:cNvPr id="3" name="Subtitle 2">
            <a:extLst>
              <a:ext uri="{FF2B5EF4-FFF2-40B4-BE49-F238E27FC236}">
                <a16:creationId xmlns:a16="http://schemas.microsoft.com/office/drawing/2014/main" id="{4E471484-0677-7140-A947-225DDF485CDB}"/>
              </a:ext>
            </a:extLst>
          </p:cNvPr>
          <p:cNvSpPr>
            <a:spLocks noGrp="1"/>
          </p:cNvSpPr>
          <p:nvPr>
            <p:ph idx="1"/>
          </p:nvPr>
        </p:nvSpPr>
        <p:spPr>
          <a:xfrm>
            <a:off x="609600" y="1994169"/>
            <a:ext cx="10972800" cy="4182793"/>
          </a:xfrm>
        </p:spPr>
        <p:txBody>
          <a:bodyPr>
            <a:normAutofit fontScale="92500" lnSpcReduction="10000"/>
          </a:bodyPr>
          <a:lstStyle/>
          <a:p>
            <a:pPr>
              <a:buFont typeface="Wingdings" panose="05000000000000000000" pitchFamily="2" charset="2"/>
              <a:buChar char="q"/>
            </a:pPr>
            <a:r>
              <a:rPr lang="en-US" sz="2600" dirty="0"/>
              <a:t> Asynchronous Transfer Mode </a:t>
            </a:r>
          </a:p>
          <a:p>
            <a:pPr>
              <a:buFont typeface="Wingdings" panose="05000000000000000000" pitchFamily="2" charset="2"/>
              <a:buChar char="q"/>
            </a:pPr>
            <a:r>
              <a:rPr lang="en-US" sz="2600" dirty="0"/>
              <a:t> Broadband Over Power Lines </a:t>
            </a:r>
          </a:p>
          <a:p>
            <a:pPr>
              <a:buFont typeface="Wingdings" panose="05000000000000000000" pitchFamily="2" charset="2"/>
              <a:buChar char="q"/>
            </a:pPr>
            <a:r>
              <a:rPr lang="en-US" sz="2600" dirty="0"/>
              <a:t> Cable Modem </a:t>
            </a:r>
          </a:p>
          <a:p>
            <a:pPr>
              <a:buFont typeface="Wingdings" panose="05000000000000000000" pitchFamily="2" charset="2"/>
              <a:buChar char="q"/>
            </a:pPr>
            <a:r>
              <a:rPr lang="en-US" sz="2600" dirty="0"/>
              <a:t> Digital Subscriber Line </a:t>
            </a:r>
          </a:p>
          <a:p>
            <a:pPr>
              <a:buFont typeface="Wingdings" panose="05000000000000000000" pitchFamily="2" charset="2"/>
              <a:buChar char="q"/>
            </a:pPr>
            <a:r>
              <a:rPr lang="en-US" sz="2600" dirty="0"/>
              <a:t> Digital Signal, DS1, DS2, etc. </a:t>
            </a:r>
          </a:p>
          <a:p>
            <a:pPr>
              <a:buFont typeface="Wingdings" panose="05000000000000000000" pitchFamily="2" charset="2"/>
              <a:buChar char="q"/>
            </a:pPr>
            <a:r>
              <a:rPr lang="en-US" sz="2600" dirty="0"/>
              <a:t> Ethernet </a:t>
            </a:r>
          </a:p>
          <a:p>
            <a:pPr>
              <a:buFont typeface="Wingdings" panose="05000000000000000000" pitchFamily="2" charset="2"/>
              <a:buChar char="q"/>
            </a:pPr>
            <a:r>
              <a:rPr lang="en-US" sz="2600" dirty="0"/>
              <a:t> Fiber Optics, including leased dark fiber and leased lit fiber </a:t>
            </a:r>
          </a:p>
          <a:p>
            <a:pPr>
              <a:buFont typeface="Wingdings" panose="05000000000000000000" pitchFamily="2" charset="2"/>
              <a:buChar char="q"/>
            </a:pPr>
            <a:r>
              <a:rPr lang="en-US" sz="2600" dirty="0"/>
              <a:t> Fixed Wireless Internet Access </a:t>
            </a:r>
          </a:p>
          <a:p>
            <a:pPr marL="0" indent="0">
              <a:buNone/>
            </a:pPr>
            <a:r>
              <a:rPr lang="en-US" sz="2600" dirty="0"/>
              <a:t> </a:t>
            </a:r>
          </a:p>
          <a:p>
            <a:pPr marL="0" indent="0">
              <a:buNone/>
            </a:pPr>
            <a:endParaRPr lang="en-US" sz="5500" dirty="0"/>
          </a:p>
          <a:p>
            <a:endParaRPr lang="en-US" dirty="0"/>
          </a:p>
          <a:p>
            <a:endParaRPr lang="en-US" dirty="0"/>
          </a:p>
        </p:txBody>
      </p:sp>
      <p:sp>
        <p:nvSpPr>
          <p:cNvPr id="4" name="Slide Number Placeholder 3">
            <a:extLst>
              <a:ext uri="{FF2B5EF4-FFF2-40B4-BE49-F238E27FC236}">
                <a16:creationId xmlns:a16="http://schemas.microsoft.com/office/drawing/2014/main" id="{8DAAE4CA-62F4-47C8-E3D3-D93EBE716CD3}"/>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334529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C8EC-6B03-8F0D-7DC7-A4B2D50DF35E}"/>
              </a:ext>
            </a:extLst>
          </p:cNvPr>
          <p:cNvSpPr>
            <a:spLocks noGrp="1"/>
          </p:cNvSpPr>
          <p:nvPr>
            <p:ph type="title"/>
          </p:nvPr>
        </p:nvSpPr>
        <p:spPr>
          <a:xfrm>
            <a:off x="609600" y="365125"/>
            <a:ext cx="10972800" cy="1149043"/>
          </a:xfrm>
        </p:spPr>
        <p:txBody>
          <a:bodyPr/>
          <a:lstStyle/>
          <a:p>
            <a:pPr algn="ctr"/>
            <a:r>
              <a:rPr lang="en-US" dirty="0"/>
              <a:t>Telecommunications Services Eligible (Cont.)</a:t>
            </a:r>
            <a:br>
              <a:rPr lang="en-US" dirty="0"/>
            </a:br>
            <a:endParaRPr lang="en-US" dirty="0"/>
          </a:p>
        </p:txBody>
      </p:sp>
      <p:sp>
        <p:nvSpPr>
          <p:cNvPr id="6" name="Content Placeholder 5">
            <a:extLst>
              <a:ext uri="{FF2B5EF4-FFF2-40B4-BE49-F238E27FC236}">
                <a16:creationId xmlns:a16="http://schemas.microsoft.com/office/drawing/2014/main" id="{CFF67595-0435-74C3-B3F9-8CE93C9D9600}"/>
              </a:ext>
            </a:extLst>
          </p:cNvPr>
          <p:cNvSpPr>
            <a:spLocks noGrp="1"/>
          </p:cNvSpPr>
          <p:nvPr>
            <p:ph idx="1"/>
          </p:nvPr>
        </p:nvSpPr>
        <p:spPr>
          <a:xfrm>
            <a:off x="609600" y="1130710"/>
            <a:ext cx="10972800" cy="4385187"/>
          </a:xfrm>
        </p:spPr>
        <p:txBody>
          <a:bodyPr/>
          <a:lstStyle/>
          <a:p>
            <a:pPr>
              <a:buFont typeface="Wingdings" panose="05000000000000000000" pitchFamily="2" charset="2"/>
              <a:buChar char="q"/>
            </a:pPr>
            <a:r>
              <a:rPr lang="en-US" dirty="0"/>
              <a:t> Frame Relay </a:t>
            </a:r>
          </a:p>
          <a:p>
            <a:pPr>
              <a:buFont typeface="Wingdings" panose="05000000000000000000" pitchFamily="2" charset="2"/>
              <a:buChar char="q"/>
            </a:pPr>
            <a:r>
              <a:rPr lang="en-US" dirty="0"/>
              <a:t> Integrated Services Digital Network </a:t>
            </a:r>
          </a:p>
          <a:p>
            <a:pPr>
              <a:buFont typeface="Wingdings" panose="05000000000000000000" pitchFamily="2" charset="2"/>
              <a:buChar char="q"/>
            </a:pPr>
            <a:r>
              <a:rPr lang="en-US" dirty="0"/>
              <a:t> Mobile Broadband Service – with certain restrictions* </a:t>
            </a:r>
          </a:p>
          <a:p>
            <a:pPr>
              <a:buFont typeface="Wingdings" panose="05000000000000000000" pitchFamily="2" charset="2"/>
              <a:buChar char="q"/>
            </a:pPr>
            <a:r>
              <a:rPr lang="en-US" dirty="0"/>
              <a:t> Multi-Protocol Label Switching </a:t>
            </a:r>
          </a:p>
          <a:p>
            <a:pPr>
              <a:buFont typeface="Wingdings" panose="05000000000000000000" pitchFamily="2" charset="2"/>
              <a:buChar char="q"/>
            </a:pPr>
            <a:r>
              <a:rPr lang="en-US" dirty="0"/>
              <a:t> Optical Carrier, OC1, OC2, etc. </a:t>
            </a:r>
          </a:p>
          <a:p>
            <a:pPr>
              <a:buFont typeface="Wingdings" panose="05000000000000000000" pitchFamily="2" charset="2"/>
              <a:buChar char="q"/>
            </a:pPr>
            <a:r>
              <a:rPr lang="en-US" dirty="0"/>
              <a:t> Satellite Internet Access </a:t>
            </a:r>
          </a:p>
          <a:p>
            <a:pPr>
              <a:buFont typeface="Wingdings" panose="05000000000000000000" pitchFamily="2" charset="2"/>
              <a:buChar char="q"/>
            </a:pPr>
            <a:r>
              <a:rPr lang="en-US" dirty="0"/>
              <a:t> Switched Multimegabit Data Service </a:t>
            </a:r>
          </a:p>
          <a:p>
            <a:pPr>
              <a:buFont typeface="Wingdings" panose="05000000000000000000" pitchFamily="2" charset="2"/>
              <a:buChar char="q"/>
            </a:pPr>
            <a:r>
              <a:rPr lang="en-US" dirty="0"/>
              <a:t> Trunk Level, T1, T2, etc.</a:t>
            </a:r>
          </a:p>
          <a:p>
            <a:pPr>
              <a:buFont typeface="Wingdings" panose="05000000000000000000" pitchFamily="2" charset="2"/>
              <a:buChar char="q"/>
            </a:pPr>
            <a:r>
              <a:rPr lang="en-US" dirty="0"/>
              <a:t> Wide Area Network (WAN)¹</a:t>
            </a:r>
          </a:p>
          <a:p>
            <a:endParaRPr lang="en-US" dirty="0"/>
          </a:p>
        </p:txBody>
      </p:sp>
      <p:sp>
        <p:nvSpPr>
          <p:cNvPr id="5" name="Slide Number Placeholder 4">
            <a:extLst>
              <a:ext uri="{FF2B5EF4-FFF2-40B4-BE49-F238E27FC236}">
                <a16:creationId xmlns:a16="http://schemas.microsoft.com/office/drawing/2014/main" id="{2EED1AB2-3E57-244B-E396-235AACF784C4}"/>
              </a:ext>
            </a:extLst>
          </p:cNvPr>
          <p:cNvSpPr>
            <a:spLocks noGrp="1"/>
          </p:cNvSpPr>
          <p:nvPr>
            <p:ph type="sldNum" sz="quarter" idx="12"/>
          </p:nvPr>
        </p:nvSpPr>
        <p:spPr/>
        <p:txBody>
          <a:bodyPr/>
          <a:lstStyle/>
          <a:p>
            <a:fld id="{1C4126A1-9282-4A82-AC02-A59AF4A969C8}" type="slidenum">
              <a:rPr lang="en-US" smtClean="0"/>
              <a:t>18</a:t>
            </a:fld>
            <a:endParaRPr lang="en-US"/>
          </a:p>
        </p:txBody>
      </p:sp>
      <p:sp>
        <p:nvSpPr>
          <p:cNvPr id="3" name="Footer Placeholder 2">
            <a:extLst>
              <a:ext uri="{FF2B5EF4-FFF2-40B4-BE49-F238E27FC236}">
                <a16:creationId xmlns:a16="http://schemas.microsoft.com/office/drawing/2014/main" id="{88479164-71E2-89E3-B5CC-65AA8347505A}"/>
              </a:ext>
            </a:extLst>
          </p:cNvPr>
          <p:cNvSpPr>
            <a:spLocks noGrp="1"/>
          </p:cNvSpPr>
          <p:nvPr>
            <p:ph type="ftr" sz="quarter" idx="11"/>
          </p:nvPr>
        </p:nvSpPr>
        <p:spPr>
          <a:xfrm>
            <a:off x="609600" y="5594555"/>
            <a:ext cx="10766323" cy="806246"/>
          </a:xfrm>
        </p:spPr>
        <p:txBody>
          <a:bodyPr/>
          <a:lstStyle/>
          <a:p>
            <a:r>
              <a:rPr lang="en-US" dirty="0"/>
              <a:t>*Restrictions on Mobile Broadband Services: Mobile Broadband Services may be eligible for certain participants. In these instances, the participant’s Approval Letter must explicitly state that the participant is eligible to receive discounts on Mobile Broadband Services. If the participant’s Approval Letter includes restrictions on the eligibility of Mobile Broadband Services (for example, restrictions on the number of lines or on the types of eligible services), the service provider can only apply the CTF discount in accordance with those restrictions.</a:t>
            </a:r>
          </a:p>
          <a:p>
            <a:r>
              <a:rPr lang="en-US" dirty="0"/>
              <a:t>¹ Wide Area Network connections that form a data network between multiple participants are eligible for the CTF discount. Local Area Network, Managed Internal Broadband Services, and other connections that from a data network for a single participant service address or campus are not eligible for the CTF discount.</a:t>
            </a:r>
          </a:p>
        </p:txBody>
      </p:sp>
    </p:spTree>
    <p:extLst>
      <p:ext uri="{BB962C8B-B14F-4D97-AF65-F5344CB8AC3E}">
        <p14:creationId xmlns:p14="http://schemas.microsoft.com/office/powerpoint/2010/main" val="169878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A683-BB52-1506-443C-28730F888D33}"/>
              </a:ext>
            </a:extLst>
          </p:cNvPr>
          <p:cNvSpPr>
            <a:spLocks noGrp="1"/>
          </p:cNvSpPr>
          <p:nvPr>
            <p:ph type="title"/>
          </p:nvPr>
        </p:nvSpPr>
        <p:spPr>
          <a:xfrm>
            <a:off x="719846" y="321831"/>
            <a:ext cx="10862554" cy="1575881"/>
          </a:xfrm>
        </p:spPr>
        <p:txBody>
          <a:bodyPr/>
          <a:lstStyle/>
          <a:p>
            <a:pPr algn="ctr"/>
            <a:r>
              <a:rPr lang="en-US" dirty="0"/>
              <a:t>Internet Access and Broadband Services</a:t>
            </a:r>
            <a:br>
              <a:rPr lang="en-US" dirty="0"/>
            </a:br>
            <a:endParaRPr lang="en-US" dirty="0"/>
          </a:p>
        </p:txBody>
      </p:sp>
      <p:sp>
        <p:nvSpPr>
          <p:cNvPr id="6" name="Content Placeholder 5">
            <a:extLst>
              <a:ext uri="{FF2B5EF4-FFF2-40B4-BE49-F238E27FC236}">
                <a16:creationId xmlns:a16="http://schemas.microsoft.com/office/drawing/2014/main" id="{0F3299DE-93D3-7127-7711-3E306CA601B2}"/>
              </a:ext>
            </a:extLst>
          </p:cNvPr>
          <p:cNvSpPr>
            <a:spLocks noGrp="1"/>
          </p:cNvSpPr>
          <p:nvPr>
            <p:ph idx="1"/>
          </p:nvPr>
        </p:nvSpPr>
        <p:spPr>
          <a:xfrm>
            <a:off x="719847" y="1586754"/>
            <a:ext cx="10862553" cy="1842246"/>
          </a:xfrm>
        </p:spPr>
        <p:txBody>
          <a:bodyPr/>
          <a:lstStyle/>
          <a:p>
            <a:pPr marL="0" indent="0">
              <a:buNone/>
            </a:pPr>
            <a:r>
              <a:rPr lang="en-US" dirty="0"/>
              <a:t>The CTF was designed to support various internet access and broadband services for eligible entities.  D.15-07-007 adopts the USAC Fiscal Year 2014-2015 Eligible Services List and the definitions as guidance for CTF eligible services.  D.15-07-007 provides the following eligible list categories and definitions:</a:t>
            </a:r>
          </a:p>
        </p:txBody>
      </p:sp>
      <p:sp>
        <p:nvSpPr>
          <p:cNvPr id="5" name="Slide Number Placeholder 4">
            <a:extLst>
              <a:ext uri="{FF2B5EF4-FFF2-40B4-BE49-F238E27FC236}">
                <a16:creationId xmlns:a16="http://schemas.microsoft.com/office/drawing/2014/main" id="{8EE3576A-32DB-AA25-58A0-7531A4A9795E}"/>
              </a:ext>
            </a:extLst>
          </p:cNvPr>
          <p:cNvSpPr>
            <a:spLocks noGrp="1"/>
          </p:cNvSpPr>
          <p:nvPr>
            <p:ph type="sldNum" sz="quarter" idx="12"/>
          </p:nvPr>
        </p:nvSpPr>
        <p:spPr/>
        <p:txBody>
          <a:bodyPr/>
          <a:lstStyle/>
          <a:p>
            <a:fld id="{1C4126A1-9282-4A82-AC02-A59AF4A969C8}" type="slidenum">
              <a:rPr lang="en-US" smtClean="0"/>
              <a:t>19</a:t>
            </a:fld>
            <a:endParaRPr lang="en-US"/>
          </a:p>
        </p:txBody>
      </p:sp>
      <p:sp>
        <p:nvSpPr>
          <p:cNvPr id="3" name="TextBox 2">
            <a:extLst>
              <a:ext uri="{FF2B5EF4-FFF2-40B4-BE49-F238E27FC236}">
                <a16:creationId xmlns:a16="http://schemas.microsoft.com/office/drawing/2014/main" id="{1D827FF6-36CD-24CB-504A-7939F9FFB5E3}"/>
              </a:ext>
            </a:extLst>
          </p:cNvPr>
          <p:cNvSpPr txBox="1"/>
          <p:nvPr/>
        </p:nvSpPr>
        <p:spPr>
          <a:xfrm>
            <a:off x="1649506" y="3675529"/>
            <a:ext cx="9305365" cy="1338828"/>
          </a:xfrm>
          <a:prstGeom prst="rect">
            <a:avLst/>
          </a:prstGeom>
          <a:noFill/>
        </p:spPr>
        <p:txBody>
          <a:bodyPr wrap="square" rtlCol="0">
            <a:spAutoFit/>
          </a:bodyPr>
          <a:lstStyle/>
          <a:p>
            <a:pPr>
              <a:buFont typeface="Wingdings" panose="05000000000000000000" pitchFamily="2" charset="2"/>
              <a:buChar char="v"/>
            </a:pPr>
            <a:r>
              <a:rPr lang="en-US" sz="2100" dirty="0"/>
              <a:t> Digital Transmission Services </a:t>
            </a:r>
          </a:p>
          <a:p>
            <a:pPr>
              <a:buFont typeface="Wingdings" panose="05000000000000000000" pitchFamily="2" charset="2"/>
              <a:buChar char="v"/>
            </a:pPr>
            <a:r>
              <a:rPr lang="en-US" sz="2100" dirty="0"/>
              <a:t> Internet Access </a:t>
            </a:r>
          </a:p>
          <a:p>
            <a:pPr>
              <a:buFont typeface="Wingdings" panose="05000000000000000000" pitchFamily="2" charset="2"/>
              <a:buChar char="v"/>
            </a:pPr>
            <a:r>
              <a:rPr lang="en-US" sz="2100" dirty="0"/>
              <a:t> Wireless Internet Access </a:t>
            </a:r>
          </a:p>
          <a:p>
            <a:endParaRPr lang="en-US" dirty="0"/>
          </a:p>
        </p:txBody>
      </p:sp>
    </p:spTree>
    <p:extLst>
      <p:ext uri="{BB962C8B-B14F-4D97-AF65-F5344CB8AC3E}">
        <p14:creationId xmlns:p14="http://schemas.microsoft.com/office/powerpoint/2010/main" val="21792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2</a:t>
            </a:fld>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254188" y="3419678"/>
            <a:ext cx="7488518" cy="1938992"/>
          </a:xfrm>
          <a:prstGeom prst="rect">
            <a:avLst/>
          </a:prstGeom>
          <a:noFill/>
        </p:spPr>
        <p:txBody>
          <a:bodyPr wrap="square">
            <a:spAutoFit/>
          </a:bodyPr>
          <a:lstStyle/>
          <a:p>
            <a:pPr marL="0" indent="0">
              <a:buNone/>
            </a:pPr>
            <a:r>
              <a:rPr lang="en-US" sz="2400" dirty="0">
                <a:solidFill>
                  <a:schemeClr val="bg1"/>
                </a:solidFill>
              </a:rPr>
              <a:t>The program aims to bring every Californian direct access to advanced communications services in their local communities, particularly those with lower rates of internet adoption and greater financial need. </a:t>
            </a:r>
            <a:r>
              <a:rPr lang="en-US" sz="1000" dirty="0">
                <a:solidFill>
                  <a:schemeClr val="bg1"/>
                </a:solidFill>
              </a:rPr>
              <a:t>– </a:t>
            </a:r>
            <a:r>
              <a:rPr lang="en-US" sz="1100" i="1" dirty="0">
                <a:solidFill>
                  <a:schemeClr val="bg1"/>
                </a:solidFill>
              </a:rPr>
              <a:t>California </a:t>
            </a:r>
            <a:r>
              <a:rPr lang="en-US" sz="1100" i="1" dirty="0" err="1">
                <a:solidFill>
                  <a:schemeClr val="bg1"/>
                </a:solidFill>
              </a:rPr>
              <a:t>Teleconnect</a:t>
            </a:r>
            <a:r>
              <a:rPr lang="en-US" sz="1100" i="1" dirty="0">
                <a:solidFill>
                  <a:schemeClr val="bg1"/>
                </a:solidFill>
              </a:rPr>
              <a:t> Fund </a:t>
            </a:r>
            <a:endParaRPr lang="en-US" sz="1000" i="1" dirty="0">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C389-C20D-951B-F7A4-2ACB3D6F53D7}"/>
              </a:ext>
            </a:extLst>
          </p:cNvPr>
          <p:cNvSpPr>
            <a:spLocks noGrp="1"/>
          </p:cNvSpPr>
          <p:nvPr>
            <p:ph type="title"/>
          </p:nvPr>
        </p:nvSpPr>
        <p:spPr>
          <a:xfrm>
            <a:off x="609600" y="445113"/>
            <a:ext cx="10972800" cy="1317760"/>
          </a:xfrm>
        </p:spPr>
        <p:txBody>
          <a:bodyPr/>
          <a:lstStyle/>
          <a:p>
            <a:pPr algn="ctr"/>
            <a:r>
              <a:rPr lang="en-US" dirty="0"/>
              <a:t>Special Services for Schools and Libraries</a:t>
            </a:r>
            <a:br>
              <a:rPr lang="en-US" dirty="0"/>
            </a:br>
            <a:endParaRPr lang="en-US" dirty="0"/>
          </a:p>
        </p:txBody>
      </p:sp>
      <p:sp>
        <p:nvSpPr>
          <p:cNvPr id="3" name="Content Placeholder 2">
            <a:extLst>
              <a:ext uri="{FF2B5EF4-FFF2-40B4-BE49-F238E27FC236}">
                <a16:creationId xmlns:a16="http://schemas.microsoft.com/office/drawing/2014/main" id="{8FD558EE-BAC5-7394-E7B9-6174A97BE9C6}"/>
              </a:ext>
            </a:extLst>
          </p:cNvPr>
          <p:cNvSpPr>
            <a:spLocks noGrp="1"/>
          </p:cNvSpPr>
          <p:nvPr>
            <p:ph idx="1"/>
          </p:nvPr>
        </p:nvSpPr>
        <p:spPr>
          <a:xfrm>
            <a:off x="609600" y="1274323"/>
            <a:ext cx="10972800" cy="1979865"/>
          </a:xfrm>
        </p:spPr>
        <p:txBody>
          <a:bodyPr/>
          <a:lstStyle/>
          <a:p>
            <a:pPr marL="0" indent="0">
              <a:buNone/>
            </a:pPr>
            <a:r>
              <a:rPr lang="en-US" dirty="0"/>
              <a:t>The CTF program aims to support eligible schools and libraries by offering discounted telecommunications services to facilitate their access to the internet and other essential communication tools. These services are designed to enhance the educational and informational capabilities of schools and libraries throughout the state.</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CDC34F1-2CB2-3B9A-1FF9-66C1CB42B845}"/>
              </a:ext>
            </a:extLst>
          </p:cNvPr>
          <p:cNvSpPr>
            <a:spLocks noGrp="1"/>
          </p:cNvSpPr>
          <p:nvPr>
            <p:ph type="sldNum" sz="quarter" idx="12"/>
          </p:nvPr>
        </p:nvSpPr>
        <p:spPr/>
        <p:txBody>
          <a:bodyPr/>
          <a:lstStyle/>
          <a:p>
            <a:fld id="{1C4126A1-9282-4A82-AC02-A59AF4A969C8}" type="slidenum">
              <a:rPr lang="en-US" smtClean="0"/>
              <a:t>20</a:t>
            </a:fld>
            <a:endParaRPr lang="en-US"/>
          </a:p>
        </p:txBody>
      </p:sp>
      <p:sp>
        <p:nvSpPr>
          <p:cNvPr id="5" name="TextBox 4">
            <a:extLst>
              <a:ext uri="{FF2B5EF4-FFF2-40B4-BE49-F238E27FC236}">
                <a16:creationId xmlns:a16="http://schemas.microsoft.com/office/drawing/2014/main" id="{4F045984-7CED-AC22-38E1-B2B6E5AF076E}"/>
              </a:ext>
            </a:extLst>
          </p:cNvPr>
          <p:cNvSpPr txBox="1"/>
          <p:nvPr/>
        </p:nvSpPr>
        <p:spPr>
          <a:xfrm>
            <a:off x="1380565" y="3424518"/>
            <a:ext cx="9421906" cy="1985159"/>
          </a:xfrm>
          <a:prstGeom prst="rect">
            <a:avLst/>
          </a:prstGeom>
          <a:noFill/>
        </p:spPr>
        <p:txBody>
          <a:bodyPr wrap="square" rtlCol="0">
            <a:spAutoFit/>
          </a:bodyPr>
          <a:lstStyle/>
          <a:p>
            <a:pPr>
              <a:buFont typeface="Wingdings" panose="05000000000000000000" pitchFamily="2" charset="2"/>
              <a:buChar char="v"/>
            </a:pPr>
            <a:r>
              <a:rPr lang="en-US" sz="2100" dirty="0"/>
              <a:t> Distance Learning Discounts Program </a:t>
            </a:r>
          </a:p>
          <a:p>
            <a:pPr>
              <a:buFont typeface="Wingdings" panose="05000000000000000000" pitchFamily="2" charset="2"/>
              <a:buChar char="v"/>
            </a:pPr>
            <a:r>
              <a:rPr lang="en-US" sz="2100" dirty="0"/>
              <a:t> Broadband Internet Access </a:t>
            </a:r>
          </a:p>
          <a:p>
            <a:pPr>
              <a:buFont typeface="Wingdings" panose="05000000000000000000" pitchFamily="2" charset="2"/>
              <a:buChar char="v"/>
            </a:pPr>
            <a:r>
              <a:rPr lang="en-US" sz="2100" dirty="0"/>
              <a:t> E-Rate Match </a:t>
            </a:r>
          </a:p>
          <a:p>
            <a:pPr>
              <a:buFont typeface="Wingdings" panose="05000000000000000000" pitchFamily="2" charset="2"/>
              <a:buChar char="v"/>
            </a:pPr>
            <a:r>
              <a:rPr lang="en-US" sz="2100" dirty="0"/>
              <a:t> Telecommunications Services </a:t>
            </a:r>
          </a:p>
          <a:p>
            <a:pPr>
              <a:buFont typeface="Wingdings" panose="05000000000000000000" pitchFamily="2" charset="2"/>
              <a:buChar char="v"/>
            </a:pPr>
            <a:r>
              <a:rPr lang="en-US" sz="2100" dirty="0"/>
              <a:t> Managed Services </a:t>
            </a:r>
          </a:p>
          <a:p>
            <a:endParaRPr lang="en-US" dirty="0"/>
          </a:p>
        </p:txBody>
      </p:sp>
    </p:spTree>
    <p:extLst>
      <p:ext uri="{BB962C8B-B14F-4D97-AF65-F5344CB8AC3E}">
        <p14:creationId xmlns:p14="http://schemas.microsoft.com/office/powerpoint/2010/main" val="120308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Program Impact &amp; Participants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21</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18088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22</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251012" y="1340682"/>
            <a:ext cx="11940988" cy="394813"/>
          </a:xfrm>
        </p:spPr>
        <p:txBody>
          <a:bodyPr>
            <a:normAutofit lnSpcReduction="10000"/>
          </a:bodyPr>
          <a:lstStyle/>
          <a:p>
            <a:pPr marL="342900" indent="-342900">
              <a:lnSpc>
                <a:spcPct val="120000"/>
              </a:lnSpc>
              <a:buFont typeface="Arial" panose="020B0604020202020204" pitchFamily="34" charset="0"/>
              <a:buChar char="•"/>
            </a:pPr>
            <a:r>
              <a:rPr lang="en-US" b="1" dirty="0"/>
              <a:t>The CTF Program Facilitated: </a:t>
            </a:r>
          </a:p>
          <a:p>
            <a:pPr marL="342900" indent="-342900">
              <a:lnSpc>
                <a:spcPct val="120000"/>
              </a:lnSpc>
              <a:buFont typeface="Arial" panose="020B0604020202020204" pitchFamily="34" charset="0"/>
              <a:buChar char="•"/>
            </a:pPr>
            <a:endParaRPr lang="en-US" b="1" dirty="0"/>
          </a:p>
          <a:p>
            <a:pPr marL="342900" indent="-342900">
              <a:lnSpc>
                <a:spcPct val="120000"/>
              </a:lnSpc>
              <a:buFont typeface="Arial" panose="020B0604020202020204" pitchFamily="34" charset="0"/>
              <a:buChar char="•"/>
            </a:pPr>
            <a:endParaRPr lang="en-US" b="1" dirty="0"/>
          </a:p>
        </p:txBody>
      </p:sp>
      <p:sp>
        <p:nvSpPr>
          <p:cNvPr id="3" name="TextBox 2">
            <a:extLst>
              <a:ext uri="{FF2B5EF4-FFF2-40B4-BE49-F238E27FC236}">
                <a16:creationId xmlns:a16="http://schemas.microsoft.com/office/drawing/2014/main" id="{935536A1-82EA-E743-CF5B-629A7A6737AB}"/>
              </a:ext>
            </a:extLst>
          </p:cNvPr>
          <p:cNvSpPr txBox="1"/>
          <p:nvPr/>
        </p:nvSpPr>
        <p:spPr>
          <a:xfrm>
            <a:off x="715682" y="693025"/>
            <a:ext cx="10760635"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 Program Impact </a:t>
            </a:r>
          </a:p>
          <a:p>
            <a:endParaRPr lang="en-US" dirty="0"/>
          </a:p>
        </p:txBody>
      </p:sp>
      <p:sp>
        <p:nvSpPr>
          <p:cNvPr id="7" name="TextBox 6">
            <a:extLst>
              <a:ext uri="{FF2B5EF4-FFF2-40B4-BE49-F238E27FC236}">
                <a16:creationId xmlns:a16="http://schemas.microsoft.com/office/drawing/2014/main" id="{329A84F1-1F9C-1669-BF6B-E6CAA763AE30}"/>
              </a:ext>
            </a:extLst>
          </p:cNvPr>
          <p:cNvSpPr txBox="1"/>
          <p:nvPr/>
        </p:nvSpPr>
        <p:spPr>
          <a:xfrm>
            <a:off x="715682" y="1735495"/>
            <a:ext cx="10760635" cy="5478423"/>
          </a:xfrm>
          <a:prstGeom prst="rect">
            <a:avLst/>
          </a:prstGeom>
          <a:noFill/>
        </p:spPr>
        <p:txBody>
          <a:bodyPr wrap="square" rtlCol="0">
            <a:spAutoFit/>
          </a:bodyPr>
          <a:lstStyle/>
          <a:p>
            <a:pPr marL="285750" indent="-285750">
              <a:buFont typeface="Wingdings" panose="05000000000000000000" pitchFamily="2" charset="2"/>
              <a:buChar char="v"/>
            </a:pPr>
            <a:r>
              <a:rPr lang="en-US" dirty="0"/>
              <a:t>Access &amp; innovation in the delivery and use of advanced communication services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Diversity &amp; affordability of choices among California services and providers</a:t>
            </a:r>
          </a:p>
          <a:p>
            <a:endParaRPr lang="en-US" dirty="0"/>
          </a:p>
          <a:p>
            <a:pPr marL="285750" indent="-285750">
              <a:buFont typeface="Wingdings" panose="05000000000000000000" pitchFamily="2" charset="2"/>
              <a:buChar char="v"/>
            </a:pPr>
            <a:r>
              <a:rPr lang="en-US" dirty="0"/>
              <a:t>Bridges the digital divide and enhanced connectivity for entities that serve the public interest and may have limited resources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Facilitated better communication and internet access for schools, libraries, and healthcare institutions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 program has had a positive impact on promoting digital inclusion and equitable access to information and resources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Improved access to affordable and reliable telecommunications services for eligible institutions </a:t>
            </a:r>
          </a:p>
          <a:p>
            <a:pPr marL="285750" indent="-285750">
              <a:buFont typeface="Wingdings" panose="05000000000000000000" pitchFamily="2" charset="2"/>
              <a:buChar char="v"/>
            </a:pPr>
            <a:endParaRPr lang="en-US" sz="2000" dirty="0"/>
          </a:p>
          <a:p>
            <a:pPr marL="285750" indent="-285750">
              <a:lnSpc>
                <a:spcPct val="200000"/>
              </a:lnSpc>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97269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23</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251012" y="1443318"/>
            <a:ext cx="11940988" cy="3541803"/>
          </a:xfrm>
        </p:spPr>
        <p:txBody>
          <a:bodyPr>
            <a:normAutofit fontScale="92500" lnSpcReduction="10000"/>
          </a:bodyPr>
          <a:lstStyle/>
          <a:p>
            <a:pPr>
              <a:lnSpc>
                <a:spcPct val="120000"/>
              </a:lnSpc>
            </a:pPr>
            <a:r>
              <a:rPr lang="en-US" b="1" dirty="0"/>
              <a:t>Number of participants that went through CTF program by category:</a:t>
            </a:r>
          </a:p>
          <a:p>
            <a:pPr>
              <a:lnSpc>
                <a:spcPct val="120000"/>
              </a:lnSpc>
            </a:pPr>
            <a:r>
              <a:rPr lang="en-US" dirty="0"/>
              <a:t>	Private Schools: </a:t>
            </a:r>
            <a:r>
              <a:rPr lang="en-US" b="1" dirty="0"/>
              <a:t>1,498</a:t>
            </a:r>
            <a:r>
              <a:rPr lang="en-US" dirty="0"/>
              <a:t> / Public Schools: </a:t>
            </a:r>
            <a:r>
              <a:rPr lang="en-US" b="1" dirty="0"/>
              <a:t>2,438</a:t>
            </a:r>
          </a:p>
          <a:p>
            <a:pPr>
              <a:lnSpc>
                <a:spcPct val="150000"/>
              </a:lnSpc>
            </a:pPr>
            <a:r>
              <a:rPr lang="en-US" dirty="0"/>
              <a:t>	Libraries: </a:t>
            </a:r>
            <a:r>
              <a:rPr lang="en-US" b="1" dirty="0"/>
              <a:t>522</a:t>
            </a:r>
          </a:p>
          <a:p>
            <a:pPr>
              <a:lnSpc>
                <a:spcPct val="150000"/>
              </a:lnSpc>
            </a:pPr>
            <a:r>
              <a:rPr lang="en-US" dirty="0"/>
              <a:t>	Community Colleges: </a:t>
            </a:r>
            <a:r>
              <a:rPr lang="en-US" b="1" dirty="0"/>
              <a:t>97</a:t>
            </a:r>
          </a:p>
          <a:p>
            <a:pPr>
              <a:lnSpc>
                <a:spcPct val="150000"/>
              </a:lnSpc>
            </a:pPr>
            <a:r>
              <a:rPr lang="en-US" dirty="0"/>
              <a:t>	Government Hospitals: </a:t>
            </a:r>
            <a:r>
              <a:rPr lang="en-US" b="1" dirty="0"/>
              <a:t>225</a:t>
            </a:r>
          </a:p>
          <a:p>
            <a:pPr>
              <a:lnSpc>
                <a:spcPct val="150000"/>
              </a:lnSpc>
            </a:pPr>
            <a:r>
              <a:rPr lang="en-US" dirty="0"/>
              <a:t>	Community Based Organizations (CBOs): </a:t>
            </a:r>
            <a:r>
              <a:rPr lang="en-US" b="1" dirty="0"/>
              <a:t>9,075</a:t>
            </a:r>
          </a:p>
          <a:p>
            <a:pPr>
              <a:lnSpc>
                <a:spcPct val="150000"/>
              </a:lnSpc>
            </a:pPr>
            <a:r>
              <a:rPr lang="en-US" dirty="0"/>
              <a:t>	Healthcare CBOs: </a:t>
            </a:r>
            <a:r>
              <a:rPr lang="en-US" b="1" dirty="0"/>
              <a:t>329</a:t>
            </a:r>
          </a:p>
        </p:txBody>
      </p:sp>
      <p:sp>
        <p:nvSpPr>
          <p:cNvPr id="3" name="TextBox 2">
            <a:extLst>
              <a:ext uri="{FF2B5EF4-FFF2-40B4-BE49-F238E27FC236}">
                <a16:creationId xmlns:a16="http://schemas.microsoft.com/office/drawing/2014/main" id="{935536A1-82EA-E743-CF5B-629A7A6737AB}"/>
              </a:ext>
            </a:extLst>
          </p:cNvPr>
          <p:cNvSpPr txBox="1"/>
          <p:nvPr/>
        </p:nvSpPr>
        <p:spPr>
          <a:xfrm>
            <a:off x="715682" y="693025"/>
            <a:ext cx="10760635"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CTF Program Impact </a:t>
            </a:r>
          </a:p>
          <a:p>
            <a:endParaRPr lang="en-US" dirty="0"/>
          </a:p>
        </p:txBody>
      </p:sp>
      <p:sp>
        <p:nvSpPr>
          <p:cNvPr id="2" name="TextBox 1">
            <a:extLst>
              <a:ext uri="{FF2B5EF4-FFF2-40B4-BE49-F238E27FC236}">
                <a16:creationId xmlns:a16="http://schemas.microsoft.com/office/drawing/2014/main" id="{8EED14A7-5950-9C10-C702-DAAF7EE775C7}"/>
              </a:ext>
            </a:extLst>
          </p:cNvPr>
          <p:cNvSpPr txBox="1"/>
          <p:nvPr/>
        </p:nvSpPr>
        <p:spPr>
          <a:xfrm>
            <a:off x="1013012" y="5065958"/>
            <a:ext cx="10856259" cy="338554"/>
          </a:xfrm>
          <a:prstGeom prst="rect">
            <a:avLst/>
          </a:prstGeom>
          <a:noFill/>
        </p:spPr>
        <p:txBody>
          <a:bodyPr wrap="square" rtlCol="0">
            <a:spAutoFit/>
          </a:bodyPr>
          <a:lstStyle/>
          <a:p>
            <a:pPr marL="342900" indent="-342900">
              <a:buFont typeface="Wingdings" panose="05000000000000000000" pitchFamily="2" charset="2"/>
              <a:buChar char="v"/>
            </a:pPr>
            <a:r>
              <a:rPr lang="en-US" sz="1600" dirty="0"/>
              <a:t>Total: Over </a:t>
            </a:r>
            <a:r>
              <a:rPr lang="en-US" sz="1600" b="1" dirty="0"/>
              <a:t>14,184</a:t>
            </a:r>
            <a:r>
              <a:rPr lang="en-US" sz="1600" dirty="0"/>
              <a:t> participants were/are impacted by the CTF program.</a:t>
            </a:r>
          </a:p>
        </p:txBody>
      </p:sp>
      <p:pic>
        <p:nvPicPr>
          <p:cNvPr id="5" name="Picture 4">
            <a:extLst>
              <a:ext uri="{FF2B5EF4-FFF2-40B4-BE49-F238E27FC236}">
                <a16:creationId xmlns:a16="http://schemas.microsoft.com/office/drawing/2014/main" id="{EF88ADEB-2725-5329-9AB0-12784B6601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4792" y="1990288"/>
            <a:ext cx="495300" cy="279400"/>
          </a:xfrm>
          <a:prstGeom prst="rect">
            <a:avLst/>
          </a:prstGeom>
        </p:spPr>
      </p:pic>
      <p:pic>
        <p:nvPicPr>
          <p:cNvPr id="8" name="Picture 7">
            <a:extLst>
              <a:ext uri="{FF2B5EF4-FFF2-40B4-BE49-F238E27FC236}">
                <a16:creationId xmlns:a16="http://schemas.microsoft.com/office/drawing/2014/main" id="{5B4FE125-3D93-86B3-BCDF-D13872FF8D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921" y="2398526"/>
            <a:ext cx="542441" cy="418132"/>
          </a:xfrm>
          <a:prstGeom prst="rect">
            <a:avLst/>
          </a:prstGeom>
        </p:spPr>
      </p:pic>
      <p:pic>
        <p:nvPicPr>
          <p:cNvPr id="9" name="Picture 8">
            <a:extLst>
              <a:ext uri="{FF2B5EF4-FFF2-40B4-BE49-F238E27FC236}">
                <a16:creationId xmlns:a16="http://schemas.microsoft.com/office/drawing/2014/main" id="{BA46C025-E342-3FC8-1E47-C1F8E59B85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0262" y="2994163"/>
            <a:ext cx="355600" cy="342900"/>
          </a:xfrm>
          <a:prstGeom prst="rect">
            <a:avLst/>
          </a:prstGeom>
        </p:spPr>
      </p:pic>
      <p:pic>
        <p:nvPicPr>
          <p:cNvPr id="10" name="Picture 9">
            <a:extLst>
              <a:ext uri="{FF2B5EF4-FFF2-40B4-BE49-F238E27FC236}">
                <a16:creationId xmlns:a16="http://schemas.microsoft.com/office/drawing/2014/main" id="{9BB0AD19-4540-2A7D-3972-FA2C026F4FA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3489" y="4093945"/>
            <a:ext cx="496603" cy="344582"/>
          </a:xfrm>
          <a:prstGeom prst="rect">
            <a:avLst/>
          </a:prstGeom>
        </p:spPr>
      </p:pic>
      <p:pic>
        <p:nvPicPr>
          <p:cNvPr id="11" name="Picture 10">
            <a:extLst>
              <a:ext uri="{FF2B5EF4-FFF2-40B4-BE49-F238E27FC236}">
                <a16:creationId xmlns:a16="http://schemas.microsoft.com/office/drawing/2014/main" id="{6CEDC466-9D0B-0CF4-823A-E1A668C7B4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0192" y="3571868"/>
            <a:ext cx="469900" cy="304800"/>
          </a:xfrm>
          <a:prstGeom prst="rect">
            <a:avLst/>
          </a:prstGeom>
        </p:spPr>
      </p:pic>
      <p:pic>
        <p:nvPicPr>
          <p:cNvPr id="12" name="Picture 11">
            <a:extLst>
              <a:ext uri="{FF2B5EF4-FFF2-40B4-BE49-F238E27FC236}">
                <a16:creationId xmlns:a16="http://schemas.microsoft.com/office/drawing/2014/main" id="{EB005405-6B69-80FA-7164-8939724821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7700" y="4635239"/>
            <a:ext cx="469900" cy="304800"/>
          </a:xfrm>
          <a:prstGeom prst="rect">
            <a:avLst/>
          </a:prstGeom>
        </p:spPr>
      </p:pic>
    </p:spTree>
    <p:extLst>
      <p:ext uri="{BB962C8B-B14F-4D97-AF65-F5344CB8AC3E}">
        <p14:creationId xmlns:p14="http://schemas.microsoft.com/office/powerpoint/2010/main" val="300029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Challenges and Future Developments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24</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55302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25</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600" y="1805547"/>
            <a:ext cx="7693742" cy="3239311"/>
          </a:xfrm>
        </p:spPr>
        <p:txBody>
          <a:bodyPr/>
          <a:lstStyle/>
          <a:p>
            <a:pPr marL="342900" indent="-342900">
              <a:buFont typeface="Wingdings" panose="05000000000000000000" pitchFamily="2" charset="2"/>
              <a:buChar char="v"/>
            </a:pPr>
            <a:r>
              <a:rPr lang="en-US" dirty="0"/>
              <a:t>Recertifications</a:t>
            </a:r>
          </a:p>
          <a:p>
            <a:pPr marL="800100" lvl="1" indent="-342900">
              <a:buFont typeface="Wingdings" panose="05000000000000000000" pitchFamily="2" charset="2"/>
              <a:buChar char="v"/>
            </a:pPr>
            <a:r>
              <a:rPr lang="en-US" dirty="0"/>
              <a:t>CTF participants’ outdated contact information </a:t>
            </a:r>
          </a:p>
          <a:p>
            <a:pPr marL="342900" indent="-342900">
              <a:buFont typeface="Wingdings" panose="05000000000000000000" pitchFamily="2" charset="2"/>
              <a:buChar char="v"/>
            </a:pPr>
            <a:r>
              <a:rPr lang="en-US" dirty="0"/>
              <a:t>Switching to paperless</a:t>
            </a:r>
          </a:p>
          <a:p>
            <a:pPr marL="342900" indent="-342900">
              <a:buFont typeface="Wingdings" panose="05000000000000000000" pitchFamily="2" charset="2"/>
              <a:buChar char="v"/>
            </a:pPr>
            <a:r>
              <a:rPr lang="en-US" dirty="0"/>
              <a:t>eCAP system </a:t>
            </a:r>
          </a:p>
          <a:p>
            <a:pPr marL="342900" indent="-342900">
              <a:buFont typeface="Wingdings" panose="05000000000000000000" pitchFamily="2" charset="2"/>
              <a:buChar char="v"/>
            </a:pPr>
            <a:r>
              <a:rPr lang="en-US" dirty="0"/>
              <a:t>Limited awareness of the CTF program</a:t>
            </a:r>
          </a:p>
          <a:p>
            <a:pPr marL="342900" indent="-342900">
              <a:buFont typeface="Wingdings" panose="05000000000000000000" pitchFamily="2" charset="2"/>
              <a:buChar char="v"/>
            </a:pPr>
            <a:r>
              <a:rPr lang="en-US" dirty="0"/>
              <a:t>Adapting to emerging technology</a:t>
            </a:r>
          </a:p>
          <a:p>
            <a:pPr marL="342900" indent="-342900">
              <a:buFont typeface="Wingdings" panose="05000000000000000000" pitchFamily="2" charset="2"/>
              <a:buChar char="v"/>
            </a:pPr>
            <a:r>
              <a:rPr lang="en-US" dirty="0"/>
              <a:t>Ongoing review of program rules and changes</a:t>
            </a:r>
          </a:p>
          <a:p>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941294"/>
            <a:ext cx="10760635"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Challenges and Limitations </a:t>
            </a:r>
          </a:p>
          <a:p>
            <a:pPr algn="ctr"/>
            <a:endParaRPr lang="en-US" dirty="0"/>
          </a:p>
        </p:txBody>
      </p:sp>
    </p:spTree>
    <p:extLst>
      <p:ext uri="{BB962C8B-B14F-4D97-AF65-F5344CB8AC3E}">
        <p14:creationId xmlns:p14="http://schemas.microsoft.com/office/powerpoint/2010/main" val="294080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26</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600" y="2305483"/>
            <a:ext cx="9601200" cy="2521695"/>
          </a:xfrm>
        </p:spPr>
        <p:txBody>
          <a:bodyPr/>
          <a:lstStyle/>
          <a:p>
            <a:pPr marL="342900" indent="-342900">
              <a:buFont typeface="Wingdings" panose="05000000000000000000" pitchFamily="2" charset="2"/>
              <a:buChar char="v"/>
            </a:pPr>
            <a:r>
              <a:rPr lang="en-US" dirty="0"/>
              <a:t>Quarterly Administrative Committee meetings </a:t>
            </a:r>
          </a:p>
          <a:p>
            <a:pPr marL="342900" indent="-342900">
              <a:buFont typeface="Wingdings" panose="05000000000000000000" pitchFamily="2" charset="2"/>
              <a:buChar char="v"/>
            </a:pPr>
            <a:r>
              <a:rPr lang="en-US" dirty="0"/>
              <a:t>Participant Outreach </a:t>
            </a:r>
          </a:p>
          <a:p>
            <a:pPr marL="342900" indent="-342900">
              <a:buFont typeface="Wingdings" panose="05000000000000000000" pitchFamily="2" charset="2"/>
              <a:buChar char="v"/>
            </a:pPr>
            <a:r>
              <a:rPr lang="en-US" dirty="0"/>
              <a:t>Increase program participation </a:t>
            </a:r>
          </a:p>
          <a:p>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941294"/>
            <a:ext cx="10760635" cy="1089529"/>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Collaboration with Service Providers and Stakeholders</a:t>
            </a:r>
            <a:endParaRPr lang="en-US" dirty="0"/>
          </a:p>
        </p:txBody>
      </p:sp>
    </p:spTree>
    <p:extLst>
      <p:ext uri="{BB962C8B-B14F-4D97-AF65-F5344CB8AC3E}">
        <p14:creationId xmlns:p14="http://schemas.microsoft.com/office/powerpoint/2010/main" val="342108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Conclusion</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75261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28</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595717"/>
            <a:ext cx="10760635" cy="4123765"/>
          </a:xfrm>
        </p:spPr>
        <p:txBody>
          <a:bodyPr>
            <a:normAutofit lnSpcReduction="10000"/>
          </a:bodyPr>
          <a:lstStyle/>
          <a:p>
            <a:pPr marL="342900" indent="-342900">
              <a:buFont typeface="Wingdings" panose="05000000000000000000" pitchFamily="2" charset="2"/>
              <a:buChar char="v"/>
            </a:pPr>
            <a:r>
              <a:rPr lang="en-US" dirty="0"/>
              <a:t>The CTF program promotes broadband adoption and bridges the digital divide by providing a 50% discount for eligible broadband services.</a:t>
            </a:r>
          </a:p>
          <a:p>
            <a:pPr marL="342900" indent="-342900">
              <a:buFont typeface="Wingdings" panose="05000000000000000000" pitchFamily="2" charset="2"/>
              <a:buChar char="v"/>
            </a:pPr>
            <a:r>
              <a:rPr lang="en-US" dirty="0"/>
              <a:t>The CTF program has a significant impact on communities in need of broadband services.</a:t>
            </a:r>
          </a:p>
          <a:p>
            <a:pPr marL="342900" indent="-342900">
              <a:buFont typeface="Wingdings" panose="05000000000000000000" pitchFamily="2" charset="2"/>
              <a:buChar char="v"/>
            </a:pPr>
            <a:r>
              <a:rPr lang="en-US" dirty="0"/>
              <a:t>A range of entities are eligible for the CTF program. Eligible entities can file applications and receive the CTF discount upon CTF staff review and approval.</a:t>
            </a:r>
          </a:p>
          <a:p>
            <a:pPr marL="342900" indent="-342900">
              <a:buFont typeface="Wingdings" panose="05000000000000000000" pitchFamily="2" charset="2"/>
              <a:buChar char="v"/>
            </a:pPr>
            <a:r>
              <a:rPr lang="en-US" kern="100" dirty="0">
                <a:effectLst/>
                <a:latin typeface="+mj-lt"/>
                <a:ea typeface="Calibri" panose="020F0502020204030204" pitchFamily="34" charset="0"/>
                <a:cs typeface="Times New Roman" panose="02020603050405020304" pitchFamily="18" charset="0"/>
              </a:rPr>
              <a:t>The CTF program is funded by California ratepayers through surcharges on telephone corporations' active access lines in California.</a:t>
            </a:r>
            <a:endParaRPr lang="en-US" dirty="0"/>
          </a:p>
          <a:p>
            <a:pPr marL="342900" indent="-342900">
              <a:buFont typeface="Wingdings" panose="05000000000000000000" pitchFamily="2" charset="2"/>
              <a:buChar char="v"/>
            </a:pPr>
            <a:r>
              <a:rPr lang="en-US" dirty="0"/>
              <a:t>The CTF program is expanding its collaboration efforts and outreach, encouraging eligible entities to apply.</a:t>
            </a:r>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spAutoFit/>
          </a:bodyPr>
          <a:lstStyle/>
          <a:p>
            <a:pPr algn="ctr" fontAlgn="b">
              <a:lnSpc>
                <a:spcPct val="90000"/>
              </a:lnSpc>
              <a:spcBef>
                <a:spcPct val="0"/>
              </a:spcBef>
            </a:pPr>
            <a:r>
              <a:rPr lang="en-US" sz="3600" b="1" dirty="0">
                <a:solidFill>
                  <a:schemeClr val="tx2"/>
                </a:solidFill>
                <a:latin typeface="+mj-lt"/>
                <a:ea typeface="+mj-ea"/>
                <a:cs typeface="+mj-cs"/>
              </a:rPr>
              <a:t>Conclusion </a:t>
            </a:r>
          </a:p>
          <a:p>
            <a:endParaRPr lang="en-US" dirty="0"/>
          </a:p>
        </p:txBody>
      </p:sp>
    </p:spTree>
    <p:extLst>
      <p:ext uri="{BB962C8B-B14F-4D97-AF65-F5344CB8AC3E}">
        <p14:creationId xmlns:p14="http://schemas.microsoft.com/office/powerpoint/2010/main" val="334353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29</a:t>
            </a:fld>
            <a:endParaRPr lang="en-US"/>
          </a:p>
        </p:txBody>
      </p:sp>
    </p:spTree>
    <p:extLst>
      <p:ext uri="{BB962C8B-B14F-4D97-AF65-F5344CB8AC3E}">
        <p14:creationId xmlns:p14="http://schemas.microsoft.com/office/powerpoint/2010/main" val="32692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09600" y="365125"/>
            <a:ext cx="10972800" cy="1094965"/>
          </a:xfrm>
        </p:spPr>
        <p:txBody>
          <a:bodyPr/>
          <a:lstStyle/>
          <a:p>
            <a:pPr algn="ctr"/>
            <a:r>
              <a:rPr lang="en-US" dirty="0"/>
              <a:t>Agenda Items</a:t>
            </a:r>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sz="half" idx="1"/>
          </p:nvPr>
        </p:nvSpPr>
        <p:spPr>
          <a:xfrm>
            <a:off x="609600" y="1637071"/>
            <a:ext cx="10590306" cy="4546615"/>
          </a:xfrm>
        </p:spPr>
        <p:txBody>
          <a:bodyPr/>
          <a:lstStyle/>
          <a:p>
            <a:pPr>
              <a:buFont typeface="Wingdings" panose="05000000000000000000" pitchFamily="2" charset="2"/>
              <a:buChar char="v"/>
            </a:pPr>
            <a:r>
              <a:rPr lang="en-US" dirty="0"/>
              <a:t> CTF Background</a:t>
            </a:r>
          </a:p>
          <a:p>
            <a:pPr>
              <a:buFont typeface="Wingdings" panose="05000000000000000000" pitchFamily="2" charset="2"/>
              <a:buChar char="v"/>
            </a:pPr>
            <a:r>
              <a:rPr lang="en-US" dirty="0"/>
              <a:t> CTF Program Eligibility</a:t>
            </a:r>
          </a:p>
          <a:p>
            <a:pPr>
              <a:buFont typeface="Wingdings" panose="05000000000000000000" pitchFamily="2" charset="2"/>
              <a:buChar char="v"/>
            </a:pPr>
            <a:r>
              <a:rPr lang="en-US" dirty="0"/>
              <a:t> CTF Funding, Subsidies, and Source of CTF Budget</a:t>
            </a:r>
          </a:p>
          <a:p>
            <a:pPr>
              <a:buFont typeface="Wingdings" panose="05000000000000000000" pitchFamily="2" charset="2"/>
              <a:buChar char="v"/>
            </a:pPr>
            <a:r>
              <a:rPr lang="en-US" dirty="0"/>
              <a:t> Services Covered by CTF</a:t>
            </a:r>
          </a:p>
          <a:p>
            <a:pPr>
              <a:buFont typeface="Wingdings" panose="05000000000000000000" pitchFamily="2" charset="2"/>
              <a:buChar char="v"/>
            </a:pPr>
            <a:r>
              <a:rPr lang="en-US" dirty="0"/>
              <a:t> CTF Program Impact and Participants</a:t>
            </a:r>
          </a:p>
          <a:p>
            <a:pPr>
              <a:buFont typeface="Wingdings" panose="05000000000000000000" pitchFamily="2" charset="2"/>
              <a:buChar char="v"/>
            </a:pPr>
            <a:r>
              <a:rPr lang="en-US" dirty="0"/>
              <a:t> Challenges and Future Developments</a:t>
            </a:r>
          </a:p>
          <a:p>
            <a:pPr>
              <a:buFont typeface="Wingdings" panose="05000000000000000000" pitchFamily="2" charset="2"/>
              <a:buChar char="v"/>
            </a:pPr>
            <a:r>
              <a:rPr lang="en-US" dirty="0"/>
              <a:t> Conclusion</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275134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457200" y="1352950"/>
            <a:ext cx="8388178" cy="2960972"/>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3200" b="0" dirty="0"/>
              <a:t>For more information:</a:t>
            </a:r>
          </a:p>
          <a:p>
            <a:pPr>
              <a:lnSpc>
                <a:spcPct val="110000"/>
              </a:lnSpc>
            </a:pPr>
            <a:r>
              <a:rPr lang="en-US" sz="3200"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https://www.cpuc.ca.gov/CTF</a:t>
            </a:r>
            <a:endParaRPr lang="en-US" sz="3200" dirty="0">
              <a:solidFill>
                <a:schemeClr val="accent1">
                  <a:lumMod val="40000"/>
                  <a:lumOff val="60000"/>
                </a:schemeClr>
              </a:solidFill>
            </a:endParaRPr>
          </a:p>
          <a:p>
            <a:pPr>
              <a:lnSpc>
                <a:spcPct val="110000"/>
              </a:lnSpc>
            </a:pPr>
            <a:endParaRPr lang="en-US" sz="3200" dirty="0">
              <a:solidFill>
                <a:schemeClr val="accent1">
                  <a:lumMod val="40000"/>
                  <a:lumOff val="60000"/>
                </a:schemeClr>
              </a:solidFill>
            </a:endParaRPr>
          </a:p>
          <a:p>
            <a:pPr>
              <a:lnSpc>
                <a:spcPct val="110000"/>
              </a:lnSpc>
            </a:pPr>
            <a:r>
              <a:rPr lang="en-US" sz="3200" b="0" dirty="0">
                <a:hlinkClick r:id="rId4">
                  <a:extLst>
                    <a:ext uri="{A12FA001-AC4F-418D-AE19-62706E023703}">
                      <ahyp:hlinkClr xmlns:ahyp="http://schemas.microsoft.com/office/drawing/2018/hyperlinkcolor" val="tx"/>
                    </a:ext>
                  </a:extLst>
                </a:hlinkClick>
              </a:rPr>
              <a:t>CTF Applicant &amp; Participant Guidebook</a:t>
            </a:r>
            <a:endParaRPr lang="en-US" sz="3200" b="0" dirty="0"/>
          </a:p>
          <a:p>
            <a:pPr>
              <a:lnSpc>
                <a:spcPct val="110000"/>
              </a:lnSpc>
            </a:pPr>
            <a:r>
              <a:rPr lang="en-US" sz="3200" b="0" dirty="0"/>
              <a:t>Available on our website in English, Spanish, and Chinese</a:t>
            </a:r>
          </a:p>
          <a:p>
            <a:pPr>
              <a:lnSpc>
                <a:spcPct val="110000"/>
              </a:lnSpc>
            </a:pPr>
            <a:endParaRPr lang="en-US" sz="3200" b="0" dirty="0"/>
          </a:p>
          <a:p>
            <a:pPr>
              <a:lnSpc>
                <a:spcPct val="110000"/>
              </a:lnSpc>
            </a:pPr>
            <a:r>
              <a:rPr lang="en-US" sz="3200" b="0" dirty="0"/>
              <a:t>E-CAP Frequently Asked Questions: </a:t>
            </a:r>
          </a:p>
          <a:p>
            <a:pPr>
              <a:lnSpc>
                <a:spcPct val="110000"/>
              </a:lnSpc>
            </a:pPr>
            <a:r>
              <a:rPr lang="en-US" sz="3200"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Help - FAQs (ca.gov)</a:t>
            </a:r>
            <a:endParaRPr lang="en-US" sz="3200" b="0"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lstStyle/>
          <a:p>
            <a:fld id="{1C4126A1-9282-4A82-AC02-A59AF4A969C8}" type="slidenum">
              <a:rPr lang="en-US" smtClean="0"/>
              <a:t>30</a:t>
            </a:fld>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123843"/>
            <a:ext cx="12191999" cy="769441"/>
          </a:xfrm>
          <a:prstGeom prst="rect">
            <a:avLst/>
          </a:prstGeom>
          <a:noFill/>
        </p:spPr>
        <p:txBody>
          <a:bodyPr wrap="square" rtlCol="0">
            <a:spAutoFit/>
          </a:bodyPr>
          <a:lstStyle/>
          <a:p>
            <a:pPr algn="ctr"/>
            <a:r>
              <a:rPr lang="en-US" sz="4400" dirty="0">
                <a:solidFill>
                  <a:schemeClr val="bg1"/>
                </a:solidFill>
                <a:latin typeface="+mj-lt"/>
                <a:ea typeface="+mj-ea"/>
                <a:cs typeface="+mj-cs"/>
              </a:rPr>
              <a:t>Resources</a:t>
            </a:r>
            <a:r>
              <a:rPr lang="en-US" sz="2400" dirty="0"/>
              <a:t> </a:t>
            </a:r>
          </a:p>
        </p:txBody>
      </p:sp>
    </p:spTree>
    <p:extLst>
      <p:ext uri="{BB962C8B-B14F-4D97-AF65-F5344CB8AC3E}">
        <p14:creationId xmlns:p14="http://schemas.microsoft.com/office/powerpoint/2010/main" val="287138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31</a:t>
            </a:fld>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711388" y="4024796"/>
            <a:ext cx="7488518" cy="1200329"/>
          </a:xfrm>
          <a:prstGeom prst="rect">
            <a:avLst/>
          </a:prstGeom>
          <a:noFill/>
        </p:spPr>
        <p:txBody>
          <a:bodyPr wrap="square">
            <a:spAutoFit/>
          </a:bodyPr>
          <a:lstStyle/>
          <a:p>
            <a:r>
              <a:rPr lang="en-US" sz="2400" dirty="0">
                <a:solidFill>
                  <a:schemeClr val="bg1"/>
                </a:solidFill>
              </a:rPr>
              <a:t>For questions regarding the CTF program and application process, please reach out to us at </a:t>
            </a:r>
            <a:r>
              <a:rPr lang="en-US" sz="2400" u="sng" dirty="0">
                <a:solidFill>
                  <a:schemeClr val="bg1"/>
                </a:solidFill>
                <a:hlinkClick r:id="rId4">
                  <a:extLst>
                    <a:ext uri="{A12FA001-AC4F-418D-AE19-62706E023703}">
                      <ahyp:hlinkClr xmlns:ahyp="http://schemas.microsoft.com/office/drawing/2018/hyperlinkcolor" val="tx"/>
                    </a:ext>
                  </a:extLst>
                </a:hlinkClick>
              </a:rPr>
              <a:t>CTFHelp@cpuc.ca.gov</a:t>
            </a:r>
            <a:r>
              <a:rPr lang="en-US" sz="2400" u="sng" dirty="0">
                <a:solidFill>
                  <a:schemeClr val="bg1"/>
                </a:solidFill>
              </a:rPr>
              <a:t>.</a:t>
            </a:r>
          </a:p>
        </p:txBody>
      </p:sp>
    </p:spTree>
    <p:extLst>
      <p:ext uri="{BB962C8B-B14F-4D97-AF65-F5344CB8AC3E}">
        <p14:creationId xmlns:p14="http://schemas.microsoft.com/office/powerpoint/2010/main" val="24624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a:t>CTF Background</a:t>
            </a:r>
            <a:endParaRPr lang="en-US" sz="3600" dirty="0"/>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4</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609600" y="365126"/>
            <a:ext cx="10972800" cy="1345688"/>
          </a:xfrm>
        </p:spPr>
        <p:txBody>
          <a:bodyPr/>
          <a:lstStyle/>
          <a:p>
            <a:pPr algn="ctr"/>
            <a:r>
              <a:rPr lang="en-US" sz="2900" dirty="0"/>
              <a:t>California </a:t>
            </a:r>
            <a:r>
              <a:rPr lang="en-US" sz="2900" dirty="0" err="1"/>
              <a:t>Teleconnect</a:t>
            </a:r>
            <a:r>
              <a:rPr lang="en-US" sz="2900" dirty="0"/>
              <a:t> Fund Goals and Objectives:</a:t>
            </a:r>
            <a:br>
              <a:rPr lang="en-US" sz="2900" dirty="0"/>
            </a:br>
            <a:endParaRPr lang="en-US" sz="2900" dirty="0"/>
          </a:p>
        </p:txBody>
      </p:sp>
      <p:sp>
        <p:nvSpPr>
          <p:cNvPr id="6" name="Subtitle 5">
            <a:extLst>
              <a:ext uri="{FF2B5EF4-FFF2-40B4-BE49-F238E27FC236}">
                <a16:creationId xmlns:a16="http://schemas.microsoft.com/office/drawing/2014/main" id="{464010F7-06BE-FD41-8E38-28A63A4BDB9F}"/>
              </a:ext>
            </a:extLst>
          </p:cNvPr>
          <p:cNvSpPr>
            <a:spLocks noGrp="1"/>
          </p:cNvSpPr>
          <p:nvPr>
            <p:ph sz="half" idx="1"/>
          </p:nvPr>
        </p:nvSpPr>
        <p:spPr>
          <a:xfrm>
            <a:off x="609600" y="1832348"/>
            <a:ext cx="5181600" cy="4351338"/>
          </a:xfrm>
        </p:spPr>
        <p:txBody>
          <a:bodyPr vert="horz" lIns="0" tIns="45720" rIns="91440" bIns="45720" rtlCol="0">
            <a:normAutofit/>
          </a:bodyPr>
          <a:lstStyle/>
          <a:p>
            <a:endParaRPr lang="en-US" dirty="0"/>
          </a:p>
          <a:p>
            <a:pPr marL="342900" indent="-342900"/>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609599" y="1578077"/>
            <a:ext cx="10972800" cy="3895556"/>
          </a:xfrm>
          <a:prstGeom prst="rect">
            <a:avLst/>
          </a:prstGeom>
          <a:noFill/>
        </p:spPr>
        <p:txBody>
          <a:bodyPr vert="horz" lIns="0" tIns="45720" rIns="91440" bIns="45720" rtlCol="0">
            <a:normAutofit/>
          </a:bodyPr>
          <a:lstStyle/>
          <a:p>
            <a:pPr algn="l"/>
            <a:endParaRPr lang="en-US" sz="1800" b="0" i="0" u="none" strike="noStrike" baseline="0" dirty="0">
              <a:solidFill>
                <a:srgbClr val="000000"/>
              </a:solidFill>
              <a:latin typeface="Book Antiqua" panose="02040602050305030304" pitchFamily="18" charset="0"/>
            </a:endParaRPr>
          </a:p>
          <a:p>
            <a:pPr marL="342900" indent="-342900">
              <a:buAutoNum type="arabicParenR"/>
            </a:pPr>
            <a:r>
              <a:rPr lang="en-US" sz="1800" b="0" i="0" u="none" strike="noStrike" baseline="0" dirty="0">
                <a:solidFill>
                  <a:srgbClr val="000000"/>
                </a:solidFill>
                <a:latin typeface="Century Gothic" panose="020B0502020202020204" pitchFamily="34" charset="0"/>
              </a:rPr>
              <a:t>Advance universal service by providing discounted rates to qualifying schools, maintaining pre-school, kindergarten or any of the grades 1 to 12, inclusive, community colleges, libraries, hospitals, health clinics and community organizations; </a:t>
            </a:r>
          </a:p>
          <a:p>
            <a:pPr marL="342900" indent="-342900">
              <a:buAutoNum type="arabicParenR"/>
            </a:pPr>
            <a:endParaRPr lang="en-US" sz="1800" b="0" i="0" u="none" strike="noStrike" baseline="0" dirty="0">
              <a:solidFill>
                <a:srgbClr val="000000"/>
              </a:solidFill>
              <a:latin typeface="Century Gothic" panose="020B0502020202020204" pitchFamily="34" charset="0"/>
            </a:endParaRPr>
          </a:p>
          <a:p>
            <a:pPr marL="342900" indent="-342900">
              <a:buAutoNum type="arabicParenR"/>
            </a:pPr>
            <a:r>
              <a:rPr lang="en-US" sz="1800" b="0" i="0" u="none" strike="noStrike" baseline="0" dirty="0">
                <a:solidFill>
                  <a:srgbClr val="000000"/>
                </a:solidFill>
                <a:latin typeface="Century Gothic" panose="020B0502020202020204" pitchFamily="34" charset="0"/>
              </a:rPr>
              <a:t>Bring every Californian direct access to advanced communications services in their local communities; </a:t>
            </a:r>
          </a:p>
          <a:p>
            <a:pPr marL="342900" indent="-342900">
              <a:buAutoNum type="arabicParenR"/>
            </a:pPr>
            <a:endParaRPr lang="en-US" sz="1800" b="0" i="0" u="none" strike="noStrike" baseline="0" dirty="0">
              <a:solidFill>
                <a:srgbClr val="000000"/>
              </a:solidFill>
              <a:latin typeface="Century Gothic" panose="020B0502020202020204" pitchFamily="34" charset="0"/>
            </a:endParaRPr>
          </a:p>
          <a:p>
            <a:pPr marL="342900" indent="-342900">
              <a:buAutoNum type="arabicParenR"/>
            </a:pPr>
            <a:r>
              <a:rPr lang="en-US" sz="1800" b="0" i="0" u="none" strike="noStrike" baseline="0" dirty="0">
                <a:solidFill>
                  <a:srgbClr val="000000"/>
                </a:solidFill>
                <a:latin typeface="Century Gothic" panose="020B0502020202020204" pitchFamily="34" charset="0"/>
              </a:rPr>
              <a:t>Ensure high-speed internet connectivity for community CTF-eligible institutions at reasonable rates; and</a:t>
            </a:r>
            <a:endParaRPr lang="en-US" dirty="0">
              <a:solidFill>
                <a:srgbClr val="000000"/>
              </a:solidFill>
              <a:latin typeface="Century Gothic" panose="020B0502020202020204" pitchFamily="34" charset="0"/>
            </a:endParaRPr>
          </a:p>
          <a:p>
            <a:pPr marL="342900" indent="-342900">
              <a:buAutoNum type="arabicParenR"/>
            </a:pPr>
            <a:endParaRPr lang="en-US" sz="1800" b="0" i="0" u="none" strike="noStrike" baseline="0" dirty="0">
              <a:latin typeface="Century Gothic" panose="020B0502020202020204" pitchFamily="34" charset="0"/>
            </a:endParaRPr>
          </a:p>
          <a:p>
            <a:pPr marL="342900" indent="-342900">
              <a:buAutoNum type="arabicParenR"/>
            </a:pPr>
            <a:r>
              <a:rPr lang="en-US" sz="1800" b="0" i="0" u="none" strike="noStrike" baseline="0" dirty="0">
                <a:latin typeface="Century Gothic" panose="020B0502020202020204" pitchFamily="34" charset="0"/>
              </a:rPr>
              <a:t>Increase direct access to high-speed internet in communities with lower rates of internet adoption and greater financial need.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11199906" y="6400800"/>
            <a:ext cx="382493" cy="181909"/>
          </a:xfrm>
        </p:spPr>
        <p:txBody>
          <a:bodyPr vert="horz" lIns="0" tIns="0" rIns="0" bIns="0" rtlCol="0" anchor="t" anchorCtr="0">
            <a:normAutofit/>
          </a:bodyPr>
          <a:lstStyle/>
          <a:p>
            <a:pPr>
              <a:spcAft>
                <a:spcPts val="600"/>
              </a:spcAft>
            </a:pPr>
            <a:fld id="{1C4126A1-9282-4A82-AC02-A59AF4A969C8}" type="slidenum">
              <a:rPr lang="en-US" smtClean="0"/>
              <a:pPr>
                <a:spcAft>
                  <a:spcPts val="600"/>
                </a:spcAft>
              </a:pPr>
              <a:t>5</a:t>
            </a:fld>
            <a:endParaRPr lang="en-US"/>
          </a:p>
        </p:txBody>
      </p:sp>
    </p:spTree>
    <p:extLst>
      <p:ext uri="{BB962C8B-B14F-4D97-AF65-F5344CB8AC3E}">
        <p14:creationId xmlns:p14="http://schemas.microsoft.com/office/powerpoint/2010/main" val="413446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609600" y="365125"/>
            <a:ext cx="10972800" cy="1697139"/>
          </a:xfrm>
        </p:spPr>
        <p:txBody>
          <a:bodyPr/>
          <a:lstStyle/>
          <a:p>
            <a:pPr algn="ctr"/>
            <a:r>
              <a:rPr lang="en-US" dirty="0"/>
              <a:t>Program History</a:t>
            </a:r>
            <a:br>
              <a:rPr lang="en-US" dirty="0"/>
            </a:br>
            <a:endParaRPr lang="en-US" dirty="0"/>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609600" y="1577788"/>
            <a:ext cx="10972800" cy="4748584"/>
          </a:xfrm>
        </p:spPr>
        <p:txBody>
          <a:bodyPr>
            <a:normAutofit fontScale="92500" lnSpcReduction="20000"/>
          </a:bodyPr>
          <a:lstStyle/>
          <a:p>
            <a:pPr marR="0" lvl="0" fontAlgn="base">
              <a:lnSpc>
                <a:spcPct val="110000"/>
              </a:lnSpc>
              <a:spcAft>
                <a:spcPct val="0"/>
              </a:spcAft>
              <a:buClrTx/>
              <a:buSzTx/>
              <a:buFont typeface="Wingdings" panose="05000000000000000000" pitchFamily="2" charset="2"/>
              <a:buChar char="v"/>
              <a:tabLst/>
              <a:defRPr/>
            </a:pPr>
            <a:r>
              <a:rPr lang="en-US" altLang="en-US" sz="2100" dirty="0"/>
              <a:t>Assembly Bill 3643 (1994)</a:t>
            </a:r>
          </a:p>
          <a:p>
            <a:pPr marR="0" lvl="0" fontAlgn="base">
              <a:lnSpc>
                <a:spcPct val="110000"/>
              </a:lnSpc>
              <a:spcAft>
                <a:spcPct val="0"/>
              </a:spcAft>
              <a:buClrTx/>
              <a:buSzTx/>
              <a:buFont typeface="Wingdings" panose="05000000000000000000" pitchFamily="2" charset="2"/>
              <a:buChar char="v"/>
              <a:tabLst/>
              <a:defRPr/>
            </a:pPr>
            <a:endParaRPr lang="en-US" altLang="en-US" sz="2100" b="1" dirty="0"/>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n-US" sz="2100" i="0" u="none" strike="noStrike" kern="1200" cap="none" spc="0" normalizeH="0" baseline="0" noProof="0" dirty="0">
                <a:ln>
                  <a:noFill/>
                </a:ln>
                <a:solidFill>
                  <a:srgbClr val="000000"/>
                </a:solidFill>
                <a:effectLst/>
                <a:uLnTx/>
                <a:uFillTx/>
                <a:ea typeface="+mn-ea"/>
                <a:cs typeface="+mn-cs"/>
              </a:rPr>
              <a:t>Public Utilities Section 280</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lang="en-US" altLang="en-US" sz="2100" dirty="0"/>
              <a:t>Decision 96-10-010 (1996)</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lang="en-US" altLang="en-US" sz="2100" b="1" dirty="0"/>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n-US" sz="2100" i="0" u="none" strike="noStrike" kern="1200" cap="none" spc="0" normalizeH="0" baseline="0" noProof="0" dirty="0">
                <a:ln>
                  <a:noFill/>
                </a:ln>
                <a:solidFill>
                  <a:srgbClr val="000000"/>
                </a:solidFill>
                <a:effectLst/>
                <a:uLnTx/>
                <a:uFillTx/>
                <a:ea typeface="+mn-ea"/>
                <a:cs typeface="+mn-cs"/>
              </a:rPr>
              <a:t>Decision 08-06-020 (2008)</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eaLnBrk="0" fontAlgn="base" hangingPunct="0">
              <a:spcBef>
                <a:spcPct val="20000"/>
              </a:spcBef>
              <a:spcAft>
                <a:spcPct val="0"/>
              </a:spcAft>
              <a:buFont typeface="Wingdings" panose="05000000000000000000" pitchFamily="2" charset="2"/>
              <a:buChar char="v"/>
              <a:defRPr/>
            </a:pPr>
            <a:r>
              <a:rPr lang="en-US" sz="2000" dirty="0"/>
              <a:t>Decision 15-07-007 (2015)</a:t>
            </a:r>
          </a:p>
          <a:p>
            <a:pPr eaLnBrk="0" fontAlgn="base" hangingPunct="0">
              <a:spcBef>
                <a:spcPct val="20000"/>
              </a:spcBef>
              <a:spcAft>
                <a:spcPct val="0"/>
              </a:spcAft>
              <a:buFont typeface="Wingdings" panose="05000000000000000000" pitchFamily="2" charset="2"/>
              <a:buChar char="v"/>
              <a:defRPr/>
            </a:pPr>
            <a:endParaRPr lang="en-US" sz="2000" b="1" dirty="0"/>
          </a:p>
          <a:p>
            <a:pPr eaLnBrk="0" fontAlgn="base" hangingPunct="0">
              <a:spcBef>
                <a:spcPct val="20000"/>
              </a:spcBef>
              <a:spcAft>
                <a:spcPct val="0"/>
              </a:spcAft>
              <a:buFont typeface="Wingdings" panose="05000000000000000000" pitchFamily="2" charset="2"/>
              <a:buChar char="v"/>
              <a:defRPr/>
            </a:pPr>
            <a:r>
              <a:rPr lang="en-US" sz="2000" dirty="0"/>
              <a:t>Decision 16-04-021 (2016)</a:t>
            </a:r>
          </a:p>
          <a:p>
            <a:pPr eaLnBrk="0" fontAlgn="base" hangingPunct="0">
              <a:spcBef>
                <a:spcPct val="20000"/>
              </a:spcBef>
              <a:spcAft>
                <a:spcPct val="0"/>
              </a:spcAft>
              <a:buFont typeface="Wingdings" panose="05000000000000000000" pitchFamily="2" charset="2"/>
              <a:buChar char="v"/>
              <a:defRPr/>
            </a:pPr>
            <a:endParaRPr lang="en-US" sz="2000" b="1" dirty="0"/>
          </a:p>
          <a:p>
            <a:pPr eaLnBrk="0" fontAlgn="base" hangingPunct="0">
              <a:spcBef>
                <a:spcPct val="20000"/>
              </a:spcBef>
              <a:spcAft>
                <a:spcPct val="0"/>
              </a:spcAft>
              <a:buFont typeface="Wingdings" panose="05000000000000000000" pitchFamily="2" charset="2"/>
              <a:buChar char="v"/>
              <a:defRPr/>
            </a:pPr>
            <a:r>
              <a:rPr lang="en-US" sz="2000" dirty="0"/>
              <a:t>Decision 18-01-006 (2018)</a:t>
            </a:r>
          </a:p>
          <a:p>
            <a:pPr eaLnBrk="0" fontAlgn="base" hangingPunct="0">
              <a:spcBef>
                <a:spcPct val="20000"/>
              </a:spcBef>
              <a:spcAft>
                <a:spcPct val="0"/>
              </a:spcAft>
              <a:buFont typeface="Wingdings" panose="05000000000000000000" pitchFamily="2" charset="2"/>
              <a:buChar char="v"/>
              <a:defRPr/>
            </a:pPr>
            <a:endParaRPr lang="en-US" sz="2000" b="1" dirty="0"/>
          </a:p>
          <a:p>
            <a:pPr eaLnBrk="0" fontAlgn="base" hangingPunct="0">
              <a:spcBef>
                <a:spcPct val="20000"/>
              </a:spcBef>
              <a:spcAft>
                <a:spcPct val="0"/>
              </a:spcAft>
              <a:buFont typeface="Wingdings" panose="05000000000000000000" pitchFamily="2" charset="2"/>
              <a:buChar char="v"/>
              <a:defRPr/>
            </a:pPr>
            <a:r>
              <a:rPr lang="en-US" sz="2000" dirty="0"/>
              <a:t>Decision 19-04-013 (2019)</a:t>
            </a:r>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kern="0" dirty="0">
              <a:solidFill>
                <a:srgbClr val="000000"/>
              </a:solidFill>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100" b="0" i="0" u="none" strike="noStrike" kern="0" cap="none" spc="0" normalizeH="0" baseline="0" noProof="0" dirty="0">
              <a:ln>
                <a:noFill/>
              </a:ln>
              <a:solidFill>
                <a:srgbClr val="000000"/>
              </a:solidFill>
              <a:effectLst/>
              <a:uLnTx/>
              <a:uFillTx/>
              <a:ea typeface="+mn-ea"/>
              <a:cs typeface="Arial" panose="020B0604020202020204" pitchFamily="34" charset="0"/>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335235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609600" y="365125"/>
            <a:ext cx="10972800" cy="1822263"/>
          </a:xfrm>
        </p:spPr>
        <p:txBody>
          <a:bodyPr/>
          <a:lstStyle/>
          <a:p>
            <a:r>
              <a:rPr lang="en-US" sz="2400" dirty="0"/>
              <a:t>The California Teleconnect Fund (CTF) provides discounts of 50% for advanced telecommunications services to help bridge the “digital divide” to the following entities:</a:t>
            </a:r>
            <a:br>
              <a:rPr lang="en-US" sz="2400" dirty="0"/>
            </a:br>
            <a:endParaRPr lang="en-US" sz="2400" dirty="0"/>
          </a:p>
        </p:txBody>
      </p:sp>
      <p:sp>
        <p:nvSpPr>
          <p:cNvPr id="6" name="Subtitle 5">
            <a:extLst>
              <a:ext uri="{FF2B5EF4-FFF2-40B4-BE49-F238E27FC236}">
                <a16:creationId xmlns:a16="http://schemas.microsoft.com/office/drawing/2014/main" id="{464010F7-06BE-FD41-8E38-28A63A4BDB9F}"/>
              </a:ext>
            </a:extLst>
          </p:cNvPr>
          <p:cNvSpPr>
            <a:spLocks noGrp="1"/>
          </p:cNvSpPr>
          <p:nvPr>
            <p:ph sz="half" idx="1"/>
          </p:nvPr>
        </p:nvSpPr>
        <p:spPr>
          <a:xfrm>
            <a:off x="609600" y="1832348"/>
            <a:ext cx="5181600" cy="4351338"/>
          </a:xfrm>
        </p:spPr>
        <p:txBody>
          <a:bodyPr vert="horz" lIns="0" tIns="45720" rIns="91440" bIns="45720" rtlCol="0">
            <a:normAutofit/>
          </a:bodyPr>
          <a:lstStyle/>
          <a:p>
            <a:endParaRPr lang="en-US" dirty="0"/>
          </a:p>
          <a:p>
            <a:pPr marL="342900" indent="-342900"/>
            <a:endParaRPr lang="en-US" dirty="0"/>
          </a:p>
        </p:txBody>
      </p:sp>
      <p:sp>
        <p:nvSpPr>
          <p:cNvPr id="3" name="TextBox 2">
            <a:extLst>
              <a:ext uri="{FF2B5EF4-FFF2-40B4-BE49-F238E27FC236}">
                <a16:creationId xmlns:a16="http://schemas.microsoft.com/office/drawing/2014/main" id="{935536A1-82EA-E743-CF5B-629A7A6737AB}"/>
              </a:ext>
            </a:extLst>
          </p:cNvPr>
          <p:cNvSpPr txBox="1"/>
          <p:nvPr/>
        </p:nvSpPr>
        <p:spPr>
          <a:xfrm>
            <a:off x="609599" y="1835589"/>
            <a:ext cx="10972800" cy="3638044"/>
          </a:xfrm>
          <a:prstGeom prst="rect">
            <a:avLst/>
          </a:prstGeom>
          <a:noFill/>
        </p:spPr>
        <p:txBody>
          <a:bodyPr vert="horz" lIns="0" tIns="45720" rIns="91440" bIns="45720" rtlCol="0">
            <a:normAutofit fontScale="92500" lnSpcReduction="10000"/>
          </a:bodyPr>
          <a:lstStyle/>
          <a:p>
            <a:pPr fontAlgn="b">
              <a:lnSpc>
                <a:spcPct val="90000"/>
              </a:lnSpc>
              <a:spcBef>
                <a:spcPct val="0"/>
              </a:spcBef>
              <a:buFont typeface="Arial" panose="020B0604020202020204" pitchFamily="34" charset="0"/>
              <a:buChar char="•"/>
            </a:pPr>
            <a:endParaRPr lang="en-US" sz="1500" b="1" dirty="0"/>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Schools</a:t>
            </a: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Libraries</a:t>
            </a: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Community Colleges</a:t>
            </a: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Government Owned and Operated Health Facilities</a:t>
            </a: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Community Based Organizations (CBOs)</a:t>
            </a: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lang="en-US" sz="2000" dirty="0"/>
              <a:t>Healthcare Community Based Organizations</a:t>
            </a:r>
            <a:endParaRPr kumimoji="0" lang="en-US" sz="2000" b="0" i="0" u="none" strike="noStrike" cap="none" spc="0" normalizeH="0" baseline="0" noProof="0" dirty="0">
              <a:ln>
                <a:noFill/>
              </a:ln>
              <a:effectLst/>
              <a:uLnTx/>
              <a:uFillTx/>
            </a:endParaRPr>
          </a:p>
          <a:p>
            <a:pPr marL="342900" marR="0" lvl="0" indent="-342900" fontAlgn="base">
              <a:lnSpc>
                <a:spcPct val="90000"/>
              </a:lnSpc>
              <a:spcBef>
                <a:spcPct val="20000"/>
              </a:spcBef>
              <a:spcAft>
                <a:spcPct val="0"/>
              </a:spcAft>
              <a:buClrTx/>
              <a:buSzTx/>
              <a:buFont typeface="Wingdings" panose="05000000000000000000" pitchFamily="2" charset="2"/>
              <a:buChar char="q"/>
              <a:tabLst/>
              <a:defRPr/>
            </a:pPr>
            <a:r>
              <a:rPr kumimoji="0" lang="en-US" sz="2000" b="0" i="0" u="none" strike="noStrike" cap="none" spc="0" normalizeH="0" baseline="0" noProof="0" dirty="0">
                <a:ln>
                  <a:noFill/>
                </a:ln>
                <a:effectLst/>
                <a:uLnTx/>
                <a:uFillTx/>
              </a:rPr>
              <a:t>California Telehealth Network (CTN)</a:t>
            </a:r>
          </a:p>
          <a:p>
            <a:pPr marL="0" marR="0" lvl="0" indent="0" fontAlgn="base">
              <a:lnSpc>
                <a:spcPct val="90000"/>
              </a:lnSpc>
              <a:spcBef>
                <a:spcPct val="20000"/>
              </a:spcBef>
              <a:spcAft>
                <a:spcPct val="0"/>
              </a:spcAft>
              <a:buClrTx/>
              <a:buSzTx/>
              <a:buFont typeface="Arial" panose="020B0604020202020204" pitchFamily="34" charset="0"/>
              <a:buChar char="•"/>
              <a:tabLst/>
              <a:defRPr/>
            </a:pPr>
            <a:endParaRPr kumimoji="0" lang="en-US" sz="1500" b="0" i="0" u="none" strike="noStrike" cap="none" spc="0" normalizeH="0" baseline="0" noProof="0" dirty="0">
              <a:ln>
                <a:noFill/>
              </a:ln>
              <a:effectLst/>
              <a:uLnTx/>
              <a:uFillTx/>
            </a:endParaRPr>
          </a:p>
          <a:p>
            <a:pPr marL="0" marR="0" lvl="0" indent="0" fontAlgn="base">
              <a:lnSpc>
                <a:spcPct val="90000"/>
              </a:lnSpc>
              <a:spcBef>
                <a:spcPct val="20000"/>
              </a:spcBef>
              <a:spcAft>
                <a:spcPct val="0"/>
              </a:spcAft>
              <a:buClrTx/>
              <a:buSzTx/>
              <a:buFont typeface="Arial" panose="020B0604020202020204" pitchFamily="34" charset="0"/>
              <a:buChar char="•"/>
              <a:tabLst/>
              <a:defRPr/>
            </a:pPr>
            <a:endParaRPr kumimoji="0" lang="en-US" sz="1500" b="0" i="0" u="none" strike="noStrike" cap="none" spc="0" normalizeH="0" baseline="0" noProof="0" dirty="0">
              <a:ln>
                <a:noFill/>
              </a:ln>
              <a:effectLst/>
              <a:uLnTx/>
              <a:uFillTx/>
            </a:endParaRPr>
          </a:p>
          <a:p>
            <a:pPr marL="0" marR="0" lvl="0" indent="0" fontAlgn="base">
              <a:lnSpc>
                <a:spcPct val="90000"/>
              </a:lnSpc>
              <a:spcBef>
                <a:spcPct val="20000"/>
              </a:spcBef>
              <a:spcAft>
                <a:spcPct val="0"/>
              </a:spcAft>
              <a:buClrTx/>
              <a:buSzTx/>
              <a:tabLst/>
              <a:defRPr/>
            </a:pPr>
            <a:r>
              <a:rPr kumimoji="0" lang="en-US" sz="2000" b="0" i="0" u="none" strike="noStrike" cap="none" spc="0" normalizeH="0" baseline="0" noProof="0" dirty="0">
                <a:ln>
                  <a:noFill/>
                </a:ln>
                <a:effectLst/>
                <a:uLnTx/>
                <a:uFillTx/>
              </a:rPr>
              <a:t>The CTF Program is funded by ratepayer surcharges on telephone access lines. Currently the surcharge rate is </a:t>
            </a:r>
            <a:r>
              <a:rPr lang="en-US" sz="2000" dirty="0"/>
              <a:t>$0.18</a:t>
            </a:r>
            <a:r>
              <a:rPr kumimoji="0" lang="en-US" sz="2000" b="0" i="0" u="none" strike="noStrike" cap="none" spc="0" normalizeH="0" baseline="0" noProof="0" dirty="0">
                <a:ln>
                  <a:noFill/>
                </a:ln>
                <a:effectLst/>
                <a:uLnTx/>
                <a:uFillTx/>
              </a:rPr>
              <a:t> per access line. The appropriated CTF budget for 2023-2024 is $108.34 million. </a:t>
            </a:r>
          </a:p>
          <a:p>
            <a:pPr>
              <a:lnSpc>
                <a:spcPct val="90000"/>
              </a:lnSpc>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11199906" y="6400800"/>
            <a:ext cx="382493" cy="181909"/>
          </a:xfrm>
        </p:spPr>
        <p:txBody>
          <a:bodyPr vert="horz" lIns="0" tIns="0" rIns="0" bIns="0" rtlCol="0" anchor="t" anchorCtr="0">
            <a:normAutofit/>
          </a:bodyPr>
          <a:lstStyle/>
          <a:p>
            <a:pPr>
              <a:spcAft>
                <a:spcPts val="600"/>
              </a:spcAft>
            </a:pPr>
            <a:fld id="{1C4126A1-9282-4A82-AC02-A59AF4A969C8}" type="slidenum">
              <a:rPr lang="en-US" smtClean="0"/>
              <a:pPr>
                <a:spcAft>
                  <a:spcPts val="600"/>
                </a:spcAft>
              </a:pPr>
              <a:t>7</a:t>
            </a:fld>
            <a:endParaRPr lang="en-US"/>
          </a:p>
        </p:txBody>
      </p:sp>
    </p:spTree>
    <p:extLst>
      <p:ext uri="{BB962C8B-B14F-4D97-AF65-F5344CB8AC3E}">
        <p14:creationId xmlns:p14="http://schemas.microsoft.com/office/powerpoint/2010/main" val="242118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r>
              <a:rPr lang="en-US" sz="3600" dirty="0"/>
              <a:t>CTF Program Eligibility </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8</a:t>
            </a:fld>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59596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609600" y="365125"/>
            <a:ext cx="10972800" cy="1138235"/>
          </a:xfrm>
        </p:spPr>
        <p:txBody>
          <a:bodyPr/>
          <a:lstStyle/>
          <a:p>
            <a:pPr algn="ctr"/>
            <a:r>
              <a:rPr lang="en-US" dirty="0"/>
              <a:t>Eligibility</a:t>
            </a:r>
            <a:br>
              <a:rPr lang="en-US" dirty="0"/>
            </a:br>
            <a:endParaRPr lang="en-US" dirty="0"/>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478311" y="1165412"/>
            <a:ext cx="11089341" cy="4748584"/>
          </a:xfrm>
        </p:spPr>
        <p:txBody>
          <a:bodyPr>
            <a:normAutofit fontScale="25000" lnSpcReduction="20000"/>
          </a:bodyPr>
          <a:lstStyle/>
          <a:p>
            <a:pPr marR="0" lvl="0" fontAlgn="base">
              <a:lnSpc>
                <a:spcPct val="110000"/>
              </a:lnSpc>
              <a:spcAft>
                <a:spcPct val="0"/>
              </a:spcAft>
              <a:buClrTx/>
              <a:buSzTx/>
              <a:buFont typeface="Wingdings" panose="05000000000000000000" pitchFamily="2" charset="2"/>
              <a:buChar char="v"/>
              <a:tabLst/>
              <a:defRPr/>
            </a:pPr>
            <a:r>
              <a:rPr lang="en-US" sz="7200" b="1" dirty="0"/>
              <a:t>Community Based Organizations:</a:t>
            </a:r>
          </a:p>
          <a:p>
            <a:pPr lvl="2" fontAlgn="base">
              <a:lnSpc>
                <a:spcPct val="110000"/>
              </a:lnSpc>
              <a:spcAft>
                <a:spcPct val="0"/>
              </a:spcAft>
              <a:buFont typeface="Wingdings" panose="05000000000000000000" pitchFamily="2" charset="2"/>
              <a:buChar char="q"/>
              <a:defRPr/>
            </a:pPr>
            <a:r>
              <a:rPr lang="en-US" sz="6800" b="1" dirty="0"/>
              <a:t>  </a:t>
            </a:r>
            <a:r>
              <a:rPr lang="en-US" sz="7200" dirty="0"/>
              <a:t>Non-profit 501c3</a:t>
            </a:r>
          </a:p>
          <a:p>
            <a:pPr lvl="2" fontAlgn="base">
              <a:lnSpc>
                <a:spcPct val="110000"/>
              </a:lnSpc>
              <a:spcAft>
                <a:spcPct val="0"/>
              </a:spcAft>
              <a:buFont typeface="Wingdings" panose="05000000000000000000" pitchFamily="2" charset="2"/>
              <a:buChar char="q"/>
              <a:defRPr/>
            </a:pPr>
            <a:r>
              <a:rPr lang="en-US" sz="6800" dirty="0"/>
              <a:t>  </a:t>
            </a:r>
            <a:r>
              <a:rPr lang="en-US" sz="7200" dirty="0"/>
              <a:t>Provides educational instruction, job training/placement on site to community</a:t>
            </a:r>
          </a:p>
          <a:p>
            <a:pPr lvl="2" fontAlgn="base">
              <a:lnSpc>
                <a:spcPct val="110000"/>
              </a:lnSpc>
              <a:spcAft>
                <a:spcPct val="0"/>
              </a:spcAft>
              <a:buFont typeface="Wingdings" panose="05000000000000000000" pitchFamily="2" charset="2"/>
              <a:buChar char="q"/>
              <a:defRPr/>
            </a:pPr>
            <a:r>
              <a:rPr lang="en-US" sz="7200" dirty="0"/>
              <a:t> Annual revenues below $5 million</a:t>
            </a:r>
          </a:p>
          <a:p>
            <a:pPr marL="0" marR="0" lvl="0" indent="0" fontAlgn="base">
              <a:lnSpc>
                <a:spcPct val="110000"/>
              </a:lnSpc>
              <a:spcAft>
                <a:spcPct val="0"/>
              </a:spcAft>
              <a:buClrTx/>
              <a:buSzTx/>
              <a:buNone/>
              <a:tabLst/>
              <a:defRPr/>
            </a:pPr>
            <a:r>
              <a:rPr lang="en-US" sz="7200" b="1" dirty="0"/>
              <a:t>	</a:t>
            </a:r>
          </a:p>
          <a:p>
            <a:pPr marR="0" lvl="0" fontAlgn="base">
              <a:lnSpc>
                <a:spcPct val="110000"/>
              </a:lnSpc>
              <a:spcAft>
                <a:spcPct val="0"/>
              </a:spcAft>
              <a:buClrTx/>
              <a:buSzTx/>
              <a:buFont typeface="Wingdings" panose="05000000000000000000" pitchFamily="2" charset="2"/>
              <a:buChar char="v"/>
              <a:tabLst/>
              <a:defRPr/>
            </a:pPr>
            <a:r>
              <a:rPr lang="en-US" sz="7200" b="1" dirty="0"/>
              <a:t>Healthcare Community Based Organizations:</a:t>
            </a:r>
          </a:p>
          <a:p>
            <a:pPr lvl="2" fontAlgn="base">
              <a:lnSpc>
                <a:spcPct val="110000"/>
              </a:lnSpc>
              <a:spcAft>
                <a:spcPct val="0"/>
              </a:spcAft>
              <a:buFont typeface="Wingdings" panose="05000000000000000000" pitchFamily="2" charset="2"/>
              <a:buChar char="q"/>
              <a:defRPr/>
            </a:pPr>
            <a:r>
              <a:rPr lang="en-US" sz="6800" dirty="0"/>
              <a:t>  </a:t>
            </a:r>
            <a:r>
              <a:rPr lang="en-US" sz="7200" dirty="0"/>
              <a:t>Non-profit 501c3</a:t>
            </a:r>
          </a:p>
          <a:p>
            <a:pPr lvl="2" fontAlgn="base">
              <a:lnSpc>
                <a:spcPct val="110000"/>
              </a:lnSpc>
              <a:spcAft>
                <a:spcPct val="0"/>
              </a:spcAft>
              <a:buFont typeface="Wingdings" panose="05000000000000000000" pitchFamily="2" charset="2"/>
              <a:buChar char="q"/>
              <a:defRPr/>
            </a:pPr>
            <a:r>
              <a:rPr lang="en-US" sz="6800" dirty="0"/>
              <a:t>  </a:t>
            </a:r>
            <a:r>
              <a:rPr lang="en-US" sz="7200" dirty="0"/>
              <a:t>Provides on site outpatient healthcare services through licensed practitioners</a:t>
            </a:r>
          </a:p>
          <a:p>
            <a:pPr lvl="2" fontAlgn="base">
              <a:lnSpc>
                <a:spcPct val="110000"/>
              </a:lnSpc>
              <a:spcAft>
                <a:spcPct val="0"/>
              </a:spcAft>
              <a:buFont typeface="Wingdings" panose="05000000000000000000" pitchFamily="2" charset="2"/>
              <a:buChar char="q"/>
              <a:defRPr/>
            </a:pPr>
            <a:r>
              <a:rPr lang="en-US" sz="7200" dirty="0"/>
              <a:t> Annual revenues below $50 million</a:t>
            </a:r>
          </a:p>
          <a:p>
            <a:pPr lvl="2" fontAlgn="base">
              <a:lnSpc>
                <a:spcPct val="110000"/>
              </a:lnSpc>
              <a:spcAft>
                <a:spcPct val="0"/>
              </a:spcAft>
              <a:buFont typeface="Wingdings" panose="05000000000000000000" pitchFamily="2" charset="2"/>
              <a:buChar char="q"/>
              <a:defRPr/>
            </a:pPr>
            <a:r>
              <a:rPr lang="en-US" sz="7200" dirty="0"/>
              <a:t> Accepts government health insurance, sliding scale/no fee for service</a:t>
            </a:r>
          </a:p>
          <a:p>
            <a:pPr lvl="2" fontAlgn="base">
              <a:lnSpc>
                <a:spcPct val="110000"/>
              </a:lnSpc>
              <a:spcAft>
                <a:spcPct val="0"/>
              </a:spcAft>
              <a:buFont typeface="Wingdings" panose="05000000000000000000" pitchFamily="2" charset="2"/>
              <a:buChar char="q"/>
              <a:defRPr/>
            </a:pPr>
            <a:r>
              <a:rPr lang="en-US" sz="7200" dirty="0"/>
              <a:t> Licensed by the California Department of Public Health</a:t>
            </a:r>
          </a:p>
          <a:p>
            <a:pPr marL="0" marR="0" lvl="0" indent="0" fontAlgn="base">
              <a:lnSpc>
                <a:spcPct val="110000"/>
              </a:lnSpc>
              <a:spcAft>
                <a:spcPct val="0"/>
              </a:spcAft>
              <a:buClrTx/>
              <a:buSzTx/>
              <a:buNone/>
              <a:tabLst/>
              <a:defRPr/>
            </a:pPr>
            <a:endParaRPr lang="en-US" sz="72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endParaRPr lang="en-US" sz="2000" b="1" dirty="0"/>
          </a:p>
          <a:p>
            <a:pPr marL="0" marR="0" lvl="0" indent="0" fontAlgn="base">
              <a:lnSpc>
                <a:spcPct val="110000"/>
              </a:lnSpc>
              <a:spcAft>
                <a:spcPct val="0"/>
              </a:spcAft>
              <a:buClrTx/>
              <a:buSzTx/>
              <a:buNone/>
              <a:tabLst/>
              <a:defRPr/>
            </a:pPr>
            <a:r>
              <a:rPr lang="en-US" sz="2000" b="1" dirty="0"/>
              <a:t>	</a:t>
            </a:r>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dirty="0"/>
          </a:p>
          <a:p>
            <a:pPr marL="0" indent="0" eaLnBrk="0" fontAlgn="base" hangingPunct="0">
              <a:spcBef>
                <a:spcPct val="20000"/>
              </a:spcBef>
              <a:spcAft>
                <a:spcPct val="0"/>
              </a:spcAft>
              <a:buNone/>
              <a:defRPr/>
            </a:pPr>
            <a:endParaRPr lang="en-US" sz="2000" b="1" kern="0" dirty="0">
              <a:solidFill>
                <a:srgbClr val="000000"/>
              </a:solidFill>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100" b="0" i="0" u="none" strike="noStrike" kern="0" cap="none" spc="0" normalizeH="0" baseline="0" noProof="0" dirty="0">
              <a:ln>
                <a:noFill/>
              </a:ln>
              <a:solidFill>
                <a:srgbClr val="000000"/>
              </a:solidFill>
              <a:effectLst/>
              <a:uLnTx/>
              <a:uFillTx/>
              <a:ea typeface="+mn-ea"/>
              <a:cs typeface="Arial" panose="020B0604020202020204" pitchFamily="34" charset="0"/>
            </a:endParaRP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118431063"/>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1842</TotalTime>
  <Words>1606</Words>
  <Application>Microsoft Office PowerPoint</Application>
  <PresentationFormat>Widescreen</PresentationFormat>
  <Paragraphs>272</Paragraphs>
  <Slides>31</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Book Antiqua</vt:lpstr>
      <vt:lpstr>Calibri</vt:lpstr>
      <vt:lpstr>Century Gothic</vt:lpstr>
      <vt:lpstr>Courier New</vt:lpstr>
      <vt:lpstr>Wingdings</vt:lpstr>
      <vt:lpstr>CPUC White</vt:lpstr>
      <vt:lpstr>CPUC Pale Gold</vt:lpstr>
      <vt:lpstr>CPUC Dark Blue</vt:lpstr>
      <vt:lpstr>CPUC Blue</vt:lpstr>
      <vt:lpstr>CPUC Gold</vt:lpstr>
      <vt:lpstr>PowerPoint Presentation</vt:lpstr>
      <vt:lpstr>PowerPoint Presentation</vt:lpstr>
      <vt:lpstr>Agenda Items</vt:lpstr>
      <vt:lpstr>PowerPoint Presentation</vt:lpstr>
      <vt:lpstr>California Teleconnect Fund Goals and Objectives: </vt:lpstr>
      <vt:lpstr>Program History </vt:lpstr>
      <vt:lpstr>The California Teleconnect Fund (CTF) provides discounts of 50% for advanced telecommunications services to help bridge the “digital divide” to the following entities: </vt:lpstr>
      <vt:lpstr>PowerPoint Presentation</vt:lpstr>
      <vt:lpstr>Eligibility </vt:lpstr>
      <vt:lpstr>Eligibility (cont.) </vt:lpstr>
      <vt:lpstr>PowerPoint Presentation</vt:lpstr>
      <vt:lpstr>PowerPoint Presentation</vt:lpstr>
      <vt:lpstr>PowerPoint Presentation</vt:lpstr>
      <vt:lpstr>PowerPoint Presentation</vt:lpstr>
      <vt:lpstr>PowerPoint Presentation</vt:lpstr>
      <vt:lpstr>PowerPoint Presentation</vt:lpstr>
      <vt:lpstr>Telecommunications Services Eligible The CTF discount applies only to the monthly recurring charge of the following eligible services: </vt:lpstr>
      <vt:lpstr>Telecommunications Services Eligible (Cont.) </vt:lpstr>
      <vt:lpstr>Internet Access and Broadband Services </vt:lpstr>
      <vt:lpstr>Special Services for Schools and Libraries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Khoury, Lina</cp:lastModifiedBy>
  <cp:revision>149</cp:revision>
  <dcterms:created xsi:type="dcterms:W3CDTF">2021-02-04T20:02:28Z</dcterms:created>
  <dcterms:modified xsi:type="dcterms:W3CDTF">2023-09-20T04:53:24Z</dcterms:modified>
</cp:coreProperties>
</file>